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64" r:id="rId2"/>
    <p:sldMasterId id="2147483777" r:id="rId3"/>
  </p:sldMasterIdLst>
  <p:notesMasterIdLst>
    <p:notesMasterId r:id="rId18"/>
  </p:notesMasterIdLst>
  <p:sldIdLst>
    <p:sldId id="256" r:id="rId4"/>
    <p:sldId id="418" r:id="rId5"/>
    <p:sldId id="419" r:id="rId6"/>
    <p:sldId id="453" r:id="rId7"/>
    <p:sldId id="447" r:id="rId8"/>
    <p:sldId id="424" r:id="rId9"/>
    <p:sldId id="425" r:id="rId10"/>
    <p:sldId id="426" r:id="rId11"/>
    <p:sldId id="451" r:id="rId12"/>
    <p:sldId id="452" r:id="rId13"/>
    <p:sldId id="455" r:id="rId14"/>
    <p:sldId id="422" r:id="rId15"/>
    <p:sldId id="454" r:id="rId16"/>
    <p:sldId id="4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8FF"/>
    <a:srgbClr val="DC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86" autoAdjust="0"/>
  </p:normalViewPr>
  <p:slideViewPr>
    <p:cSldViewPr snapToGrid="0">
      <p:cViewPr varScale="1">
        <p:scale>
          <a:sx n="84" d="100"/>
          <a:sy n="84" d="100"/>
        </p:scale>
        <p:origin x="154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A1B6-F05A-418D-AB01-49DAE2EFB0B9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3B52-F284-46AF-B81B-3052DD638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86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3B52-F284-46AF-B81B-3052DD638C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6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3B52-F284-46AF-B81B-3052DD638C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6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C39D-8B7B-4C8B-AFEE-74E912E3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9CC6E-14FD-4980-96F2-AC47A43E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3E42A-BB5D-4E2B-BFF3-EBC87495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C91E1-EB87-49DB-A5FA-67AA5B64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D34E-2C18-4EF8-986D-8172D1D8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962BD-E288-45F2-B9E4-A6C4B196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D4174-0F49-471A-8129-16BAFA8D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FC0BE-B6E7-435D-82BD-E78B6252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0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51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25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24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0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C0AF-D73C-4536-915E-D16E66FA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B496A-1C89-4BDB-91B2-CF98207F6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54C7-1453-416F-914B-BB3287CF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869A-B2ED-42D2-8608-F371605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623F-DDC6-4380-A315-F05C5052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5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3190-D3FF-400F-8F5E-F3B80034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B085-3737-4AA4-9F30-EBE210FD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9E3C-7378-4320-BC2F-FFBC4A20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68B3-84ED-4E91-BA51-2C573AAB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4FBA-A38B-4A81-B44B-F71B2059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294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229E-A322-4690-8333-DED47D68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CBF21-9208-45C3-9D52-0B4F37A5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FAFF-CF07-4008-83B3-8438A0B9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B59D1-B2CA-4351-A91D-EA77E69C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92E3-E9DA-45F3-BBA8-9802EA75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82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A619-24E2-473D-BCFA-67DC284B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1F9B-7F47-490F-87BB-E79C46AF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A643-B97E-4BFB-A2AB-AF49394AB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A477-BA97-4A48-AF66-7D967678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CBAFE-529A-4439-86FA-E2EFBFBA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16E1-6CB8-449D-93F2-9CC31267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5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367" y="-1199"/>
            <a:ext cx="10058400" cy="831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5781"/>
            <a:ext cx="10058400" cy="3393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44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CE3E-C02D-48DC-9181-8B49BAD0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4B9EB-5199-48F2-B5BD-1426D00D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95063-73D8-45EE-8ED9-60A41124A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AD2B4-5C33-49BE-9451-B391FBA8E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301D9-287E-429A-8ECD-0EC0BE62E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104A6-0FB2-4F58-8D64-EFB75451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F73BD-366D-42C2-8314-FF2870DE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A27F-A15F-4FCB-BC3E-E1C8000C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339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994D-81B2-4EE5-9F8D-060C0E25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3EA95-6151-418B-A5A1-E9E984AD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37435-D67D-4237-A116-BB8FA1F6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6C65F-BA77-4224-81F7-11FA160B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93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3C264-FB78-48F8-840E-FEBE1DBC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E132C-C35A-4550-86AD-E4AD1917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275EB-4BC7-49BC-97AC-5DF8544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44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2FEE-6975-45A2-ABAC-D21B8F6E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CB35-51B8-4173-8A2E-83901C01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44CFA-B147-4D1B-AB1E-10B2C982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D3FB-6702-4BA3-9533-70BCF8A1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F0074-D048-48BF-99D9-B88AB8A5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3F4A8-E3D3-4A8E-BD9A-785E827A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95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B4E9-5678-4967-8E8F-F05E97B0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A6125-4DB9-416E-AB54-9D3B77692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1F74D-4350-48C4-98F2-7A9134E8C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4146-39D1-42FD-B3C4-51C4593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C0F9-2D9E-41F3-87C7-D556C847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7A79-7378-4352-AB70-B8B5D568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95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6CBB-D579-4D71-9E75-7AF0ADC0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BD1C-CE0C-4FB3-80B4-6103E8F8A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6C54-C47D-4FA2-873A-35DAD347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DB18-3033-4FC6-8E2F-69FE31B0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2E86-AF0B-4ED4-8A64-FFCED70C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9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0B432-7C3A-4D63-93C8-68D3F6EAF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1E73-E500-49D6-8821-2A6EE3A0E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9B58-4AC1-4B1D-BF9B-FF4B3785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9D98-6A28-43AF-B68C-5B4640B3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A94E-3DD9-46D0-B7F0-9C69433E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23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220992C-D21E-4607-AEA2-87BEA3510EB0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BFCDC4A-0186-4B29-9028-2F5DE7AC58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30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220992C-D21E-4607-AEA2-87BEA3510EB0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BFCDC4A-0186-4B29-9028-2F5DE7AC5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7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220992C-D21E-4607-AEA2-87BEA3510EB0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BFCDC4A-0186-4B29-9028-2F5DE7AC58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D949-9A02-404F-81A6-7FAEF6DE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97285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FD309-ACF6-4D2F-B4D0-4587477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983B-A3A4-453C-B072-66202EA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281D3-A99B-4B2B-B976-F8FACD0D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54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12A2-ACF6-499D-8BCE-DA448A7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CB701-05B3-44C2-A836-E8CD8176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992C-D21E-4607-AEA2-87BEA3510EB0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1F102-CB8A-4D95-A218-DA2CF079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0C0AF-90DF-4543-B826-2103F8B5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C4A-0186-4B29-9028-2F5DE7AC5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6037"/>
            <a:ext cx="10058400" cy="795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65435" y="359664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6037"/>
            <a:ext cx="10058400" cy="765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2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C36C-DEE4-442D-8F75-0AC9492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19A7E-B121-4632-A35F-F38C28CD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CE723-D89A-4E21-847B-B987EEAC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D6AF7-4D02-4CB5-BF48-EDC48902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1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9D8FF"/>
            </a:gs>
            <a:gs pos="85000">
              <a:schemeClr val="bg1">
                <a:alpha val="10000"/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553F44-E8E3-4FDE-AB19-4D404597B7D0}"/>
              </a:ext>
            </a:extLst>
          </p:cNvPr>
          <p:cNvSpPr/>
          <p:nvPr userDrawn="1"/>
        </p:nvSpPr>
        <p:spPr>
          <a:xfrm>
            <a:off x="-1" y="6311367"/>
            <a:ext cx="12204000" cy="1354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46838"/>
            <a:ext cx="12188825" cy="411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4771"/>
            <a:ext cx="10058400" cy="765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14001"/>
            <a:ext cx="10058400" cy="4855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88720" y="907295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76" r:id="rId3"/>
    <p:sldLayoutId id="2147483751" r:id="rId4"/>
    <p:sldLayoutId id="2147483752" r:id="rId5"/>
    <p:sldLayoutId id="2147483759" r:id="rId6"/>
    <p:sldLayoutId id="2147483753" r:id="rId7"/>
    <p:sldLayoutId id="2147483754" r:id="rId8"/>
    <p:sldLayoutId id="2147483761" r:id="rId9"/>
    <p:sldLayoutId id="2147483762" r:id="rId10"/>
    <p:sldLayoutId id="2147483763" r:id="rId11"/>
    <p:sldLayoutId id="2147483755" r:id="rId12"/>
    <p:sldLayoutId id="2147483758" r:id="rId13"/>
    <p:sldLayoutId id="2147483756" r:id="rId14"/>
    <p:sldLayoutId id="2147483757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69D8FF"/>
            </a:gs>
            <a:gs pos="85000">
              <a:schemeClr val="bg1">
                <a:alpha val="10000"/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F2ABF-BE21-4160-8A45-0ADBB4AE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3032-A526-4D52-B4B3-03B7410B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1080-634D-4DAD-A310-0262755A4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F837-2D9B-487F-BCA9-93400C9B558B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83753-8981-4F19-AD44-DCB068C80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AC2A-221C-4C28-9985-46286193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3AA5-1742-4F2E-A320-A515B8802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26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69D8FF"/>
            </a:gs>
            <a:gs pos="85000">
              <a:schemeClr val="bg1">
                <a:alpha val="10000"/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0992C-D21E-4607-AEA2-87BEA3510EB0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FCDC4A-0186-4B29-9028-2F5DE7AC58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532" y="91580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23">
            <a:extLst>
              <a:ext uri="{FF2B5EF4-FFF2-40B4-BE49-F238E27FC236}">
                <a16:creationId xmlns:a16="http://schemas.microsoft.com/office/drawing/2014/main" id="{3A3A7AE1-998D-4305-AAD6-10E3A816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0" y="1333"/>
            <a:ext cx="10515600" cy="109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unvisindastofnun.hi.is/sites/raunvisindastofnun.hi.is/files/rh-03-201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967064508003950" TargetMode="External"/><Relationship Id="rId4" Type="http://schemas.openxmlformats.org/officeDocument/2006/relationships/hyperlink" Target="https://www.hafogvatn.is/static/research/files/fjolrit-058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huttlethrea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9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1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EFEF1-683E-47FF-A2EB-A655D3398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GB" sz="6000" dirty="0"/>
              <a:t>Gadget YFT model</a:t>
            </a:r>
            <a:br>
              <a:rPr lang="en-GB" sz="6000" dirty="0"/>
            </a:br>
            <a:br>
              <a:rPr lang="en-GB" sz="6000" dirty="0"/>
            </a:br>
            <a:r>
              <a:rPr lang="en-GB" sz="2800" dirty="0"/>
              <a:t>Spatial assessment modelling workshop</a:t>
            </a:r>
            <a:endParaRPr lang="en-GB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D5F6E-F0EB-4F3C-876D-D7DF6F1B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sz="2000" dirty="0"/>
              <a:t>       William Butler (MFRI)</a:t>
            </a:r>
          </a:p>
          <a:p>
            <a:pPr algn="r"/>
            <a:r>
              <a:rPr lang="en-GB" sz="2000" dirty="0"/>
              <a:t>BJARKI ÞÓR ELVARSSON (MFRI)</a:t>
            </a:r>
          </a:p>
          <a:p>
            <a:pPr algn="r"/>
            <a:r>
              <a:rPr lang="en-GB" sz="2000" dirty="0"/>
              <a:t>VALERIO BARTOLINO (SLU)</a:t>
            </a:r>
          </a:p>
          <a:p>
            <a:pPr algn="r"/>
            <a:r>
              <a:rPr lang="en-GB" sz="2000" dirty="0"/>
              <a:t>ALFONSO PÉREZ RODRÍGUEZ (IEO) </a:t>
            </a:r>
          </a:p>
        </p:txBody>
      </p:sp>
      <p:cxnSp>
        <p:nvCxnSpPr>
          <p:cNvPr id="88" name="Straight Connector 83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B3B3-2EFA-A06A-9A52-3878A10D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Length-distributions</a:t>
            </a:r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74A0F84-679D-55B4-EB90-11DCAE250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064894"/>
            <a:ext cx="102298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7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B3B3-2EFA-A06A-9A52-3878A10D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Length-distributions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E94F737-42CF-CCFD-2780-074567C2C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2" y="1668780"/>
            <a:ext cx="4123534" cy="4583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BA988-5D72-8226-97A3-B8DC5B8E7E3C}"/>
              </a:ext>
            </a:extLst>
          </p:cNvPr>
          <p:cNvSpPr txBox="1"/>
          <p:nvPr/>
        </p:nvSpPr>
        <p:spPr>
          <a:xfrm>
            <a:off x="1817370" y="1200150"/>
            <a:ext cx="8572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Trol</a:t>
            </a:r>
            <a:endParaRPr lang="en-GB" b="1" dirty="0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4AA938E4-682B-4152-22FD-1D5592B09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7"/>
          <a:stretch/>
        </p:blipFill>
        <p:spPr>
          <a:xfrm>
            <a:off x="4782711" y="1383030"/>
            <a:ext cx="6851840" cy="4903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994B93-A078-F61B-3364-0FEF85B99667}"/>
              </a:ext>
            </a:extLst>
          </p:cNvPr>
          <p:cNvSpPr txBox="1"/>
          <p:nvPr/>
        </p:nvSpPr>
        <p:spPr>
          <a:xfrm>
            <a:off x="7936230" y="1017270"/>
            <a:ext cx="8572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Pse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9151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A87-C692-DA52-B311-E56BACC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D2CC-460B-5001-3986-A4C27F86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366" y="1424220"/>
            <a:ext cx="10258483" cy="447365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Recruitment dynamics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err="1">
                <a:latin typeface="Arial Narrow" panose="020B0606020202030204" pitchFamily="34" charset="0"/>
              </a:rPr>
              <a:t>Utilised</a:t>
            </a:r>
            <a:r>
              <a:rPr lang="en-US" dirty="0">
                <a:latin typeface="Arial Narrow" panose="020B0606020202030204" pitchFamily="34" charset="0"/>
              </a:rPr>
              <a:t> the ´standard´ Gadget approach – free parameters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Move to stock-recruit curve?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Random effects courtesy of TMB</a:t>
            </a:r>
          </a:p>
          <a:p>
            <a:pPr marL="749808" lvl="1" indent="-457200">
              <a:buFont typeface="+mj-lt"/>
              <a:buAutoNum type="alphaLcParenR"/>
            </a:pPr>
            <a:endParaRPr lang="en-US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Growth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Potential misspecification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Move to length-based K</a:t>
            </a:r>
          </a:p>
          <a:p>
            <a:pPr marL="749808" lvl="1" indent="-457200">
              <a:buFont typeface="+mj-lt"/>
              <a:buAutoNum type="alphaLcParenR"/>
            </a:pPr>
            <a:endParaRPr lang="en-US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Fleet interactions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Spiky length distributions are causing problems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Try alternative selectivity functions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Clamp parameters</a:t>
            </a:r>
          </a:p>
          <a:p>
            <a:pPr marL="749808" lvl="1" indent="-457200">
              <a:buFont typeface="+mj-lt"/>
              <a:buAutoNum type="alphaLcParenR"/>
            </a:pPr>
            <a:endParaRPr lang="en-US" dirty="0">
              <a:latin typeface="Arial Narrow" panose="020B0606020202030204" pitchFamily="34" charset="0"/>
            </a:endParaRPr>
          </a:p>
          <a:p>
            <a:pPr marL="749808" lvl="1" indent="-457200">
              <a:buFont typeface="+mj-lt"/>
              <a:buAutoNum type="alphaLcParenR"/>
            </a:pPr>
            <a:endParaRPr lang="en-US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1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A87-C692-DA52-B311-E56BACC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D2CC-460B-5001-3986-A4C27F86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367" y="1424221"/>
            <a:ext cx="10058400" cy="339331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Single area model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Check the growth model and selectivity, try different likelihood functions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Run full set of diagnostics: retrospective analysis, leave one out, jitter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Compare with model that includes tagging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Run using 100 set of inputs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Recruitment as a random effect</a:t>
            </a:r>
          </a:p>
          <a:p>
            <a:pPr marL="292608" lvl="1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Fleets-as-areas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Four area model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latin typeface="Arial Narrow" panose="020B0606020202030204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0935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B6020D-C90C-F830-6EAC-3D46653A9F80}"/>
              </a:ext>
            </a:extLst>
          </p:cNvPr>
          <p:cNvSpPr txBox="1"/>
          <p:nvPr/>
        </p:nvSpPr>
        <p:spPr>
          <a:xfrm>
            <a:off x="4480560" y="2413337"/>
            <a:ext cx="4023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Thanks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5416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CDA-9A13-4B9C-93D3-47F9BA19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Gadget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32FB5-3410-7EC6-AD35-878A69EE0553}"/>
              </a:ext>
            </a:extLst>
          </p:cNvPr>
          <p:cNvSpPr txBox="1"/>
          <p:nvPr/>
        </p:nvSpPr>
        <p:spPr>
          <a:xfrm>
            <a:off x="1360170" y="1508760"/>
            <a:ext cx="83553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Age and length-based ecosystem simulator and stock assessment tool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Multi-fleets, multi-stocks and multi-areas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Examples of spatial Gadget models: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Two area cod model with migrations between North and South of Iceland (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3"/>
              </a:rPr>
              <a:t>https://raunvisindastofnun.hi.is/sites/raunvisindastofnun.hi.is/files/rh-03-2011.pdf</a:t>
            </a:r>
            <a:r>
              <a:rPr lang="en-GB" sz="2000" dirty="0">
                <a:latin typeface="Arial Narrow" panose="020B060602020203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Arial Narrow" panose="020B0606020202030204" pitchFamily="34" charset="0"/>
              </a:rPr>
              <a:t>Bormicon</a:t>
            </a:r>
            <a:r>
              <a:rPr lang="en-GB" sz="2000" dirty="0">
                <a:latin typeface="Arial Narrow" panose="020B0606020202030204" pitchFamily="34" charset="0"/>
              </a:rPr>
              <a:t> model (the precursor to Gadget) </a:t>
            </a:r>
            <a:r>
              <a:rPr lang="en-GB" sz="2000" dirty="0">
                <a:latin typeface="Arial Narrow" panose="020B0606020202030204" pitchFamily="34" charset="0"/>
                <a:hlinkClick r:id="rId4"/>
              </a:rPr>
              <a:t>https://www.hafogvatn.is/static/research/files/fjolrit-058.pdf</a:t>
            </a:r>
            <a:r>
              <a:rPr lang="en-GB" sz="2000" dirty="0">
                <a:latin typeface="Arial Narrow" panose="020B060602020203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Multi-species, multi-area Barents sea study</a:t>
            </a:r>
          </a:p>
          <a:p>
            <a:pPr lvl="1"/>
            <a:r>
              <a:rPr lang="en-GB" sz="2000" dirty="0">
                <a:latin typeface="Arial Narrow" panose="020B0606020202030204" pitchFamily="34" charset="0"/>
                <a:hlinkClick r:id="rId5"/>
              </a:rPr>
              <a:t>https://www.sciencedirect.com/science/article/pii/S0967064508003950</a:t>
            </a:r>
            <a:r>
              <a:rPr lang="en-GB" sz="2000" dirty="0">
                <a:latin typeface="Arial Narrow" panose="020B060602020203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0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A87-C692-DA52-B311-E56BACC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Gadget 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861C4-EA99-842C-37B5-61CD2C2085BC}"/>
              </a:ext>
            </a:extLst>
          </p:cNvPr>
          <p:cNvSpPr txBox="1"/>
          <p:nvPr/>
        </p:nvSpPr>
        <p:spPr>
          <a:xfrm>
            <a:off x="1360170" y="1508760"/>
            <a:ext cx="8355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Written by Jamie Lentin (</a:t>
            </a:r>
            <a:r>
              <a:rPr lang="en-US" sz="2000" dirty="0">
                <a:latin typeface="Arial Narrow" panose="020B0606020202030204" pitchFamily="34" charset="0"/>
                <a:hlinkClick r:id="rId2"/>
              </a:rPr>
              <a:t>https://shuttlethread.com</a:t>
            </a:r>
            <a:r>
              <a:rPr lang="en-US" sz="2000" dirty="0">
                <a:latin typeface="Arial Narrow" panose="020B0606020202030204" pitchFamily="34" charset="0"/>
              </a:rPr>
              <a:t>) and </a:t>
            </a:r>
            <a:r>
              <a:rPr lang="en-GB" sz="2000" dirty="0" err="1">
                <a:latin typeface="Arial Narrow" panose="020B0606020202030204" pitchFamily="34" charset="0"/>
              </a:rPr>
              <a:t>Bjarki</a:t>
            </a:r>
            <a:r>
              <a:rPr lang="en-GB" sz="2000" dirty="0">
                <a:latin typeface="Arial Narrow" panose="020B0606020202030204" pitchFamily="34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</a:rPr>
              <a:t>Þór</a:t>
            </a:r>
            <a:r>
              <a:rPr lang="en-GB" sz="2000" dirty="0">
                <a:latin typeface="Arial Narrow" panose="020B0606020202030204" pitchFamily="34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</a:rPr>
              <a:t>Elvarsson</a:t>
            </a:r>
            <a:endParaRPr lang="en-GB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Models written in R and use TMB to build objective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Improvements over Gadget2: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Automated differentiation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Arial Narrow" panose="020B0606020202030204" pitchFamily="34" charset="0"/>
              </a:rPr>
              <a:t>adreports</a:t>
            </a:r>
            <a:r>
              <a:rPr lang="en-GB" sz="2000" dirty="0">
                <a:latin typeface="Arial Narrow" panose="020B0606020202030204" pitchFamily="34" charset="0"/>
              </a:rPr>
              <a:t>, random effects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Highly customisable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The objective function is mobile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Can be used with R optimisers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Current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0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FA4F-208E-217C-EB02-629158BD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process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0A566-28D6-3D83-8D4A-F20A8A922A28}"/>
              </a:ext>
            </a:extLst>
          </p:cNvPr>
          <p:cNvSpPr txBox="1"/>
          <p:nvPr/>
        </p:nvSpPr>
        <p:spPr>
          <a:xfrm>
            <a:off x="1565910" y="1760220"/>
            <a:ext cx="83553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Data imported into an MFDB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Initial ´out-of-the-box’ model run with G3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Growth, maturity, initial abundances, and recruitment all estimated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Configure model set up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Which parameter should be fixed?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 Narrow" panose="020B0606020202030204" pitchFamily="34" charset="0"/>
              </a:rPr>
              <a:t>How closely should we follow the operation model?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highlight>
                  <a:srgbClr val="FFFF00"/>
                </a:highlight>
                <a:latin typeface="Arial Narrow" panose="020B0606020202030204" pitchFamily="34" charset="0"/>
              </a:rPr>
              <a:t>Fit and diagnose models for one area without tagging data</a:t>
            </a:r>
          </a:p>
        </p:txBody>
      </p:sp>
    </p:spTree>
    <p:extLst>
      <p:ext uri="{BB962C8B-B14F-4D97-AF65-F5344CB8AC3E}">
        <p14:creationId xmlns:p14="http://schemas.microsoft.com/office/powerpoint/2010/main" val="146052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A87-C692-DA52-B311-E56BACC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1FAC9-A9DD-F5A9-9664-56601AF399AB}"/>
              </a:ext>
            </a:extLst>
          </p:cNvPr>
          <p:cNvSpPr txBox="1"/>
          <p:nvPr/>
        </p:nvSpPr>
        <p:spPr>
          <a:xfrm>
            <a:off x="1348740" y="1291590"/>
            <a:ext cx="83553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Stock processes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Initial conditions: equilibrium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Maturity: length-based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Ageing: annual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Growth: </a:t>
            </a:r>
            <a:r>
              <a:rPr lang="en-US" sz="2000" dirty="0" err="1">
                <a:latin typeface="Arial Narrow" panose="020B0606020202030204" pitchFamily="34" charset="0"/>
              </a:rPr>
              <a:t>Linf</a:t>
            </a:r>
            <a:r>
              <a:rPr lang="en-US" sz="2000" dirty="0">
                <a:latin typeface="Arial Narrow" panose="020B0606020202030204" pitchFamily="34" charset="0"/>
              </a:rPr>
              <a:t> fixed, K averaged across seasons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Natural mortality: age-dependent (averaged over seasons)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Renewal: free-parameter per quarter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Fleets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7 fleets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6 dome-shaped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1 logistic (longline)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arrow" panose="020B0606020202030204" pitchFamily="34" charset="0"/>
              </a:rPr>
              <a:t>1 survey fleet (taking selectivity of the longline)</a:t>
            </a:r>
          </a:p>
        </p:txBody>
      </p:sp>
    </p:spTree>
    <p:extLst>
      <p:ext uri="{BB962C8B-B14F-4D97-AF65-F5344CB8AC3E}">
        <p14:creationId xmlns:p14="http://schemas.microsoft.com/office/powerpoint/2010/main" val="36729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A87-C692-DA52-B311-E56BACC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 Biomass and depletion</a:t>
            </a:r>
            <a:endParaRPr lang="en-GB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980C8ED-140E-CFA0-A22C-72FFB295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67" y="1142995"/>
            <a:ext cx="10104131" cy="50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A87-C692-DA52-B311-E56BACC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 Recruitment</a:t>
            </a:r>
            <a:endParaRPr lang="en-GB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ADCE7CA-B664-B5B2-837A-936F1142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80" y="1405885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9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A87-C692-DA52-B311-E56BACC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 index</a:t>
            </a:r>
            <a:endParaRPr lang="en-GB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883AA38-798B-330C-336C-9A4D1012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0" y="1405885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B3B3-2EFA-A06A-9A52-3878A10D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Selectivity</a:t>
            </a:r>
            <a:endParaRPr lang="en-GB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DD804DE-F5C2-C792-8C70-5E49730CF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67" y="1053464"/>
            <a:ext cx="10321290" cy="51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90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52441"/>
      </a:dk2>
      <a:lt2>
        <a:srgbClr val="E2E3E8"/>
      </a:lt2>
      <a:accent1>
        <a:srgbClr val="ACA174"/>
      </a:accent1>
      <a:accent2>
        <a:srgbClr val="99A962"/>
      </a:accent2>
      <a:accent3>
        <a:srgbClr val="88AC74"/>
      </a:accent3>
      <a:accent4>
        <a:srgbClr val="66B06A"/>
      </a:accent4>
      <a:accent5>
        <a:srgbClr val="73AC8E"/>
      </a:accent5>
      <a:accent6>
        <a:srgbClr val="65AEA6"/>
      </a:accent6>
      <a:hlink>
        <a:srgbClr val="6977AE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7866</TotalTime>
  <Words>415</Words>
  <Application>Microsoft Office PowerPoint</Application>
  <PresentationFormat>Widescreen</PresentationFormat>
  <Paragraphs>98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Georgia Pro Cond Light</vt:lpstr>
      <vt:lpstr>Speak Pro</vt:lpstr>
      <vt:lpstr>Wingdings</vt:lpstr>
      <vt:lpstr>RetrospectVTI</vt:lpstr>
      <vt:lpstr>Custom Design</vt:lpstr>
      <vt:lpstr>Retrospect</vt:lpstr>
      <vt:lpstr>Gadget YFT model  Spatial assessment modelling workshop</vt:lpstr>
      <vt:lpstr>Gadget overview</vt:lpstr>
      <vt:lpstr>Introducing Gadget 3</vt:lpstr>
      <vt:lpstr>Modelling process</vt:lpstr>
      <vt:lpstr>Model structure</vt:lpstr>
      <vt:lpstr>1A Biomass and depletion</vt:lpstr>
      <vt:lpstr>1A Recruitment</vt:lpstr>
      <vt:lpstr>Abundance index</vt:lpstr>
      <vt:lpstr>Selectivity</vt:lpstr>
      <vt:lpstr>Length-distributions</vt:lpstr>
      <vt:lpstr>Length-distributions</vt:lpstr>
      <vt:lpstr>Problems encountered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eggs and larvae</dc:title>
  <dc:creator>William Edward Butler</dc:creator>
  <cp:lastModifiedBy>Will Butler - HAFRO</cp:lastModifiedBy>
  <cp:revision>92</cp:revision>
  <dcterms:created xsi:type="dcterms:W3CDTF">2019-11-02T23:08:07Z</dcterms:created>
  <dcterms:modified xsi:type="dcterms:W3CDTF">2022-12-12T19:45:30Z</dcterms:modified>
</cp:coreProperties>
</file>