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71" r:id="rId6"/>
    <p:sldId id="273" r:id="rId7"/>
    <p:sldId id="270" r:id="rId8"/>
    <p:sldId id="267" r:id="rId9"/>
    <p:sldId id="268" r:id="rId10"/>
    <p:sldId id="269" r:id="rId11"/>
    <p:sldId id="262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011"/>
  </p:normalViewPr>
  <p:slideViewPr>
    <p:cSldViewPr snapToGrid="0" snapToObjects="1">
      <p:cViewPr>
        <p:scale>
          <a:sx n="90" d="100"/>
          <a:sy n="90" d="100"/>
        </p:scale>
        <p:origin x="232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≥</m:t>
                  </m:r>
                </m:oMath>
              </a14:m>
              <a:r>
                <a:rPr lang="en-US" dirty="0"/>
                <a:t> 400</a:t>
              </a:r>
            </a:p>
          </dgm:t>
        </dgm:pt>
      </mc:Choice>
      <mc:Fallback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:r>
                <a:rPr lang="en-US" b="0" i="0">
                  <a:latin typeface="Cambria Math" panose="02040503050406030204" pitchFamily="18" charset="0"/>
                </a:rPr>
                <a:t>≥</a:t>
              </a:r>
              <a:r>
                <a:rPr lang="en-US" dirty="0"/>
                <a:t> 400</a:t>
              </a:r>
            </a:p>
          </dgm:t>
        </dgm:pt>
      </mc:Fallback>
    </mc:AlternateConten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dgm:pt modelId="{FA3CEB27-593D-844B-8A6F-173D9E2702B7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≥</m:t>
                  </m:r>
                </m:oMath>
              </a14:m>
              <a:r>
                <a:rPr lang="en-US" dirty="0"/>
                <a:t> 300</a:t>
              </a:r>
            </a:p>
          </dgm:t>
        </dgm:pt>
      </mc:Choice>
      <mc:Fallback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:r>
                <a:rPr lang="en-US" b="0" i="0">
                  <a:latin typeface="Cambria Math" panose="02040503050406030204" pitchFamily="18" charset="0"/>
                </a:rPr>
                <a:t>≥</a:t>
              </a:r>
              <a:r>
                <a:rPr lang="en-US" dirty="0"/>
                <a:t> 300</a:t>
              </a:r>
            </a:p>
          </dgm:t>
        </dgm:pt>
      </mc:Fallback>
    </mc:AlternateConten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dgm:pt modelId="{FA3CEB27-593D-844B-8A6F-173D9E2702B7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≥</m:t>
                  </m:r>
                </m:oMath>
              </a14:m>
              <a:r>
                <a:rPr lang="en-US" dirty="0"/>
                <a:t> 100</a:t>
              </a:r>
            </a:p>
          </dgm:t>
        </dgm:pt>
      </mc:Choice>
      <mc:Fallback>
        <dgm:pt modelId="{FA3CEB27-593D-844B-8A6F-173D9E2702B7}">
          <dgm:prSet phldrT="[Text]"/>
          <dgm:spPr/>
          <dgm:t>
            <a:bodyPr/>
            <a:lstStyle/>
            <a:p>
              <a:r>
                <a:rPr lang="en-US" dirty="0"/>
                <a:t>At-Bats </a:t>
              </a:r>
              <a:r>
                <a:rPr lang="en-US" b="0" i="0">
                  <a:latin typeface="Cambria Math" panose="02040503050406030204" pitchFamily="18" charset="0"/>
                </a:rPr>
                <a:t>≥</a:t>
              </a:r>
              <a:r>
                <a:rPr lang="en-US" dirty="0"/>
                <a:t> 100</a:t>
              </a:r>
            </a:p>
          </dgm:t>
        </dgm:pt>
      </mc:Fallback>
    </mc:AlternateConten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38891A-F50C-7D4B-A1B9-A7F02672DE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E564EC7-6332-CC41-BD4A-C57266ABCE6F}">
      <dgm:prSet phldrT="[Text]"/>
      <dgm:spPr/>
      <dgm:t>
        <a:bodyPr/>
        <a:lstStyle/>
        <a:p>
          <a:r>
            <a:rPr lang="en-US" dirty="0"/>
            <a:t>7 years experience</a:t>
          </a:r>
        </a:p>
      </dgm:t>
    </dgm:pt>
    <dgm:pt modelId="{6CF2BFBE-9733-C140-B386-EC5A8EDD1F17}" type="parTrans" cxnId="{A0FA881F-85BD-4845-912B-53F1896C30B4}">
      <dgm:prSet/>
      <dgm:spPr/>
      <dgm:t>
        <a:bodyPr/>
        <a:lstStyle/>
        <a:p>
          <a:endParaRPr lang="en-US"/>
        </a:p>
      </dgm:t>
    </dgm:pt>
    <dgm:pt modelId="{A665AFF8-2999-754D-B38A-8D032DA105FF}" type="sibTrans" cxnId="{A0FA881F-85BD-4845-912B-53F1896C30B4}">
      <dgm:prSet/>
      <dgm:spPr/>
      <dgm:t>
        <a:bodyPr/>
        <a:lstStyle/>
        <a:p>
          <a:endParaRPr lang="en-US"/>
        </a:p>
      </dgm:t>
    </dgm:pt>
    <dgm:pt modelId="{FA3CEB27-593D-844B-8A6F-173D9E2702B7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802080D-56FC-5A4A-ACE4-EF2D96297ED0}" type="parTrans" cxnId="{3F217D62-755E-844B-BD88-454B5E812870}">
      <dgm:prSet/>
      <dgm:spPr/>
      <dgm:t>
        <a:bodyPr/>
        <a:lstStyle/>
        <a:p>
          <a:endParaRPr lang="en-US"/>
        </a:p>
      </dgm:t>
    </dgm:pt>
    <dgm:pt modelId="{20B339B5-DEC7-D54C-AF0D-A9EA705EC6ED}" type="sibTrans" cxnId="{3F217D62-755E-844B-BD88-454B5E812870}">
      <dgm:prSet/>
      <dgm:spPr/>
      <dgm:t>
        <a:bodyPr/>
        <a:lstStyle/>
        <a:p>
          <a:endParaRPr lang="en-US"/>
        </a:p>
      </dgm:t>
    </dgm:pt>
    <dgm:pt modelId="{7A7FFE6D-4BE6-E24F-AB88-AA4E3D52987A}" type="pres">
      <dgm:prSet presAssocID="{8238891A-F50C-7D4B-A1B9-A7F02672DE97}" presName="Name0" presStyleCnt="0">
        <dgm:presLayoutVars>
          <dgm:dir/>
          <dgm:animLvl val="lvl"/>
          <dgm:resizeHandles val="exact"/>
        </dgm:presLayoutVars>
      </dgm:prSet>
      <dgm:spPr/>
    </dgm:pt>
    <dgm:pt modelId="{12575178-6916-C745-B034-A5EC78600994}" type="pres">
      <dgm:prSet presAssocID="{BE564EC7-6332-CC41-BD4A-C57266ABCE6F}" presName="parTxOnly" presStyleLbl="node1" presStyleIdx="0" presStyleCnt="2" custLinFactNeighborX="-78796" custLinFactNeighborY="1231">
        <dgm:presLayoutVars>
          <dgm:chMax val="0"/>
          <dgm:chPref val="0"/>
          <dgm:bulletEnabled val="1"/>
        </dgm:presLayoutVars>
      </dgm:prSet>
      <dgm:spPr/>
    </dgm:pt>
    <dgm:pt modelId="{3544D86B-A632-BD4E-AB24-8ACEAABAA7F2}" type="pres">
      <dgm:prSet presAssocID="{A665AFF8-2999-754D-B38A-8D032DA105FF}" presName="parTxOnlySpace" presStyleCnt="0"/>
      <dgm:spPr/>
    </dgm:pt>
    <dgm:pt modelId="{9FBD572B-F35C-F84E-92BE-EA9CAB4F22EC}" type="pres">
      <dgm:prSet presAssocID="{FA3CEB27-593D-844B-8A6F-173D9E2702B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0FA881F-85BD-4845-912B-53F1896C30B4}" srcId="{8238891A-F50C-7D4B-A1B9-A7F02672DE97}" destId="{BE564EC7-6332-CC41-BD4A-C57266ABCE6F}" srcOrd="0" destOrd="0" parTransId="{6CF2BFBE-9733-C140-B386-EC5A8EDD1F17}" sibTransId="{A665AFF8-2999-754D-B38A-8D032DA105FF}"/>
    <dgm:cxn modelId="{3F217D62-755E-844B-BD88-454B5E812870}" srcId="{8238891A-F50C-7D4B-A1B9-A7F02672DE97}" destId="{FA3CEB27-593D-844B-8A6F-173D9E2702B7}" srcOrd="1" destOrd="0" parTransId="{9802080D-56FC-5A4A-ACE4-EF2D96297ED0}" sibTransId="{20B339B5-DEC7-D54C-AF0D-A9EA705EC6ED}"/>
    <dgm:cxn modelId="{DA335A66-CEEA-094F-9620-CB3D3E5F5D00}" type="presOf" srcId="{FA3CEB27-593D-844B-8A6F-173D9E2702B7}" destId="{9FBD572B-F35C-F84E-92BE-EA9CAB4F22EC}" srcOrd="0" destOrd="0" presId="urn:microsoft.com/office/officeart/2005/8/layout/chevron1"/>
    <dgm:cxn modelId="{865C2792-7306-8C41-B75D-04CD16E94F34}" type="presOf" srcId="{8238891A-F50C-7D4B-A1B9-A7F02672DE97}" destId="{7A7FFE6D-4BE6-E24F-AB88-AA4E3D52987A}" srcOrd="0" destOrd="0" presId="urn:microsoft.com/office/officeart/2005/8/layout/chevron1"/>
    <dgm:cxn modelId="{FCF34A9A-61FE-A641-BE07-368CB1CC2DCB}" type="presOf" srcId="{BE564EC7-6332-CC41-BD4A-C57266ABCE6F}" destId="{12575178-6916-C745-B034-A5EC78600994}" srcOrd="0" destOrd="0" presId="urn:microsoft.com/office/officeart/2005/8/layout/chevron1"/>
    <dgm:cxn modelId="{626B08AF-D676-9844-857B-C84D9DFA8C2A}" type="presParOf" srcId="{7A7FFE6D-4BE6-E24F-AB88-AA4E3D52987A}" destId="{12575178-6916-C745-B034-A5EC78600994}" srcOrd="0" destOrd="0" presId="urn:microsoft.com/office/officeart/2005/8/layout/chevron1"/>
    <dgm:cxn modelId="{ED2A189F-AA37-E048-8E98-4ED4FB17270F}" type="presParOf" srcId="{7A7FFE6D-4BE6-E24F-AB88-AA4E3D52987A}" destId="{3544D86B-A632-BD4E-AB24-8ACEAABAA7F2}" srcOrd="1" destOrd="0" presId="urn:microsoft.com/office/officeart/2005/8/layout/chevron1"/>
    <dgm:cxn modelId="{803DFA3C-5B75-5842-AEA9-0B332F915211}" type="presParOf" srcId="{7A7FFE6D-4BE6-E24F-AB88-AA4E3D52987A}" destId="{9FBD572B-F35C-F84E-92BE-EA9CAB4F22EC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F1519E-AF74-1048-8706-8829C5242AC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EB838-8D62-6444-8C94-48703AA148C4}">
      <dgm:prSet phldrT="[Text]"/>
      <dgm:spPr/>
      <dgm:t>
        <a:bodyPr/>
        <a:lstStyle/>
        <a:p>
          <a:r>
            <a:rPr lang="en-US" dirty="0"/>
            <a:t>Carry Over</a:t>
          </a:r>
        </a:p>
      </dgm:t>
    </dgm:pt>
    <dgm:pt modelId="{C4AAA2BE-7883-CD44-8D50-A926F0C0F50F}" type="parTrans" cxnId="{8008D608-1403-8244-A50D-C891B00398A5}">
      <dgm:prSet/>
      <dgm:spPr/>
      <dgm:t>
        <a:bodyPr/>
        <a:lstStyle/>
        <a:p>
          <a:endParaRPr lang="en-US"/>
        </a:p>
      </dgm:t>
    </dgm:pt>
    <dgm:pt modelId="{A0F5FBB2-0A84-7E4B-9796-21D744C74252}" type="sibTrans" cxnId="{8008D608-1403-8244-A50D-C891B00398A5}">
      <dgm:prSet/>
      <dgm:spPr/>
      <dgm:t>
        <a:bodyPr/>
        <a:lstStyle/>
        <a:p>
          <a:endParaRPr lang="en-US"/>
        </a:p>
      </dgm:t>
    </dgm:pt>
    <dgm:pt modelId="{E146BD16-F61B-354F-B9DD-DE98B501D3A0}">
      <dgm:prSet phldrT="[Text]"/>
      <dgm:spPr/>
      <dgm:t>
        <a:bodyPr/>
        <a:lstStyle/>
        <a:p>
          <a:r>
            <a:rPr lang="en-US" dirty="0"/>
            <a:t>MSE = .0013587</a:t>
          </a:r>
        </a:p>
      </dgm:t>
    </dgm:pt>
    <dgm:pt modelId="{B0EEDED6-40BB-8E49-915B-CD500A5DDCB0}" type="parTrans" cxnId="{A89D2E23-A1A3-0640-A3B7-2C53C176835B}">
      <dgm:prSet/>
      <dgm:spPr/>
      <dgm:t>
        <a:bodyPr/>
        <a:lstStyle/>
        <a:p>
          <a:endParaRPr lang="en-US"/>
        </a:p>
      </dgm:t>
    </dgm:pt>
    <dgm:pt modelId="{51E7C586-5440-E840-A3DF-D8343D6FFE88}" type="sibTrans" cxnId="{A89D2E23-A1A3-0640-A3B7-2C53C176835B}">
      <dgm:prSet/>
      <dgm:spPr/>
      <dgm:t>
        <a:bodyPr/>
        <a:lstStyle/>
        <a:p>
          <a:endParaRPr lang="en-US"/>
        </a:p>
      </dgm:t>
    </dgm:pt>
    <dgm:pt modelId="{ED38E8E7-E193-814C-AB02-82528161123F}">
      <dgm:prSet phldrT="[Text]"/>
      <dgm:spPr/>
      <dgm:t>
        <a:bodyPr/>
        <a:lstStyle/>
        <a:p>
          <a:r>
            <a:rPr lang="en-US" dirty="0"/>
            <a:t>RMSE = .03688602</a:t>
          </a:r>
        </a:p>
      </dgm:t>
    </dgm:pt>
    <dgm:pt modelId="{BF0BB4CF-AB52-CC45-B258-41B8003EE904}" type="parTrans" cxnId="{3B82E2A8-8457-8B4E-9E58-0CA41CD48438}">
      <dgm:prSet/>
      <dgm:spPr/>
      <dgm:t>
        <a:bodyPr/>
        <a:lstStyle/>
        <a:p>
          <a:endParaRPr lang="en-US"/>
        </a:p>
      </dgm:t>
    </dgm:pt>
    <dgm:pt modelId="{D1D4B7F9-A961-554C-8E36-2B5E81CDEB17}" type="sibTrans" cxnId="{3B82E2A8-8457-8B4E-9E58-0CA41CD48438}">
      <dgm:prSet/>
      <dgm:spPr/>
      <dgm:t>
        <a:bodyPr/>
        <a:lstStyle/>
        <a:p>
          <a:endParaRPr lang="en-US"/>
        </a:p>
      </dgm:t>
    </dgm:pt>
    <dgm:pt modelId="{F5BAC994-66C3-0A45-971B-1F5C85FDE5B9}">
      <dgm:prSet phldrT="[Text]"/>
      <dgm:spPr/>
      <dgm:t>
        <a:bodyPr/>
        <a:lstStyle/>
        <a:p>
          <a:r>
            <a:rPr lang="en-US" dirty="0"/>
            <a:t>Average</a:t>
          </a:r>
        </a:p>
      </dgm:t>
    </dgm:pt>
    <dgm:pt modelId="{EE9C1C7C-DD21-9942-AB21-5D9F6E7EC34D}" type="parTrans" cxnId="{D3190118-6500-B94E-8870-C4E9199C107B}">
      <dgm:prSet/>
      <dgm:spPr/>
      <dgm:t>
        <a:bodyPr/>
        <a:lstStyle/>
        <a:p>
          <a:endParaRPr lang="en-US"/>
        </a:p>
      </dgm:t>
    </dgm:pt>
    <dgm:pt modelId="{B8BDD7F5-90BD-8B45-A804-23033164D4FA}" type="sibTrans" cxnId="{D3190118-6500-B94E-8870-C4E9199C107B}">
      <dgm:prSet/>
      <dgm:spPr/>
      <dgm:t>
        <a:bodyPr/>
        <a:lstStyle/>
        <a:p>
          <a:endParaRPr lang="en-US"/>
        </a:p>
      </dgm:t>
    </dgm:pt>
    <dgm:pt modelId="{309E83FD-5D54-6043-8869-C803FFAA9A6A}">
      <dgm:prSet phldrT="[Text]"/>
      <dgm:spPr/>
      <dgm:t>
        <a:bodyPr/>
        <a:lstStyle/>
        <a:p>
          <a:r>
            <a:rPr lang="en-US" dirty="0"/>
            <a:t>MSE = .0010056</a:t>
          </a:r>
        </a:p>
      </dgm:t>
    </dgm:pt>
    <dgm:pt modelId="{EE51E84B-3AA0-4043-AE1C-E57886269BB3}" type="parTrans" cxnId="{CA32FBEC-871D-D44F-B4BC-431D981205DE}">
      <dgm:prSet/>
      <dgm:spPr/>
      <dgm:t>
        <a:bodyPr/>
        <a:lstStyle/>
        <a:p>
          <a:endParaRPr lang="en-US"/>
        </a:p>
      </dgm:t>
    </dgm:pt>
    <dgm:pt modelId="{6494439F-6738-8F44-983B-FF281BABF65E}" type="sibTrans" cxnId="{CA32FBEC-871D-D44F-B4BC-431D981205DE}">
      <dgm:prSet/>
      <dgm:spPr/>
      <dgm:t>
        <a:bodyPr/>
        <a:lstStyle/>
        <a:p>
          <a:endParaRPr lang="en-US"/>
        </a:p>
      </dgm:t>
    </dgm:pt>
    <dgm:pt modelId="{C1537421-19C6-844F-A061-84AE6D517EBD}">
      <dgm:prSet phldrT="[Text]"/>
      <dgm:spPr/>
      <dgm:t>
        <a:bodyPr/>
        <a:lstStyle/>
        <a:p>
          <a:r>
            <a:rPr lang="en-US" dirty="0"/>
            <a:t>RMSE = .0317108</a:t>
          </a:r>
        </a:p>
      </dgm:t>
    </dgm:pt>
    <dgm:pt modelId="{2D3C5AEE-5220-E64C-96CC-711436CC838B}" type="parTrans" cxnId="{FF17E136-32EC-A849-9E69-A6D2BEFD9519}">
      <dgm:prSet/>
      <dgm:spPr/>
      <dgm:t>
        <a:bodyPr/>
        <a:lstStyle/>
        <a:p>
          <a:endParaRPr lang="en-US"/>
        </a:p>
      </dgm:t>
    </dgm:pt>
    <dgm:pt modelId="{6A00D190-D11B-B644-B836-77DC1F0EE154}" type="sibTrans" cxnId="{FF17E136-32EC-A849-9E69-A6D2BEFD9519}">
      <dgm:prSet/>
      <dgm:spPr/>
      <dgm:t>
        <a:bodyPr/>
        <a:lstStyle/>
        <a:p>
          <a:endParaRPr lang="en-US"/>
        </a:p>
      </dgm:t>
    </dgm:pt>
    <dgm:pt modelId="{F53654CF-D302-924E-BA59-A51FB4616C17}">
      <dgm:prSet phldrT="[Text]"/>
      <dgm:spPr/>
      <dgm:t>
        <a:bodyPr/>
        <a:lstStyle/>
        <a:p>
          <a:r>
            <a:rPr lang="en-US" dirty="0"/>
            <a:t>R</a:t>
          </a:r>
          <a:r>
            <a:rPr lang="en-US" baseline="30000" dirty="0"/>
            <a:t>2</a:t>
          </a:r>
          <a:r>
            <a:rPr lang="en-US" baseline="0" dirty="0"/>
            <a:t> = .061</a:t>
          </a:r>
          <a:endParaRPr lang="en-US" dirty="0"/>
        </a:p>
      </dgm:t>
    </dgm:pt>
    <dgm:pt modelId="{C4F8579D-448B-4546-B616-275AA19A0380}" type="parTrans" cxnId="{0808363C-AC6D-2D40-AA11-DCFAD944CF41}">
      <dgm:prSet/>
      <dgm:spPr/>
      <dgm:t>
        <a:bodyPr/>
        <a:lstStyle/>
        <a:p>
          <a:endParaRPr lang="en-US"/>
        </a:p>
      </dgm:t>
    </dgm:pt>
    <dgm:pt modelId="{C4A7C1E4-7626-1E46-B1B9-7422BAF232A6}" type="sibTrans" cxnId="{0808363C-AC6D-2D40-AA11-DCFAD944CF41}">
      <dgm:prSet/>
      <dgm:spPr/>
      <dgm:t>
        <a:bodyPr/>
        <a:lstStyle/>
        <a:p>
          <a:endParaRPr lang="en-US"/>
        </a:p>
      </dgm:t>
    </dgm:pt>
    <dgm:pt modelId="{6C6A59DB-A03B-A540-9A51-B6ECDD4BD73D}">
      <dgm:prSet phldrT="[Text]"/>
      <dgm:spPr/>
      <dgm:t>
        <a:bodyPr/>
        <a:lstStyle/>
        <a:p>
          <a:r>
            <a:rPr lang="en-US" dirty="0"/>
            <a:t>R</a:t>
          </a:r>
          <a:r>
            <a:rPr lang="en-US" baseline="30000" dirty="0"/>
            <a:t>2</a:t>
          </a:r>
          <a:r>
            <a:rPr lang="en-US" baseline="0" dirty="0"/>
            <a:t> = .305</a:t>
          </a:r>
          <a:endParaRPr lang="en-US" dirty="0"/>
        </a:p>
      </dgm:t>
    </dgm:pt>
    <dgm:pt modelId="{4ADCA209-933B-014A-A357-8D36A214F12D}" type="parTrans" cxnId="{82FA2C19-2D01-9546-8E2F-8AFC3AC7EE9E}">
      <dgm:prSet/>
      <dgm:spPr/>
      <dgm:t>
        <a:bodyPr/>
        <a:lstStyle/>
        <a:p>
          <a:endParaRPr lang="en-US"/>
        </a:p>
      </dgm:t>
    </dgm:pt>
    <dgm:pt modelId="{0F73AAD8-59AB-BD4C-A355-842FC6E8A507}" type="sibTrans" cxnId="{82FA2C19-2D01-9546-8E2F-8AFC3AC7EE9E}">
      <dgm:prSet/>
      <dgm:spPr/>
      <dgm:t>
        <a:bodyPr/>
        <a:lstStyle/>
        <a:p>
          <a:endParaRPr lang="en-US"/>
        </a:p>
      </dgm:t>
    </dgm:pt>
    <dgm:pt modelId="{4EA4730F-C1ED-F743-9B47-21691F8EFBB9}" type="pres">
      <dgm:prSet presAssocID="{E7F1519E-AF74-1048-8706-8829C5242AC9}" presName="Name0" presStyleCnt="0">
        <dgm:presLayoutVars>
          <dgm:dir/>
          <dgm:animLvl val="lvl"/>
          <dgm:resizeHandles val="exact"/>
        </dgm:presLayoutVars>
      </dgm:prSet>
      <dgm:spPr/>
    </dgm:pt>
    <dgm:pt modelId="{CDB4BA2F-6AAE-114F-9279-0B9A5E9D779A}" type="pres">
      <dgm:prSet presAssocID="{83BEB838-8D62-6444-8C94-48703AA148C4}" presName="composite" presStyleCnt="0"/>
      <dgm:spPr/>
    </dgm:pt>
    <dgm:pt modelId="{9282F853-96C8-3C44-B039-5C97214769BF}" type="pres">
      <dgm:prSet presAssocID="{83BEB838-8D62-6444-8C94-48703AA148C4}" presName="parTx" presStyleLbl="alignNode1" presStyleIdx="0" presStyleCnt="2" custScaleX="121779">
        <dgm:presLayoutVars>
          <dgm:chMax val="0"/>
          <dgm:chPref val="0"/>
          <dgm:bulletEnabled val="1"/>
        </dgm:presLayoutVars>
      </dgm:prSet>
      <dgm:spPr/>
    </dgm:pt>
    <dgm:pt modelId="{DC390AFB-32FE-3243-8C97-EE3E1CB340E3}" type="pres">
      <dgm:prSet presAssocID="{83BEB838-8D62-6444-8C94-48703AA148C4}" presName="desTx" presStyleLbl="alignAccFollowNode1" presStyleIdx="0" presStyleCnt="2" custScaleX="121779">
        <dgm:presLayoutVars>
          <dgm:bulletEnabled val="1"/>
        </dgm:presLayoutVars>
      </dgm:prSet>
      <dgm:spPr/>
    </dgm:pt>
    <dgm:pt modelId="{641E9471-32A2-3842-857F-F5DE3AB47B49}" type="pres">
      <dgm:prSet presAssocID="{A0F5FBB2-0A84-7E4B-9796-21D744C74252}" presName="space" presStyleCnt="0"/>
      <dgm:spPr/>
    </dgm:pt>
    <dgm:pt modelId="{9F17F5D6-9A98-7644-952C-A378F66EA8A2}" type="pres">
      <dgm:prSet presAssocID="{F5BAC994-66C3-0A45-971B-1F5C85FDE5B9}" presName="composite" presStyleCnt="0"/>
      <dgm:spPr/>
    </dgm:pt>
    <dgm:pt modelId="{05D667D8-69DA-BE42-A142-F80CD17320A8}" type="pres">
      <dgm:prSet presAssocID="{F5BAC994-66C3-0A45-971B-1F5C85FDE5B9}" presName="parTx" presStyleLbl="alignNode1" presStyleIdx="1" presStyleCnt="2" custScaleX="121779">
        <dgm:presLayoutVars>
          <dgm:chMax val="0"/>
          <dgm:chPref val="0"/>
          <dgm:bulletEnabled val="1"/>
        </dgm:presLayoutVars>
      </dgm:prSet>
      <dgm:spPr/>
    </dgm:pt>
    <dgm:pt modelId="{3C67EE20-175B-A640-AD8F-71103CC2966A}" type="pres">
      <dgm:prSet presAssocID="{F5BAC994-66C3-0A45-971B-1F5C85FDE5B9}" presName="desTx" presStyleLbl="alignAccFollowNode1" presStyleIdx="1" presStyleCnt="2" custScaleX="121779">
        <dgm:presLayoutVars>
          <dgm:bulletEnabled val="1"/>
        </dgm:presLayoutVars>
      </dgm:prSet>
      <dgm:spPr/>
    </dgm:pt>
  </dgm:ptLst>
  <dgm:cxnLst>
    <dgm:cxn modelId="{8008D608-1403-8244-A50D-C891B00398A5}" srcId="{E7F1519E-AF74-1048-8706-8829C5242AC9}" destId="{83BEB838-8D62-6444-8C94-48703AA148C4}" srcOrd="0" destOrd="0" parTransId="{C4AAA2BE-7883-CD44-8D50-A926F0C0F50F}" sibTransId="{A0F5FBB2-0A84-7E4B-9796-21D744C74252}"/>
    <dgm:cxn modelId="{D3190118-6500-B94E-8870-C4E9199C107B}" srcId="{E7F1519E-AF74-1048-8706-8829C5242AC9}" destId="{F5BAC994-66C3-0A45-971B-1F5C85FDE5B9}" srcOrd="1" destOrd="0" parTransId="{EE9C1C7C-DD21-9942-AB21-5D9F6E7EC34D}" sibTransId="{B8BDD7F5-90BD-8B45-A804-23033164D4FA}"/>
    <dgm:cxn modelId="{82FA2C19-2D01-9546-8E2F-8AFC3AC7EE9E}" srcId="{F5BAC994-66C3-0A45-971B-1F5C85FDE5B9}" destId="{6C6A59DB-A03B-A540-9A51-B6ECDD4BD73D}" srcOrd="2" destOrd="0" parTransId="{4ADCA209-933B-014A-A357-8D36A214F12D}" sibTransId="{0F73AAD8-59AB-BD4C-A355-842FC6E8A507}"/>
    <dgm:cxn modelId="{A89D2E23-A1A3-0640-A3B7-2C53C176835B}" srcId="{83BEB838-8D62-6444-8C94-48703AA148C4}" destId="{E146BD16-F61B-354F-B9DD-DE98B501D3A0}" srcOrd="0" destOrd="0" parTransId="{B0EEDED6-40BB-8E49-915B-CD500A5DDCB0}" sibTransId="{51E7C586-5440-E840-A3DF-D8343D6FFE88}"/>
    <dgm:cxn modelId="{434A1134-7676-6E4B-825D-E61B7D5F76B1}" type="presOf" srcId="{83BEB838-8D62-6444-8C94-48703AA148C4}" destId="{9282F853-96C8-3C44-B039-5C97214769BF}" srcOrd="0" destOrd="0" presId="urn:microsoft.com/office/officeart/2005/8/layout/hList1"/>
    <dgm:cxn modelId="{FF17E136-32EC-A849-9E69-A6D2BEFD9519}" srcId="{F5BAC994-66C3-0A45-971B-1F5C85FDE5B9}" destId="{C1537421-19C6-844F-A061-84AE6D517EBD}" srcOrd="1" destOrd="0" parTransId="{2D3C5AEE-5220-E64C-96CC-711436CC838B}" sibTransId="{6A00D190-D11B-B644-B836-77DC1F0EE154}"/>
    <dgm:cxn modelId="{0808363C-AC6D-2D40-AA11-DCFAD944CF41}" srcId="{83BEB838-8D62-6444-8C94-48703AA148C4}" destId="{F53654CF-D302-924E-BA59-A51FB4616C17}" srcOrd="2" destOrd="0" parTransId="{C4F8579D-448B-4546-B616-275AA19A0380}" sibTransId="{C4A7C1E4-7626-1E46-B1B9-7422BAF232A6}"/>
    <dgm:cxn modelId="{69E46B47-6A4B-BA45-A074-B8E215516592}" type="presOf" srcId="{ED38E8E7-E193-814C-AB02-82528161123F}" destId="{DC390AFB-32FE-3243-8C97-EE3E1CB340E3}" srcOrd="0" destOrd="1" presId="urn:microsoft.com/office/officeart/2005/8/layout/hList1"/>
    <dgm:cxn modelId="{A0352680-5FA0-4D4F-803D-F400CBB03522}" type="presOf" srcId="{F53654CF-D302-924E-BA59-A51FB4616C17}" destId="{DC390AFB-32FE-3243-8C97-EE3E1CB340E3}" srcOrd="0" destOrd="2" presId="urn:microsoft.com/office/officeart/2005/8/layout/hList1"/>
    <dgm:cxn modelId="{3B82E2A8-8457-8B4E-9E58-0CA41CD48438}" srcId="{83BEB838-8D62-6444-8C94-48703AA148C4}" destId="{ED38E8E7-E193-814C-AB02-82528161123F}" srcOrd="1" destOrd="0" parTransId="{BF0BB4CF-AB52-CC45-B258-41B8003EE904}" sibTransId="{D1D4B7F9-A961-554C-8E36-2B5E81CDEB17}"/>
    <dgm:cxn modelId="{D79B4BB4-8CAA-C24D-A69C-C567E5166915}" type="presOf" srcId="{309E83FD-5D54-6043-8869-C803FFAA9A6A}" destId="{3C67EE20-175B-A640-AD8F-71103CC2966A}" srcOrd="0" destOrd="0" presId="urn:microsoft.com/office/officeart/2005/8/layout/hList1"/>
    <dgm:cxn modelId="{D060F7BF-E67B-1645-A097-F0D875CD9828}" type="presOf" srcId="{E146BD16-F61B-354F-B9DD-DE98B501D3A0}" destId="{DC390AFB-32FE-3243-8C97-EE3E1CB340E3}" srcOrd="0" destOrd="0" presId="urn:microsoft.com/office/officeart/2005/8/layout/hList1"/>
    <dgm:cxn modelId="{9C3A6EC3-C3E1-E54F-A7CF-9F805CEBC692}" type="presOf" srcId="{F5BAC994-66C3-0A45-971B-1F5C85FDE5B9}" destId="{05D667D8-69DA-BE42-A142-F80CD17320A8}" srcOrd="0" destOrd="0" presId="urn:microsoft.com/office/officeart/2005/8/layout/hList1"/>
    <dgm:cxn modelId="{3EC0AEC3-CF21-2C42-B123-9504549D34E9}" type="presOf" srcId="{E7F1519E-AF74-1048-8706-8829C5242AC9}" destId="{4EA4730F-C1ED-F743-9B47-21691F8EFBB9}" srcOrd="0" destOrd="0" presId="urn:microsoft.com/office/officeart/2005/8/layout/hList1"/>
    <dgm:cxn modelId="{4D251BC5-54F0-2F45-99EE-505BE4E8A040}" type="presOf" srcId="{C1537421-19C6-844F-A061-84AE6D517EBD}" destId="{3C67EE20-175B-A640-AD8F-71103CC2966A}" srcOrd="0" destOrd="1" presId="urn:microsoft.com/office/officeart/2005/8/layout/hList1"/>
    <dgm:cxn modelId="{E87FBFE3-3C1E-834C-81D8-194B21D51ACA}" type="presOf" srcId="{6C6A59DB-A03B-A540-9A51-B6ECDD4BD73D}" destId="{3C67EE20-175B-A640-AD8F-71103CC2966A}" srcOrd="0" destOrd="2" presId="urn:microsoft.com/office/officeart/2005/8/layout/hList1"/>
    <dgm:cxn modelId="{CA32FBEC-871D-D44F-B4BC-431D981205DE}" srcId="{F5BAC994-66C3-0A45-971B-1F5C85FDE5B9}" destId="{309E83FD-5D54-6043-8869-C803FFAA9A6A}" srcOrd="0" destOrd="0" parTransId="{EE51E84B-3AA0-4043-AE1C-E57886269BB3}" sibTransId="{6494439F-6738-8F44-983B-FF281BABF65E}"/>
    <dgm:cxn modelId="{F3F94149-16A1-5F49-9CDA-D78BCC726E6B}" type="presParOf" srcId="{4EA4730F-C1ED-F743-9B47-21691F8EFBB9}" destId="{CDB4BA2F-6AAE-114F-9279-0B9A5E9D779A}" srcOrd="0" destOrd="0" presId="urn:microsoft.com/office/officeart/2005/8/layout/hList1"/>
    <dgm:cxn modelId="{4A05645F-847F-6541-A372-5858BCE2B4BD}" type="presParOf" srcId="{CDB4BA2F-6AAE-114F-9279-0B9A5E9D779A}" destId="{9282F853-96C8-3C44-B039-5C97214769BF}" srcOrd="0" destOrd="0" presId="urn:microsoft.com/office/officeart/2005/8/layout/hList1"/>
    <dgm:cxn modelId="{13F57ED3-7727-174A-94D1-F7FB337A494E}" type="presParOf" srcId="{CDB4BA2F-6AAE-114F-9279-0B9A5E9D779A}" destId="{DC390AFB-32FE-3243-8C97-EE3E1CB340E3}" srcOrd="1" destOrd="0" presId="urn:microsoft.com/office/officeart/2005/8/layout/hList1"/>
    <dgm:cxn modelId="{B03516A4-195B-C34E-96DC-1EE1F6D23455}" type="presParOf" srcId="{4EA4730F-C1ED-F743-9B47-21691F8EFBB9}" destId="{641E9471-32A2-3842-857F-F5DE3AB47B49}" srcOrd="1" destOrd="0" presId="urn:microsoft.com/office/officeart/2005/8/layout/hList1"/>
    <dgm:cxn modelId="{6EF399A4-7883-FD4B-B490-B38EAFFE17D5}" type="presParOf" srcId="{4EA4730F-C1ED-F743-9B47-21691F8EFBB9}" destId="{9F17F5D6-9A98-7644-952C-A378F66EA8A2}" srcOrd="2" destOrd="0" presId="urn:microsoft.com/office/officeart/2005/8/layout/hList1"/>
    <dgm:cxn modelId="{F95E3B04-B977-A441-A885-0F77FD360A00}" type="presParOf" srcId="{9F17F5D6-9A98-7644-952C-A378F66EA8A2}" destId="{05D667D8-69DA-BE42-A142-F80CD17320A8}" srcOrd="0" destOrd="0" presId="urn:microsoft.com/office/officeart/2005/8/layout/hList1"/>
    <dgm:cxn modelId="{A27E8885-662F-8F48-891A-125DACE25DEE}" type="presParOf" srcId="{9F17F5D6-9A98-7644-952C-A378F66EA8A2}" destId="{3C67EE20-175B-A640-AD8F-71103CC2966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75178-6916-C745-B034-A5EC78600994}">
      <dsp:nvSpPr>
        <dsp:cNvPr id="0" name=""/>
        <dsp:cNvSpPr/>
      </dsp:nvSpPr>
      <dsp:spPr>
        <a:xfrm>
          <a:off x="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7 years experience</a:t>
          </a:r>
        </a:p>
      </dsp:txBody>
      <dsp:txXfrm>
        <a:off x="792957" y="0"/>
        <a:ext cx="2676121" cy="1585913"/>
      </dsp:txXfrm>
    </dsp:sp>
    <dsp:sp modelId="{9FBD572B-F35C-F84E-92BE-EA9CAB4F22EC}">
      <dsp:nvSpPr>
        <dsp:cNvPr id="0" name=""/>
        <dsp:cNvSpPr/>
      </dsp:nvSpPr>
      <dsp:spPr>
        <a:xfrm>
          <a:off x="384296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At-Bats </a:t>
          </a:r>
          <a14:m xmlns:a14="http://schemas.microsoft.com/office/drawing/2010/main">
            <m:oMath xmlns:m="http://schemas.openxmlformats.org/officeDocument/2006/math">
              <m:r>
                <a:rPr lang="en-US" sz="3400" b="0" i="1" kern="1200" smtClean="0">
                  <a:latin typeface="Cambria Math" panose="02040503050406030204" pitchFamily="18" charset="0"/>
                </a:rPr>
                <m:t>≥</m:t>
              </m:r>
            </m:oMath>
          </a14:m>
          <a:r>
            <a:rPr lang="en-US" sz="3400" kern="1200" dirty="0"/>
            <a:t> 400</a:t>
          </a:r>
        </a:p>
      </dsp:txBody>
      <dsp:txXfrm>
        <a:off x="4635917" y="0"/>
        <a:ext cx="2676121" cy="1585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75178-6916-C745-B034-A5EC78600994}">
      <dsp:nvSpPr>
        <dsp:cNvPr id="0" name=""/>
        <dsp:cNvSpPr/>
      </dsp:nvSpPr>
      <dsp:spPr>
        <a:xfrm>
          <a:off x="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7 years experience</a:t>
          </a:r>
        </a:p>
      </dsp:txBody>
      <dsp:txXfrm>
        <a:off x="792957" y="0"/>
        <a:ext cx="2676121" cy="1585913"/>
      </dsp:txXfrm>
    </dsp:sp>
    <dsp:sp modelId="{9FBD572B-F35C-F84E-92BE-EA9CAB4F22EC}">
      <dsp:nvSpPr>
        <dsp:cNvPr id="0" name=""/>
        <dsp:cNvSpPr/>
      </dsp:nvSpPr>
      <dsp:spPr>
        <a:xfrm>
          <a:off x="384296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At-Bats </a:t>
          </a:r>
          <a14:m xmlns:a14="http://schemas.microsoft.com/office/drawing/2010/main">
            <m:oMath xmlns:m="http://schemas.openxmlformats.org/officeDocument/2006/math">
              <m:r>
                <a:rPr lang="en-US" sz="3400" b="0" i="1" kern="1200" smtClean="0">
                  <a:latin typeface="Cambria Math" panose="02040503050406030204" pitchFamily="18" charset="0"/>
                </a:rPr>
                <m:t>≥</m:t>
              </m:r>
            </m:oMath>
          </a14:m>
          <a:r>
            <a:rPr lang="en-US" sz="3400" kern="1200" dirty="0"/>
            <a:t> 300</a:t>
          </a:r>
        </a:p>
      </dsp:txBody>
      <dsp:txXfrm>
        <a:off x="4635917" y="0"/>
        <a:ext cx="2676121" cy="1585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75178-6916-C745-B034-A5EC78600994}">
      <dsp:nvSpPr>
        <dsp:cNvPr id="0" name=""/>
        <dsp:cNvSpPr/>
      </dsp:nvSpPr>
      <dsp:spPr>
        <a:xfrm>
          <a:off x="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7 years experience</a:t>
          </a:r>
        </a:p>
      </dsp:txBody>
      <dsp:txXfrm>
        <a:off x="792957" y="0"/>
        <a:ext cx="2676121" cy="1585913"/>
      </dsp:txXfrm>
    </dsp:sp>
    <dsp:sp modelId="{9FBD572B-F35C-F84E-92BE-EA9CAB4F22EC}">
      <dsp:nvSpPr>
        <dsp:cNvPr id="0" name=""/>
        <dsp:cNvSpPr/>
      </dsp:nvSpPr>
      <dsp:spPr>
        <a:xfrm>
          <a:off x="3842960" y="0"/>
          <a:ext cx="4262034" cy="15859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At-Bats </a:t>
          </a:r>
          <a14:m xmlns:a14="http://schemas.microsoft.com/office/drawing/2010/main">
            <m:oMath xmlns:m="http://schemas.openxmlformats.org/officeDocument/2006/math">
              <m:r>
                <a:rPr lang="en-US" sz="3400" b="0" i="1" kern="1200" smtClean="0">
                  <a:latin typeface="Cambria Math" panose="02040503050406030204" pitchFamily="18" charset="0"/>
                </a:rPr>
                <m:t>≥</m:t>
              </m:r>
            </m:oMath>
          </a14:m>
          <a:r>
            <a:rPr lang="en-US" sz="3400" kern="1200" dirty="0"/>
            <a:t> 100</a:t>
          </a:r>
        </a:p>
      </dsp:txBody>
      <dsp:txXfrm>
        <a:off x="4635917" y="0"/>
        <a:ext cx="2676121" cy="15859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2F853-96C8-3C44-B039-5C97214769BF}">
      <dsp:nvSpPr>
        <dsp:cNvPr id="0" name=""/>
        <dsp:cNvSpPr/>
      </dsp:nvSpPr>
      <dsp:spPr>
        <a:xfrm>
          <a:off x="1137" y="39102"/>
          <a:ext cx="5322210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Carry Over</a:t>
          </a:r>
        </a:p>
      </dsp:txBody>
      <dsp:txXfrm>
        <a:off x="1137" y="39102"/>
        <a:ext cx="5322210" cy="1036800"/>
      </dsp:txXfrm>
    </dsp:sp>
    <dsp:sp modelId="{DC390AFB-32FE-3243-8C97-EE3E1CB340E3}">
      <dsp:nvSpPr>
        <dsp:cNvPr id="0" name=""/>
        <dsp:cNvSpPr/>
      </dsp:nvSpPr>
      <dsp:spPr>
        <a:xfrm>
          <a:off x="1137" y="1075902"/>
          <a:ext cx="5322210" cy="29362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MSE = .0013587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RMSE = .03688602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baseline="0" dirty="0"/>
            <a:t> = .061</a:t>
          </a:r>
          <a:endParaRPr lang="en-US" sz="3600" kern="1200" dirty="0"/>
        </a:p>
      </dsp:txBody>
      <dsp:txXfrm>
        <a:off x="1137" y="1075902"/>
        <a:ext cx="5322210" cy="2936294"/>
      </dsp:txXfrm>
    </dsp:sp>
    <dsp:sp modelId="{05D667D8-69DA-BE42-A142-F80CD17320A8}">
      <dsp:nvSpPr>
        <dsp:cNvPr id="0" name=""/>
        <dsp:cNvSpPr/>
      </dsp:nvSpPr>
      <dsp:spPr>
        <a:xfrm>
          <a:off x="5935201" y="39102"/>
          <a:ext cx="5322210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Average</a:t>
          </a:r>
        </a:p>
      </dsp:txBody>
      <dsp:txXfrm>
        <a:off x="5935201" y="39102"/>
        <a:ext cx="5322210" cy="1036800"/>
      </dsp:txXfrm>
    </dsp:sp>
    <dsp:sp modelId="{3C67EE20-175B-A640-AD8F-71103CC2966A}">
      <dsp:nvSpPr>
        <dsp:cNvPr id="0" name=""/>
        <dsp:cNvSpPr/>
      </dsp:nvSpPr>
      <dsp:spPr>
        <a:xfrm>
          <a:off x="5935201" y="1075902"/>
          <a:ext cx="5322210" cy="29362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MSE = .0010056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RMSE = .0317108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baseline="0" dirty="0"/>
            <a:t> = .305</a:t>
          </a:r>
          <a:endParaRPr lang="en-US" sz="3600" kern="1200" dirty="0"/>
        </a:p>
      </dsp:txBody>
      <dsp:txXfrm>
        <a:off x="5935201" y="1075902"/>
        <a:ext cx="5322210" cy="293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B4AE7-9E27-844B-A89B-DF2183097A6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F1364-37D3-D540-B941-3E2E1E936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0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obtained an Associate of Applied Science Degree from Mesa Community College and in the process of looking for opportunities, I stumbled upon Galvanize and was intrigued by the opportunity to expand on my programming skills.</a:t>
            </a:r>
          </a:p>
          <a:p>
            <a:r>
              <a:rPr lang="en-US" dirty="0"/>
              <a:t>I’ve kind of always been interested in the information that can be gained from data and the stories/explanations derived from it.  Working at QuikTrip for 8 years, we were regularly handed packets of data and it was up to us to interpret it.</a:t>
            </a:r>
          </a:p>
          <a:p>
            <a:r>
              <a:rPr lang="en-US" dirty="0"/>
              <a:t>With the growing world of analytics in sports, I’ve become more and more interested in looking at this data and trying to interpret what it says about a team or player.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motivation for this project was my love for baseball and the ability to combine what I’ve learned with what I love</a:t>
            </a:r>
          </a:p>
          <a:p>
            <a:r>
              <a:rPr lang="en-US" dirty="0"/>
              <a:t>I’ve had a growing interest in the world of </a:t>
            </a:r>
            <a:r>
              <a:rPr lang="en-US" dirty="0" err="1"/>
              <a:t>SABRmetrics</a:t>
            </a:r>
            <a:r>
              <a:rPr lang="en-US" dirty="0"/>
              <a:t> which many see as the exploration of baseball through its statistics.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essential role of every professional sports team is the General Manager.  </a:t>
            </a:r>
          </a:p>
          <a:p>
            <a:r>
              <a:rPr lang="en-US" dirty="0"/>
              <a:t>It’s their job to draft and sign players that give the team the best chance to win.</a:t>
            </a:r>
          </a:p>
          <a:p>
            <a:r>
              <a:rPr lang="en-US" dirty="0"/>
              <a:t>Those that are considered the best are the ones that are able to use their experience and the data that’s given to them to project player performance into the future.</a:t>
            </a:r>
          </a:p>
          <a:p>
            <a:r>
              <a:rPr lang="en-US" dirty="0"/>
              <a:t>The idea of this project was too see if a model could be created that a General Manager might use to assist their decision making, particularly when it comes projecting free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Carry over,</a:t>
            </a:r>
          </a:p>
          <a:p>
            <a:r>
              <a:rPr lang="en-US" dirty="0"/>
              <a:t>Total average,</a:t>
            </a:r>
          </a:p>
          <a:p>
            <a:r>
              <a:rPr lang="en-US" dirty="0"/>
              <a:t>Moving average?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9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model I explored was the Decision Tree.</a:t>
            </a:r>
          </a:p>
          <a:p>
            <a:r>
              <a:rPr lang="en-US" dirty="0"/>
              <a:t>This one gave decent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7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F1364-37D3-D540-B941-3E2E1E9365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5/17/18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microsoft.com/office/2007/relationships/diagramDrawing" Target="../diagrams/drawing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3.xml"/><Relationship Id="rId10" Type="http://schemas.openxmlformats.org/officeDocument/2006/relationships/diagramQuickStyle" Target="../diagrams/quickStyle2.xml"/><Relationship Id="rId19" Type="http://schemas.openxmlformats.org/officeDocument/2006/relationships/diagramData" Target="../diagrams/data6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50F9-EAA5-5147-BA9C-06B63C9F9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C20B-A768-B64E-9AAA-68BA0B11C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McDonald</a:t>
            </a:r>
          </a:p>
        </p:txBody>
      </p:sp>
    </p:spTree>
    <p:extLst>
      <p:ext uri="{BB962C8B-B14F-4D97-AF65-F5344CB8AC3E}">
        <p14:creationId xmlns:p14="http://schemas.microsoft.com/office/powerpoint/2010/main" val="263479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8574-70E0-4E41-BBB1-D6514BD0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10" y="234656"/>
            <a:ext cx="7374065" cy="1462381"/>
          </a:xfrm>
        </p:spPr>
        <p:txBody>
          <a:bodyPr>
            <a:normAutofit fontScale="90000"/>
          </a:bodyPr>
          <a:lstStyle/>
          <a:p>
            <a:r>
              <a:rPr lang="en-US" dirty="0"/>
              <a:t>Long Short Term memory (LSTM)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1CA6C-4CB9-FD49-816F-26CCAE0B8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6" y="1958278"/>
            <a:ext cx="3520731" cy="51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D4C49-EC0C-0C44-BB0C-1786F6ED0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3" y="2630902"/>
            <a:ext cx="3708654" cy="462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A68D39-3FB7-6440-9CAD-C1F2CC68535D}"/>
              </a:ext>
            </a:extLst>
          </p:cNvPr>
          <p:cNvSpPr txBox="1"/>
          <p:nvPr/>
        </p:nvSpPr>
        <p:spPr>
          <a:xfrm>
            <a:off x="3980717" y="2052774"/>
            <a:ext cx="222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Goldschmidt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78344-9CAD-2D42-9B30-5E206B670E40}"/>
              </a:ext>
            </a:extLst>
          </p:cNvPr>
          <p:cNvSpPr txBox="1"/>
          <p:nvPr/>
        </p:nvSpPr>
        <p:spPr>
          <a:xfrm>
            <a:off x="3980717" y="2677455"/>
            <a:ext cx="20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5405D2-124B-1645-B430-086C0B3A7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26" y="419180"/>
            <a:ext cx="3955062" cy="2856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651342-91A1-154B-8B08-586190E7C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26" y="3786186"/>
            <a:ext cx="3955062" cy="23730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5D8E9C-97BE-2049-8CCA-0F7893DA81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2" y="3933349"/>
            <a:ext cx="2843315" cy="1010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2E88FC-E052-8A48-A7A2-1F4C6160505D}"/>
              </a:ext>
            </a:extLst>
          </p:cNvPr>
          <p:cNvSpPr txBox="1"/>
          <p:nvPr/>
        </p:nvSpPr>
        <p:spPr>
          <a:xfrm>
            <a:off x="8458201" y="3111405"/>
            <a:ext cx="1700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965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DB5C-4BC1-1C4A-8B03-1B5AD1D3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9976-A8DE-FF45-9DB2-0EE13330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It's tough to make predictions, especially about the future – Yogi Berra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C711F-AAF7-EA49-97E4-B5E08AC68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16" y="2611827"/>
            <a:ext cx="7358063" cy="4097875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66609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3F10-0C41-3240-AF16-87AECB3F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86" y="206832"/>
            <a:ext cx="3030665" cy="1258443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B85AC-50D9-874D-B93C-25DCC0F7F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8" y="358799"/>
            <a:ext cx="3302509" cy="2212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C020C1-8510-7A45-9C28-97ADEC91AB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20266" r="18556" b="34530"/>
          <a:stretch/>
        </p:blipFill>
        <p:spPr>
          <a:xfrm>
            <a:off x="8972550" y="5063437"/>
            <a:ext cx="2771777" cy="1086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6DA0EA-69BB-1349-B627-5D493F811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25" y="4676382"/>
            <a:ext cx="2547163" cy="1495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AC3D78-1419-7A4F-97F1-B392817B7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67" y="1856232"/>
            <a:ext cx="3208962" cy="32089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6BDA49-CDC2-2F46-A186-639142518DA6}"/>
              </a:ext>
            </a:extLst>
          </p:cNvPr>
          <p:cNvSpPr/>
          <p:nvPr/>
        </p:nvSpPr>
        <p:spPr>
          <a:xfrm>
            <a:off x="226885" y="1448193"/>
            <a:ext cx="42676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seanlahman.com’s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Baseball Databank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131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ADDC-8D0F-B54D-AD42-93F6A238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4467-A79E-5942-8A1A-4113B7A4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 to be able to insert player name and get a prediction for the next year</a:t>
            </a:r>
          </a:p>
          <a:p>
            <a:pPr lvl="1"/>
            <a:r>
              <a:rPr lang="en-US" dirty="0"/>
              <a:t>Expand to select desired stat?</a:t>
            </a:r>
          </a:p>
        </p:txBody>
      </p:sp>
    </p:spTree>
    <p:extLst>
      <p:ext uri="{BB962C8B-B14F-4D97-AF65-F5344CB8AC3E}">
        <p14:creationId xmlns:p14="http://schemas.microsoft.com/office/powerpoint/2010/main" val="30298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63FF-4FB7-FD4B-AA1B-E42B1670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185D-F9A0-CB46-91EC-2B444979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of Applied Science in Computer Programming</a:t>
            </a:r>
          </a:p>
          <a:p>
            <a:r>
              <a:rPr lang="en-US" dirty="0"/>
              <a:t>Interested in the story that can be created from data</a:t>
            </a:r>
          </a:p>
          <a:p>
            <a:r>
              <a:rPr lang="en-US" dirty="0"/>
              <a:t>Fascinated with the intersection of sports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11002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B636-1111-FF47-B525-EE8D7E1C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3AE9-C502-B04D-8C2A-A372E796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 hard baseball fan</a:t>
            </a:r>
          </a:p>
          <a:p>
            <a:r>
              <a:rPr lang="en-US" dirty="0"/>
              <a:t>Interested in the growing world of baseball analytics</a:t>
            </a:r>
          </a:p>
        </p:txBody>
      </p:sp>
    </p:spTree>
    <p:extLst>
      <p:ext uri="{BB962C8B-B14F-4D97-AF65-F5344CB8AC3E}">
        <p14:creationId xmlns:p14="http://schemas.microsoft.com/office/powerpoint/2010/main" val="169226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2BA-A4EA-9C48-B8D1-BD5B058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EFB5-3F5E-8645-98DC-30CDFE1D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02290" cy="4050792"/>
          </a:xfrm>
        </p:spPr>
        <p:txBody>
          <a:bodyPr/>
          <a:lstStyle/>
          <a:p>
            <a:r>
              <a:rPr lang="en-US" dirty="0"/>
              <a:t>How well can we predict a player’s performance next year, given his history?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43532-E11F-D64D-9CC2-0ADF919B8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484632"/>
            <a:ext cx="5691188" cy="56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9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697F-AA78-2D48-9F79-43CCEF59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36" y="156019"/>
            <a:ext cx="1187577" cy="1215581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A02B78-3B8F-2E45-A18B-42076AE9B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6" y="1371600"/>
            <a:ext cx="1182829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697F-AA78-2D48-9F79-43CCEF59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36" y="156019"/>
            <a:ext cx="1187577" cy="1215581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F8C769DD-1F26-084B-AE03-D654C0CC7EFD}"/>
                  </a:ext>
                </a:extLst>
              </p:cNvPr>
              <p:cNvGraphicFramePr/>
              <p:nvPr/>
            </p:nvGraphicFramePr>
            <p:xfrm>
              <a:off x="169736" y="1128712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F8C769DD-1F26-084B-AE03-D654C0CC7EFD}"/>
                  </a:ext>
                </a:extLst>
              </p:cNvPr>
              <p:cNvGraphicFramePr/>
              <p:nvPr/>
            </p:nvGraphicFramePr>
            <p:xfrm>
              <a:off x="169736" y="1128712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256274AC-3DF1-0A4E-9F74-E4A5AA658BEA}"/>
                  </a:ext>
                </a:extLst>
              </p:cNvPr>
              <p:cNvGraphicFramePr/>
              <p:nvPr/>
            </p:nvGraphicFramePr>
            <p:xfrm>
              <a:off x="169736" y="3051525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256274AC-3DF1-0A4E-9F74-E4A5AA658BEA}"/>
                  </a:ext>
                </a:extLst>
              </p:cNvPr>
              <p:cNvGraphicFramePr/>
              <p:nvPr/>
            </p:nvGraphicFramePr>
            <p:xfrm>
              <a:off x="169736" y="3051525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9" r:qs="rId10" r:cs="rId11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FC545903-AC27-164E-921C-88CB4996F2E9}"/>
                  </a:ext>
                </a:extLst>
              </p:cNvPr>
              <p:cNvGraphicFramePr/>
              <p:nvPr/>
            </p:nvGraphicFramePr>
            <p:xfrm>
              <a:off x="169736" y="4974338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mc:Choice>
        <mc:Fallback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FC545903-AC27-164E-921C-88CB4996F2E9}"/>
                  </a:ext>
                </a:extLst>
              </p:cNvPr>
              <p:cNvGraphicFramePr/>
              <p:nvPr/>
            </p:nvGraphicFramePr>
            <p:xfrm>
              <a:off x="169736" y="4974338"/>
              <a:ext cx="8112125" cy="15859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15" r:qs="rId16" r:cs="rId17"/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2CCE20-9429-BB46-BC81-5A33EE5125BA}"/>
              </a:ext>
            </a:extLst>
          </p:cNvPr>
          <p:cNvSpPr txBox="1"/>
          <p:nvPr/>
        </p:nvSpPr>
        <p:spPr>
          <a:xfrm>
            <a:off x="8596820" y="1641365"/>
            <a:ext cx="335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963 players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4211A-85A5-E644-AA51-B843F921DF58}"/>
              </a:ext>
            </a:extLst>
          </p:cNvPr>
          <p:cNvSpPr/>
          <p:nvPr/>
        </p:nvSpPr>
        <p:spPr>
          <a:xfrm>
            <a:off x="8596820" y="5486991"/>
            <a:ext cx="3424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2351 players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2F02F-BE99-8E4F-82DA-F224145ACAE4}"/>
              </a:ext>
            </a:extLst>
          </p:cNvPr>
          <p:cNvSpPr/>
          <p:nvPr/>
        </p:nvSpPr>
        <p:spPr>
          <a:xfrm>
            <a:off x="8596820" y="3564178"/>
            <a:ext cx="3424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1364 players</a:t>
            </a:r>
          </a:p>
        </p:txBody>
      </p:sp>
    </p:spTree>
    <p:extLst>
      <p:ext uri="{BB962C8B-B14F-4D97-AF65-F5344CB8AC3E}">
        <p14:creationId xmlns:p14="http://schemas.microsoft.com/office/powerpoint/2010/main" val="393092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9ECF-9733-E24E-9F1A-0A917BA9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AF4E95-B54D-3246-9B12-E73EB8C26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393811"/>
              </p:ext>
            </p:extLst>
          </p:nvPr>
        </p:nvGraphicFramePr>
        <p:xfrm>
          <a:off x="371475" y="2120900"/>
          <a:ext cx="1125855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980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0CB1-19B2-5547-90F4-80C4E625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256032"/>
            <a:ext cx="3630740" cy="915543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1A28D-2460-4A41-BE72-E48441F7F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244310"/>
            <a:ext cx="4841719" cy="830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81605D-ADBB-D346-B57C-CE1A5D9E5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259931"/>
            <a:ext cx="4841719" cy="715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FF7013-D331-8B42-B4D7-3E59FEE09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33" y="784343"/>
            <a:ext cx="4206994" cy="2951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1DB4B-766D-7442-BD53-A0A55D27A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33" y="4268682"/>
            <a:ext cx="4206994" cy="21837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7EB9FF-468F-5C4D-B8BA-51F70C001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5" y="3954141"/>
            <a:ext cx="3425049" cy="15322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CD6CDA-F9A4-454E-B7B0-BACCFADED723}"/>
              </a:ext>
            </a:extLst>
          </p:cNvPr>
          <p:cNvSpPr txBox="1"/>
          <p:nvPr/>
        </p:nvSpPr>
        <p:spPr>
          <a:xfrm>
            <a:off x="7872413" y="3560796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5927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9D24-AA61-CE4A-8C40-B4E450B3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55" y="250488"/>
            <a:ext cx="4556951" cy="729807"/>
          </a:xfrm>
        </p:spPr>
        <p:txBody>
          <a:bodyPr>
            <a:normAutofit/>
          </a:bodyPr>
          <a:lstStyle/>
          <a:p>
            <a:r>
              <a:rPr lang="en-US" sz="3600" dirty="0"/>
              <a:t>Random (decision) Forest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F6377E-63E8-8B4B-81CE-94C9986EA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5" y="1361254"/>
            <a:ext cx="4695815" cy="72866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8962B-C443-9846-B561-4B3B3DEB7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5" y="2264869"/>
            <a:ext cx="4695814" cy="705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FDB0C-2459-FD4C-AEAE-1CDFE843B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84" y="603405"/>
            <a:ext cx="4478145" cy="3039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04CEF8-5FBC-034F-A516-7B243453F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51" y="4087296"/>
            <a:ext cx="4296780" cy="22134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0AFD8A-330A-4646-8CAB-D0D3D238A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3" y="4130846"/>
            <a:ext cx="3253374" cy="13698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928894-1741-584B-A54A-34A593ECCFC5}"/>
              </a:ext>
            </a:extLst>
          </p:cNvPr>
          <p:cNvSpPr txBox="1"/>
          <p:nvPr/>
        </p:nvSpPr>
        <p:spPr>
          <a:xfrm>
            <a:off x="8329613" y="3407985"/>
            <a:ext cx="18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1307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{F4C1E801-5BE4-5D4A-A6B9-64FA9728E402}tf10001070</Template>
  <TotalTime>2168</TotalTime>
  <Words>472</Words>
  <Application>Microsoft Macintosh PowerPoint</Application>
  <PresentationFormat>Widescreen</PresentationFormat>
  <Paragraphs>68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Predicting Performance</vt:lpstr>
      <vt:lpstr>All about me</vt:lpstr>
      <vt:lpstr>motivation</vt:lpstr>
      <vt:lpstr>The project</vt:lpstr>
      <vt:lpstr>EDA</vt:lpstr>
      <vt:lpstr>EDA</vt:lpstr>
      <vt:lpstr>Persistence models</vt:lpstr>
      <vt:lpstr>Decision Tree</vt:lpstr>
      <vt:lpstr>Random (decision) Forest</vt:lpstr>
      <vt:lpstr>Long Short Term memory (LSTM)</vt:lpstr>
      <vt:lpstr>conclusions</vt:lpstr>
      <vt:lpstr>Tools used</vt:lpstr>
      <vt:lpstr>next steps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Performance</dc:title>
  <dc:creator>Aaron McDonald</dc:creator>
  <cp:lastModifiedBy>Aaron McDonald</cp:lastModifiedBy>
  <cp:revision>37</cp:revision>
  <dcterms:created xsi:type="dcterms:W3CDTF">2018-05-16T16:53:28Z</dcterms:created>
  <dcterms:modified xsi:type="dcterms:W3CDTF">2018-05-18T21:46:28Z</dcterms:modified>
</cp:coreProperties>
</file>