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91">
          <p15:clr>
            <a:srgbClr val="A4A3A4"/>
          </p15:clr>
        </p15:guide>
        <p15:guide id="2" orient="horz" pos="2990">
          <p15:clr>
            <a:srgbClr val="A4A3A4"/>
          </p15:clr>
        </p15:guide>
        <p15:guide id="3" orient="horz" pos="899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orient="horz" pos="684">
          <p15:clr>
            <a:srgbClr val="A4A3A4"/>
          </p15:clr>
        </p15:guide>
        <p15:guide id="6" pos="5549">
          <p15:clr>
            <a:srgbClr val="A4A3A4"/>
          </p15:clr>
        </p15:guide>
        <p15:guide id="7" pos="2882">
          <p15:clr>
            <a:srgbClr val="A4A3A4"/>
          </p15:clr>
        </p15:guide>
        <p15:guide id="8" pos="202">
          <p15:clr>
            <a:srgbClr val="A4A3A4"/>
          </p15:clr>
        </p15:guide>
        <p15:guide id="9" pos="4219">
          <p15:clr>
            <a:srgbClr val="A4A3A4"/>
          </p15:clr>
        </p15:guide>
        <p15:guide id="10" pos="3104">
          <p15:clr>
            <a:srgbClr val="A4A3A4"/>
          </p15:clr>
        </p15:guide>
        <p15:guide id="11" pos="2682">
          <p15:clr>
            <a:srgbClr val="A4A3A4"/>
          </p15:clr>
        </p15:guide>
        <p15:guide id="12" pos="9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52E525-608A-4D17-A171-85C883B3F06F}">
  <a:tblStyle styleId="{7052E525-608A-4D17-A171-85C883B3F0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91" orient="horz"/>
        <p:guide pos="2990" orient="horz"/>
        <p:guide pos="899" orient="horz"/>
        <p:guide pos="368" orient="horz"/>
        <p:guide pos="684" orient="horz"/>
        <p:guide pos="5549"/>
        <p:guide pos="2882"/>
        <p:guide pos="202"/>
        <p:guide pos="4219"/>
        <p:guide pos="3104"/>
        <p:guide pos="2682"/>
        <p:guide pos="9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68acd205e_1_89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368acd205e_1_89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368acd205e_1_89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68acd205e_1_10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368acd205e_1_10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368acd205e_1_10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68acd205e_1_114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68acd205e_1_114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368acd205e_1_114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68acd205e_1_12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68acd205e_1_12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368acd205e_1_12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68acd205e_1_127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68acd205e_1_127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368acd205e_1_127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ca32d7343_0_2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3ca32d7343_0_2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ca32d7343_0_2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ca32d7343_0_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3ca32d7343_0_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3ca32d7343_0_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ca32d7343_0_7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3ca32d7343_0_7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3ca32d7343_0_7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68acd205e_1_136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368acd205e_1_136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368acd205e_1_136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68acd205e_1_142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368acd205e_1_142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368acd205e_1_142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68acd205e_1_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68acd205e_1_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68acd205e_1_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a32d7343_0_32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3ca32d7343_0_32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3ca32d7343_0_32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ca32d7343_0_42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13ca32d7343_0_42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3ca32d7343_0_42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68acd205e_1_15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68acd205e_1_15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368acd205e_1_15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68acd205e_1_156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68acd205e_1_156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1368acd205e_1_156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68acd205e_1_163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68acd205e_1_163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68acd205e_1_163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68acd205e_1_172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68acd205e_1_172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368acd205e_1_172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68acd205e_1_178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68acd205e_1_178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368acd205e_1_178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68acd205e_1_184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68acd205e_1_184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368acd205e_1_184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68acd205e_1_19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368acd205e_1_19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368acd205e_1_19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68acd205e_1_199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68acd205e_1_199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368acd205e_1_199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68acd205e_1_6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368acd205e_1_6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368acd205e_1_6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68acd205e_1_208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68acd205e_1_208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368acd205e_1_208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68acd205e_1_214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68acd205e_1_214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368acd205e_1_214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68acd205e_1_318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68acd205e_1_318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368acd205e_1_318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/>
          <p:nvPr>
            <p:ph idx="2" type="sldImg"/>
          </p:nvPr>
        </p:nvSpPr>
        <p:spPr>
          <a:xfrm>
            <a:off x="409575" y="698500"/>
            <a:ext cx="62039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25:notes"/>
          <p:cNvSpPr txBox="1"/>
          <p:nvPr>
            <p:ph idx="1" type="body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5:notes"/>
          <p:cNvSpPr txBox="1"/>
          <p:nvPr>
            <p:ph idx="12" type="sldNum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68acd205e_1_40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368acd205e_1_40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368acd205e_1_40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68acd205e_1_46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368acd205e_1_46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368acd205e_1_46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68acd205e_1_53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368acd205e_1_53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368acd205e_1_53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68acd205e_1_61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368acd205e_1_61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368acd205e_1_61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68acd205e_1_69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368acd205e_1_69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368acd205e_1_69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68acd205e_1_78:notes"/>
          <p:cNvSpPr/>
          <p:nvPr>
            <p:ph idx="2" type="sldImg"/>
          </p:nvPr>
        </p:nvSpPr>
        <p:spPr>
          <a:xfrm>
            <a:off x="409575" y="698500"/>
            <a:ext cx="6204000" cy="3490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368acd205e_1_78:notes"/>
          <p:cNvSpPr txBox="1"/>
          <p:nvPr>
            <p:ph idx="1" type="body"/>
          </p:nvPr>
        </p:nvSpPr>
        <p:spPr>
          <a:xfrm>
            <a:off x="702310" y="4421823"/>
            <a:ext cx="5618400" cy="4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1368acd205e_1_78:notes"/>
          <p:cNvSpPr txBox="1"/>
          <p:nvPr>
            <p:ph idx="12" type="sldNum"/>
          </p:nvPr>
        </p:nvSpPr>
        <p:spPr>
          <a:xfrm>
            <a:off x="3978132" y="8842029"/>
            <a:ext cx="3043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Bullets">
  <p:cSld name="Content w/Bulle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</a:rPr>
              <a:t>July 12, 2022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DeFi Survival Analysis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2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RGB\PNGs\RF0010-01 Rensselaer Large Logo RGB-White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224416" y="788979"/>
            <a:ext cx="62579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425" y="4720973"/>
            <a:ext cx="1276004" cy="3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ardel2\Desktop\Brand Approval Reference\Rensselaer Logo Layered Files\RF0010-01 Rensselaer Large Logo\RGB\PNGs\RF0010-01 Rensselaer Large Logo-with Tagline RGB-White.png"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" y="0"/>
            <a:ext cx="9144001" cy="5143500"/>
          </a:xfrm>
          <a:prstGeom prst="rect">
            <a:avLst/>
          </a:prstGeom>
          <a:solidFill>
            <a:srgbClr val="D6001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12970" y="1950706"/>
            <a:ext cx="5118055" cy="124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0" y="2371988"/>
            <a:ext cx="9144000" cy="2771512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214255" y="562085"/>
            <a:ext cx="8315851" cy="724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4585A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Divider Slide 1</a:t>
            </a:r>
            <a:br>
              <a:rPr b="1" lang="en-US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000">
                <a:solidFill>
                  <a:srgbClr val="54585A"/>
                </a:solidFill>
                <a:latin typeface="Arial"/>
                <a:ea typeface="Arial"/>
                <a:cs typeface="Arial"/>
                <a:sym typeface="Arial"/>
              </a:rPr>
              <a:t>Two Lines Max</a:t>
            </a:r>
            <a:endParaRPr b="1" sz="4000">
              <a:solidFill>
                <a:srgbClr val="5458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95" name="Google Shape;9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1"/>
            <a:ext cx="9144000" cy="4779168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4881" l="3331" r="3331" t="18761"/>
          <a:stretch/>
        </p:blipFill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ctrTitle"/>
          </p:nvPr>
        </p:nvSpPr>
        <p:spPr>
          <a:xfrm>
            <a:off x="0" y="954412"/>
            <a:ext cx="9144000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0" y="2500263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-with Tagline RGB-White.png"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578" y="3913034"/>
            <a:ext cx="3434841" cy="83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2371988"/>
            <a:ext cx="9144000" cy="2782206"/>
          </a:xfrm>
          <a:prstGeom prst="rect">
            <a:avLst/>
          </a:prstGeom>
          <a:solidFill>
            <a:srgbClr val="D600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216322" y="2662273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241489" y="4384549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>
            <a:off x="3175" y="233341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gardel2\Desktop\Brand Approval Reference\Rensselaer Logo Layered Files\RF0010-01 Rensselaer Large Logo\CMYK\PNGs\RF0010-01 Rensselaer Large Logo-with Tagline CMYK-TwoColor.png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0675" y="584200"/>
            <a:ext cx="3665627" cy="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42406964439-e46ab8eff7c4.jp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11141" r="5309" t="14074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ctrTitle"/>
          </p:nvPr>
        </p:nvSpPr>
        <p:spPr>
          <a:xfrm>
            <a:off x="216322" y="2207832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41489" y="3849351"/>
            <a:ext cx="8315851" cy="457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:\Users\gardel2\Desktop\Brand Approval Reference\Rensselaer Logo Layered Files\RF0010-01 Rensselaer Large Logo\RGB\PNGs\RF0010-01 Rensselaer Large Logo RGB-White.png"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5" y="4398000"/>
            <a:ext cx="2032107" cy="37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>
            <p:ph idx="2" type="pic"/>
          </p:nvPr>
        </p:nvSpPr>
        <p:spPr>
          <a:xfrm>
            <a:off x="4572000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6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224416" y="781050"/>
            <a:ext cx="6257925" cy="208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hoto">
  <p:cSld name="3_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>
            <p:ph idx="2" type="pic"/>
          </p:nvPr>
        </p:nvSpPr>
        <p:spPr>
          <a:xfrm>
            <a:off x="-1" y="596898"/>
            <a:ext cx="4572000" cy="4138219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224416" y="202609"/>
            <a:ext cx="8324645" cy="394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rgbClr val="DB091C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B091C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rgbClr val="5F606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0" name="Google Shape;50;p7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001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7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4815282" y="774693"/>
            <a:ext cx="4074718" cy="209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D6001C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hoto">
  <p:cSld name="2_Phot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-1" y="0"/>
            <a:ext cx="9144001" cy="4792905"/>
          </a:xfrm>
          <a:prstGeom prst="rect">
            <a:avLst/>
          </a:prstGeom>
          <a:solidFill>
            <a:srgbClr val="545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224416" y="202610"/>
            <a:ext cx="8324645" cy="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9EA2A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−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0" name="Google Shape;60;p8"/>
          <p:cNvCxnSpPr/>
          <p:nvPr/>
        </p:nvCxnSpPr>
        <p:spPr>
          <a:xfrm>
            <a:off x="0" y="596897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8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223838" y="767299"/>
            <a:ext cx="5113337" cy="1902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−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ctrTitle"/>
          </p:nvPr>
        </p:nvSpPr>
        <p:spPr>
          <a:xfrm>
            <a:off x="214256" y="840664"/>
            <a:ext cx="8315851" cy="543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>
            <p:ph idx="2" type="pic"/>
          </p:nvPr>
        </p:nvSpPr>
        <p:spPr>
          <a:xfrm>
            <a:off x="0" y="0"/>
            <a:ext cx="9144000" cy="4735116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220253" y="320612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10"/>
          <p:cNvSpPr/>
          <p:nvPr/>
        </p:nvSpPr>
        <p:spPr>
          <a:xfrm>
            <a:off x="-1" y="4613098"/>
            <a:ext cx="9144001" cy="546524"/>
          </a:xfrm>
          <a:prstGeom prst="rect">
            <a:avLst/>
          </a:prstGeom>
          <a:solidFill>
            <a:srgbClr val="DB09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6756400" y="4885922"/>
            <a:ext cx="2133600" cy="9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11/30/2018</a:t>
            </a:r>
            <a:endParaRPr sz="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6756400" y="4720987"/>
            <a:ext cx="2133600" cy="93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gardel2\Desktop\Brand Approval Reference\Rensselaer Logo Layered Files\RF0010-01 Rensselaer Large Logo\RGB\PNGs\RF0010-01 Rensselaer Large Logo RGB-White.png"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401" y="4720618"/>
            <a:ext cx="1600591" cy="29887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3124200" y="4885921"/>
            <a:ext cx="2895600" cy="54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 INSERT TITLE HERE ]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hyperlink" Target="https://www.marble-conference.org/marble202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DeFiSurv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ctrTitle"/>
          </p:nvPr>
        </p:nvSpPr>
        <p:spPr>
          <a:xfrm>
            <a:off x="241497" y="2694948"/>
            <a:ext cx="8316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/>
              <a:t>DeFi Survival Analysis: Risks and User Behaviors</a:t>
            </a:r>
            <a:endParaRPr/>
          </a:p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241500" y="4384550"/>
            <a:ext cx="682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/>
              <a:t>Aaron Green</a:t>
            </a:r>
            <a:r>
              <a:rPr lang="en-US" sz="1500">
                <a:solidFill>
                  <a:srgbClr val="FFFFFF"/>
                </a:solidFill>
              </a:rPr>
              <a:t>, </a:t>
            </a:r>
            <a:r>
              <a:rPr lang="en-US">
                <a:solidFill>
                  <a:srgbClr val="FFFFFF"/>
                </a:solidFill>
              </a:rPr>
              <a:t>Chris Cammilleri, John Erickson,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>
                <a:solidFill>
                  <a:srgbClr val="FFFFFF"/>
                </a:solidFill>
              </a:rPr>
              <a:t>Oshani Seneviratne and Kristin Bennett</a:t>
            </a:r>
            <a:r>
              <a:rPr lang="en-US"/>
              <a:t>   |    July 12, 2022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625" y="4259470"/>
            <a:ext cx="2716698" cy="77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7700" y="260350"/>
            <a:ext cx="18192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4307850" y="1293600"/>
            <a:ext cx="450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Presented at </a:t>
            </a:r>
            <a:r>
              <a:rPr b="1" lang="en-US" sz="1300">
                <a:solidFill>
                  <a:srgbClr val="337AB7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MARBLE 2022</a:t>
            </a:r>
            <a:r>
              <a:rPr b="1" lang="en-US" sz="1300">
                <a:solidFill>
                  <a:srgbClr val="424242"/>
                </a:solidFill>
                <a:highlight>
                  <a:srgbClr val="FFFFFF"/>
                </a:highlight>
              </a:rPr>
              <a:t>: The 3rd International Conference on Mathematical Research for Blockchain Economy (July 2022).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For DeFi: An Introduction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101900" y="830100"/>
            <a:ext cx="3065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Data-driven method for time-to-event analysis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08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Provides probabilities for occurrences of events through time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E.g. what is the probability that a user repays a loan in the first 100 days after borrowing money?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00" y="1380750"/>
            <a:ext cx="4161574" cy="25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99" y="1380750"/>
            <a:ext cx="4161574" cy="256827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>
            <a:off x="4927550" y="4383775"/>
            <a:ext cx="835800" cy="182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5763350" y="4274725"/>
            <a:ext cx="1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+ 92 rows (100 total)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7599" y="1380738"/>
            <a:ext cx="4161574" cy="25682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9" name="Google Shape;199;p24"/>
          <p:cNvGraphicFramePr/>
          <p:nvPr/>
        </p:nvGraphicFramePr>
        <p:xfrm>
          <a:off x="3167288" y="68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For DeFi: An Introduction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01900" y="830100"/>
            <a:ext cx="3065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Data-driven method for time-to-event analysis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08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Provides probabilities for occurrences of events through time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E.g. what is the probability that a user repays a loan in the first 100 days after borrowing money?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00" y="1380750"/>
            <a:ext cx="4161574" cy="25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99" y="1380750"/>
            <a:ext cx="4161574" cy="2568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/>
          <p:nvPr/>
        </p:nvSpPr>
        <p:spPr>
          <a:xfrm>
            <a:off x="4927550" y="4383775"/>
            <a:ext cx="835800" cy="182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5763350" y="4274725"/>
            <a:ext cx="1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+ 92 rows (100 total)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7599" y="1380738"/>
            <a:ext cx="4161574" cy="256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7599" y="1380750"/>
            <a:ext cx="4161574" cy="25682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25"/>
          <p:cNvGraphicFramePr/>
          <p:nvPr/>
        </p:nvGraphicFramePr>
        <p:xfrm>
          <a:off x="3167288" y="68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with Categorical Comparison</a:t>
            </a:r>
            <a:endParaRPr/>
          </a:p>
        </p:txBody>
      </p:sp>
      <p:graphicFrame>
        <p:nvGraphicFramePr>
          <p:cNvPr id="220" name="Google Shape;220;p26"/>
          <p:cNvGraphicFramePr/>
          <p:nvPr/>
        </p:nvGraphicFramePr>
        <p:xfrm>
          <a:off x="274788" y="639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27"/>
          <p:cNvGraphicFramePr/>
          <p:nvPr/>
        </p:nvGraphicFramePr>
        <p:xfrm>
          <a:off x="274788" y="639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227" name="Google Shape;227;p27"/>
          <p:cNvGraphicFramePr/>
          <p:nvPr/>
        </p:nvGraphicFramePr>
        <p:xfrm>
          <a:off x="2008150" y="639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11818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Coin Type</a:t>
                      </a:r>
                      <a:endParaRPr b="1"/>
                    </a:p>
                  </a:txBody>
                  <a:tcPr marT="91425" marB="91425" marR="91425" marL="9142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Non-Stable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Non-Stable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Non-Stable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with Categorical Comparison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with Categorical Comparison</a:t>
            </a:r>
            <a:endParaRPr/>
          </a:p>
        </p:txBody>
      </p:sp>
      <p:graphicFrame>
        <p:nvGraphicFramePr>
          <p:cNvPr id="235" name="Google Shape;235;p28"/>
          <p:cNvGraphicFramePr/>
          <p:nvPr/>
        </p:nvGraphicFramePr>
        <p:xfrm>
          <a:off x="2008150" y="639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1181825"/>
              </a:tblGrid>
              <a:tr h="609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Coin Type</a:t>
                      </a:r>
                      <a:endParaRPr b="1"/>
                    </a:p>
                  </a:txBody>
                  <a:tcPr marT="91425" marB="91425" marR="91425" marL="91425" anchor="b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Non-Stable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Non-Stable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Non-Stable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6" name="Google Shape;236;p28"/>
          <p:cNvGraphicFramePr/>
          <p:nvPr/>
        </p:nvGraphicFramePr>
        <p:xfrm>
          <a:off x="274788" y="639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375" y="749210"/>
            <a:ext cx="5649226" cy="363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AAVE</a:t>
            </a:r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888" y="692885"/>
            <a:ext cx="3801675" cy="1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224425" y="798925"/>
            <a:ext cx="4350900" cy="3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One of the largest lending protocols: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First deployed on Ethereum blockchain in November 2020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Now deployed on seven networks, with 13 different markets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~$10 billion USD worth of assets locked across all markets (July 2022)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Over 50 cryptocurrencies allowed for usage on main Ethereum market</a:t>
            </a:r>
            <a:endParaRPr sz="1600"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873" y="1849923"/>
            <a:ext cx="1604350" cy="153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1225" y="1849925"/>
            <a:ext cx="1260281" cy="15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1500" y="1849925"/>
            <a:ext cx="1157075" cy="9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</a:pPr>
            <a:r>
              <a:rPr lang="en-US"/>
              <a:t>Transaction-Level Data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224425" y="798925"/>
            <a:ext cx="27117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All 1,198,624 basic transactions since AAVE launched (November 30, 2020 - June 15, 2022)</a:t>
            </a:r>
            <a:endParaRPr sz="1800"/>
          </a:p>
          <a:p>
            <a:pPr indent="-212725" lvl="1" marL="2254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Data acquired from TheGraph.com, where AAVE developers manage subgraphs for various deployments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6" name="Google Shape;256;p30"/>
          <p:cNvPicPr preferRelativeResize="0"/>
          <p:nvPr/>
        </p:nvPicPr>
        <p:blipFill rotWithShape="1">
          <a:blip r:embed="rId3">
            <a:alphaModFix/>
          </a:blip>
          <a:srcRect b="0" l="0" r="0" t="2562"/>
          <a:stretch/>
        </p:blipFill>
        <p:spPr>
          <a:xfrm>
            <a:off x="2752775" y="798925"/>
            <a:ext cx="6391225" cy="1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</a:pPr>
            <a:r>
              <a:rPr lang="en-US"/>
              <a:t>Transaction-Level Data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224425" y="798925"/>
            <a:ext cx="27117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All 1,198,624 basic transactions since AAVE launched (November 30, 2020 - June 15, 2022)</a:t>
            </a:r>
            <a:endParaRPr sz="1800"/>
          </a:p>
          <a:p>
            <a:pPr indent="-212725" lvl="1" marL="2254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Data acquired from TheGraph.com, where AAVE developers manage subgraphs for various deployments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50" y="2412125"/>
            <a:ext cx="5763895" cy="203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 rotWithShape="1">
          <a:blip r:embed="rId4">
            <a:alphaModFix/>
          </a:blip>
          <a:srcRect b="0" l="0" r="0" t="2562"/>
          <a:stretch/>
        </p:blipFill>
        <p:spPr>
          <a:xfrm>
            <a:off x="2752775" y="798925"/>
            <a:ext cx="6391225" cy="1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Real-Data Example</a:t>
            </a:r>
            <a:endParaRPr/>
          </a:p>
        </p:txBody>
      </p:sp>
      <p:sp>
        <p:nvSpPr>
          <p:cNvPr id="272" name="Google Shape;272;p32"/>
          <p:cNvSpPr txBox="1"/>
          <p:nvPr>
            <p:ph idx="1" type="body"/>
          </p:nvPr>
        </p:nvSpPr>
        <p:spPr>
          <a:xfrm>
            <a:off x="320675" y="781050"/>
            <a:ext cx="331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Each transaction is a candidate for index and outcome events: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E.g., how long do users wait to make a </a:t>
            </a:r>
            <a:r>
              <a:rPr b="1" lang="en-US" sz="1600"/>
              <a:t>repayment </a:t>
            </a:r>
            <a:r>
              <a:rPr lang="en-US" sz="1600"/>
              <a:t>after </a:t>
            </a:r>
            <a:r>
              <a:rPr b="1" lang="en-US" sz="1600"/>
              <a:t>borrowing </a:t>
            </a:r>
            <a:r>
              <a:rPr lang="en-US" sz="1600"/>
              <a:t>funds?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Real-Data Example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320675" y="781050"/>
            <a:ext cx="331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Each transaction is a candidate for index and outcome events: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E.g., how long do users wait to make a </a:t>
            </a:r>
            <a:r>
              <a:rPr b="1" lang="en-US" sz="1600"/>
              <a:t>repayment </a:t>
            </a:r>
            <a:r>
              <a:rPr lang="en-US" sz="1600"/>
              <a:t>after </a:t>
            </a:r>
            <a:r>
              <a:rPr b="1" lang="en-US" sz="1600"/>
              <a:t>borrowing </a:t>
            </a:r>
            <a:r>
              <a:rPr lang="en-US" sz="1600"/>
              <a:t>funds?</a:t>
            </a:r>
            <a:endParaRPr sz="1600"/>
          </a:p>
        </p:txBody>
      </p:sp>
      <p:sp>
        <p:nvSpPr>
          <p:cNvPr id="280" name="Google Shape;280;p33"/>
          <p:cNvSpPr txBox="1"/>
          <p:nvPr>
            <p:ph idx="2" type="body"/>
          </p:nvPr>
        </p:nvSpPr>
        <p:spPr>
          <a:xfrm>
            <a:off x="3964175" y="781050"/>
            <a:ext cx="4704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Index event: borrow transactions</a:t>
            </a:r>
            <a:endParaRPr sz="1800"/>
          </a:p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Outcome event: repay transactions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1" name="Google Shape;2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175" y="1699950"/>
            <a:ext cx="4704899" cy="27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What’s to Come</a:t>
            </a:r>
            <a:endParaRPr/>
          </a:p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224427" y="788975"/>
            <a:ext cx="7898100" cy="18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Brief DeFi Lending Protocol Introduction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Overview of Survival Analysis for DeFi questions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Explanation of data 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Survey of insights gained using Survival Analysis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Effect of Coin Type on Loan Outcomes</a:t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320675" y="781050"/>
            <a:ext cx="83247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What are the differences in loan outcome timings (repayments, liquidations) for stable coins versus non-stable coins?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Effect of Coin-type on Loan Outcomes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50" y="1502200"/>
            <a:ext cx="3936999" cy="2944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000" y="1467158"/>
            <a:ext cx="3981049" cy="298161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320675" y="653850"/>
            <a:ext cx="4704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Outcome event: repayment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8" name="Google Shape;298;p35"/>
          <p:cNvSpPr txBox="1"/>
          <p:nvPr>
            <p:ph idx="2" type="body"/>
          </p:nvPr>
        </p:nvSpPr>
        <p:spPr>
          <a:xfrm>
            <a:off x="5025575" y="653850"/>
            <a:ext cx="4704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Outcome event: liquidation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Principal:Collateral Combinations and Liquidations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20675" y="781050"/>
            <a:ext cx="331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More than just single repays can be used as outcomes for borrow events: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Liquidation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Repay in full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Redeem (withdrawal)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320675" y="781050"/>
            <a:ext cx="331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More than just single repays can be used as outcomes for borrow events: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Liquidation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Repay in full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Redeem (withdrawal)</a:t>
            </a:r>
            <a:endParaRPr sz="1600"/>
          </a:p>
        </p:txBody>
      </p:sp>
      <p:sp>
        <p:nvSpPr>
          <p:cNvPr id="312" name="Google Shape;312;p37"/>
          <p:cNvSpPr txBox="1"/>
          <p:nvPr>
            <p:ph idx="2" type="body"/>
          </p:nvPr>
        </p:nvSpPr>
        <p:spPr>
          <a:xfrm>
            <a:off x="224425" y="2422925"/>
            <a:ext cx="331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Variety of categories for comparison: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Cryptocurrency borrowed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Type of coin (stable or non-stable)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Amount borrowed</a:t>
            </a:r>
            <a:endParaRPr sz="1600"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Principal:Collateral Combinations and Liquidations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320675" y="781050"/>
            <a:ext cx="331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More than just single repays can be used as outcomes for borrow events: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Liquidation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Repay in full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Redeem (withdrawal)</a:t>
            </a:r>
            <a:endParaRPr sz="1600"/>
          </a:p>
        </p:txBody>
      </p:sp>
      <p:sp>
        <p:nvSpPr>
          <p:cNvPr id="320" name="Google Shape;320;p38"/>
          <p:cNvSpPr txBox="1"/>
          <p:nvPr>
            <p:ph idx="2" type="body"/>
          </p:nvPr>
        </p:nvSpPr>
        <p:spPr>
          <a:xfrm>
            <a:off x="224425" y="2422925"/>
            <a:ext cx="331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Variety of categories for comparison: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Cryptocurrency borrowed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Type of coin (stable or non-stable)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Amount borrowed</a:t>
            </a:r>
            <a:endParaRPr sz="1600"/>
          </a:p>
        </p:txBody>
      </p:sp>
      <p:pic>
        <p:nvPicPr>
          <p:cNvPr id="321" name="Google Shape;3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675" y="1350947"/>
            <a:ext cx="5206526" cy="321317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8"/>
          <p:cNvSpPr txBox="1"/>
          <p:nvPr>
            <p:ph idx="3" type="body"/>
          </p:nvPr>
        </p:nvSpPr>
        <p:spPr>
          <a:xfrm>
            <a:off x="3966575" y="781050"/>
            <a:ext cx="51204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Outcome event: loan liquidation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Category: Principal-Collateral combination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Principal:Collateral Combinations and Liquidations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Understanding Effects of Loan Size</a:t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224425" y="596800"/>
            <a:ext cx="4033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How does loan size affect repayment schedules?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Understanding Effects of Loan Size</a:t>
            </a:r>
            <a:endParaRPr/>
          </a:p>
        </p:txBody>
      </p:sp>
      <p:pic>
        <p:nvPicPr>
          <p:cNvPr id="337" name="Google Shape;3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5" y="719925"/>
            <a:ext cx="4382899" cy="27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Understanding Effects of Loan Size</a:t>
            </a:r>
            <a:endParaRPr/>
          </a:p>
        </p:txBody>
      </p:sp>
      <p:pic>
        <p:nvPicPr>
          <p:cNvPr id="344" name="Google Shape;3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5" y="719925"/>
            <a:ext cx="4382899" cy="27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224425" y="3547875"/>
            <a:ext cx="4383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600"/>
              <a:t>Larger loans get repaid more quickly!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Understanding Effects of Loan Size</a:t>
            </a:r>
            <a:endParaRPr/>
          </a:p>
        </p:txBody>
      </p:sp>
      <p:pic>
        <p:nvPicPr>
          <p:cNvPr id="352" name="Google Shape;3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5" y="719925"/>
            <a:ext cx="4382899" cy="27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224425" y="3547875"/>
            <a:ext cx="4383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600"/>
              <a:t>Larger loans get repaid more quickly!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4" name="Google Shape;354;p42"/>
          <p:cNvSpPr txBox="1"/>
          <p:nvPr>
            <p:ph idx="2" type="body"/>
          </p:nvPr>
        </p:nvSpPr>
        <p:spPr>
          <a:xfrm>
            <a:off x="4864300" y="719925"/>
            <a:ext cx="41475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How does riskiness vary with loan size?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Understanding Effects of Loan Size</a:t>
            </a:r>
            <a:endParaRPr/>
          </a:p>
        </p:txBody>
      </p:sp>
      <p:pic>
        <p:nvPicPr>
          <p:cNvPr id="361" name="Google Shape;3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25" y="719925"/>
            <a:ext cx="4382899" cy="27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3"/>
          <p:cNvSpPr txBox="1"/>
          <p:nvPr>
            <p:ph idx="1" type="body"/>
          </p:nvPr>
        </p:nvSpPr>
        <p:spPr>
          <a:xfrm>
            <a:off x="224425" y="3547875"/>
            <a:ext cx="4383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600"/>
              <a:t>Larger loans get repaid more quickly!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3" name="Google Shape;3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175" y="719925"/>
            <a:ext cx="4382814" cy="27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3"/>
          <p:cNvSpPr txBox="1"/>
          <p:nvPr>
            <p:ph idx="2" type="body"/>
          </p:nvPr>
        </p:nvSpPr>
        <p:spPr>
          <a:xfrm>
            <a:off x="4761088" y="3547875"/>
            <a:ext cx="4383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600"/>
              <a:t>Loan size has little to no effect on riskiness!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Font typeface="Arial"/>
              <a:buNone/>
            </a:pPr>
            <a:r>
              <a:rPr lang="en-US"/>
              <a:t>DeFi Lending Protocols</a:t>
            </a:r>
            <a:endParaRPr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224425" y="798925"/>
            <a:ext cx="36333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Savings Account: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Deposit various cryptocurrencies into account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Accrue interest on deposited funds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498" y="798925"/>
            <a:ext cx="5208300" cy="27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3857600" y="3579025"/>
            <a:ext cx="542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Source: 	https://github.com/aave/aave-protocol/blob/master/docs/Aave_Protocol_Whitepaper_v1_0.pdf</a:t>
            </a:r>
            <a:endParaRPr sz="800"/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224425" y="2571625"/>
            <a:ext cx="3312000" cy="17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Smart-Contract Lending: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Borrow cryptocurrency supplied by others’ deposits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Use own deposits as collateral, at risk of </a:t>
            </a:r>
            <a:r>
              <a:rPr b="1" lang="en-US" sz="1600"/>
              <a:t>liquidation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Changing Time-Windows</a:t>
            </a:r>
            <a:endParaRPr/>
          </a:p>
        </p:txBody>
      </p:sp>
      <p:sp>
        <p:nvSpPr>
          <p:cNvPr id="371" name="Google Shape;371;p44"/>
          <p:cNvSpPr txBox="1"/>
          <p:nvPr>
            <p:ph idx="1" type="body"/>
          </p:nvPr>
        </p:nvSpPr>
        <p:spPr>
          <a:xfrm>
            <a:off x="320675" y="781050"/>
            <a:ext cx="331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Another way to segment survival curves is by time-frame of index or outcome events: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E.g. how have repayment timelines differed between a predominantly bull market (2021) and a predominantly bear market (2022)?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Changing Time-Windows</a:t>
            </a:r>
            <a:endParaRPr/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225" y="1474975"/>
            <a:ext cx="4886151" cy="30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320675" y="781050"/>
            <a:ext cx="33120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Another way to segment survival curves is by time-frame of index or outcome events:</a:t>
            </a:r>
            <a:endParaRPr sz="18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E.g. how have repayment timelines differed between a predominantly bull market (2021) and a predominantly bear market (2022)?</a:t>
            </a:r>
            <a:endParaRPr sz="1600"/>
          </a:p>
        </p:txBody>
      </p:sp>
      <p:sp>
        <p:nvSpPr>
          <p:cNvPr id="380" name="Google Shape;380;p45"/>
          <p:cNvSpPr txBox="1"/>
          <p:nvPr>
            <p:ph idx="2" type="body"/>
          </p:nvPr>
        </p:nvSpPr>
        <p:spPr>
          <a:xfrm>
            <a:off x="3940225" y="781050"/>
            <a:ext cx="46638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Outcome event: full repayment</a:t>
            </a:r>
            <a:endParaRPr sz="18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Category: year borrow was made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800"/>
              </a:spcAft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387" name="Google Shape;387;p46"/>
          <p:cNvSpPr txBox="1"/>
          <p:nvPr>
            <p:ph idx="1" type="body"/>
          </p:nvPr>
        </p:nvSpPr>
        <p:spPr>
          <a:xfrm>
            <a:off x="320675" y="781050"/>
            <a:ext cx="39369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Survival Analysis can be applied to transactions in DeFi protocols to yield meaningful insights about user behavior and risk</a:t>
            </a:r>
            <a:endParaRPr sz="18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Myriad options for index/outcome events, categories for comparison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Huge data expansion opportunities to compare findings across DeFi protocols</a:t>
            </a:r>
            <a:endParaRPr sz="1600"/>
          </a:p>
        </p:txBody>
      </p:sp>
      <p:sp>
        <p:nvSpPr>
          <p:cNvPr id="388" name="Google Shape;388;p46"/>
          <p:cNvSpPr txBox="1"/>
          <p:nvPr>
            <p:ph idx="2" type="body"/>
          </p:nvPr>
        </p:nvSpPr>
        <p:spPr>
          <a:xfrm>
            <a:off x="4491425" y="781050"/>
            <a:ext cx="39369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Open-source R code demonstrating pipeline for conversion from transactional to survival data</a:t>
            </a:r>
            <a:endParaRPr sz="18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Code uses the free </a:t>
            </a:r>
            <a:r>
              <a:rPr b="1" lang="en-US" sz="1600"/>
              <a:t>survminer</a:t>
            </a:r>
            <a:r>
              <a:rPr b="1" i="1" lang="en-US" sz="1600"/>
              <a:t> </a:t>
            </a:r>
            <a:r>
              <a:rPr lang="en-US" sz="1600"/>
              <a:t>library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https://bit.ly/DeFiSurv</a:t>
            </a:r>
            <a:r>
              <a:rPr lang="en-US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For DeFi: An Introduction</a:t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01900" y="830100"/>
            <a:ext cx="3065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Data-driven method for time-to-event analysis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08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Provides probabilities for occurrences of events through time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E.g. what is the probability that a user repays a loan in the first 100 days after borrowing money?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For DeFi: An Introduction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01900" y="830100"/>
            <a:ext cx="3065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Data-driven method for time-to-event analysis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08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Provides probabilities for occurrences of events through time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E.g. what is the probability that a user repays a loan in the first 100 days after borrowing money?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3167288" y="68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For DeFi: An Introduction</a:t>
            </a:r>
            <a:endParaRPr/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01900" y="830100"/>
            <a:ext cx="3065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Data-driven method for time-to-event analysis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08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Provides probabilities for occurrences of events through time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E.g. what is the probability that a user repays a loan in the first 100 days after borrowing money?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00" y="1380750"/>
            <a:ext cx="4161574" cy="2568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0"/>
          <p:cNvGraphicFramePr/>
          <p:nvPr/>
        </p:nvGraphicFramePr>
        <p:xfrm>
          <a:off x="3167288" y="68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For DeFi: An Introduction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101900" y="830100"/>
            <a:ext cx="3065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Data-driven method for time-to-event analysis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08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Provides probabilities for occurrences of events through time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E.g. what is the probability that a user repays a loan in the first 100 days after borrowing money?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00" y="1380750"/>
            <a:ext cx="4161574" cy="25682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Google Shape;164;p21"/>
          <p:cNvGraphicFramePr/>
          <p:nvPr/>
        </p:nvGraphicFramePr>
        <p:xfrm>
          <a:off x="3167288" y="68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For DeFi: An Introduction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101900" y="830100"/>
            <a:ext cx="3065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Data-driven method for time-to-event analysis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08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Provides probabilities for occurrences of events through time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E.g. what is the probability that a user repays a loan in the first 100 days after borrowing money?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00" y="1380750"/>
            <a:ext cx="4161574" cy="25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99" y="1380750"/>
            <a:ext cx="4161574" cy="25682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2"/>
          <p:cNvGraphicFramePr/>
          <p:nvPr/>
        </p:nvGraphicFramePr>
        <p:xfrm>
          <a:off x="3167288" y="68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224416" y="202610"/>
            <a:ext cx="83247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EA2A2"/>
              </a:buClr>
              <a:buSzPts val="1800"/>
              <a:buNone/>
            </a:pPr>
            <a:r>
              <a:rPr lang="en-US"/>
              <a:t>Survival Analysis For DeFi: An Introduction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101900" y="830100"/>
            <a:ext cx="3065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08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Data-driven method for time-to-event analysis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250825" lvl="1" marL="225425" rtl="0" algn="l">
              <a:spcBef>
                <a:spcPts val="0"/>
              </a:spcBef>
              <a:spcAft>
                <a:spcPts val="0"/>
              </a:spcAft>
              <a:buClr>
                <a:srgbClr val="D6001C"/>
              </a:buClr>
              <a:buSzPts val="2400"/>
              <a:buFont typeface="Noto Sans Symbols"/>
              <a:buChar char="▪"/>
            </a:pPr>
            <a:r>
              <a:rPr lang="en-US" sz="1800"/>
              <a:t>Provides probabilities for occurrences of events through time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>
                <a:solidFill>
                  <a:schemeClr val="dk1"/>
                </a:solidFill>
              </a:rPr>
              <a:t>E.g. what is the probability that a user repays a loan in the first 100 days after borrowing money?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00" y="1380750"/>
            <a:ext cx="4161574" cy="256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599" y="1380750"/>
            <a:ext cx="4161574" cy="2568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4927550" y="4383775"/>
            <a:ext cx="835800" cy="182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5763350" y="4274725"/>
            <a:ext cx="18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+ 92 rows (100 total)</a:t>
            </a:r>
            <a:endParaRPr/>
          </a:p>
        </p:txBody>
      </p:sp>
      <p:graphicFrame>
        <p:nvGraphicFramePr>
          <p:cNvPr id="186" name="Google Shape;186;p23"/>
          <p:cNvGraphicFramePr/>
          <p:nvPr/>
        </p:nvGraphicFramePr>
        <p:xfrm>
          <a:off x="3167288" y="6821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{7052E525-608A-4D17-A171-85C883B3F06F}</a:tableStyleId>
              </a:tblPr>
              <a:tblGrid>
                <a:gridCol w="866675"/>
                <a:gridCol w="866675"/>
              </a:tblGrid>
              <a:tr h="6067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Time (days)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Repaid?</a:t>
                      </a:r>
                      <a:endParaRPr b="1" sz="1300"/>
                    </a:p>
                  </a:txBody>
                  <a:tcPr marT="91425" marB="91425" marR="91425" marL="91425" anchor="b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90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2015TemplateColors">
      <a:dk1>
        <a:srgbClr val="000000"/>
      </a:dk1>
      <a:lt1>
        <a:srgbClr val="FFFFFF"/>
      </a:lt1>
      <a:dk2>
        <a:srgbClr val="323232"/>
      </a:dk2>
      <a:lt2>
        <a:srgbClr val="EEECE1"/>
      </a:lt2>
      <a:accent1>
        <a:srgbClr val="D00016"/>
      </a:accent1>
      <a:accent2>
        <a:srgbClr val="32323C"/>
      </a:accent2>
      <a:accent3>
        <a:srgbClr val="B9B5AD"/>
      </a:accent3>
      <a:accent4>
        <a:srgbClr val="325A9C"/>
      </a:accent4>
      <a:accent5>
        <a:srgbClr val="EFE793"/>
      </a:accent5>
      <a:accent6>
        <a:srgbClr val="2F3C6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