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7023100" cy="9309100"/>
  <p:embeddedFontLst>
    <p:embeddedFont>
      <p:font typeface="Sai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84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91" orient="horz"/>
        <p:guide pos="2990" orient="horz"/>
        <p:guide pos="899" orient="horz"/>
        <p:guide pos="368" orient="horz"/>
        <p:guide pos="684" orient="horz"/>
        <p:guide pos="5549"/>
        <p:guide pos="2882"/>
        <p:guide pos="202"/>
        <p:guide pos="4219"/>
        <p:guide pos="3104"/>
        <p:guide pos="2682"/>
        <p:guide pos="9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ai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aira-italic.fntdata"/><Relationship Id="rId14" Type="http://schemas.openxmlformats.org/officeDocument/2006/relationships/font" Target="fonts/Saira-bold.fntdata"/><Relationship Id="rId16" Type="http://schemas.openxmlformats.org/officeDocument/2006/relationships/font" Target="fonts/Sai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fillama.com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8acd205e_1_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8acd205e_1_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https://defillama.com/</a:t>
            </a:r>
            <a:r>
              <a:rPr lang="en-US"/>
              <a:t> as of 4/5/2023</a:t>
            </a:r>
            <a:endParaRPr/>
          </a:p>
        </p:txBody>
      </p:sp>
      <p:sp>
        <p:nvSpPr>
          <p:cNvPr id="118" name="Google Shape;118;g1368acd205e_1_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b76a09a71_0_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b76a09a71_0_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b76a09a71_0_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b76a09a71_0_14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b76a09a71_0_14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 on RMST and p-value rounding</a:t>
            </a:r>
            <a:endParaRPr/>
          </a:p>
        </p:txBody>
      </p:sp>
      <p:sp>
        <p:nvSpPr>
          <p:cNvPr id="132" name="Google Shape;132;g22b76a09a71_0_14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b76a09a71_0_2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b76a09a71_0_2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2b76a09a71_0_2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76a09a71_0_26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b76a09a71_0_26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2b76a09a71_0_26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Bullets">
  <p:cSld name="Content w/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DeFi Survival Analysis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RGB\PNGs\RF0010-01 Rensselaer Large Logo RGB-White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224416" y="788979"/>
            <a:ext cx="62579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25" y="4720973"/>
            <a:ext cx="1276004" cy="3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ardel2\Desktop\Brand Approval Reference\Rensselaer Logo Layered Files\RF0010-01 Rensselaer Large Logo\RGB\PNGs\RF0010-01 Rensselaer Large Logo-with Tagline RGB-White.png"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214255" y="562085"/>
            <a:ext cx="8315851" cy="72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Divider Slide 1</a:t>
            </a:r>
            <a:b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Two Lines Max</a:t>
            </a:r>
            <a:endParaRPr b="1" sz="4000">
              <a:solidFill>
                <a:srgbClr val="5458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95" name="Google Shape;9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954412"/>
            <a:ext cx="9144000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2500263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578" y="3913034"/>
            <a:ext cx="3434841" cy="83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CMYK\PNGs\RF0010-01 Rensselaer Large Logo-with Tagline CMYK-TwoColor.pn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584200"/>
            <a:ext cx="3665627" cy="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42406964439-e46ab8eff7c4.jp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11141" r="5309" t="14074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 RGB-White.png"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4398000"/>
            <a:ext cx="2032107" cy="3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6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224416" y="781050"/>
            <a:ext cx="6257925" cy="20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>
  <p:cSld name="3_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>
            <p:ph idx="2" type="pic"/>
          </p:nvPr>
        </p:nvSpPr>
        <p:spPr>
          <a:xfrm>
            <a:off x="-1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4815282" y="774693"/>
            <a:ext cx="4074718" cy="20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>
  <p:cSld name="2_Pho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8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223838" y="767299"/>
            <a:ext cx="5113337" cy="1902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>
            <p:ph idx="2" type="pic"/>
          </p:nvPr>
        </p:nvSpPr>
        <p:spPr>
          <a:xfrm>
            <a:off x="0" y="0"/>
            <a:ext cx="9144000" cy="4735116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citeprojects.idea.rpi.edu/defitoolkit/app/defitoolk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citeprojects.idea.rpi.edu/defitoolkit/app/defitoolki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41497" y="2694948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>
                <a:latin typeface="Saira"/>
                <a:ea typeface="Saira"/>
                <a:cs typeface="Saira"/>
                <a:sym typeface="Saira"/>
              </a:rPr>
              <a:t>Risky Business? Deep Dives into DeFi</a:t>
            </a:r>
            <a:endParaRPr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41500" y="4181350"/>
            <a:ext cx="60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latin typeface="Saira"/>
                <a:ea typeface="Saira"/>
                <a:cs typeface="Saira"/>
                <a:sym typeface="Saira"/>
              </a:rPr>
              <a:t>Presenter: Michael Giannattasio  </a:t>
            </a:r>
            <a:endParaRPr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latin typeface="Saira"/>
                <a:ea typeface="Saira"/>
                <a:cs typeface="Saira"/>
                <a:sym typeface="Saira"/>
              </a:rPr>
              <a:t>Faculty: </a:t>
            </a: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Aaron Green</a:t>
            </a:r>
            <a:r>
              <a:rPr lang="en-US" sz="15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</a:t>
            </a: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John Erickson, Oshani Seneviratne and Kristin Bennett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4293820"/>
            <a:ext cx="2716698" cy="77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700" y="260350"/>
            <a:ext cx="18192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307850" y="1293600"/>
            <a:ext cx="45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Research Focus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224425" y="712775"/>
            <a:ext cx="7898100" cy="362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Research goal: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9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We seek to investigate current patterns of usage in DeFi protocols, and quantify risk and user behaviors across various protocols. </a:t>
            </a:r>
            <a:endParaRPr sz="19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Significance</a:t>
            </a: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: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$50.96 billion USD in TVL in DeF</a:t>
            </a: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i</a:t>
            </a:r>
            <a:r>
              <a:rPr baseline="30000"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1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Incentive to find ways for profit (CRAFT goals)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Desire to understand how users use novel financial platforms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Hypothesis: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There are different types of user behaviors and risk patterns in DeFi protocols which can be understood using AI methods such as temporal clustering and survival analysis.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Work Plan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224425" y="640825"/>
            <a:ext cx="8699400" cy="385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Completed:</a:t>
            </a:r>
            <a:endParaRPr b="1"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Expand Data Feeds to Include Multiple Markets of AAVE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Collected data from six other Aave markets on networks besides Ethereum, including Polygon, Avalanche, and others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AI Transaction Analysis Methods for DeFi Ecosystem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Paper:  </a:t>
            </a:r>
            <a:r>
              <a:rPr lang="en-US" sz="1000" u="sng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DeFi Survival Analysis: Insights Into the Emerging Decentralized Financial Ecosystem</a:t>
            </a: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 submitted ACM-DLT 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Paper: </a:t>
            </a:r>
            <a:r>
              <a:rPr lang="en-US" sz="1000" u="sng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Characterizing Common Quarterly Behaviors in DeFi </a:t>
            </a: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(MARBLE 2023, under review)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Prototype AI Methods and Dashboard for AAVE DeFi Transactions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AI Methods and Dashboard for AAVE DeFi Transaction Analysis (prototype methods and dashboard completed, but also being continually improved): </a:t>
            </a:r>
            <a:r>
              <a:rPr lang="en-US" sz="1000" u="sng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https://inciteprojects.idea.rpi.edu/defitoolkit/app/defitoolkit/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Extension of Data Feeds to Other Lending Protocols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Collected data from other major lending protocols (Compound and MakerDAO)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Future:</a:t>
            </a:r>
            <a:endParaRPr b="1"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AI Transaction Analysis Methods for DeFi Ecosystem (05/2023)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Currently focused on expanding clustering to other protocols/markets (transfer learning/novel clustering)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Prototype Open-Source AI Transactions Analysis Toolkit for DeFi Ecosystems (05/2023)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Fully integrate all AI clustering methods into the app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292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Saira"/>
              <a:buChar char="▪"/>
            </a:pPr>
            <a:r>
              <a:rPr lang="en-US" sz="1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Make new visualizations in app specifically to view clusters meaningfully</a:t>
            </a:r>
            <a:endParaRPr sz="1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Methods &amp; Materials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13179" l="0" r="0" t="0"/>
          <a:stretch/>
        </p:blipFill>
        <p:spPr>
          <a:xfrm>
            <a:off x="5501100" y="675725"/>
            <a:ext cx="3642899" cy="2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187" y="2872105"/>
            <a:ext cx="3350725" cy="128875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3117375" y="3566275"/>
            <a:ext cx="2280600" cy="559500"/>
          </a:xfrm>
          <a:prstGeom prst="wedgeRoundRectCallout">
            <a:avLst>
              <a:gd fmla="val 54713" name="adj1"/>
              <a:gd fmla="val -10404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Saira"/>
                <a:ea typeface="Saira"/>
                <a:cs typeface="Saira"/>
                <a:sym typeface="Saira"/>
              </a:rPr>
              <a:t>Survival Analysis:  Example of Kaplan-Meier 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Survival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 Curve and 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descriptive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 statistics table in toolkit </a:t>
            </a:r>
            <a:endParaRPr sz="8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435572" y="1327675"/>
            <a:ext cx="1817700" cy="465000"/>
          </a:xfrm>
          <a:prstGeom prst="wedgeRoundRectCallout">
            <a:avLst>
              <a:gd fmla="val 63873" name="adj1"/>
              <a:gd fmla="val -8880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Saira"/>
                <a:ea typeface="Saira"/>
                <a:cs typeface="Saira"/>
                <a:sym typeface="Saira"/>
              </a:rPr>
              <a:t>User Clustering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: Use of fuzzy c-means algorithm</a:t>
            </a:r>
            <a:endParaRPr sz="800"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25" y="675725"/>
            <a:ext cx="2336778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425" y="2257550"/>
            <a:ext cx="2336775" cy="23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2890838" y="2100225"/>
            <a:ext cx="2280600" cy="559500"/>
          </a:xfrm>
          <a:prstGeom prst="wedgeRoundRectCallout">
            <a:avLst>
              <a:gd fmla="val -59588" name="adj1"/>
              <a:gd fmla="val -7845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Saira"/>
                <a:ea typeface="Saira"/>
                <a:cs typeface="Saira"/>
                <a:sym typeface="Saira"/>
              </a:rPr>
              <a:t>Feature engineering: creation of novel features from raw transaction-level data to represent user-level behavior.</a:t>
            </a:r>
            <a:endParaRPr sz="8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063072" y="2807900"/>
            <a:ext cx="1817700" cy="465000"/>
          </a:xfrm>
          <a:prstGeom prst="wedgeRoundRectCallout">
            <a:avLst>
              <a:gd fmla="val 22066" name="adj1"/>
              <a:gd fmla="val -8849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Saira"/>
                <a:ea typeface="Saira"/>
                <a:cs typeface="Saira"/>
                <a:sym typeface="Saira"/>
              </a:rPr>
              <a:t>In order to track temporal change, we use user-quarter summaries</a:t>
            </a:r>
            <a:endParaRPr sz="800"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Results </a:t>
            </a: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&amp; Analysis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66052"/>
            <a:ext cx="4669375" cy="290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459" y="887748"/>
            <a:ext cx="3553542" cy="2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3246475" y="3823025"/>
            <a:ext cx="2280600" cy="559500"/>
          </a:xfrm>
          <a:prstGeom prst="wedgeRoundRectCallout">
            <a:avLst>
              <a:gd fmla="val 57405" name="adj1"/>
              <a:gd fmla="val -6859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Saira"/>
                <a:ea typeface="Saira"/>
                <a:cs typeface="Saira"/>
                <a:sym typeface="Saira"/>
              </a:rPr>
              <a:t>C1: 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“Whales” show high activity, high-value contracts that emphasize creating and re-balancing complex but safe positions.</a:t>
            </a:r>
            <a:endParaRPr sz="8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653600" y="3916250"/>
            <a:ext cx="1301700" cy="607200"/>
          </a:xfrm>
          <a:prstGeom prst="wedgeRoundRectCallout">
            <a:avLst>
              <a:gd fmla="val 58136" name="adj1"/>
              <a:gd fmla="val -7028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Saira"/>
                <a:ea typeface="Saira"/>
                <a:cs typeface="Saira"/>
                <a:sym typeface="Saira"/>
              </a:rPr>
              <a:t>C6:</a:t>
            </a:r>
            <a:r>
              <a:rPr lang="en-US" sz="800">
                <a:latin typeface="Saira"/>
                <a:ea typeface="Saira"/>
                <a:cs typeface="Saira"/>
                <a:sym typeface="Saira"/>
              </a:rPr>
              <a:t> “Inactives” are users that do not transact much in a given quarter</a:t>
            </a:r>
            <a:endParaRPr sz="8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7177550" y="3963950"/>
            <a:ext cx="1725000" cy="559500"/>
          </a:xfrm>
          <a:prstGeom prst="wedgeRoundRectCallout">
            <a:avLst>
              <a:gd fmla="val -34045" name="adj1"/>
              <a:gd fmla="val -8432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Saira"/>
                <a:ea typeface="Saira"/>
                <a:cs typeface="Saira"/>
                <a:sym typeface="Saira"/>
              </a:rPr>
              <a:t>C3,7,8:</a:t>
            </a:r>
            <a:r>
              <a:rPr lang="en-US" sz="900">
                <a:latin typeface="Saira"/>
                <a:ea typeface="Saira"/>
                <a:cs typeface="Saira"/>
                <a:sym typeface="Saira"/>
              </a:rPr>
              <a:t> “Keepers” that ensure AAVE’s health by performing liquidations </a:t>
            </a:r>
            <a:endParaRPr sz="9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24425" y="4005050"/>
            <a:ext cx="2613900" cy="607200"/>
          </a:xfrm>
          <a:prstGeom prst="wedgeRoundRectCallout">
            <a:avLst>
              <a:gd fmla="val 5872" name="adj1"/>
              <a:gd fmla="val -8316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51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Saira"/>
                <a:ea typeface="Saira"/>
                <a:cs typeface="Saira"/>
                <a:sym typeface="Saira"/>
              </a:rPr>
              <a:t>Overall: </a:t>
            </a:r>
            <a:r>
              <a:rPr lang="en-US" sz="1000">
                <a:latin typeface="Saira"/>
                <a:ea typeface="Saira"/>
                <a:cs typeface="Saira"/>
                <a:sym typeface="Saira"/>
              </a:rPr>
              <a:t>Issues with user retention/high user churn as displayed by the growing percentage of addresses with no new activity</a:t>
            </a:r>
            <a:endParaRPr sz="1000"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 sz="20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Conclusion</a:t>
            </a:r>
            <a:endParaRPr sz="20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222300" y="636000"/>
            <a:ext cx="8699400" cy="38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There are different types of users behaviors and risk patterns in DeFi protocols which we displayed some understanding of using temporal clustering and survival analysis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We have created a toolkit to facilitate the creation of survival analysis plots with covariates on transaction data across DeFi protocols and markets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▪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Designed to be extensible to any new transaction data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We have displayed user/quarter-level representations of raw transaction data is able to represent users enough to extract meaningful clusters of user behaviors over time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We have described these different groups’ behaviors and shown large-scale temporal trends in behavior type prevalence amongst entire DeFi protocols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•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We plan to expand clustering from AAVE’s ethereum market to more markets/protocols using AI techniques such as transfer learning and novel clustering methods.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aira"/>
              <a:buChar char="▪"/>
            </a:pP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These methods will be included in open source toolkit (</a:t>
            </a:r>
            <a:r>
              <a:rPr lang="en-US" sz="1400" u="sng">
                <a:solidFill>
                  <a:schemeClr val="hlink"/>
                </a:solidFill>
                <a:latin typeface="Saira"/>
                <a:ea typeface="Saira"/>
                <a:cs typeface="Saira"/>
                <a:sym typeface="Saira"/>
                <a:hlinkClick r:id="rId3"/>
              </a:rPr>
              <a:t>located here</a:t>
            </a:r>
            <a:r>
              <a:rPr lang="en-US" sz="1400">
                <a:solidFill>
                  <a:srgbClr val="424242"/>
                </a:solidFill>
                <a:latin typeface="Saira"/>
                <a:ea typeface="Saira"/>
                <a:cs typeface="Saira"/>
                <a:sym typeface="Saira"/>
              </a:rPr>
              <a:t>)</a:t>
            </a:r>
            <a:endParaRPr sz="1400">
              <a:solidFill>
                <a:srgbClr val="424242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2015TemplateColors">
      <a:dk1>
        <a:srgbClr val="000000"/>
      </a:dk1>
      <a:lt1>
        <a:srgbClr val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