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7023100" cy="9309100"/>
  <p:embeddedFontLst>
    <p:embeddedFont>
      <p:font typeface="Sai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84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91" orient="horz"/>
        <p:guide pos="2990" orient="horz"/>
        <p:guide pos="899" orient="horz"/>
        <p:guide pos="368" orient="horz"/>
        <p:guide pos="684" orient="horz"/>
        <p:guide pos="5549"/>
        <p:guide pos="2882"/>
        <p:guide pos="202"/>
        <p:guide pos="4219"/>
        <p:guide pos="3104"/>
        <p:guide pos="2682"/>
        <p:guide pos="9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air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aira-italic.fntdata"/><Relationship Id="rId14" Type="http://schemas.openxmlformats.org/officeDocument/2006/relationships/font" Target="fonts/Saira-bold.fntdata"/><Relationship Id="rId16" Type="http://schemas.openxmlformats.org/officeDocument/2006/relationships/font" Target="fonts/Sai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Slide 1 –Title Slide (your name, research project title, faculty and laboratory name)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Slide 2-Research Statement, Project relevance, and hypothesis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Slide 3-Work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Slide-4 Method and Materials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Slide 5-Results and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Slide 6- 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bd1ee151a_0_13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bd1ee151a_0_13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2bd1ee151a_0_13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bd1ee151a_0_2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bd1ee151a_0_2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bd1ee151a_0_2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bd1ee151a_0_29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bd1ee151a_0_29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2bd1ee151a_0_29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bd1ee151a_0_37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bd1ee151a_0_37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2bd1ee151a_0_37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d1ee151a_0_6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bd1ee151a_0_6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2bd1ee151a_0_6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Bullets">
  <p:cSld name="Content w/Bulle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DeFi Survival Analysis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RGB\PNGs\RF0010-01 Rensselaer Large Logo RGB-White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224416" y="788979"/>
            <a:ext cx="62579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425" y="4720973"/>
            <a:ext cx="1276004" cy="3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ardel2\Desktop\Brand Approval Reference\Rensselaer Logo Layered Files\RF0010-01 Rensselaer Large Logo\RGB\PNGs\RF0010-01 Rensselaer Large Logo-with Tagline RGB-White.png"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214255" y="562085"/>
            <a:ext cx="8315851" cy="72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Divider Slide 1</a:t>
            </a:r>
            <a:b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Two Lines Max</a:t>
            </a:r>
            <a:endParaRPr b="1" sz="4000">
              <a:solidFill>
                <a:srgbClr val="5458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95" name="Google Shape;9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954412"/>
            <a:ext cx="9144000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2500263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578" y="3913034"/>
            <a:ext cx="3434841" cy="83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CMYK\PNGs\RF0010-01 Rensselaer Large Logo-with Tagline CMYK-TwoColor.png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584200"/>
            <a:ext cx="3665627" cy="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42406964439-e46ab8eff7c4.jp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11141" r="5309" t="14074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 RGB-White.png"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4398000"/>
            <a:ext cx="2032107" cy="37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>
            <p:ph idx="2" type="pic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6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224416" y="781050"/>
            <a:ext cx="6257925" cy="208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">
  <p:cSld name="3_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>
            <p:ph idx="2" type="pic"/>
          </p:nvPr>
        </p:nvSpPr>
        <p:spPr>
          <a:xfrm>
            <a:off x="-1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4815282" y="774693"/>
            <a:ext cx="4074718" cy="20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">
  <p:cSld name="2_Pho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0" name="Google Shape;60;p8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8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223838" y="767299"/>
            <a:ext cx="5113337" cy="1902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>
            <p:ph idx="2" type="pic"/>
          </p:nvPr>
        </p:nvSpPr>
        <p:spPr>
          <a:xfrm>
            <a:off x="0" y="0"/>
            <a:ext cx="9144000" cy="4735116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41497" y="2694948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000">
                <a:latin typeface="Saira"/>
                <a:ea typeface="Saira"/>
                <a:cs typeface="Saira"/>
                <a:sym typeface="Saira"/>
              </a:rPr>
              <a:t>Language and Data Agnostic Computational Designs</a:t>
            </a:r>
            <a:endParaRPr sz="40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41500" y="4023700"/>
            <a:ext cx="602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latin typeface="Saira"/>
                <a:ea typeface="Saira"/>
                <a:cs typeface="Saira"/>
                <a:sym typeface="Saira"/>
              </a:rPr>
              <a:t>Presenter: Conor Flynn</a:t>
            </a:r>
            <a:endParaRPr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latin typeface="Saira"/>
                <a:ea typeface="Saira"/>
                <a:cs typeface="Saira"/>
                <a:sym typeface="Saira"/>
              </a:rPr>
              <a:t>Faculty: </a:t>
            </a:r>
            <a:r>
              <a:rPr lang="en-US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Aaron Green</a:t>
            </a:r>
            <a:r>
              <a:rPr lang="en-US" sz="15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</a:t>
            </a:r>
            <a:r>
              <a:rPr lang="en-US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John Erickson, Oshani Seneviratne, and Kristin Bennett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Team Members: </a:t>
            </a:r>
            <a:r>
              <a:rPr lang="en-US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Michael Giannattasio</a:t>
            </a:r>
            <a:r>
              <a:rPr lang="en-US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Jared Gridley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4293820"/>
            <a:ext cx="2716698" cy="77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700" y="260350"/>
            <a:ext cx="18192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307850" y="1293600"/>
            <a:ext cx="45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414006" y="312689"/>
            <a:ext cx="8316000" cy="5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Research Overview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848925" y="4804650"/>
            <a:ext cx="1355400" cy="2610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7615675" y="4943675"/>
            <a:ext cx="1193400" cy="1998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12775" y="1120800"/>
            <a:ext cx="5777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Statement: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Is there a way to connect various data sources abstractly such that a uniquely designed system is not required for each source?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Relevance: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Using the engine to retrieve blockchain data from multiple sources for general data analysis.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Storing large amount of data so repetitive calls to data sources are not required.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Hypothesis: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Can we design a system that meets the criteria provided above such that regardless of the language chosen and the data provided, the system will be able to manage and handle it?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250" y="1303288"/>
            <a:ext cx="1355400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5675" y="3106275"/>
            <a:ext cx="1193400" cy="11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ctrTitle"/>
          </p:nvPr>
        </p:nvSpPr>
        <p:spPr>
          <a:xfrm>
            <a:off x="414006" y="312689"/>
            <a:ext cx="8316000" cy="5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Work Plan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848925" y="4804650"/>
            <a:ext cx="1355400" cy="2610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615675" y="4943675"/>
            <a:ext cx="1193400" cy="1998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12775" y="1120800"/>
            <a:ext cx="5126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Preliminary Work: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Selection of programming language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Selection of database management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Primary system architecture write-up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Developmental Work: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Programming of the proposed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DevOps setup of code </a:t>
            </a:r>
            <a:r>
              <a:rPr lang="en-US" sz="1600"/>
              <a:t>repository</a:t>
            </a:r>
            <a:r>
              <a:rPr lang="en-US" sz="1600"/>
              <a:t> and server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Database management and configuration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/>
              <a:t>Concluding Work: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Comprehensive testing suite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Documentation write-up of given architecture</a:t>
            </a:r>
            <a:endParaRPr sz="16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250" y="1334878"/>
            <a:ext cx="2141350" cy="16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875" y="3569410"/>
            <a:ext cx="2766848" cy="74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9050" y="2300638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4324" y="751425"/>
            <a:ext cx="1452742" cy="12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4675" y="399575"/>
            <a:ext cx="2114191" cy="5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10394" r="0" t="3753"/>
          <a:stretch/>
        </p:blipFill>
        <p:spPr>
          <a:xfrm>
            <a:off x="5204325" y="769599"/>
            <a:ext cx="3747849" cy="371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ctrTitle"/>
          </p:nvPr>
        </p:nvSpPr>
        <p:spPr>
          <a:xfrm>
            <a:off x="414006" y="312689"/>
            <a:ext cx="8316000" cy="5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Methods and Materials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848925" y="4804650"/>
            <a:ext cx="1355400" cy="2610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7615675" y="4943675"/>
            <a:ext cx="1193400" cy="1998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12775" y="1120800"/>
            <a:ext cx="85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0" name="Google Shape;150;p18"/>
          <p:cNvSpPr txBox="1"/>
          <p:nvPr/>
        </p:nvSpPr>
        <p:spPr>
          <a:xfrm>
            <a:off x="320675" y="1085850"/>
            <a:ext cx="67257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</a:rPr>
              <a:t>Packets: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Used for standardized communication throughout the engine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Always have a </a:t>
            </a:r>
            <a:r>
              <a:rPr lang="en-US" u="sng">
                <a:solidFill>
                  <a:schemeClr val="dk1"/>
                </a:solidFill>
              </a:rPr>
              <a:t>Response</a:t>
            </a:r>
            <a:r>
              <a:rPr lang="en-US">
                <a:solidFill>
                  <a:schemeClr val="dk1"/>
                </a:solidFill>
              </a:rPr>
              <a:t> after being sent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</a:rPr>
              <a:t>Packet Contents: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sender:	String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tag:		String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sub_tag:	String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data:		HashMap&lt;String, String&gt;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</a:rPr>
              <a:t>Response:</a:t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code:		int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message:	String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data:		String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3848925" y="4804650"/>
            <a:ext cx="1355400" cy="2610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7615675" y="4943675"/>
            <a:ext cx="1193400" cy="1998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312775" y="1120800"/>
            <a:ext cx="85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88" y="855700"/>
            <a:ext cx="7020814" cy="37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type="ctrTitle"/>
          </p:nvPr>
        </p:nvSpPr>
        <p:spPr>
          <a:xfrm>
            <a:off x="414006" y="312689"/>
            <a:ext cx="8316000" cy="5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Results and Analysis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3848925" y="4804650"/>
            <a:ext cx="1355400" cy="2610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7615675" y="4943675"/>
            <a:ext cx="1193400" cy="199800"/>
          </a:xfrm>
          <a:prstGeom prst="rect">
            <a:avLst/>
          </a:prstGeom>
          <a:solidFill>
            <a:srgbClr val="DB091C"/>
          </a:solidFill>
          <a:ln cap="flat" cmpd="sng" w="9525">
            <a:solidFill>
              <a:srgbClr val="DB09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B091C"/>
              </a:highlight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12775" y="1120800"/>
            <a:ext cx="859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Internal packet transfer system speed: 	~230ns per packet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Cached data request speed:			~0.037ms per data point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Concurrent user capacity:			Limited by system threading capabilities (currently ~15-20)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Number of error codes:				39 unique responses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Integrated endpoints:				12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>
            <p:ph type="ctrTitle"/>
          </p:nvPr>
        </p:nvSpPr>
        <p:spPr>
          <a:xfrm>
            <a:off x="414006" y="312689"/>
            <a:ext cx="8316000" cy="5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Conclusion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45" y="2297175"/>
            <a:ext cx="5580651" cy="22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15TemplateColors">
      <a:dk1>
        <a:srgbClr val="000000"/>
      </a:dk1>
      <a:lt1>
        <a:srgbClr val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