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  <p:sldMasterId id="2147483722" r:id="rId5"/>
    <p:sldMasterId id="2147483708" r:id="rId6"/>
    <p:sldMasterId id="2147483694" r:id="rId7"/>
  </p:sldMasterIdLst>
  <p:notesMasterIdLst>
    <p:notesMasterId r:id="rId17"/>
  </p:notesMasterIdLst>
  <p:handoutMasterIdLst>
    <p:handoutMasterId r:id="rId18"/>
  </p:handoutMasterIdLst>
  <p:sldIdLst>
    <p:sldId id="287" r:id="rId8"/>
    <p:sldId id="291" r:id="rId9"/>
    <p:sldId id="294" r:id="rId10"/>
    <p:sldId id="295" r:id="rId11"/>
    <p:sldId id="292" r:id="rId12"/>
    <p:sldId id="296" r:id="rId13"/>
    <p:sldId id="298" r:id="rId14"/>
    <p:sldId id="29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45" userDrawn="1">
          <p15:clr>
            <a:srgbClr val="A4A3A4"/>
          </p15:clr>
        </p15:guide>
        <p15:guide id="7" orient="horz" pos="3770" userDrawn="1">
          <p15:clr>
            <a:srgbClr val="A4A3A4"/>
          </p15:clr>
        </p15:guide>
        <p15:guide id="8" pos="846" userDrawn="1">
          <p15:clr>
            <a:srgbClr val="A4A3A4"/>
          </p15:clr>
        </p15:guide>
        <p15:guide id="9" orient="horz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C04D"/>
    <a:srgbClr val="626262"/>
    <a:srgbClr val="00BED5"/>
    <a:srgbClr val="E94D36"/>
    <a:srgbClr val="008AAD"/>
    <a:srgbClr val="FFFFFF"/>
    <a:srgbClr val="BE2BBB"/>
    <a:srgbClr val="FF5A5A"/>
    <a:srgbClr val="00A788"/>
    <a:srgbClr val="FBB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75510"/>
  </p:normalViewPr>
  <p:slideViewPr>
    <p:cSldViewPr snapToGrid="0" snapToObjects="1">
      <p:cViewPr varScale="1">
        <p:scale>
          <a:sx n="95" d="100"/>
          <a:sy n="95" d="100"/>
        </p:scale>
        <p:origin x="2184" y="176"/>
      </p:cViewPr>
      <p:guideLst>
        <p:guide orient="horz" pos="278"/>
        <p:guide pos="279"/>
        <p:guide orient="horz" pos="3906"/>
        <p:guide pos="7355"/>
        <p:guide pos="3840"/>
        <p:guide orient="horz" pos="845"/>
        <p:guide orient="horz" pos="3770"/>
        <p:guide pos="846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31178-119D-44E0-AA7C-44E487085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915F8-D2C9-42C2-8B7C-B73C5E147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F376-9A97-4718-AB43-2131DF4A8483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4A9F-6706-4D05-89D7-B49E68B077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3624E-AFAC-4FF4-90DB-DB0A8E1858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8FF9-6937-4B73-8B22-9FC5C35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99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9A4A-3203-D544-A0F2-9B4A7A1B021E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BA1D-A00F-DB41-84DA-BE26C48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5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9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9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0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0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6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0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388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B48A6B-1904-F145-A12F-E4361726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0D0A7-8DCB-5243-8DCE-891C2D85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050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5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264A6F-A965-CC41-9C49-F952B2D96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1B7D3C-BAF7-5B45-AF19-29BA3CEB53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3735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2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81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5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04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9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8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80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37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4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206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6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8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6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7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75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7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73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19E829-2A51-4446-B83D-10CBF594985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74675" y="5940600"/>
            <a:ext cx="4762798" cy="64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707" r:id="rId12"/>
    <p:sldLayoutId id="21474836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7EC8FB-B04E-2D47-8FA3-690D44729CC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46400" y="331199"/>
            <a:ext cx="7408790" cy="100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F783C-1C54-6B46-A53E-8406C907C6E2}"/>
              </a:ext>
            </a:extLst>
          </p:cNvPr>
          <p:cNvSpPr/>
          <p:nvPr userDrawn="1"/>
        </p:nvSpPr>
        <p:spPr>
          <a:xfrm>
            <a:off x="441528" y="6263068"/>
            <a:ext cx="4361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MRC Integrative Epidemiology Unit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6C9DBB-E4C6-744F-8321-F40EE369E3F3}"/>
              </a:ext>
            </a:extLst>
          </p:cNvPr>
          <p:cNvSpPr/>
          <p:nvPr userDrawn="1"/>
        </p:nvSpPr>
        <p:spPr>
          <a:xfrm>
            <a:off x="7896116" y="6263068"/>
            <a:ext cx="4191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bristol.ac.uk/integrative-epidemiology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36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aaronmitchell1/UCLsimcour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BF79A-8450-D64A-B6C0-0E3284DC5D44}"/>
              </a:ext>
            </a:extLst>
          </p:cNvPr>
          <p:cNvSpPr txBox="1"/>
          <p:nvPr/>
        </p:nvSpPr>
        <p:spPr>
          <a:xfrm>
            <a:off x="1216201" y="2092149"/>
            <a:ext cx="914037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simulation study to assess the performance of the unpaired </a:t>
            </a:r>
            <a:r>
              <a:rPr lang="en-US" sz="4800" b="1" i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8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-test assuming equal variances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2FD77-25B3-6B4C-9240-A98AFFB7F6FA}"/>
              </a:ext>
            </a:extLst>
          </p:cNvPr>
          <p:cNvSpPr/>
          <p:nvPr/>
        </p:nvSpPr>
        <p:spPr>
          <a:xfrm>
            <a:off x="1216201" y="4665660"/>
            <a:ext cx="5745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375453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403340" y="1084806"/>
            <a:ext cx="93731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used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set the seed once at the beginning (before the loop)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simulated data for n</a:t>
            </a:r>
            <a:r>
              <a:rPr lang="en-GB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250 each in 2 equally-sized groups,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reps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500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used 2 DGMs: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DGM 1 followed a Poisson distribution (</a:t>
            </a:r>
            <a:r>
              <a:rPr lang="el-GR" sz="2000" b="0" i="0" dirty="0">
                <a:effectLst/>
                <a:highlight>
                  <a:srgbClr val="FFFFFF"/>
                </a:highlight>
                <a:latin typeface="Google Sans"/>
              </a:rPr>
              <a:t>λ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DGM 2 followed a normal distribution (mean = 0, SD = 1)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Estimand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difference in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0" y="166278"/>
            <a:ext cx="773680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Data-generating mechanisms</a:t>
            </a:r>
          </a:p>
        </p:txBody>
      </p:sp>
    </p:spTree>
    <p:extLst>
      <p:ext uri="{BB962C8B-B14F-4D97-AF65-F5344CB8AC3E}">
        <p14:creationId xmlns:p14="http://schemas.microsoft.com/office/powerpoint/2010/main" val="8277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0D46E6-427E-D566-0184-53DF66B9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73" y="1178739"/>
            <a:ext cx="4729207" cy="3514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7497B-13E6-9093-3C9E-0A7BCEC12681}"/>
              </a:ext>
            </a:extLst>
          </p:cNvPr>
          <p:cNvSpPr txBox="1"/>
          <p:nvPr/>
        </p:nvSpPr>
        <p:spPr>
          <a:xfrm>
            <a:off x="2000240" y="4693040"/>
            <a:ext cx="4107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Poisson data not normally distributed (good)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8DFA0-0CFD-F3F2-D066-93734216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7301"/>
            <a:ext cx="4577614" cy="3518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3660B-E2B1-9EA3-2BCB-944E0178D4E9}"/>
              </a:ext>
            </a:extLst>
          </p:cNvPr>
          <p:cNvSpPr txBox="1"/>
          <p:nvPr/>
        </p:nvSpPr>
        <p:spPr>
          <a:xfrm>
            <a:off x="6802548" y="4693039"/>
            <a:ext cx="4577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Normally distributed data normally distributed (good)</a:t>
            </a:r>
          </a:p>
        </p:txBody>
      </p:sp>
    </p:spTree>
    <p:extLst>
      <p:ext uri="{BB962C8B-B14F-4D97-AF65-F5344CB8AC3E}">
        <p14:creationId xmlns:p14="http://schemas.microsoft.com/office/powerpoint/2010/main" val="11828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BA018-FADA-40C3-199B-A5E9FD9D369F}"/>
              </a:ext>
            </a:extLst>
          </p:cNvPr>
          <p:cNvSpPr txBox="1"/>
          <p:nvPr/>
        </p:nvSpPr>
        <p:spPr>
          <a:xfrm>
            <a:off x="403339" y="1767006"/>
            <a:ext cx="115914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1 method: unpaired </a:t>
            </a:r>
            <a:r>
              <a:rPr lang="en-GB" sz="2400" i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-test assuming equal variances</a:t>
            </a:r>
            <a:b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in R using </a:t>
            </a:r>
            <a:r>
              <a:rPr lang="en-GB" sz="2400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t.test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 ~ </a:t>
            </a:r>
            <a:r>
              <a:rPr lang="en-GB" sz="2400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groupingvar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data=data, </a:t>
            </a:r>
            <a:r>
              <a:rPr lang="en-GB" sz="2400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var.equal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paired=FALSE)</a:t>
            </a:r>
            <a:b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test is easy to implement and quick to conduct, is it biased if its assumptions are violated?</a:t>
            </a:r>
            <a:b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6E2EB-E576-6116-CE39-5D92F566D40F}"/>
              </a:ext>
            </a:extLst>
          </p:cNvPr>
          <p:cNvSpPr txBox="1"/>
          <p:nvPr/>
        </p:nvSpPr>
        <p:spPr>
          <a:xfrm>
            <a:off x="541886" y="374096"/>
            <a:ext cx="773680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of analysis</a:t>
            </a:r>
          </a:p>
        </p:txBody>
      </p:sp>
    </p:spTree>
    <p:extLst>
      <p:ext uri="{BB962C8B-B14F-4D97-AF65-F5344CB8AC3E}">
        <p14:creationId xmlns:p14="http://schemas.microsoft.com/office/powerpoint/2010/main" val="176247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403341" y="1682659"/>
            <a:ext cx="93731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</a:t>
            </a:r>
            <a:r>
              <a:rPr lang="en-GB" sz="2400" i="1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rsimsum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assess performance for each DGM</a:t>
            </a:r>
            <a:b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evaluated empirical and model-based SE, coverage, power and respective MCSE for each</a:t>
            </a:r>
            <a:b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Sanity check: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of theta hat distribution and SE theta hat vs theta hat for each DGM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1" y="220491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measures</a:t>
            </a:r>
          </a:p>
        </p:txBody>
      </p:sp>
    </p:spTree>
    <p:extLst>
      <p:ext uri="{BB962C8B-B14F-4D97-AF65-F5344CB8AC3E}">
        <p14:creationId xmlns:p14="http://schemas.microsoft.com/office/powerpoint/2010/main" val="102503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5E9061D-6F33-3B3E-B240-2A1DCB020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0" t="17840" r="27614" b="22054"/>
          <a:stretch/>
        </p:blipFill>
        <p:spPr>
          <a:xfrm>
            <a:off x="255264" y="955963"/>
            <a:ext cx="5460780" cy="3990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829655-DAF2-A5E8-C727-1162D0D26DBD}"/>
              </a:ext>
            </a:extLst>
          </p:cNvPr>
          <p:cNvSpPr txBox="1"/>
          <p:nvPr/>
        </p:nvSpPr>
        <p:spPr>
          <a:xfrm>
            <a:off x="3574471" y="5020550"/>
            <a:ext cx="546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Distribution of theta hat for DGMs 1/2 – no obvious outliers that could drive bias/unusual empirical 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B23B3-EB67-42A0-7061-DFBF9E55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59" y="1191305"/>
            <a:ext cx="5616732" cy="37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9CDB7-1C7A-AB88-293E-F45DFEA7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855555"/>
            <a:ext cx="5232811" cy="3893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B9DA81-7940-EAEE-D8DD-AB51EB2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1" b="2939"/>
          <a:stretch/>
        </p:blipFill>
        <p:spPr>
          <a:xfrm>
            <a:off x="6095999" y="1257901"/>
            <a:ext cx="5666509" cy="349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15442-FBBA-8062-BEB6-23FD34928D36}"/>
              </a:ext>
            </a:extLst>
          </p:cNvPr>
          <p:cNvSpPr txBox="1"/>
          <p:nvPr/>
        </p:nvSpPr>
        <p:spPr>
          <a:xfrm>
            <a:off x="3643743" y="4953768"/>
            <a:ext cx="546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 of theta hat vs theta hat for DGMs 1/2 – again no obvious outliers driving SE</a:t>
            </a:r>
          </a:p>
        </p:txBody>
      </p:sp>
    </p:spTree>
    <p:extLst>
      <p:ext uri="{BB962C8B-B14F-4D97-AF65-F5344CB8AC3E}">
        <p14:creationId xmlns:p14="http://schemas.microsoft.com/office/powerpoint/2010/main" val="622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818F7F-2D10-B382-1454-A8232A8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14057"/>
              </p:ext>
            </p:extLst>
          </p:nvPr>
        </p:nvGraphicFramePr>
        <p:xfrm>
          <a:off x="416314" y="568036"/>
          <a:ext cx="10514922" cy="325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487">
                  <a:extLst>
                    <a:ext uri="{9D8B030D-6E8A-4147-A177-3AD203B41FA5}">
                      <a16:colId xmlns:a16="http://schemas.microsoft.com/office/drawing/2014/main" val="1257402899"/>
                    </a:ext>
                  </a:extLst>
                </a:gridCol>
                <a:gridCol w="1752487">
                  <a:extLst>
                    <a:ext uri="{9D8B030D-6E8A-4147-A177-3AD203B41FA5}">
                      <a16:colId xmlns:a16="http://schemas.microsoft.com/office/drawing/2014/main" val="2694944991"/>
                    </a:ext>
                  </a:extLst>
                </a:gridCol>
                <a:gridCol w="1752487">
                  <a:extLst>
                    <a:ext uri="{9D8B030D-6E8A-4147-A177-3AD203B41FA5}">
                      <a16:colId xmlns:a16="http://schemas.microsoft.com/office/drawing/2014/main" val="124056043"/>
                    </a:ext>
                  </a:extLst>
                </a:gridCol>
                <a:gridCol w="1752487">
                  <a:extLst>
                    <a:ext uri="{9D8B030D-6E8A-4147-A177-3AD203B41FA5}">
                      <a16:colId xmlns:a16="http://schemas.microsoft.com/office/drawing/2014/main" val="1383092559"/>
                    </a:ext>
                  </a:extLst>
                </a:gridCol>
                <a:gridCol w="1752487">
                  <a:extLst>
                    <a:ext uri="{9D8B030D-6E8A-4147-A177-3AD203B41FA5}">
                      <a16:colId xmlns:a16="http://schemas.microsoft.com/office/drawing/2014/main" val="3740039941"/>
                    </a:ext>
                  </a:extLst>
                </a:gridCol>
                <a:gridCol w="1752487">
                  <a:extLst>
                    <a:ext uri="{9D8B030D-6E8A-4147-A177-3AD203B41FA5}">
                      <a16:colId xmlns:a16="http://schemas.microsoft.com/office/drawing/2014/main" val="1065055579"/>
                    </a:ext>
                  </a:extLst>
                </a:gridCol>
              </a:tblGrid>
              <a:tr h="921327">
                <a:tc>
                  <a:txBody>
                    <a:bodyPr/>
                    <a:lstStyle/>
                    <a:p>
                      <a:r>
                        <a:rPr lang="en-GB" b="1" dirty="0"/>
                        <a:t>DGM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Bias (MCSE)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Emp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Mod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90912"/>
                  </a:ext>
                </a:extLst>
              </a:tr>
              <a:tr h="1018310">
                <a:tc>
                  <a:txBody>
                    <a:bodyPr/>
                    <a:lstStyle/>
                    <a:p>
                      <a:r>
                        <a:rPr lang="en-GB" dirty="0"/>
                        <a:t>1 (Poisson)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-0.0055 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0.0879 (0.003)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0.0894 (0.0002)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0.9540 (0.0094)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0.0460 (0.0094)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31210"/>
                  </a:ext>
                </a:extLst>
              </a:tr>
              <a:tr h="1316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 (normal)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0.0011 (0.004)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0.0903 (0.003)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0.0893 (0.0001)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0.9480 (0.01)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0.0520 (0.01)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892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447979-4A0C-9097-5B31-A0A86EACF01B}"/>
              </a:ext>
            </a:extLst>
          </p:cNvPr>
          <p:cNvSpPr txBox="1"/>
          <p:nvPr/>
        </p:nvSpPr>
        <p:spPr>
          <a:xfrm>
            <a:off x="416314" y="4114800"/>
            <a:ext cx="8472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Bias greater for Poisson (to be expected)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Empirical and model SEs very similar– empirical </a:t>
            </a:r>
            <a:r>
              <a:rPr lang="en-GB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 model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is better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Coverage fine – unsurprising as there is a lack of bias and low model SE</a:t>
            </a:r>
          </a:p>
        </p:txBody>
      </p:sp>
    </p:spTree>
    <p:extLst>
      <p:ext uri="{BB962C8B-B14F-4D97-AF65-F5344CB8AC3E}">
        <p14:creationId xmlns:p14="http://schemas.microsoft.com/office/powerpoint/2010/main" val="230147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CE737-F6C4-3440-AFCA-DF21F8F09EC9}"/>
              </a:ext>
            </a:extLst>
          </p:cNvPr>
          <p:cNvSpPr/>
          <p:nvPr/>
        </p:nvSpPr>
        <p:spPr>
          <a:xfrm>
            <a:off x="344465" y="5904254"/>
            <a:ext cx="3732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MRC Integrative Epidemiology Unit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9349E8-6EEA-EB4D-99A1-62D63415CB4B}"/>
              </a:ext>
            </a:extLst>
          </p:cNvPr>
          <p:cNvGrpSpPr/>
          <p:nvPr/>
        </p:nvGrpSpPr>
        <p:grpSpPr>
          <a:xfrm>
            <a:off x="4504701" y="5904254"/>
            <a:ext cx="1518411" cy="338554"/>
            <a:chOff x="4504701" y="5904254"/>
            <a:chExt cx="1518411" cy="338554"/>
          </a:xfrm>
        </p:grpSpPr>
        <p:pic>
          <p:nvPicPr>
            <p:cNvPr id="2" name="Picture 1" descr="A picture containing ax, tool, vector graphics, pinwheel&#10;&#10;Description automatically generated">
              <a:extLst>
                <a:ext uri="{FF2B5EF4-FFF2-40B4-BE49-F238E27FC236}">
                  <a16:creationId xmlns:a16="http://schemas.microsoft.com/office/drawing/2014/main" id="{E92C6E09-979A-4545-A77B-B54DDF15C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4701" y="5991665"/>
              <a:ext cx="245082" cy="2016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54593C-4C4B-C740-B82E-02E67ACEEED0}"/>
                </a:ext>
              </a:extLst>
            </p:cNvPr>
            <p:cNvSpPr/>
            <p:nvPr/>
          </p:nvSpPr>
          <p:spPr>
            <a:xfrm>
              <a:off x="4709669" y="5904254"/>
              <a:ext cx="13134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@MRC_IEU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73B47F7-C42F-B547-BB34-F53D4528E5EA}"/>
              </a:ext>
            </a:extLst>
          </p:cNvPr>
          <p:cNvSpPr/>
          <p:nvPr/>
        </p:nvSpPr>
        <p:spPr>
          <a:xfrm>
            <a:off x="6738731" y="5904254"/>
            <a:ext cx="4593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bristol.ac.uk/integrative-epidemiology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5E350-9C7F-8E43-A594-0BA66D6B073D}"/>
              </a:ext>
            </a:extLst>
          </p:cNvPr>
          <p:cNvSpPr txBox="1"/>
          <p:nvPr/>
        </p:nvSpPr>
        <p:spPr>
          <a:xfrm>
            <a:off x="859367" y="1545839"/>
            <a:ext cx="9933324" cy="43088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had more time:</a:t>
            </a:r>
            <a:br>
              <a:rPr lang="en-US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diagnostics </a:t>
            </a:r>
            <a:r>
              <a:rPr lang="en-US" sz="2400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each rep of the DGM within the loop (mean for each group, correlation between groups?)</a:t>
            </a:r>
            <a:br>
              <a:rPr lang="en-US" sz="2400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what happens when you have unequally-sized groups</a:t>
            </a:r>
            <a:br>
              <a:rPr lang="en-US" sz="2400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an additional method: paired </a:t>
            </a:r>
            <a:r>
              <a:rPr lang="en-US" sz="2400" i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-test/one not assuming equal variances</a:t>
            </a:r>
            <a:br>
              <a:rPr lang="en-US" sz="2400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available at: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https://github.com/aaronmitchell1/UCLsimcourse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86388"/>
      </p:ext>
    </p:extLst>
  </p:cSld>
  <p:clrMapOvr>
    <a:masterClrMapping/>
  </p:clrMapOvr>
</p:sld>
</file>

<file path=ppt/theme/theme1.xml><?xml version="1.0" encoding="utf-8"?>
<a:theme xmlns:a="http://schemas.openxmlformats.org/drawingml/2006/main" name="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IEU_Bristol_powerpoint_template_basic DRAFT" id="{8247F300-6F7C-5A49-B150-5628BBD9D307}" vid="{4BC0D49E-0E19-4F48-B545-68E85029C5F9}"/>
    </a:ext>
  </a:extLst>
</a:theme>
</file>

<file path=ppt/theme/theme2.xml><?xml version="1.0" encoding="utf-8"?>
<a:theme xmlns:a="http://schemas.openxmlformats.org/drawingml/2006/main" name="1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IEU_Bristol_powerpoint_template_basic DRAFT" id="{8247F300-6F7C-5A49-B150-5628BBD9D307}" vid="{8333B652-B979-174C-8FD1-D04B0D9DAE99}"/>
    </a:ext>
  </a:extLst>
</a:theme>
</file>

<file path=ppt/theme/theme3.xml><?xml version="1.0" encoding="utf-8"?>
<a:theme xmlns:a="http://schemas.openxmlformats.org/drawingml/2006/main" name="1_Font and logo master 2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IEU_Bristol_powerpoint_template_basic DRAFT" id="{8247F300-6F7C-5A49-B150-5628BBD9D307}" vid="{61F1678E-3CFA-2248-A6EE-4D1C317C9145}"/>
    </a:ext>
  </a:extLst>
</a:theme>
</file>

<file path=ppt/theme/theme4.xml><?xml version="1.0" encoding="utf-8"?>
<a:theme xmlns:a="http://schemas.openxmlformats.org/drawingml/2006/main" name="Font master without logo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IEU_Bristol_powerpoint_template_basic DRAFT" id="{8247F300-6F7C-5A49-B150-5628BBD9D307}" vid="{CCC085C2-1937-4F43-AE1E-30443E126EF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b9d0e4-5370-4cfb-9e4e-bdf6de379f60" xsi:nil="true"/>
    <lcf76f155ced4ddcb4097134ff3c332f xmlns="bd422866-a0cd-4ab6-b245-dadade858c3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9DE628DA1244883B411A9B8C1A9A1" ma:contentTypeVersion="17" ma:contentTypeDescription="Create a new document." ma:contentTypeScope="" ma:versionID="dcbb182146d93b8bc3af51b681c459cd">
  <xsd:schema xmlns:xsd="http://www.w3.org/2001/XMLSchema" xmlns:xs="http://www.w3.org/2001/XMLSchema" xmlns:p="http://schemas.microsoft.com/office/2006/metadata/properties" xmlns:ns2="bd422866-a0cd-4ab6-b245-dadade858c3d" xmlns:ns3="f04314ab-f3cd-4670-96e3-3eeb91d8e3e6" xmlns:ns4="edb9d0e4-5370-4cfb-9e4e-bdf6de379f60" targetNamespace="http://schemas.microsoft.com/office/2006/metadata/properties" ma:root="true" ma:fieldsID="609a6a5c97d7af68f8e8891d8825859d" ns2:_="" ns3:_="" ns4:_="">
    <xsd:import namespace="bd422866-a0cd-4ab6-b245-dadade858c3d"/>
    <xsd:import namespace="f04314ab-f3cd-4670-96e3-3eeb91d8e3e6"/>
    <xsd:import namespace="edb9d0e4-5370-4cfb-9e4e-bdf6de379f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22866-a0cd-4ab6-b245-dadade858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14ab-f3cd-4670-96e3-3eeb91d8e3e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b9d0e4-5370-4cfb-9e4e-bdf6de379f60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a606f60-fa78-47d8-b299-2612c52e1b18}" ma:internalName="TaxCatchAll" ma:showField="CatchAllData" ma:web="f04314ab-f3cd-4670-96e3-3eeb91d8e3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2D9AF-FF6B-438E-A2CA-C55AC1F75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4C2E9A-0F0E-449C-A451-79B18E10128F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e5ebcf68-ced2-4a98-b72f-28c94d1ed58b"/>
    <ds:schemaRef ds:uri="http://purl.org/dc/elements/1.1/"/>
    <ds:schemaRef ds:uri="http://schemas.openxmlformats.org/package/2006/metadata/core-properties"/>
    <ds:schemaRef ds:uri="7e30df28-d906-45ca-99b3-b21bab123d78"/>
    <ds:schemaRef ds:uri="http://purl.org/dc/dcmitype/"/>
    <ds:schemaRef ds:uri="edb9d0e4-5370-4cfb-9e4e-bdf6de379f60"/>
    <ds:schemaRef ds:uri="bd422866-a0cd-4ab6-b245-dadade858c3d"/>
  </ds:schemaRefs>
</ds:datastoreItem>
</file>

<file path=customXml/itemProps3.xml><?xml version="1.0" encoding="utf-8"?>
<ds:datastoreItem xmlns:ds="http://schemas.openxmlformats.org/officeDocument/2006/customXml" ds:itemID="{899EA3C0-ACD8-46F2-9C06-290E3ADE8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422866-a0cd-4ab6-b245-dadade858c3d"/>
    <ds:schemaRef ds:uri="f04314ab-f3cd-4670-96e3-3eeb91d8e3e6"/>
    <ds:schemaRef ds:uri="edb9d0e4-5370-4cfb-9e4e-bdf6de379f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Font and logo master</Template>
  <TotalTime>1263</TotalTime>
  <Words>426</Words>
  <Application>Microsoft Macintosh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Google Sans</vt:lpstr>
      <vt:lpstr>Wingdings</vt:lpstr>
      <vt:lpstr>Font and logo master</vt:lpstr>
      <vt:lpstr>1_Font and logo master</vt:lpstr>
      <vt:lpstr>1_Font and logo master 2</vt:lpstr>
      <vt:lpstr>Font master without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Mitchell</dc:creator>
  <cp:lastModifiedBy>Aaron Mitchell</cp:lastModifiedBy>
  <cp:revision>10</cp:revision>
  <dcterms:created xsi:type="dcterms:W3CDTF">2024-05-16T16:22:08Z</dcterms:created>
  <dcterms:modified xsi:type="dcterms:W3CDTF">2024-05-17T13:58:42Z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0x0101008789DE628DA1244883B411A9B8C1A9A1</vt:lpwstr>
  </property>
  <property fmtid="{D5CDD505-2E9C-101B-9397-08002B2CF9AE}" pid="3" name="_dlc_DocIdItemGuid">
    <vt:lpwstr>f12cc001-62dd-440d-a9d0-b637c535cd37</vt:lpwstr>
  </property>
</Properties>
</file>