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9"/>
  </p:notesMasterIdLst>
  <p:handoutMasterIdLst>
    <p:handoutMasterId r:id="rId10"/>
  </p:handoutMasterIdLst>
  <p:sldIdLst>
    <p:sldId id="429" r:id="rId2"/>
    <p:sldId id="430" r:id="rId3"/>
    <p:sldId id="443" r:id="rId4"/>
    <p:sldId id="447" r:id="rId5"/>
    <p:sldId id="448" r:id="rId6"/>
    <p:sldId id="432" r:id="rId7"/>
    <p:sldId id="436" r:id="rId8"/>
  </p:sldIdLst>
  <p:sldSz cx="39011225" cy="21944013"/>
  <p:notesSz cx="21126450" cy="37585650"/>
  <p:defaultTextStyle>
    <a:defPPr>
      <a:defRPr lang="en-US"/>
    </a:defPPr>
    <a:lvl1pPr marL="0" algn="l" defTabSz="3134130" rtl="0" eaLnBrk="1" latinLnBrk="0" hangingPunct="1">
      <a:defRPr sz="6198" kern="1200">
        <a:solidFill>
          <a:schemeClr val="tx1"/>
        </a:solidFill>
        <a:latin typeface="+mn-lt"/>
        <a:ea typeface="+mn-ea"/>
        <a:cs typeface="+mn-cs"/>
      </a:defRPr>
    </a:lvl1pPr>
    <a:lvl2pPr marL="1567064" algn="l" defTabSz="3134130" rtl="0" eaLnBrk="1" latinLnBrk="0" hangingPunct="1">
      <a:defRPr sz="6198" kern="1200">
        <a:solidFill>
          <a:schemeClr val="tx1"/>
        </a:solidFill>
        <a:latin typeface="+mn-lt"/>
        <a:ea typeface="+mn-ea"/>
        <a:cs typeface="+mn-cs"/>
      </a:defRPr>
    </a:lvl2pPr>
    <a:lvl3pPr marL="3134130" algn="l" defTabSz="3134130" rtl="0" eaLnBrk="1" latinLnBrk="0" hangingPunct="1">
      <a:defRPr sz="6198" kern="1200">
        <a:solidFill>
          <a:schemeClr val="tx1"/>
        </a:solidFill>
        <a:latin typeface="+mn-lt"/>
        <a:ea typeface="+mn-ea"/>
        <a:cs typeface="+mn-cs"/>
      </a:defRPr>
    </a:lvl3pPr>
    <a:lvl4pPr marL="4701194" algn="l" defTabSz="3134130" rtl="0" eaLnBrk="1" latinLnBrk="0" hangingPunct="1">
      <a:defRPr sz="6198" kern="1200">
        <a:solidFill>
          <a:schemeClr val="tx1"/>
        </a:solidFill>
        <a:latin typeface="+mn-lt"/>
        <a:ea typeface="+mn-ea"/>
        <a:cs typeface="+mn-cs"/>
      </a:defRPr>
    </a:lvl4pPr>
    <a:lvl5pPr marL="6268259" algn="l" defTabSz="3134130" rtl="0" eaLnBrk="1" latinLnBrk="0" hangingPunct="1">
      <a:defRPr sz="6198" kern="1200">
        <a:solidFill>
          <a:schemeClr val="tx1"/>
        </a:solidFill>
        <a:latin typeface="+mn-lt"/>
        <a:ea typeface="+mn-ea"/>
        <a:cs typeface="+mn-cs"/>
      </a:defRPr>
    </a:lvl5pPr>
    <a:lvl6pPr marL="7835323" algn="l" defTabSz="3134130" rtl="0" eaLnBrk="1" latinLnBrk="0" hangingPunct="1">
      <a:defRPr sz="6198" kern="1200">
        <a:solidFill>
          <a:schemeClr val="tx1"/>
        </a:solidFill>
        <a:latin typeface="+mn-lt"/>
        <a:ea typeface="+mn-ea"/>
        <a:cs typeface="+mn-cs"/>
      </a:defRPr>
    </a:lvl6pPr>
    <a:lvl7pPr marL="9402388" algn="l" defTabSz="3134130" rtl="0" eaLnBrk="1" latinLnBrk="0" hangingPunct="1">
      <a:defRPr sz="6198" kern="1200">
        <a:solidFill>
          <a:schemeClr val="tx1"/>
        </a:solidFill>
        <a:latin typeface="+mn-lt"/>
        <a:ea typeface="+mn-ea"/>
        <a:cs typeface="+mn-cs"/>
      </a:defRPr>
    </a:lvl7pPr>
    <a:lvl8pPr marL="10969453" algn="l" defTabSz="3134130" rtl="0" eaLnBrk="1" latinLnBrk="0" hangingPunct="1">
      <a:defRPr sz="6198" kern="1200">
        <a:solidFill>
          <a:schemeClr val="tx1"/>
        </a:solidFill>
        <a:latin typeface="+mn-lt"/>
        <a:ea typeface="+mn-ea"/>
        <a:cs typeface="+mn-cs"/>
      </a:defRPr>
    </a:lvl8pPr>
    <a:lvl9pPr marL="12536518" algn="l" defTabSz="3134130" rtl="0" eaLnBrk="1" latinLnBrk="0" hangingPunct="1">
      <a:defRPr sz="61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70" userDrawn="1">
          <p15:clr>
            <a:srgbClr val="A4A3A4"/>
          </p15:clr>
        </p15:guide>
        <p15:guide id="2" pos="7072" userDrawn="1">
          <p15:clr>
            <a:srgbClr val="A4A3A4"/>
          </p15:clr>
        </p15:guide>
        <p15:guide id="3" pos="17015" userDrawn="1">
          <p15:clr>
            <a:srgbClr val="A4A3A4"/>
          </p15:clr>
        </p15:guide>
        <p15:guide id="4" orient="horz" pos="94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yman Kianpour" initials="PK" lastIdx="1" clrIdx="0">
    <p:extLst>
      <p:ext uri="{19B8F6BF-5375-455C-9EA6-DF929625EA0E}">
        <p15:presenceInfo xmlns:p15="http://schemas.microsoft.com/office/powerpoint/2012/main" userId="58417f0d63574a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5E06"/>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5" autoAdjust="0"/>
    <p:restoredTop sz="91608" autoAdjust="0"/>
  </p:normalViewPr>
  <p:slideViewPr>
    <p:cSldViewPr>
      <p:cViewPr varScale="1">
        <p:scale>
          <a:sx n="28" d="100"/>
          <a:sy n="28" d="100"/>
        </p:scale>
        <p:origin x="1088" y="176"/>
      </p:cViewPr>
      <p:guideLst>
        <p:guide orient="horz" pos="4870"/>
        <p:guide pos="7072"/>
        <p:guide pos="17015"/>
        <p:guide orient="horz" pos="945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1544"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7"/>
            <a:ext cx="9155714" cy="1883011"/>
          </a:xfrm>
          <a:prstGeom prst="rect">
            <a:avLst/>
          </a:prstGeom>
        </p:spPr>
        <p:txBody>
          <a:bodyPr vert="horz" lIns="317307" tIns="158653" rIns="317307" bIns="158653" rtlCol="0"/>
          <a:lstStyle>
            <a:lvl1pPr algn="l">
              <a:defRPr sz="4200"/>
            </a:lvl1pPr>
          </a:lstStyle>
          <a:p>
            <a:endParaRPr lang="en-CA"/>
          </a:p>
        </p:txBody>
      </p:sp>
      <p:sp>
        <p:nvSpPr>
          <p:cNvPr id="3" name="Date Placeholder 2"/>
          <p:cNvSpPr>
            <a:spLocks noGrp="1"/>
          </p:cNvSpPr>
          <p:nvPr>
            <p:ph type="dt" sz="quarter" idx="1"/>
          </p:nvPr>
        </p:nvSpPr>
        <p:spPr>
          <a:xfrm>
            <a:off x="11966156" y="7"/>
            <a:ext cx="9155714" cy="1883011"/>
          </a:xfrm>
          <a:prstGeom prst="rect">
            <a:avLst/>
          </a:prstGeom>
        </p:spPr>
        <p:txBody>
          <a:bodyPr vert="horz" lIns="317307" tIns="158653" rIns="317307" bIns="158653" rtlCol="0"/>
          <a:lstStyle>
            <a:lvl1pPr algn="r">
              <a:defRPr sz="4200"/>
            </a:lvl1pPr>
          </a:lstStyle>
          <a:p>
            <a:fld id="{6886D408-146C-4E25-8225-C0EFF8AE595E}" type="datetimeFigureOut">
              <a:rPr lang="en-CA" smtClean="0"/>
              <a:t>2018-06-12</a:t>
            </a:fld>
            <a:endParaRPr lang="en-CA"/>
          </a:p>
        </p:txBody>
      </p:sp>
      <p:sp>
        <p:nvSpPr>
          <p:cNvPr id="4" name="Footer Placeholder 3"/>
          <p:cNvSpPr>
            <a:spLocks noGrp="1"/>
          </p:cNvSpPr>
          <p:nvPr>
            <p:ph type="ftr" sz="quarter" idx="2"/>
          </p:nvPr>
        </p:nvSpPr>
        <p:spPr>
          <a:xfrm>
            <a:off x="3" y="35702645"/>
            <a:ext cx="9155714" cy="1883007"/>
          </a:xfrm>
          <a:prstGeom prst="rect">
            <a:avLst/>
          </a:prstGeom>
        </p:spPr>
        <p:txBody>
          <a:bodyPr vert="horz" lIns="317307" tIns="158653" rIns="317307" bIns="158653" rtlCol="0" anchor="b"/>
          <a:lstStyle>
            <a:lvl1pPr algn="l">
              <a:defRPr sz="4200"/>
            </a:lvl1pPr>
          </a:lstStyle>
          <a:p>
            <a:endParaRPr lang="en-CA"/>
          </a:p>
        </p:txBody>
      </p:sp>
      <p:sp>
        <p:nvSpPr>
          <p:cNvPr id="5" name="Slide Number Placeholder 4"/>
          <p:cNvSpPr>
            <a:spLocks noGrp="1"/>
          </p:cNvSpPr>
          <p:nvPr>
            <p:ph type="sldNum" sz="quarter" idx="3"/>
          </p:nvPr>
        </p:nvSpPr>
        <p:spPr>
          <a:xfrm>
            <a:off x="11966156" y="35702645"/>
            <a:ext cx="9155714" cy="1883007"/>
          </a:xfrm>
          <a:prstGeom prst="rect">
            <a:avLst/>
          </a:prstGeom>
        </p:spPr>
        <p:txBody>
          <a:bodyPr vert="horz" lIns="317307" tIns="158653" rIns="317307" bIns="158653" rtlCol="0" anchor="b"/>
          <a:lstStyle>
            <a:lvl1pPr algn="r">
              <a:defRPr sz="4200"/>
            </a:lvl1pPr>
          </a:lstStyle>
          <a:p>
            <a:fld id="{B3E12DDC-D09C-496F-B190-2FEAA74B92FA}" type="slidenum">
              <a:rPr lang="en-CA" smtClean="0"/>
              <a:t>‹#›</a:t>
            </a:fld>
            <a:endParaRPr lang="en-CA"/>
          </a:p>
        </p:txBody>
      </p:sp>
    </p:spTree>
    <p:extLst>
      <p:ext uri="{BB962C8B-B14F-4D97-AF65-F5344CB8AC3E}">
        <p14:creationId xmlns:p14="http://schemas.microsoft.com/office/powerpoint/2010/main" val="2817746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4"/>
            <a:ext cx="9154798" cy="1885813"/>
          </a:xfrm>
          <a:prstGeom prst="rect">
            <a:avLst/>
          </a:prstGeom>
        </p:spPr>
        <p:txBody>
          <a:bodyPr vert="horz" lIns="336663" tIns="168331" rIns="336663" bIns="168331" rtlCol="0"/>
          <a:lstStyle>
            <a:lvl1pPr algn="l">
              <a:defRPr sz="4200"/>
            </a:lvl1pPr>
          </a:lstStyle>
          <a:p>
            <a:endParaRPr lang="en-CA"/>
          </a:p>
        </p:txBody>
      </p:sp>
      <p:sp>
        <p:nvSpPr>
          <p:cNvPr id="3" name="Date Placeholder 2"/>
          <p:cNvSpPr>
            <a:spLocks noGrp="1"/>
          </p:cNvSpPr>
          <p:nvPr>
            <p:ph type="dt" idx="1"/>
          </p:nvPr>
        </p:nvSpPr>
        <p:spPr>
          <a:xfrm>
            <a:off x="11966770" y="4"/>
            <a:ext cx="9154798" cy="1885813"/>
          </a:xfrm>
          <a:prstGeom prst="rect">
            <a:avLst/>
          </a:prstGeom>
        </p:spPr>
        <p:txBody>
          <a:bodyPr vert="horz" lIns="336663" tIns="168331" rIns="336663" bIns="168331" rtlCol="0"/>
          <a:lstStyle>
            <a:lvl1pPr algn="r">
              <a:defRPr sz="4200"/>
            </a:lvl1pPr>
          </a:lstStyle>
          <a:p>
            <a:fld id="{830CDEE0-A3F3-42BD-9F64-C4B72D1C72C5}" type="datetimeFigureOut">
              <a:rPr lang="en-CA" smtClean="0"/>
              <a:t>2018-06-12</a:t>
            </a:fld>
            <a:endParaRPr lang="en-CA"/>
          </a:p>
        </p:txBody>
      </p:sp>
      <p:sp>
        <p:nvSpPr>
          <p:cNvPr id="4" name="Slide Image Placeholder 3"/>
          <p:cNvSpPr>
            <a:spLocks noGrp="1" noRot="1" noChangeAspect="1"/>
          </p:cNvSpPr>
          <p:nvPr>
            <p:ph type="sldImg" idx="2"/>
          </p:nvPr>
        </p:nvSpPr>
        <p:spPr>
          <a:xfrm>
            <a:off x="-700088" y="4706938"/>
            <a:ext cx="22526626" cy="12671425"/>
          </a:xfrm>
          <a:prstGeom prst="rect">
            <a:avLst/>
          </a:prstGeom>
          <a:noFill/>
          <a:ln w="12700">
            <a:solidFill>
              <a:prstClr val="black"/>
            </a:solidFill>
          </a:ln>
        </p:spPr>
        <p:txBody>
          <a:bodyPr vert="horz" lIns="336663" tIns="168331" rIns="336663" bIns="168331" rtlCol="0" anchor="ctr"/>
          <a:lstStyle/>
          <a:p>
            <a:endParaRPr lang="en-CA"/>
          </a:p>
        </p:txBody>
      </p:sp>
      <p:sp>
        <p:nvSpPr>
          <p:cNvPr id="5" name="Notes Placeholder 4"/>
          <p:cNvSpPr>
            <a:spLocks noGrp="1"/>
          </p:cNvSpPr>
          <p:nvPr>
            <p:ph type="body" sz="quarter" idx="3"/>
          </p:nvPr>
        </p:nvSpPr>
        <p:spPr>
          <a:xfrm>
            <a:off x="2112648" y="18088100"/>
            <a:ext cx="16901160" cy="14799348"/>
          </a:xfrm>
          <a:prstGeom prst="rect">
            <a:avLst/>
          </a:prstGeom>
        </p:spPr>
        <p:txBody>
          <a:bodyPr vert="horz" lIns="336663" tIns="168331" rIns="336663" bIns="16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1" y="35699851"/>
            <a:ext cx="9154798" cy="1885809"/>
          </a:xfrm>
          <a:prstGeom prst="rect">
            <a:avLst/>
          </a:prstGeom>
        </p:spPr>
        <p:txBody>
          <a:bodyPr vert="horz" lIns="336663" tIns="168331" rIns="336663" bIns="168331" rtlCol="0" anchor="b"/>
          <a:lstStyle>
            <a:lvl1pPr algn="l">
              <a:defRPr sz="4200"/>
            </a:lvl1pPr>
          </a:lstStyle>
          <a:p>
            <a:endParaRPr lang="en-CA"/>
          </a:p>
        </p:txBody>
      </p:sp>
      <p:sp>
        <p:nvSpPr>
          <p:cNvPr id="7" name="Slide Number Placeholder 6"/>
          <p:cNvSpPr>
            <a:spLocks noGrp="1"/>
          </p:cNvSpPr>
          <p:nvPr>
            <p:ph type="sldNum" sz="quarter" idx="5"/>
          </p:nvPr>
        </p:nvSpPr>
        <p:spPr>
          <a:xfrm>
            <a:off x="11966770" y="35699851"/>
            <a:ext cx="9154798" cy="1885809"/>
          </a:xfrm>
          <a:prstGeom prst="rect">
            <a:avLst/>
          </a:prstGeom>
        </p:spPr>
        <p:txBody>
          <a:bodyPr vert="horz" lIns="336663" tIns="168331" rIns="336663" bIns="168331" rtlCol="0" anchor="b"/>
          <a:lstStyle>
            <a:lvl1pPr algn="r">
              <a:defRPr sz="4200"/>
            </a:lvl1pPr>
          </a:lstStyle>
          <a:p>
            <a:fld id="{AB9C0165-EC72-42CE-8817-F03DB27FBA46}" type="slidenum">
              <a:rPr lang="en-CA" smtClean="0"/>
              <a:t>‹#›</a:t>
            </a:fld>
            <a:endParaRPr lang="en-CA"/>
          </a:p>
        </p:txBody>
      </p:sp>
    </p:spTree>
    <p:extLst>
      <p:ext uri="{BB962C8B-B14F-4D97-AF65-F5344CB8AC3E}">
        <p14:creationId xmlns:p14="http://schemas.microsoft.com/office/powerpoint/2010/main" val="3901672664"/>
      </p:ext>
    </p:extLst>
  </p:cSld>
  <p:clrMap bg1="lt1" tx1="dk1" bg2="lt2" tx2="dk2" accent1="accent1" accent2="accent2" accent3="accent3" accent4="accent4" accent5="accent5" accent6="accent6" hlink="hlink" folHlink="folHlink"/>
  <p:notesStyle>
    <a:lvl1pPr marL="0" algn="l" defTabSz="914167" rtl="0" eaLnBrk="1" latinLnBrk="0" hangingPunct="1">
      <a:defRPr sz="1200" kern="1200">
        <a:solidFill>
          <a:schemeClr val="tx1"/>
        </a:solidFill>
        <a:latin typeface="+mn-lt"/>
        <a:ea typeface="+mn-ea"/>
        <a:cs typeface="+mn-cs"/>
      </a:defRPr>
    </a:lvl1pPr>
    <a:lvl2pPr marL="457084" algn="l" defTabSz="914167" rtl="0" eaLnBrk="1" latinLnBrk="0" hangingPunct="1">
      <a:defRPr sz="1200" kern="1200">
        <a:solidFill>
          <a:schemeClr val="tx1"/>
        </a:solidFill>
        <a:latin typeface="+mn-lt"/>
        <a:ea typeface="+mn-ea"/>
        <a:cs typeface="+mn-cs"/>
      </a:defRPr>
    </a:lvl2pPr>
    <a:lvl3pPr marL="914167" algn="l" defTabSz="914167" rtl="0" eaLnBrk="1" latinLnBrk="0" hangingPunct="1">
      <a:defRPr sz="1200" kern="1200">
        <a:solidFill>
          <a:schemeClr val="tx1"/>
        </a:solidFill>
        <a:latin typeface="+mn-lt"/>
        <a:ea typeface="+mn-ea"/>
        <a:cs typeface="+mn-cs"/>
      </a:defRPr>
    </a:lvl3pPr>
    <a:lvl4pPr marL="1371250" algn="l" defTabSz="914167" rtl="0" eaLnBrk="1" latinLnBrk="0" hangingPunct="1">
      <a:defRPr sz="1200" kern="1200">
        <a:solidFill>
          <a:schemeClr val="tx1"/>
        </a:solidFill>
        <a:latin typeface="+mn-lt"/>
        <a:ea typeface="+mn-ea"/>
        <a:cs typeface="+mn-cs"/>
      </a:defRPr>
    </a:lvl4pPr>
    <a:lvl5pPr marL="1828334" algn="l" defTabSz="914167" rtl="0" eaLnBrk="1" latinLnBrk="0" hangingPunct="1">
      <a:defRPr sz="1200" kern="1200">
        <a:solidFill>
          <a:schemeClr val="tx1"/>
        </a:solidFill>
        <a:latin typeface="+mn-lt"/>
        <a:ea typeface="+mn-ea"/>
        <a:cs typeface="+mn-cs"/>
      </a:defRPr>
    </a:lvl5pPr>
    <a:lvl6pPr marL="2285417" algn="l" defTabSz="914167" rtl="0" eaLnBrk="1" latinLnBrk="0" hangingPunct="1">
      <a:defRPr sz="1200" kern="1200">
        <a:solidFill>
          <a:schemeClr val="tx1"/>
        </a:solidFill>
        <a:latin typeface="+mn-lt"/>
        <a:ea typeface="+mn-ea"/>
        <a:cs typeface="+mn-cs"/>
      </a:defRPr>
    </a:lvl6pPr>
    <a:lvl7pPr marL="2742501" algn="l" defTabSz="914167" rtl="0" eaLnBrk="1" latinLnBrk="0" hangingPunct="1">
      <a:defRPr sz="1200" kern="1200">
        <a:solidFill>
          <a:schemeClr val="tx1"/>
        </a:solidFill>
        <a:latin typeface="+mn-lt"/>
        <a:ea typeface="+mn-ea"/>
        <a:cs typeface="+mn-cs"/>
      </a:defRPr>
    </a:lvl7pPr>
    <a:lvl8pPr marL="3199583" algn="l" defTabSz="914167" rtl="0" eaLnBrk="1" latinLnBrk="0" hangingPunct="1">
      <a:defRPr sz="1200" kern="1200">
        <a:solidFill>
          <a:schemeClr val="tx1"/>
        </a:solidFill>
        <a:latin typeface="+mn-lt"/>
        <a:ea typeface="+mn-ea"/>
        <a:cs typeface="+mn-cs"/>
      </a:defRPr>
    </a:lvl8pPr>
    <a:lvl9pPr marL="3656667" algn="l" defTabSz="91416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3</a:t>
            </a:fld>
            <a:endParaRPr lang="en-CA"/>
          </a:p>
        </p:txBody>
      </p:sp>
    </p:spTree>
    <p:extLst>
      <p:ext uri="{BB962C8B-B14F-4D97-AF65-F5344CB8AC3E}">
        <p14:creationId xmlns:p14="http://schemas.microsoft.com/office/powerpoint/2010/main" val="388724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4</a:t>
            </a:fld>
            <a:endParaRPr lang="en-CA"/>
          </a:p>
        </p:txBody>
      </p:sp>
    </p:spTree>
    <p:extLst>
      <p:ext uri="{BB962C8B-B14F-4D97-AF65-F5344CB8AC3E}">
        <p14:creationId xmlns:p14="http://schemas.microsoft.com/office/powerpoint/2010/main" val="8860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5</a:t>
            </a:fld>
            <a:endParaRPr lang="en-CA"/>
          </a:p>
        </p:txBody>
      </p:sp>
    </p:spTree>
    <p:extLst>
      <p:ext uri="{BB962C8B-B14F-4D97-AF65-F5344CB8AC3E}">
        <p14:creationId xmlns:p14="http://schemas.microsoft.com/office/powerpoint/2010/main" val="214278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7</a:t>
            </a:fld>
            <a:endParaRPr lang="en-CA"/>
          </a:p>
        </p:txBody>
      </p:sp>
    </p:spTree>
    <p:extLst>
      <p:ext uri="{BB962C8B-B14F-4D97-AF65-F5344CB8AC3E}">
        <p14:creationId xmlns:p14="http://schemas.microsoft.com/office/powerpoint/2010/main" val="384221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shboard on">
    <p:spTree>
      <p:nvGrpSpPr>
        <p:cNvPr id="1" name=""/>
        <p:cNvGrpSpPr/>
        <p:nvPr/>
      </p:nvGrpSpPr>
      <p:grpSpPr>
        <a:xfrm>
          <a:off x="0" y="0"/>
          <a:ext cx="0" cy="0"/>
          <a:chOff x="0" y="0"/>
          <a:chExt cx="0" cy="0"/>
        </a:xfrm>
      </p:grpSpPr>
      <p:sp>
        <p:nvSpPr>
          <p:cNvPr id="3" name="Rounded Rectangle 2"/>
          <p:cNvSpPr/>
          <p:nvPr userDrawn="1"/>
        </p:nvSpPr>
        <p:spPr>
          <a:xfrm>
            <a:off x="4685494"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Dashboard</a:t>
            </a:r>
            <a:r>
              <a:rPr lang="en-CA" sz="3999" dirty="0">
                <a:solidFill>
                  <a:schemeClr val="tx1"/>
                </a:solidFill>
              </a:rPr>
              <a:t> </a:t>
            </a:r>
          </a:p>
        </p:txBody>
      </p:sp>
      <p:sp>
        <p:nvSpPr>
          <p:cNvPr id="4" name="Rounded Rectangle 3"/>
          <p:cNvSpPr/>
          <p:nvPr userDrawn="1"/>
        </p:nvSpPr>
        <p:spPr>
          <a:xfrm>
            <a:off x="1499745"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Print</a:t>
            </a:r>
            <a:r>
              <a:rPr lang="en-CA" sz="3999" dirty="0">
                <a:solidFill>
                  <a:schemeClr val="tx1"/>
                </a:solidFill>
              </a:rPr>
              <a:t> </a:t>
            </a:r>
          </a:p>
        </p:txBody>
      </p:sp>
      <p:sp>
        <p:nvSpPr>
          <p:cNvPr id="6" name="Rounded Rectangle 5"/>
          <p:cNvSpPr/>
          <p:nvPr userDrawn="1"/>
        </p:nvSpPr>
        <p:spPr>
          <a:xfrm>
            <a:off x="34913901"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b="1" dirty="0">
                <a:solidFill>
                  <a:schemeClr val="tx1"/>
                </a:solidFill>
              </a:rPr>
              <a:t>Help</a:t>
            </a:r>
          </a:p>
        </p:txBody>
      </p:sp>
      <p:sp>
        <p:nvSpPr>
          <p:cNvPr id="7" name="Rectangle 6"/>
          <p:cNvSpPr/>
          <p:nvPr userDrawn="1"/>
        </p:nvSpPr>
        <p:spPr>
          <a:xfrm>
            <a:off x="219709" y="170807"/>
            <a:ext cx="38315811" cy="2097317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2" tIns="45721" rIns="91442" bIns="45721" numCol="1" spcCol="0" rtlCol="0" fromWordArt="0" anchor="ctr" anchorCtr="0" forceAA="0" compatLnSpc="1">
            <a:prstTxWarp prst="textNoShape">
              <a:avLst/>
            </a:prstTxWarp>
            <a:noAutofit/>
          </a:bodyPr>
          <a:lstStyle/>
          <a:p>
            <a:pPr algn="ctr"/>
            <a:endParaRPr lang="en-CA" sz="1101" dirty="0"/>
          </a:p>
        </p:txBody>
      </p:sp>
      <p:sp>
        <p:nvSpPr>
          <p:cNvPr id="8" name="Rectangle 7"/>
          <p:cNvSpPr/>
          <p:nvPr userDrawn="1"/>
        </p:nvSpPr>
        <p:spPr>
          <a:xfrm>
            <a:off x="36614178" y="314839"/>
            <a:ext cx="1901546" cy="1200585"/>
          </a:xfrm>
          <a:prstGeom prst="rect">
            <a:avLst/>
          </a:prstGeom>
          <a:ln w="6350">
            <a:noFill/>
          </a:ln>
        </p:spPr>
        <p:txBody>
          <a:bodyPr wrap="none">
            <a:spAutoFit/>
          </a:bodyPr>
          <a:lstStyle/>
          <a:p>
            <a:pPr marL="0" marR="0" indent="0" algn="r" defTabSz="914193" rtl="0" eaLnBrk="1" fontAlgn="auto" latinLnBrk="0" hangingPunct="1">
              <a:lnSpc>
                <a:spcPct val="100000"/>
              </a:lnSpc>
              <a:spcBef>
                <a:spcPts val="0"/>
              </a:spcBef>
              <a:spcAft>
                <a:spcPts val="601"/>
              </a:spcAft>
              <a:buClrTx/>
              <a:buSzTx/>
              <a:buFontTx/>
              <a:buNone/>
              <a:tabLst/>
              <a:defRPr/>
            </a:pPr>
            <a:r>
              <a:rPr lang="en-US" sz="2400" dirty="0">
                <a:solidFill>
                  <a:schemeClr val="tx1">
                    <a:lumMod val="65000"/>
                    <a:lumOff val="35000"/>
                  </a:schemeClr>
                </a:solidFill>
                <a:latin typeface="Times New Roman" pitchFamily="18" charset="0"/>
                <a:ea typeface="SimSun" pitchFamily="2" charset="-122"/>
                <a:cs typeface="Arial" charset="0"/>
              </a:rPr>
              <a:t>Sheet </a:t>
            </a:r>
            <a:fld id="{BA8382F8-1925-4C43-BC73-25F9BB05F45E}" type="slidenum">
              <a:rPr lang="en-US" sz="2400" smtClean="0">
                <a:solidFill>
                  <a:schemeClr val="tx1">
                    <a:lumMod val="65000"/>
                    <a:lumOff val="35000"/>
                  </a:schemeClr>
                </a:solidFill>
                <a:latin typeface="Times New Roman" pitchFamily="18" charset="0"/>
                <a:ea typeface="SimSun" pitchFamily="2" charset="-122"/>
                <a:cs typeface="Arial" charset="0"/>
              </a:rPr>
              <a:pPr marL="0" marR="0" indent="0" algn="r" defTabSz="914193" rtl="0" eaLnBrk="1" fontAlgn="auto" latinLnBrk="0" hangingPunct="1">
                <a:lnSpc>
                  <a:spcPct val="100000"/>
                </a:lnSpc>
                <a:spcBef>
                  <a:spcPts val="0"/>
                </a:spcBef>
                <a:spcAft>
                  <a:spcPts val="601"/>
                </a:spcAft>
                <a:buClrTx/>
                <a:buSzTx/>
                <a:buFontTx/>
                <a:buNone/>
                <a:tabLst/>
                <a:defRPr/>
              </a:pPr>
              <a:t>‹#›</a:t>
            </a:fld>
            <a:r>
              <a:rPr lang="en-US" sz="2400" dirty="0">
                <a:solidFill>
                  <a:schemeClr val="tx1">
                    <a:lumMod val="65000"/>
                    <a:lumOff val="35000"/>
                  </a:schemeClr>
                </a:solidFill>
                <a:latin typeface="Times New Roman" pitchFamily="18" charset="0"/>
                <a:ea typeface="SimSun" pitchFamily="2" charset="-122"/>
                <a:cs typeface="Arial" charset="0"/>
              </a:rPr>
              <a:t>/</a:t>
            </a:r>
            <a:r>
              <a:rPr lang="en-US" sz="2400" dirty="0">
                <a:solidFill>
                  <a:prstClr val="black">
                    <a:lumMod val="65000"/>
                    <a:lumOff val="35000"/>
                  </a:prstClr>
                </a:solidFill>
                <a:latin typeface="Times New Roman" pitchFamily="18" charset="0"/>
                <a:ea typeface="SimSun" pitchFamily="2" charset="-122"/>
                <a:cs typeface="Arial" charset="0"/>
              </a:rPr>
              <a:t>[17]</a:t>
            </a:r>
          </a:p>
          <a:p>
            <a:pPr marL="0" marR="0" indent="0" algn="r" defTabSz="914193" rtl="0" eaLnBrk="1" fontAlgn="auto" latinLnBrk="0" hangingPunct="1">
              <a:lnSpc>
                <a:spcPct val="100000"/>
              </a:lnSpc>
              <a:spcBef>
                <a:spcPts val="0"/>
              </a:spcBef>
              <a:spcAft>
                <a:spcPts val="601"/>
              </a:spcAft>
              <a:buClrTx/>
              <a:buSzTx/>
              <a:buFontTx/>
              <a:buNone/>
              <a:tabLst/>
              <a:defRPr/>
            </a:pPr>
            <a:endParaRPr lang="en-US" sz="1801" dirty="0">
              <a:solidFill>
                <a:prstClr val="black">
                  <a:lumMod val="65000"/>
                  <a:lumOff val="35000"/>
                </a:prstClr>
              </a:solidFill>
              <a:latin typeface="Times New Roman" pitchFamily="18" charset="0"/>
              <a:ea typeface="SimSun" pitchFamily="2" charset="-122"/>
              <a:cs typeface="Arial" charset="0"/>
            </a:endParaRPr>
          </a:p>
          <a:p>
            <a:pPr marL="0" marR="0" indent="0" algn="r" defTabSz="914193" rtl="0" eaLnBrk="1" fontAlgn="auto" latinLnBrk="0" hangingPunct="1">
              <a:lnSpc>
                <a:spcPct val="100000"/>
              </a:lnSpc>
              <a:spcBef>
                <a:spcPts val="0"/>
              </a:spcBef>
              <a:spcAft>
                <a:spcPts val="601"/>
              </a:spcAft>
              <a:buClrTx/>
              <a:buSzTx/>
              <a:buFontTx/>
              <a:buNone/>
              <a:tabLst/>
              <a:defRPr/>
            </a:pPr>
            <a:endParaRPr lang="en-US" sz="2001" dirty="0">
              <a:solidFill>
                <a:prstClr val="black">
                  <a:lumMod val="65000"/>
                  <a:lumOff val="35000"/>
                </a:prstClr>
              </a:solidFill>
              <a:latin typeface="Times New Roman" pitchFamily="18" charset="0"/>
              <a:ea typeface="SimSun" pitchFamily="2" charset="-122"/>
              <a:cs typeface="Arial" charset="0"/>
            </a:endParaRPr>
          </a:p>
        </p:txBody>
      </p:sp>
      <p:cxnSp>
        <p:nvCxnSpPr>
          <p:cNvPr id="9" name="Straight Connector 8"/>
          <p:cNvCxnSpPr/>
          <p:nvPr userDrawn="1"/>
        </p:nvCxnSpPr>
        <p:spPr>
          <a:xfrm>
            <a:off x="19289588"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45027" y="962894"/>
            <a:ext cx="38315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5914324"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1746972"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userDrawn="1"/>
        </p:nvSpPr>
        <p:spPr>
          <a:xfrm>
            <a:off x="19635569" y="-742652"/>
            <a:ext cx="5964423" cy="721859"/>
          </a:xfrm>
          <a:prstGeom prst="roundRect">
            <a:avLst/>
          </a:prstGeom>
          <a:solidFill>
            <a:srgbClr val="FFFF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Model ID</a:t>
            </a:r>
          </a:p>
        </p:txBody>
      </p:sp>
      <p:sp>
        <p:nvSpPr>
          <p:cNvPr id="22" name="Rounded Rectangle 21"/>
          <p:cNvSpPr/>
          <p:nvPr userDrawn="1"/>
        </p:nvSpPr>
        <p:spPr>
          <a:xfrm>
            <a:off x="28993420"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YY-MM-DD </a:t>
            </a:r>
          </a:p>
        </p:txBody>
      </p:sp>
      <p:sp>
        <p:nvSpPr>
          <p:cNvPr id="23" name="Rounded Rectangle 22"/>
          <p:cNvSpPr/>
          <p:nvPr userDrawn="1"/>
        </p:nvSpPr>
        <p:spPr>
          <a:xfrm>
            <a:off x="26242715"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R1 </a:t>
            </a:r>
          </a:p>
        </p:txBody>
      </p:sp>
      <p:sp>
        <p:nvSpPr>
          <p:cNvPr id="24" name="Rounded Rectangle 23"/>
          <p:cNvSpPr/>
          <p:nvPr userDrawn="1"/>
        </p:nvSpPr>
        <p:spPr>
          <a:xfrm>
            <a:off x="19485433" y="244365"/>
            <a:ext cx="6264696" cy="67076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CA" sz="2800" b="1" dirty="0">
                <a:solidFill>
                  <a:schemeClr val="tx1"/>
                </a:solidFill>
              </a:rPr>
              <a:t>123456789012345678901234567890</a:t>
            </a:r>
          </a:p>
        </p:txBody>
      </p:sp>
      <p:sp>
        <p:nvSpPr>
          <p:cNvPr id="28" name="Rounded Rectangle 27"/>
          <p:cNvSpPr/>
          <p:nvPr userDrawn="1"/>
        </p:nvSpPr>
        <p:spPr>
          <a:xfrm>
            <a:off x="31881603"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Page </a:t>
            </a:r>
          </a:p>
        </p:txBody>
      </p:sp>
      <p:sp>
        <p:nvSpPr>
          <p:cNvPr id="29" name="Rounded Rectangle 28"/>
          <p:cNvSpPr/>
          <p:nvPr userDrawn="1"/>
        </p:nvSpPr>
        <p:spPr>
          <a:xfrm>
            <a:off x="34641238" y="230578"/>
            <a:ext cx="936104"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of </a:t>
            </a:r>
          </a:p>
        </p:txBody>
      </p:sp>
      <p:sp>
        <p:nvSpPr>
          <p:cNvPr id="30" name="Rounded Rectangle 29"/>
          <p:cNvSpPr/>
          <p:nvPr userDrawn="1"/>
        </p:nvSpPr>
        <p:spPr>
          <a:xfrm>
            <a:off x="35719934"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Page </a:t>
            </a:r>
          </a:p>
        </p:txBody>
      </p:sp>
    </p:spTree>
    <p:extLst>
      <p:ext uri="{BB962C8B-B14F-4D97-AF65-F5344CB8AC3E}">
        <p14:creationId xmlns:p14="http://schemas.microsoft.com/office/powerpoint/2010/main" val="139631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shboard off">
    <p:spTree>
      <p:nvGrpSpPr>
        <p:cNvPr id="1" name=""/>
        <p:cNvGrpSpPr/>
        <p:nvPr/>
      </p:nvGrpSpPr>
      <p:grpSpPr>
        <a:xfrm>
          <a:off x="0" y="0"/>
          <a:ext cx="0" cy="0"/>
          <a:chOff x="0" y="0"/>
          <a:chExt cx="0" cy="0"/>
        </a:xfrm>
      </p:grpSpPr>
      <p:sp>
        <p:nvSpPr>
          <p:cNvPr id="3" name="Rounded Rectangle 2"/>
          <p:cNvSpPr/>
          <p:nvPr userDrawn="1"/>
        </p:nvSpPr>
        <p:spPr>
          <a:xfrm>
            <a:off x="4685494" y="21197142"/>
            <a:ext cx="3109600" cy="648072"/>
          </a:xfrm>
          <a:prstGeom prst="roundRect">
            <a:avLst/>
          </a:prstGeom>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Dashboard</a:t>
            </a:r>
            <a:r>
              <a:rPr lang="en-CA" sz="3999" dirty="0">
                <a:solidFill>
                  <a:schemeClr val="tx1"/>
                </a:solidFill>
              </a:rPr>
              <a:t> </a:t>
            </a:r>
          </a:p>
        </p:txBody>
      </p:sp>
      <p:sp>
        <p:nvSpPr>
          <p:cNvPr id="4" name="Rounded Rectangle 3"/>
          <p:cNvSpPr/>
          <p:nvPr userDrawn="1"/>
        </p:nvSpPr>
        <p:spPr>
          <a:xfrm>
            <a:off x="1499745"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Print</a:t>
            </a:r>
            <a:r>
              <a:rPr lang="en-CA" sz="3999" dirty="0">
                <a:solidFill>
                  <a:schemeClr val="tx1"/>
                </a:solidFill>
              </a:rPr>
              <a:t> </a:t>
            </a:r>
          </a:p>
        </p:txBody>
      </p:sp>
      <p:sp>
        <p:nvSpPr>
          <p:cNvPr id="5" name="Rounded Rectangle 4"/>
          <p:cNvSpPr/>
          <p:nvPr userDrawn="1"/>
        </p:nvSpPr>
        <p:spPr>
          <a:xfrm>
            <a:off x="31452645" y="20189030"/>
            <a:ext cx="6349682" cy="720080"/>
          </a:xfrm>
          <a:prstGeom prst="roundRect">
            <a:avLst/>
          </a:prstGeom>
          <a:no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b="1" dirty="0">
                <a:solidFill>
                  <a:schemeClr val="tx1"/>
                </a:solidFill>
              </a:rPr>
              <a:t>Error: Message</a:t>
            </a:r>
          </a:p>
        </p:txBody>
      </p:sp>
      <p:sp>
        <p:nvSpPr>
          <p:cNvPr id="6" name="Rounded Rectangle 5"/>
          <p:cNvSpPr/>
          <p:nvPr userDrawn="1"/>
        </p:nvSpPr>
        <p:spPr>
          <a:xfrm>
            <a:off x="34913901"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b="1" dirty="0">
                <a:solidFill>
                  <a:schemeClr val="tx1"/>
                </a:solidFill>
              </a:rPr>
              <a:t>Help</a:t>
            </a:r>
          </a:p>
        </p:txBody>
      </p:sp>
      <p:sp>
        <p:nvSpPr>
          <p:cNvPr id="7" name="Rectangle 6"/>
          <p:cNvSpPr/>
          <p:nvPr userDrawn="1"/>
        </p:nvSpPr>
        <p:spPr>
          <a:xfrm>
            <a:off x="219709" y="170807"/>
            <a:ext cx="38315811" cy="2097317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2" tIns="45721" rIns="91442" bIns="45721" numCol="1" spcCol="0" rtlCol="0" fromWordArt="0" anchor="ctr" anchorCtr="0" forceAA="0" compatLnSpc="1">
            <a:prstTxWarp prst="textNoShape">
              <a:avLst/>
            </a:prstTxWarp>
            <a:noAutofit/>
          </a:bodyPr>
          <a:lstStyle/>
          <a:p>
            <a:pPr algn="ctr"/>
            <a:endParaRPr lang="en-CA" sz="1101" dirty="0"/>
          </a:p>
        </p:txBody>
      </p:sp>
      <p:sp>
        <p:nvSpPr>
          <p:cNvPr id="8" name="Rectangle 7"/>
          <p:cNvSpPr/>
          <p:nvPr userDrawn="1"/>
        </p:nvSpPr>
        <p:spPr>
          <a:xfrm>
            <a:off x="36614178" y="314839"/>
            <a:ext cx="1901546" cy="1200585"/>
          </a:xfrm>
          <a:prstGeom prst="rect">
            <a:avLst/>
          </a:prstGeom>
          <a:ln w="6350">
            <a:noFill/>
          </a:ln>
        </p:spPr>
        <p:txBody>
          <a:bodyPr wrap="none">
            <a:spAutoFit/>
          </a:bodyPr>
          <a:lstStyle/>
          <a:p>
            <a:pPr marL="0" marR="0" indent="0" algn="r" defTabSz="914193" rtl="0" eaLnBrk="1" fontAlgn="auto" latinLnBrk="0" hangingPunct="1">
              <a:lnSpc>
                <a:spcPct val="100000"/>
              </a:lnSpc>
              <a:spcBef>
                <a:spcPts val="0"/>
              </a:spcBef>
              <a:spcAft>
                <a:spcPts val="601"/>
              </a:spcAft>
              <a:buClrTx/>
              <a:buSzTx/>
              <a:buFontTx/>
              <a:buNone/>
              <a:tabLst/>
              <a:defRPr/>
            </a:pPr>
            <a:r>
              <a:rPr lang="en-US" sz="2400" dirty="0">
                <a:solidFill>
                  <a:schemeClr val="tx1">
                    <a:lumMod val="65000"/>
                    <a:lumOff val="35000"/>
                  </a:schemeClr>
                </a:solidFill>
                <a:latin typeface="Times New Roman" pitchFamily="18" charset="0"/>
                <a:ea typeface="SimSun" pitchFamily="2" charset="-122"/>
                <a:cs typeface="Arial" charset="0"/>
              </a:rPr>
              <a:t>Sheet </a:t>
            </a:r>
            <a:fld id="{BA8382F8-1925-4C43-BC73-25F9BB05F45E}" type="slidenum">
              <a:rPr lang="en-US" sz="2400" smtClean="0">
                <a:solidFill>
                  <a:schemeClr val="tx1">
                    <a:lumMod val="65000"/>
                    <a:lumOff val="35000"/>
                  </a:schemeClr>
                </a:solidFill>
                <a:latin typeface="Times New Roman" pitchFamily="18" charset="0"/>
                <a:ea typeface="SimSun" pitchFamily="2" charset="-122"/>
                <a:cs typeface="Arial" charset="0"/>
              </a:rPr>
              <a:pPr marL="0" marR="0" indent="0" algn="r" defTabSz="914193" rtl="0" eaLnBrk="1" fontAlgn="auto" latinLnBrk="0" hangingPunct="1">
                <a:lnSpc>
                  <a:spcPct val="100000"/>
                </a:lnSpc>
                <a:spcBef>
                  <a:spcPts val="0"/>
                </a:spcBef>
                <a:spcAft>
                  <a:spcPts val="601"/>
                </a:spcAft>
                <a:buClrTx/>
                <a:buSzTx/>
                <a:buFontTx/>
                <a:buNone/>
                <a:tabLst/>
                <a:defRPr/>
              </a:pPr>
              <a:t>‹#›</a:t>
            </a:fld>
            <a:r>
              <a:rPr lang="en-US" sz="2400" dirty="0">
                <a:solidFill>
                  <a:schemeClr val="tx1">
                    <a:lumMod val="65000"/>
                    <a:lumOff val="35000"/>
                  </a:schemeClr>
                </a:solidFill>
                <a:latin typeface="Times New Roman" pitchFamily="18" charset="0"/>
                <a:ea typeface="SimSun" pitchFamily="2" charset="-122"/>
                <a:cs typeface="Arial" charset="0"/>
              </a:rPr>
              <a:t>/</a:t>
            </a:r>
            <a:r>
              <a:rPr lang="en-US" sz="2400" dirty="0">
                <a:solidFill>
                  <a:prstClr val="black">
                    <a:lumMod val="65000"/>
                    <a:lumOff val="35000"/>
                  </a:prstClr>
                </a:solidFill>
                <a:latin typeface="Times New Roman" pitchFamily="18" charset="0"/>
                <a:ea typeface="SimSun" pitchFamily="2" charset="-122"/>
                <a:cs typeface="Arial" charset="0"/>
              </a:rPr>
              <a:t>[17]</a:t>
            </a:r>
          </a:p>
          <a:p>
            <a:pPr marL="0" marR="0" indent="0" algn="r" defTabSz="914193" rtl="0" eaLnBrk="1" fontAlgn="auto" latinLnBrk="0" hangingPunct="1">
              <a:lnSpc>
                <a:spcPct val="100000"/>
              </a:lnSpc>
              <a:spcBef>
                <a:spcPts val="0"/>
              </a:spcBef>
              <a:spcAft>
                <a:spcPts val="601"/>
              </a:spcAft>
              <a:buClrTx/>
              <a:buSzTx/>
              <a:buFontTx/>
              <a:buNone/>
              <a:tabLst/>
              <a:defRPr/>
            </a:pPr>
            <a:endParaRPr lang="en-US" sz="1801" dirty="0">
              <a:solidFill>
                <a:prstClr val="black">
                  <a:lumMod val="65000"/>
                  <a:lumOff val="35000"/>
                </a:prstClr>
              </a:solidFill>
              <a:latin typeface="Times New Roman" pitchFamily="18" charset="0"/>
              <a:ea typeface="SimSun" pitchFamily="2" charset="-122"/>
              <a:cs typeface="Arial" charset="0"/>
            </a:endParaRPr>
          </a:p>
          <a:p>
            <a:pPr marL="0" marR="0" indent="0" algn="r" defTabSz="914193" rtl="0" eaLnBrk="1" fontAlgn="auto" latinLnBrk="0" hangingPunct="1">
              <a:lnSpc>
                <a:spcPct val="100000"/>
              </a:lnSpc>
              <a:spcBef>
                <a:spcPts val="0"/>
              </a:spcBef>
              <a:spcAft>
                <a:spcPts val="601"/>
              </a:spcAft>
              <a:buClrTx/>
              <a:buSzTx/>
              <a:buFontTx/>
              <a:buNone/>
              <a:tabLst/>
              <a:defRPr/>
            </a:pPr>
            <a:endParaRPr lang="en-US" sz="2001" dirty="0">
              <a:solidFill>
                <a:prstClr val="black">
                  <a:lumMod val="65000"/>
                  <a:lumOff val="35000"/>
                </a:prstClr>
              </a:solidFill>
              <a:latin typeface="Times New Roman" pitchFamily="18" charset="0"/>
              <a:ea typeface="SimSun" pitchFamily="2" charset="-122"/>
              <a:cs typeface="Arial" charset="0"/>
            </a:endParaRPr>
          </a:p>
        </p:txBody>
      </p:sp>
      <p:cxnSp>
        <p:nvCxnSpPr>
          <p:cNvPr id="9" name="Straight Connector 8"/>
          <p:cNvCxnSpPr/>
          <p:nvPr userDrawn="1"/>
        </p:nvCxnSpPr>
        <p:spPr>
          <a:xfrm>
            <a:off x="19289588"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45027" y="962894"/>
            <a:ext cx="38315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5914324"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1746972"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userDrawn="1"/>
        </p:nvSpPr>
        <p:spPr>
          <a:xfrm>
            <a:off x="19635569" y="-742652"/>
            <a:ext cx="5964423" cy="721859"/>
          </a:xfrm>
          <a:prstGeom prst="roundRect">
            <a:avLst/>
          </a:prstGeom>
          <a:solidFill>
            <a:srgbClr val="FFFF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Model ID</a:t>
            </a:r>
          </a:p>
        </p:txBody>
      </p:sp>
      <p:sp>
        <p:nvSpPr>
          <p:cNvPr id="22" name="Rounded Rectangle 21"/>
          <p:cNvSpPr/>
          <p:nvPr userDrawn="1"/>
        </p:nvSpPr>
        <p:spPr>
          <a:xfrm>
            <a:off x="28993420"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YY-MM-DD </a:t>
            </a:r>
          </a:p>
        </p:txBody>
      </p:sp>
      <p:sp>
        <p:nvSpPr>
          <p:cNvPr id="23" name="Rounded Rectangle 22"/>
          <p:cNvSpPr/>
          <p:nvPr userDrawn="1"/>
        </p:nvSpPr>
        <p:spPr>
          <a:xfrm>
            <a:off x="26242715"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R1 </a:t>
            </a:r>
          </a:p>
        </p:txBody>
      </p:sp>
      <p:sp>
        <p:nvSpPr>
          <p:cNvPr id="24" name="Rounded Rectangle 23"/>
          <p:cNvSpPr/>
          <p:nvPr userDrawn="1"/>
        </p:nvSpPr>
        <p:spPr>
          <a:xfrm>
            <a:off x="19485433" y="244365"/>
            <a:ext cx="6264696" cy="67076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CA" sz="2800" b="1" dirty="0">
                <a:solidFill>
                  <a:schemeClr val="tx1"/>
                </a:solidFill>
              </a:rPr>
              <a:t>123456789012345678901234567890</a:t>
            </a:r>
          </a:p>
        </p:txBody>
      </p:sp>
      <p:sp>
        <p:nvSpPr>
          <p:cNvPr id="28" name="Rounded Rectangle 27"/>
          <p:cNvSpPr/>
          <p:nvPr userDrawn="1"/>
        </p:nvSpPr>
        <p:spPr>
          <a:xfrm>
            <a:off x="31881603"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Page </a:t>
            </a:r>
          </a:p>
        </p:txBody>
      </p:sp>
      <p:sp>
        <p:nvSpPr>
          <p:cNvPr id="29" name="Rounded Rectangle 28"/>
          <p:cNvSpPr/>
          <p:nvPr userDrawn="1"/>
        </p:nvSpPr>
        <p:spPr>
          <a:xfrm>
            <a:off x="34641238" y="230578"/>
            <a:ext cx="936104"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of </a:t>
            </a:r>
          </a:p>
        </p:txBody>
      </p:sp>
      <p:sp>
        <p:nvSpPr>
          <p:cNvPr id="30" name="Rounded Rectangle 29"/>
          <p:cNvSpPr/>
          <p:nvPr userDrawn="1"/>
        </p:nvSpPr>
        <p:spPr>
          <a:xfrm>
            <a:off x="35719934"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Page </a:t>
            </a:r>
          </a:p>
        </p:txBody>
      </p:sp>
    </p:spTree>
    <p:extLst>
      <p:ext uri="{BB962C8B-B14F-4D97-AF65-F5344CB8AC3E}">
        <p14:creationId xmlns:p14="http://schemas.microsoft.com/office/powerpoint/2010/main" val="39971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981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093610"/>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1" r:id="rId3"/>
  </p:sldLayoutIdLst>
  <p:txStyles>
    <p:titleStyle>
      <a:lvl1pPr algn="ctr" defTabSz="914308" rtl="0" eaLnBrk="1" latinLnBrk="0" hangingPunct="1">
        <a:spcBef>
          <a:spcPct val="0"/>
        </a:spcBef>
        <a:buNone/>
        <a:defRPr sz="4400" kern="1200">
          <a:solidFill>
            <a:schemeClr val="tx1"/>
          </a:solidFill>
          <a:latin typeface="+mj-lt"/>
          <a:ea typeface="+mj-ea"/>
          <a:cs typeface="+mj-cs"/>
        </a:defRPr>
      </a:lvl1pPr>
    </p:titleStyle>
    <p:bodyStyle>
      <a:lvl1pPr marL="342865" indent="-342865" algn="l" defTabSz="914308"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1pPr>
      <a:lvl2pPr marL="742876" indent="-285722" algn="l" defTabSz="91430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84" indent="-228578" algn="l" defTabSz="91430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40"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4pPr>
      <a:lvl5pPr marL="2057196"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5pPr>
      <a:lvl6pPr marL="2514349"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6pPr>
      <a:lvl7pPr marL="2971505"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7pPr>
      <a:lvl8pPr marL="3428659"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8pPr>
      <a:lvl9pPr marL="3885813"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9pPr>
    </p:bodyStyle>
    <p:otherStyle>
      <a:defPPr>
        <a:defRPr lang="en-US"/>
      </a:defPPr>
      <a:lvl1pPr marL="0" algn="l" defTabSz="914308" rtl="0" eaLnBrk="1" latinLnBrk="0" hangingPunct="1">
        <a:defRPr sz="1801" kern="1200">
          <a:solidFill>
            <a:schemeClr val="tx1"/>
          </a:solidFill>
          <a:latin typeface="+mn-lt"/>
          <a:ea typeface="+mn-ea"/>
          <a:cs typeface="+mn-cs"/>
        </a:defRPr>
      </a:lvl1pPr>
      <a:lvl2pPr marL="457157" algn="l" defTabSz="914308" rtl="0" eaLnBrk="1" latinLnBrk="0" hangingPunct="1">
        <a:defRPr sz="1801" kern="1200">
          <a:solidFill>
            <a:schemeClr val="tx1"/>
          </a:solidFill>
          <a:latin typeface="+mn-lt"/>
          <a:ea typeface="+mn-ea"/>
          <a:cs typeface="+mn-cs"/>
        </a:defRPr>
      </a:lvl2pPr>
      <a:lvl3pPr marL="914308" algn="l" defTabSz="914308" rtl="0" eaLnBrk="1" latinLnBrk="0" hangingPunct="1">
        <a:defRPr sz="1801" kern="1200">
          <a:solidFill>
            <a:schemeClr val="tx1"/>
          </a:solidFill>
          <a:latin typeface="+mn-lt"/>
          <a:ea typeface="+mn-ea"/>
          <a:cs typeface="+mn-cs"/>
        </a:defRPr>
      </a:lvl3pPr>
      <a:lvl4pPr marL="1371463" algn="l" defTabSz="914308" rtl="0" eaLnBrk="1" latinLnBrk="0" hangingPunct="1">
        <a:defRPr sz="1801" kern="1200">
          <a:solidFill>
            <a:schemeClr val="tx1"/>
          </a:solidFill>
          <a:latin typeface="+mn-lt"/>
          <a:ea typeface="+mn-ea"/>
          <a:cs typeface="+mn-cs"/>
        </a:defRPr>
      </a:lvl4pPr>
      <a:lvl5pPr marL="1828618" algn="l" defTabSz="914308" rtl="0" eaLnBrk="1" latinLnBrk="0" hangingPunct="1">
        <a:defRPr sz="1801" kern="1200">
          <a:solidFill>
            <a:schemeClr val="tx1"/>
          </a:solidFill>
          <a:latin typeface="+mn-lt"/>
          <a:ea typeface="+mn-ea"/>
          <a:cs typeface="+mn-cs"/>
        </a:defRPr>
      </a:lvl5pPr>
      <a:lvl6pPr marL="2285773" algn="l" defTabSz="914308" rtl="0" eaLnBrk="1" latinLnBrk="0" hangingPunct="1">
        <a:defRPr sz="1801" kern="1200">
          <a:solidFill>
            <a:schemeClr val="tx1"/>
          </a:solidFill>
          <a:latin typeface="+mn-lt"/>
          <a:ea typeface="+mn-ea"/>
          <a:cs typeface="+mn-cs"/>
        </a:defRPr>
      </a:lvl6pPr>
      <a:lvl7pPr marL="2742926" algn="l" defTabSz="914308" rtl="0" eaLnBrk="1" latinLnBrk="0" hangingPunct="1">
        <a:defRPr sz="1801" kern="1200">
          <a:solidFill>
            <a:schemeClr val="tx1"/>
          </a:solidFill>
          <a:latin typeface="+mn-lt"/>
          <a:ea typeface="+mn-ea"/>
          <a:cs typeface="+mn-cs"/>
        </a:defRPr>
      </a:lvl7pPr>
      <a:lvl8pPr marL="3200081" algn="l" defTabSz="914308" rtl="0" eaLnBrk="1" latinLnBrk="0" hangingPunct="1">
        <a:defRPr sz="1801" kern="1200">
          <a:solidFill>
            <a:schemeClr val="tx1"/>
          </a:solidFill>
          <a:latin typeface="+mn-lt"/>
          <a:ea typeface="+mn-ea"/>
          <a:cs typeface="+mn-cs"/>
        </a:defRPr>
      </a:lvl8pPr>
      <a:lvl9pPr marL="3657233" algn="l" defTabSz="914308"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ook1.xlsx"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706588" y="5762408"/>
            <a:ext cx="1440160"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b="1" dirty="0">
                <a:solidFill>
                  <a:schemeClr val="tx1">
                    <a:lumMod val="65000"/>
                    <a:lumOff val="35000"/>
                  </a:schemeClr>
                </a:solidFill>
              </a:rPr>
              <a:t>Desktop</a:t>
            </a:r>
          </a:p>
          <a:p>
            <a:pPr algn="ctr"/>
            <a:endParaRPr lang="en-CA" sz="1800" b="1" dirty="0">
              <a:solidFill>
                <a:schemeClr val="tx1">
                  <a:lumMod val="65000"/>
                  <a:lumOff val="35000"/>
                </a:schemeClr>
              </a:solidFill>
            </a:endParaRPr>
          </a:p>
        </p:txBody>
      </p:sp>
      <p:sp>
        <p:nvSpPr>
          <p:cNvPr id="38" name="Rectangle 37"/>
          <p:cNvSpPr/>
          <p:nvPr/>
        </p:nvSpPr>
        <p:spPr>
          <a:xfrm>
            <a:off x="7624292" y="5139358"/>
            <a:ext cx="6264696" cy="504056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Server Installed</a:t>
            </a:r>
          </a:p>
          <a:p>
            <a:r>
              <a:rPr lang="en-CA" sz="3200" b="1" dirty="0">
                <a:solidFill>
                  <a:schemeClr val="tx1">
                    <a:lumMod val="65000"/>
                    <a:lumOff val="35000"/>
                  </a:schemeClr>
                </a:solidFill>
              </a:rPr>
              <a:t>DSP</a:t>
            </a:r>
          </a:p>
        </p:txBody>
      </p:sp>
      <p:sp>
        <p:nvSpPr>
          <p:cNvPr id="51" name="TextBox 50"/>
          <p:cNvSpPr txBox="1"/>
          <p:nvPr/>
        </p:nvSpPr>
        <p:spPr>
          <a:xfrm>
            <a:off x="908553" y="11428306"/>
            <a:ext cx="3483327" cy="3139321"/>
          </a:xfrm>
          <a:prstGeom prst="rect">
            <a:avLst/>
          </a:prstGeom>
          <a:noFill/>
        </p:spPr>
        <p:txBody>
          <a:bodyPr wrap="square" rtlCol="0">
            <a:spAutoFit/>
          </a:bodyPr>
          <a:lstStyle/>
          <a:p>
            <a:r>
              <a:rPr lang="en-CA" sz="1800" dirty="0">
                <a:solidFill>
                  <a:schemeClr val="tx1">
                    <a:lumMod val="65000"/>
                    <a:lumOff val="35000"/>
                  </a:schemeClr>
                </a:solidFill>
              </a:rPr>
              <a:t>Minimum  Server Requirements:</a:t>
            </a:r>
          </a:p>
          <a:p>
            <a:r>
              <a:rPr lang="en-CA" sz="1800" dirty="0">
                <a:solidFill>
                  <a:schemeClr val="tx1">
                    <a:lumMod val="65000"/>
                    <a:lumOff val="35000"/>
                  </a:schemeClr>
                </a:solidFill>
              </a:rPr>
              <a:t>OS</a:t>
            </a:r>
          </a:p>
          <a:p>
            <a:r>
              <a:rPr lang="en-CA" sz="1800" dirty="0">
                <a:solidFill>
                  <a:schemeClr val="tx1">
                    <a:lumMod val="65000"/>
                    <a:lumOff val="35000"/>
                  </a:schemeClr>
                </a:solidFill>
              </a:rPr>
              <a:t>SQL server</a:t>
            </a:r>
          </a:p>
          <a:p>
            <a:r>
              <a:rPr lang="en-CA" sz="1800" dirty="0">
                <a:solidFill>
                  <a:schemeClr val="tx1">
                    <a:lumMod val="65000"/>
                    <a:lumOff val="35000"/>
                  </a:schemeClr>
                </a:solidFill>
              </a:rPr>
              <a:t>Ram</a:t>
            </a:r>
          </a:p>
          <a:p>
            <a:r>
              <a:rPr lang="en-CA" sz="1800" dirty="0">
                <a:solidFill>
                  <a:schemeClr val="tx1">
                    <a:lumMod val="65000"/>
                    <a:lumOff val="35000"/>
                  </a:schemeClr>
                </a:solidFill>
              </a:rPr>
              <a:t>Hard drive</a:t>
            </a:r>
          </a:p>
          <a:p>
            <a:r>
              <a:rPr lang="en-CA" sz="1800" dirty="0">
                <a:solidFill>
                  <a:schemeClr val="tx1">
                    <a:lumMod val="65000"/>
                    <a:lumOff val="35000"/>
                  </a:schemeClr>
                </a:solidFill>
              </a:rPr>
              <a:t>.</a:t>
            </a:r>
          </a:p>
          <a:p>
            <a:r>
              <a:rPr lang="en-CA" sz="1800" dirty="0">
                <a:solidFill>
                  <a:schemeClr val="tx1">
                    <a:lumMod val="65000"/>
                    <a:lumOff val="35000"/>
                  </a:schemeClr>
                </a:solidFill>
              </a:rPr>
              <a:t>.</a:t>
            </a:r>
          </a:p>
          <a:p>
            <a:r>
              <a:rPr lang="en-CA" sz="1800" dirty="0">
                <a:solidFill>
                  <a:schemeClr val="tx1">
                    <a:lumMod val="65000"/>
                    <a:lumOff val="35000"/>
                  </a:schemeClr>
                </a:solidFill>
              </a:rPr>
              <a:t>.</a:t>
            </a:r>
          </a:p>
          <a:p>
            <a:endParaRPr lang="en-CA" sz="1800" dirty="0">
              <a:solidFill>
                <a:schemeClr val="tx1">
                  <a:lumMod val="65000"/>
                  <a:lumOff val="35000"/>
                </a:schemeClr>
              </a:solidFill>
            </a:endParaRPr>
          </a:p>
          <a:p>
            <a:endParaRPr lang="en-CA" sz="1800" dirty="0">
              <a:solidFill>
                <a:schemeClr val="tx1">
                  <a:lumMod val="65000"/>
                  <a:lumOff val="35000"/>
                </a:schemeClr>
              </a:solidFill>
            </a:endParaRPr>
          </a:p>
          <a:p>
            <a:endParaRPr lang="en-CA" sz="1800" dirty="0">
              <a:solidFill>
                <a:schemeClr val="tx1">
                  <a:lumMod val="65000"/>
                  <a:lumOff val="35000"/>
                </a:schemeClr>
              </a:solidFill>
            </a:endParaRPr>
          </a:p>
        </p:txBody>
      </p:sp>
      <p:sp>
        <p:nvSpPr>
          <p:cNvPr id="58" name="TextBox 57"/>
          <p:cNvSpPr txBox="1"/>
          <p:nvPr/>
        </p:nvSpPr>
        <p:spPr>
          <a:xfrm>
            <a:off x="876984" y="15436502"/>
            <a:ext cx="3483327" cy="3139321"/>
          </a:xfrm>
          <a:prstGeom prst="rect">
            <a:avLst/>
          </a:prstGeom>
          <a:noFill/>
        </p:spPr>
        <p:txBody>
          <a:bodyPr wrap="square" rtlCol="0">
            <a:spAutoFit/>
          </a:bodyPr>
          <a:lstStyle/>
          <a:p>
            <a:r>
              <a:rPr lang="en-CA" sz="1800" dirty="0">
                <a:solidFill>
                  <a:schemeClr val="tx1">
                    <a:lumMod val="65000"/>
                    <a:lumOff val="35000"/>
                  </a:schemeClr>
                </a:solidFill>
              </a:rPr>
              <a:t>Small businesses could benefit firms a cloud based system without the need to upgrade their servers</a:t>
            </a:r>
          </a:p>
          <a:p>
            <a:r>
              <a:rPr lang="en-CA" sz="1800" dirty="0">
                <a:solidFill>
                  <a:schemeClr val="tx1">
                    <a:lumMod val="65000"/>
                    <a:lumOff val="35000"/>
                  </a:schemeClr>
                </a:solidFill>
              </a:rPr>
              <a:t>(comparison between Microsoft local exchange server which we buy without care for upgrade or maintenance for years to 360 the cloud based where you don’t have any server cost but pay annually) </a:t>
            </a:r>
          </a:p>
          <a:p>
            <a:endParaRPr lang="en-CA" sz="1800" dirty="0">
              <a:solidFill>
                <a:schemeClr val="tx1">
                  <a:lumMod val="65000"/>
                  <a:lumOff val="35000"/>
                </a:schemeClr>
              </a:solidFill>
            </a:endParaRPr>
          </a:p>
          <a:p>
            <a:endParaRPr lang="en-CA" sz="1800" dirty="0">
              <a:solidFill>
                <a:schemeClr val="tx1">
                  <a:lumMod val="65000"/>
                  <a:lumOff val="35000"/>
                </a:schemeClr>
              </a:solidFill>
            </a:endParaRPr>
          </a:p>
        </p:txBody>
      </p:sp>
      <p:sp>
        <p:nvSpPr>
          <p:cNvPr id="18" name="Rectangle 17"/>
          <p:cNvSpPr/>
          <p:nvPr/>
        </p:nvSpPr>
        <p:spPr>
          <a:xfrm>
            <a:off x="9568508" y="7461013"/>
            <a:ext cx="4320480" cy="70268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Existing - Project 2- Folders and Files</a:t>
            </a:r>
          </a:p>
        </p:txBody>
      </p:sp>
      <p:sp>
        <p:nvSpPr>
          <p:cNvPr id="22" name="Rectangle 21"/>
          <p:cNvSpPr/>
          <p:nvPr/>
        </p:nvSpPr>
        <p:spPr>
          <a:xfrm>
            <a:off x="9568508" y="6858404"/>
            <a:ext cx="4320480" cy="6014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Existing - Project 2- Data Base</a:t>
            </a:r>
          </a:p>
        </p:txBody>
      </p:sp>
      <p:sp>
        <p:nvSpPr>
          <p:cNvPr id="25" name="Rectangle 24"/>
          <p:cNvSpPr/>
          <p:nvPr/>
        </p:nvSpPr>
        <p:spPr>
          <a:xfrm>
            <a:off x="4706588" y="7393962"/>
            <a:ext cx="1440160"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b="1" dirty="0">
                <a:solidFill>
                  <a:schemeClr val="tx1">
                    <a:lumMod val="65000"/>
                    <a:lumOff val="35000"/>
                  </a:schemeClr>
                </a:solidFill>
              </a:rPr>
              <a:t>Desktop</a:t>
            </a:r>
          </a:p>
          <a:p>
            <a:pPr algn="ctr"/>
            <a:endParaRPr lang="en-CA" sz="1800" b="1" dirty="0">
              <a:solidFill>
                <a:schemeClr val="tx1">
                  <a:lumMod val="65000"/>
                  <a:lumOff val="35000"/>
                </a:schemeClr>
              </a:solidFill>
            </a:endParaRPr>
          </a:p>
        </p:txBody>
      </p:sp>
      <p:sp>
        <p:nvSpPr>
          <p:cNvPr id="37" name="Rectangle 36"/>
          <p:cNvSpPr/>
          <p:nvPr/>
        </p:nvSpPr>
        <p:spPr>
          <a:xfrm>
            <a:off x="9568508" y="5766222"/>
            <a:ext cx="4320480" cy="66253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New - Project 1- Folders and Files</a:t>
            </a:r>
          </a:p>
        </p:txBody>
      </p:sp>
      <p:sp>
        <p:nvSpPr>
          <p:cNvPr id="40" name="Rectangle 39"/>
          <p:cNvSpPr/>
          <p:nvPr/>
        </p:nvSpPr>
        <p:spPr>
          <a:xfrm>
            <a:off x="9568508" y="5162462"/>
            <a:ext cx="4320480" cy="6026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New - Project 1- Data Base</a:t>
            </a:r>
          </a:p>
        </p:txBody>
      </p:sp>
      <p:sp>
        <p:nvSpPr>
          <p:cNvPr id="41" name="Rectangle 40"/>
          <p:cNvSpPr/>
          <p:nvPr/>
        </p:nvSpPr>
        <p:spPr>
          <a:xfrm>
            <a:off x="7644517" y="10899998"/>
            <a:ext cx="2736304" cy="5283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DAQ1</a:t>
            </a:r>
          </a:p>
        </p:txBody>
      </p:sp>
      <p:sp>
        <p:nvSpPr>
          <p:cNvPr id="42" name="Rectangle 41"/>
          <p:cNvSpPr/>
          <p:nvPr/>
        </p:nvSpPr>
        <p:spPr>
          <a:xfrm>
            <a:off x="10782963" y="10899998"/>
            <a:ext cx="2736304" cy="5283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DAQ2</a:t>
            </a:r>
          </a:p>
        </p:txBody>
      </p:sp>
      <p:sp>
        <p:nvSpPr>
          <p:cNvPr id="43" name="Rectangle 42"/>
          <p:cNvSpPr/>
          <p:nvPr/>
        </p:nvSpPr>
        <p:spPr>
          <a:xfrm>
            <a:off x="4706588" y="9021158"/>
            <a:ext cx="1440160"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b="1" dirty="0">
                <a:solidFill>
                  <a:schemeClr val="tx1">
                    <a:lumMod val="65000"/>
                    <a:lumOff val="35000"/>
                  </a:schemeClr>
                </a:solidFill>
              </a:rPr>
              <a:t>Desktop</a:t>
            </a:r>
          </a:p>
          <a:p>
            <a:pPr algn="ctr"/>
            <a:endParaRPr lang="en-CA" sz="1800" b="1" dirty="0">
              <a:solidFill>
                <a:schemeClr val="tx1">
                  <a:lumMod val="65000"/>
                  <a:lumOff val="35000"/>
                </a:schemeClr>
              </a:solidFill>
            </a:endParaRPr>
          </a:p>
        </p:txBody>
      </p:sp>
      <p:sp>
        <p:nvSpPr>
          <p:cNvPr id="44" name="Rectangle 43"/>
          <p:cNvSpPr/>
          <p:nvPr/>
        </p:nvSpPr>
        <p:spPr>
          <a:xfrm>
            <a:off x="9568508" y="9541100"/>
            <a:ext cx="4320480" cy="63881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Imported from Project 2 and renamed</a:t>
            </a:r>
          </a:p>
          <a:p>
            <a:r>
              <a:rPr lang="en-CA" sz="1800" b="1" dirty="0">
                <a:solidFill>
                  <a:schemeClr val="tx1">
                    <a:lumMod val="65000"/>
                    <a:lumOff val="35000"/>
                  </a:schemeClr>
                </a:solidFill>
              </a:rPr>
              <a:t>Project 3- Folders and Files</a:t>
            </a:r>
          </a:p>
        </p:txBody>
      </p:sp>
      <p:sp>
        <p:nvSpPr>
          <p:cNvPr id="45" name="Rectangle 44"/>
          <p:cNvSpPr/>
          <p:nvPr/>
        </p:nvSpPr>
        <p:spPr>
          <a:xfrm>
            <a:off x="9568508" y="8837275"/>
            <a:ext cx="4320480" cy="70382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Imported from Project 2 and renamed Project 3- Data Base </a:t>
            </a:r>
          </a:p>
        </p:txBody>
      </p:sp>
      <p:sp>
        <p:nvSpPr>
          <p:cNvPr id="16" name="Rounded Rectangle 15"/>
          <p:cNvSpPr/>
          <p:nvPr/>
        </p:nvSpPr>
        <p:spPr>
          <a:xfrm>
            <a:off x="22963539" y="695475"/>
            <a:ext cx="6302589" cy="11471194"/>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Standard Folders</a:t>
            </a:r>
          </a:p>
          <a:p>
            <a:r>
              <a:rPr lang="en-CA" sz="2800" b="1" dirty="0">
                <a:solidFill>
                  <a:schemeClr val="tx1"/>
                </a:solidFill>
              </a:rPr>
              <a:t>Output</a:t>
            </a:r>
          </a:p>
          <a:p>
            <a:pPr lvl="1"/>
            <a:r>
              <a:rPr lang="en-CA" sz="2800" dirty="0">
                <a:solidFill>
                  <a:schemeClr val="tx1"/>
                </a:solidFill>
              </a:rPr>
              <a:t>01 Revision Control</a:t>
            </a:r>
          </a:p>
          <a:p>
            <a:pPr lvl="1"/>
            <a:r>
              <a:rPr lang="en-CA" sz="2800" dirty="0">
                <a:solidFill>
                  <a:schemeClr val="tx1"/>
                </a:solidFill>
              </a:rPr>
              <a:t>      R1</a:t>
            </a:r>
          </a:p>
          <a:p>
            <a:pPr lvl="1"/>
            <a:r>
              <a:rPr lang="en-CA" sz="2800" dirty="0">
                <a:solidFill>
                  <a:schemeClr val="tx1"/>
                </a:solidFill>
              </a:rPr>
              <a:t>      R2</a:t>
            </a:r>
          </a:p>
          <a:p>
            <a:pPr lvl="1"/>
            <a:r>
              <a:rPr lang="en-CA" sz="2800" dirty="0">
                <a:solidFill>
                  <a:schemeClr val="tx1"/>
                </a:solidFill>
              </a:rPr>
              <a:t>      Rn</a:t>
            </a:r>
          </a:p>
          <a:p>
            <a:pPr lvl="1"/>
            <a:r>
              <a:rPr lang="en-CA" sz="2800" dirty="0">
                <a:solidFill>
                  <a:schemeClr val="tx1"/>
                </a:solidFill>
              </a:rPr>
              <a:t>02 Digitized DIP, DIF, DIL</a:t>
            </a:r>
          </a:p>
          <a:p>
            <a:pPr lvl="1"/>
            <a:r>
              <a:rPr lang="en-CA" sz="2800" dirty="0">
                <a:solidFill>
                  <a:schemeClr val="tx1"/>
                </a:solidFill>
              </a:rPr>
              <a:t>      DIP1, DIP2, DIP3,…</a:t>
            </a:r>
          </a:p>
          <a:p>
            <a:pPr lvl="1"/>
            <a:r>
              <a:rPr lang="en-CA" sz="2800" dirty="0">
                <a:solidFill>
                  <a:schemeClr val="tx1"/>
                </a:solidFill>
              </a:rPr>
              <a:t>      DIF1, DIF2, DIF3,…</a:t>
            </a:r>
          </a:p>
          <a:p>
            <a:pPr lvl="1"/>
            <a:r>
              <a:rPr lang="en-CA" sz="2800" dirty="0">
                <a:solidFill>
                  <a:schemeClr val="tx1"/>
                </a:solidFill>
              </a:rPr>
              <a:t>      DIL1, DIL2, DIL3,…</a:t>
            </a:r>
          </a:p>
          <a:p>
            <a:r>
              <a:rPr lang="en-CA" sz="2800" b="1" dirty="0">
                <a:solidFill>
                  <a:schemeClr val="tx1"/>
                </a:solidFill>
              </a:rPr>
              <a:t>INPUT (uploading files)</a:t>
            </a:r>
          </a:p>
          <a:p>
            <a:pPr lvl="1"/>
            <a:r>
              <a:rPr lang="en-CA" sz="2800" dirty="0">
                <a:solidFill>
                  <a:schemeClr val="tx1"/>
                </a:solidFill>
              </a:rPr>
              <a:t>01 Drawings</a:t>
            </a:r>
          </a:p>
          <a:p>
            <a:pPr lvl="1"/>
            <a:r>
              <a:rPr lang="en-CA" sz="2800" dirty="0">
                <a:solidFill>
                  <a:schemeClr val="tx1"/>
                </a:solidFill>
              </a:rPr>
              <a:t>02 Documents</a:t>
            </a:r>
          </a:p>
          <a:p>
            <a:pPr lvl="1"/>
            <a:r>
              <a:rPr lang="en-CA" sz="2800" dirty="0">
                <a:solidFill>
                  <a:schemeClr val="tx1"/>
                </a:solidFill>
              </a:rPr>
              <a:t>05 Schematics</a:t>
            </a:r>
          </a:p>
          <a:p>
            <a:pPr lvl="1"/>
            <a:r>
              <a:rPr lang="en-CA" sz="2800" dirty="0">
                <a:solidFill>
                  <a:schemeClr val="tx1"/>
                </a:solidFill>
              </a:rPr>
              <a:t>06 Schematics &amp; BOM</a:t>
            </a:r>
          </a:p>
          <a:p>
            <a:pPr lvl="1"/>
            <a:r>
              <a:rPr lang="en-CA" sz="2800" dirty="0">
                <a:solidFill>
                  <a:schemeClr val="tx1"/>
                </a:solidFill>
              </a:rPr>
              <a:t>07 Engineering Standards</a:t>
            </a:r>
          </a:p>
          <a:p>
            <a:pPr lvl="1"/>
            <a:r>
              <a:rPr lang="en-CA" sz="2800" dirty="0">
                <a:solidFill>
                  <a:schemeClr val="tx1"/>
                </a:solidFill>
              </a:rPr>
              <a:t>08 Engineering Norms</a:t>
            </a:r>
          </a:p>
          <a:p>
            <a:pPr lvl="1"/>
            <a:r>
              <a:rPr lang="en-CA" sz="2800" dirty="0">
                <a:solidFill>
                  <a:schemeClr val="tx1"/>
                </a:solidFill>
              </a:rPr>
              <a:t>03 Failure analytics</a:t>
            </a:r>
          </a:p>
          <a:p>
            <a:pPr lvl="1"/>
            <a:r>
              <a:rPr lang="en-CA" sz="2800" dirty="0">
                <a:solidFill>
                  <a:schemeClr val="tx1"/>
                </a:solidFill>
              </a:rPr>
              <a:t>04 Test Results</a:t>
            </a:r>
          </a:p>
          <a:p>
            <a:pPr lvl="1"/>
            <a:r>
              <a:rPr lang="en-CA" sz="2800" dirty="0">
                <a:solidFill>
                  <a:schemeClr val="tx1"/>
                </a:solidFill>
              </a:rPr>
              <a:t>09 SORs</a:t>
            </a:r>
          </a:p>
          <a:p>
            <a:pPr lvl="1"/>
            <a:r>
              <a:rPr lang="en-CA" sz="2800" dirty="0">
                <a:solidFill>
                  <a:schemeClr val="tx1"/>
                </a:solidFill>
              </a:rPr>
              <a:t>10 Suppliers</a:t>
            </a:r>
          </a:p>
          <a:p>
            <a:pPr lvl="1"/>
            <a:r>
              <a:rPr lang="en-CA" sz="2800" dirty="0">
                <a:solidFill>
                  <a:schemeClr val="tx1"/>
                </a:solidFill>
              </a:rPr>
              <a:t>11 Company Logo</a:t>
            </a:r>
          </a:p>
          <a:p>
            <a:pPr lvl="1"/>
            <a:r>
              <a:rPr lang="en-CA" sz="2800" dirty="0">
                <a:solidFill>
                  <a:schemeClr val="tx1"/>
                </a:solidFill>
              </a:rPr>
              <a:t>12 Blank</a:t>
            </a:r>
          </a:p>
          <a:p>
            <a:pPr lvl="1"/>
            <a:r>
              <a:rPr lang="en-CA" sz="2800" dirty="0">
                <a:solidFill>
                  <a:schemeClr val="tx1"/>
                </a:solidFill>
              </a:rPr>
              <a:t>13 Blank</a:t>
            </a:r>
          </a:p>
          <a:p>
            <a:pPr lvl="1"/>
            <a:r>
              <a:rPr lang="en-CA" sz="2800" dirty="0">
                <a:solidFill>
                  <a:schemeClr val="tx1"/>
                </a:solidFill>
              </a:rPr>
              <a:t>14 Blank</a:t>
            </a:r>
          </a:p>
          <a:p>
            <a:pPr lvl="1"/>
            <a:r>
              <a:rPr lang="en-CA" sz="2800" dirty="0">
                <a:solidFill>
                  <a:schemeClr val="tx1"/>
                </a:solidFill>
              </a:rPr>
              <a:t>15 Blank</a:t>
            </a:r>
          </a:p>
        </p:txBody>
      </p:sp>
      <p:sp>
        <p:nvSpPr>
          <p:cNvPr id="17" name="Rounded Rectangle 16"/>
          <p:cNvSpPr/>
          <p:nvPr/>
        </p:nvSpPr>
        <p:spPr>
          <a:xfrm>
            <a:off x="23284142" y="12381108"/>
            <a:ext cx="6302589" cy="785013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Data Base Folder</a:t>
            </a: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dirty="0">
              <a:solidFill>
                <a:schemeClr val="tx1"/>
              </a:solidFill>
            </a:endParaRPr>
          </a:p>
          <a:p>
            <a:endParaRPr lang="en-CA" sz="2800" dirty="0">
              <a:solidFill>
                <a:schemeClr val="tx1"/>
              </a:solidFill>
            </a:endParaRPr>
          </a:p>
        </p:txBody>
      </p:sp>
      <p:sp>
        <p:nvSpPr>
          <p:cNvPr id="19" name="Rounded Rectangle 18"/>
          <p:cNvSpPr/>
          <p:nvPr/>
        </p:nvSpPr>
        <p:spPr>
          <a:xfrm>
            <a:off x="27578790" y="17320462"/>
            <a:ext cx="1498826" cy="251072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err="1">
                <a:solidFill>
                  <a:schemeClr val="tx1"/>
                </a:solidFill>
              </a:rPr>
              <a:t>DBn</a:t>
            </a:r>
            <a:endParaRPr lang="en-CA" sz="2800" b="1" dirty="0">
              <a:solidFill>
                <a:schemeClr val="tx1"/>
              </a:solidFill>
            </a:endParaRPr>
          </a:p>
          <a:p>
            <a:endParaRPr lang="en-CA" sz="2800" dirty="0">
              <a:solidFill>
                <a:schemeClr val="tx1"/>
              </a:solidFill>
            </a:endParaRPr>
          </a:p>
          <a:p>
            <a:endParaRPr lang="en-CA" sz="2800" dirty="0">
              <a:solidFill>
                <a:schemeClr val="tx1"/>
              </a:solidFill>
            </a:endParaRPr>
          </a:p>
        </p:txBody>
      </p:sp>
      <p:sp>
        <p:nvSpPr>
          <p:cNvPr id="20" name="Rounded Rectangle 19"/>
          <p:cNvSpPr/>
          <p:nvPr/>
        </p:nvSpPr>
        <p:spPr>
          <a:xfrm>
            <a:off x="23343762" y="14037879"/>
            <a:ext cx="1498826" cy="251072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DB1</a:t>
            </a:r>
            <a:endParaRPr lang="en-CA" sz="2800" b="1" dirty="0">
              <a:solidFill>
                <a:schemeClr val="tx1"/>
              </a:solidFill>
            </a:endParaRPr>
          </a:p>
          <a:p>
            <a:endParaRPr lang="en-CA" sz="2800" dirty="0">
              <a:solidFill>
                <a:schemeClr val="tx1"/>
              </a:solidFill>
            </a:endParaRPr>
          </a:p>
          <a:p>
            <a:endParaRPr lang="en-CA" sz="2800" dirty="0">
              <a:solidFill>
                <a:schemeClr val="tx1"/>
              </a:solidFill>
            </a:endParaRPr>
          </a:p>
        </p:txBody>
      </p:sp>
      <p:sp>
        <p:nvSpPr>
          <p:cNvPr id="21" name="Rounded Rectangle 20"/>
          <p:cNvSpPr/>
          <p:nvPr/>
        </p:nvSpPr>
        <p:spPr>
          <a:xfrm>
            <a:off x="22169908" y="521288"/>
            <a:ext cx="7897418" cy="1970995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t" anchorCtr="0"/>
          <a:lstStyle/>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dirty="0">
              <a:solidFill>
                <a:schemeClr val="tx1"/>
              </a:solidFill>
            </a:endParaRPr>
          </a:p>
          <a:p>
            <a:endParaRPr lang="en-CA" sz="2800" dirty="0">
              <a:solidFill>
                <a:schemeClr val="tx1"/>
              </a:solidFill>
            </a:endParaRPr>
          </a:p>
        </p:txBody>
      </p:sp>
      <p:sp>
        <p:nvSpPr>
          <p:cNvPr id="23" name="TextBox 22"/>
          <p:cNvSpPr txBox="1"/>
          <p:nvPr/>
        </p:nvSpPr>
        <p:spPr>
          <a:xfrm>
            <a:off x="351484" y="18915701"/>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System Architecture</a:t>
            </a:r>
          </a:p>
        </p:txBody>
      </p:sp>
      <p:cxnSp>
        <p:nvCxnSpPr>
          <p:cNvPr id="3" name="Straight Connector 2"/>
          <p:cNvCxnSpPr>
            <a:stCxn id="35" idx="3"/>
            <a:endCxn id="38" idx="1"/>
          </p:cNvCxnSpPr>
          <p:nvPr/>
        </p:nvCxnSpPr>
        <p:spPr>
          <a:xfrm>
            <a:off x="6146748" y="6158452"/>
            <a:ext cx="1477544" cy="1501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5" idx="3"/>
            <a:endCxn id="38" idx="1"/>
          </p:cNvCxnSpPr>
          <p:nvPr/>
        </p:nvCxnSpPr>
        <p:spPr>
          <a:xfrm flipV="1">
            <a:off x="6146748" y="7659638"/>
            <a:ext cx="1477544" cy="130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38" idx="1"/>
          </p:cNvCxnSpPr>
          <p:nvPr/>
        </p:nvCxnSpPr>
        <p:spPr>
          <a:xfrm flipV="1">
            <a:off x="6173271" y="7659638"/>
            <a:ext cx="1451021" cy="18814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43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29804" y="9824724"/>
            <a:ext cx="25474995" cy="94330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800"/>
              </a:spcAft>
            </a:pPr>
            <a:r>
              <a:rPr lang="en-CA" sz="11500" b="1" dirty="0">
                <a:solidFill>
                  <a:srgbClr val="C00000"/>
                </a:solidFill>
              </a:rPr>
              <a:t>DSP</a:t>
            </a:r>
          </a:p>
          <a:p>
            <a:pPr>
              <a:spcAft>
                <a:spcPts val="1800"/>
              </a:spcAft>
            </a:pPr>
            <a:r>
              <a:rPr lang="en-CA" sz="7200" b="1" dirty="0">
                <a:solidFill>
                  <a:schemeClr val="tx1">
                    <a:lumMod val="65000"/>
                    <a:lumOff val="35000"/>
                  </a:schemeClr>
                </a:solidFill>
              </a:rPr>
              <a:t>DNA Structured Development-Process</a:t>
            </a:r>
          </a:p>
          <a:p>
            <a:pPr>
              <a:spcAft>
                <a:spcPts val="1800"/>
              </a:spcAft>
            </a:pPr>
            <a:r>
              <a:rPr lang="en-CA" sz="7200" b="1" dirty="0">
                <a:solidFill>
                  <a:schemeClr val="tx1">
                    <a:lumMod val="65000"/>
                    <a:lumOff val="35000"/>
                  </a:schemeClr>
                </a:solidFill>
              </a:rPr>
              <a:t>Automating Advanced Engineering Systems</a:t>
            </a:r>
          </a:p>
          <a:p>
            <a:pPr>
              <a:spcBef>
                <a:spcPts val="1800"/>
              </a:spcBef>
              <a:spcAft>
                <a:spcPts val="1800"/>
              </a:spcAft>
            </a:pPr>
            <a:r>
              <a:rPr lang="en-CA" sz="6600" i="1" dirty="0">
                <a:solidFill>
                  <a:schemeClr val="tx1">
                    <a:lumMod val="65000"/>
                    <a:lumOff val="35000"/>
                  </a:schemeClr>
                </a:solidFill>
              </a:rPr>
              <a:t>Map your product DNA and Solve Complex Problems</a:t>
            </a:r>
          </a:p>
          <a:p>
            <a:pPr>
              <a:spcAft>
                <a:spcPts val="1800"/>
              </a:spcAft>
            </a:pPr>
            <a:r>
              <a:rPr lang="en-CA" sz="6600" i="1" dirty="0">
                <a:solidFill>
                  <a:schemeClr val="tx1">
                    <a:lumMod val="65000"/>
                    <a:lumOff val="35000"/>
                  </a:schemeClr>
                </a:solidFill>
              </a:rPr>
              <a:t>Generate the Digital Twin, Modify and Improve its DNA</a:t>
            </a:r>
          </a:p>
          <a:p>
            <a:pPr>
              <a:spcAft>
                <a:spcPts val="1800"/>
              </a:spcAft>
            </a:pPr>
            <a:r>
              <a:rPr lang="en-CA" sz="6600" i="1" dirty="0">
                <a:solidFill>
                  <a:schemeClr val="tx1">
                    <a:lumMod val="65000"/>
                    <a:lumOff val="35000"/>
                  </a:schemeClr>
                </a:solidFill>
              </a:rPr>
              <a:t>Create an Intelligent DNA Library to Avoid Recalls</a:t>
            </a:r>
          </a:p>
          <a:p>
            <a:pPr>
              <a:spcAft>
                <a:spcPts val="1800"/>
              </a:spcAft>
            </a:pPr>
            <a:endParaRPr lang="en-CA" sz="7200" i="1" dirty="0">
              <a:solidFill>
                <a:schemeClr val="tx1">
                  <a:lumMod val="65000"/>
                  <a:lumOff val="35000"/>
                </a:schemeClr>
              </a:solidFill>
            </a:endParaRPr>
          </a:p>
          <a:p>
            <a:pPr>
              <a:spcAft>
                <a:spcPts val="1800"/>
              </a:spcAft>
            </a:pPr>
            <a:endParaRPr lang="en-CA" sz="7200" i="1" dirty="0">
              <a:solidFill>
                <a:schemeClr val="tx1">
                  <a:lumMod val="65000"/>
                  <a:lumOff val="35000"/>
                </a:schemeClr>
              </a:solidFill>
            </a:endParaRPr>
          </a:p>
        </p:txBody>
      </p:sp>
      <p:pic>
        <p:nvPicPr>
          <p:cNvPr id="13" name="Picture 12"/>
          <p:cNvPicPr>
            <a:picLocks noChangeAspect="1"/>
          </p:cNvPicPr>
          <p:nvPr/>
        </p:nvPicPr>
        <p:blipFill>
          <a:blip r:embed="rId2"/>
          <a:stretch>
            <a:fillRect/>
          </a:stretch>
        </p:blipFill>
        <p:spPr>
          <a:xfrm>
            <a:off x="32573173" y="93363"/>
            <a:ext cx="6438052" cy="3183223"/>
          </a:xfrm>
          <a:prstGeom prst="rect">
            <a:avLst/>
          </a:prstGeom>
        </p:spPr>
      </p:pic>
      <p:sp>
        <p:nvSpPr>
          <p:cNvPr id="14" name="TextBox 13">
            <a:hlinkClick r:id="rId3" action="ppaction://hlinkfile"/>
          </p:cNvPr>
          <p:cNvSpPr txBox="1"/>
          <p:nvPr/>
        </p:nvSpPr>
        <p:spPr>
          <a:xfrm>
            <a:off x="1391272" y="18668490"/>
            <a:ext cx="10068520"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Login Page</a:t>
            </a:r>
          </a:p>
        </p:txBody>
      </p:sp>
      <p:sp>
        <p:nvSpPr>
          <p:cNvPr id="15" name="Rounded Rectangle 14"/>
          <p:cNvSpPr/>
          <p:nvPr/>
        </p:nvSpPr>
        <p:spPr>
          <a:xfrm>
            <a:off x="20153684" y="5354470"/>
            <a:ext cx="3736060" cy="1152128"/>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Login to Revision Log </a:t>
            </a:r>
          </a:p>
        </p:txBody>
      </p:sp>
      <p:sp>
        <p:nvSpPr>
          <p:cNvPr id="11" name="Rounded Rectangle 10"/>
          <p:cNvSpPr/>
          <p:nvPr/>
        </p:nvSpPr>
        <p:spPr>
          <a:xfrm>
            <a:off x="20216187" y="7183661"/>
            <a:ext cx="3736060" cy="1152128"/>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Project Registration? </a:t>
            </a:r>
          </a:p>
        </p:txBody>
      </p:sp>
      <p:sp>
        <p:nvSpPr>
          <p:cNvPr id="23" name="Rounded Rectangle 22"/>
          <p:cNvSpPr/>
          <p:nvPr/>
        </p:nvSpPr>
        <p:spPr>
          <a:xfrm>
            <a:off x="9424492" y="2048475"/>
            <a:ext cx="2875451" cy="907320"/>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Model/Folder ID</a:t>
            </a:r>
          </a:p>
        </p:txBody>
      </p:sp>
      <p:sp>
        <p:nvSpPr>
          <p:cNvPr id="24" name="Rounded Rectangle 23"/>
          <p:cNvSpPr/>
          <p:nvPr/>
        </p:nvSpPr>
        <p:spPr>
          <a:xfrm>
            <a:off x="9424492" y="3234490"/>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123456789012345678901234567890</a:t>
            </a:r>
          </a:p>
        </p:txBody>
      </p:sp>
      <p:sp>
        <p:nvSpPr>
          <p:cNvPr id="25" name="Rounded Rectangle 24"/>
          <p:cNvSpPr/>
          <p:nvPr/>
        </p:nvSpPr>
        <p:spPr>
          <a:xfrm>
            <a:off x="9432848" y="4132877"/>
            <a:ext cx="6696744" cy="109920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Epump-2121</a:t>
            </a:r>
          </a:p>
        </p:txBody>
      </p:sp>
      <p:sp>
        <p:nvSpPr>
          <p:cNvPr id="27" name="Rounded Rectangle 26"/>
          <p:cNvSpPr/>
          <p:nvPr/>
        </p:nvSpPr>
        <p:spPr>
          <a:xfrm>
            <a:off x="9424492" y="818878"/>
            <a:ext cx="4032448" cy="840107"/>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Open an Existing Project</a:t>
            </a:r>
          </a:p>
        </p:txBody>
      </p:sp>
      <p:sp>
        <p:nvSpPr>
          <p:cNvPr id="30" name="Rounded Rectangle 29"/>
          <p:cNvSpPr/>
          <p:nvPr/>
        </p:nvSpPr>
        <p:spPr>
          <a:xfrm>
            <a:off x="20655335" y="4275261"/>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1123 </a:t>
            </a:r>
          </a:p>
        </p:txBody>
      </p:sp>
      <p:sp>
        <p:nvSpPr>
          <p:cNvPr id="31" name="Rounded Rectangle 30"/>
          <p:cNvSpPr/>
          <p:nvPr/>
        </p:nvSpPr>
        <p:spPr>
          <a:xfrm>
            <a:off x="16481276" y="2134883"/>
            <a:ext cx="2623938" cy="77222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 Name</a:t>
            </a:r>
          </a:p>
        </p:txBody>
      </p:sp>
      <p:sp>
        <p:nvSpPr>
          <p:cNvPr id="32" name="Rounded Rectangle 31"/>
          <p:cNvSpPr/>
          <p:nvPr/>
        </p:nvSpPr>
        <p:spPr>
          <a:xfrm>
            <a:off x="16481277" y="3344559"/>
            <a:ext cx="2623937" cy="80150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1234567890</a:t>
            </a:r>
          </a:p>
        </p:txBody>
      </p:sp>
      <p:sp>
        <p:nvSpPr>
          <p:cNvPr id="33" name="Rounded Rectangle 32"/>
          <p:cNvSpPr/>
          <p:nvPr/>
        </p:nvSpPr>
        <p:spPr>
          <a:xfrm>
            <a:off x="16481277" y="4193835"/>
            <a:ext cx="2623937" cy="80150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Pkianpour</a:t>
            </a:r>
          </a:p>
        </p:txBody>
      </p:sp>
      <p:sp>
        <p:nvSpPr>
          <p:cNvPr id="34" name="Rounded Rectangle 33"/>
          <p:cNvSpPr/>
          <p:nvPr/>
        </p:nvSpPr>
        <p:spPr>
          <a:xfrm>
            <a:off x="20655334" y="3344559"/>
            <a:ext cx="2623937" cy="80150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1234567890</a:t>
            </a:r>
          </a:p>
        </p:txBody>
      </p:sp>
      <p:sp>
        <p:nvSpPr>
          <p:cNvPr id="36" name="Rounded Rectangle 35"/>
          <p:cNvSpPr/>
          <p:nvPr/>
        </p:nvSpPr>
        <p:spPr>
          <a:xfrm>
            <a:off x="20655334" y="2134883"/>
            <a:ext cx="2623938" cy="77222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Access Code</a:t>
            </a:r>
          </a:p>
        </p:txBody>
      </p:sp>
      <p:sp>
        <p:nvSpPr>
          <p:cNvPr id="17" name="TextBox 1">
            <a:extLst>
              <a:ext uri="{FF2B5EF4-FFF2-40B4-BE49-F238E27FC236}">
                <a16:creationId xmlns:a16="http://schemas.microsoft.com/office/drawing/2014/main" id="{EA8CF590-3E21-1E43-9105-6CAA19D9821C}"/>
              </a:ext>
            </a:extLst>
          </p:cNvPr>
          <p:cNvSpPr txBox="1"/>
          <p:nvPr/>
        </p:nvSpPr>
        <p:spPr>
          <a:xfrm>
            <a:off x="326535" y="5721815"/>
            <a:ext cx="8903269" cy="5047536"/>
          </a:xfrm>
          <a:prstGeom prst="rect">
            <a:avLst/>
          </a:prstGeom>
          <a:solidFill>
            <a:schemeClr val="bg1"/>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sz="1400" b="1" dirty="0"/>
              <a:t>Common rules</a:t>
            </a:r>
          </a:p>
          <a:p>
            <a:r>
              <a:rPr lang="en-CA" sz="1400" dirty="0"/>
              <a:t>Resolution &gt; 1024(min) x 768  AND 1280 x 720(min) </a:t>
            </a:r>
          </a:p>
          <a:p>
            <a:endParaRPr lang="en-CA" sz="1400" dirty="0"/>
          </a:p>
          <a:p>
            <a:r>
              <a:rPr lang="en-CA" sz="1400" dirty="0"/>
              <a:t>Border &gt; nested 30 pixels from the edges with a grid line to next the titles</a:t>
            </a:r>
          </a:p>
          <a:p>
            <a:endParaRPr lang="en-CA" sz="1400" dirty="0"/>
          </a:p>
          <a:p>
            <a:r>
              <a:rPr lang="en-CA" sz="1400" dirty="0"/>
              <a:t>Kepstrum Logo &gt; Kepstrum-jpeg-100x100-top right corner</a:t>
            </a:r>
          </a:p>
          <a:p>
            <a:endParaRPr lang="en-CA" sz="1400" dirty="0"/>
          </a:p>
          <a:p>
            <a:r>
              <a:rPr lang="en-CA" sz="1400" dirty="0"/>
              <a:t>Label-title-{Open an Existing Project}-Background-Purple-Text-18-Black</a:t>
            </a:r>
          </a:p>
          <a:p>
            <a:endParaRPr lang="en-CA" sz="1400" dirty="0">
              <a:solidFill>
                <a:srgbClr val="FF0000"/>
              </a:solidFill>
            </a:endParaRPr>
          </a:p>
          <a:p>
            <a:r>
              <a:rPr lang="en-CA" sz="1400" dirty="0"/>
              <a:t>Label-/Model/Folder ID/-Background-Orange-Text-12-Black</a:t>
            </a:r>
          </a:p>
          <a:p>
            <a:r>
              <a:rPr lang="en-CA" sz="1400" dirty="0"/>
              <a:t>Fixed-field-/String/-Background-Green-Text 12-Black &gt; </a:t>
            </a:r>
            <a:r>
              <a:rPr lang="en-CA" sz="1400" dirty="0">
                <a:solidFill>
                  <a:srgbClr val="FF0000"/>
                </a:solidFill>
              </a:rPr>
              <a:t>DB-{Model}</a:t>
            </a:r>
          </a:p>
          <a:p>
            <a:endParaRPr lang="en-CA" sz="1400" dirty="0"/>
          </a:p>
          <a:p>
            <a:r>
              <a:rPr lang="en-CA" sz="1400" dirty="0"/>
              <a:t>Label-/User Name/-Background-Orange-Text-12-Black</a:t>
            </a:r>
          </a:p>
          <a:p>
            <a:r>
              <a:rPr lang="en-CA" sz="1400" dirty="0"/>
              <a:t>Fixed-field-/</a:t>
            </a:r>
            <a:r>
              <a:rPr lang="en-CA" sz="1400" dirty="0">
                <a:solidFill>
                  <a:srgbClr val="FF0000"/>
                </a:solidFill>
              </a:rPr>
              <a:t>String</a:t>
            </a:r>
            <a:r>
              <a:rPr lang="en-CA" sz="1400" dirty="0"/>
              <a:t>/-Background-Grey-Text 12-Black &gt; </a:t>
            </a:r>
            <a:r>
              <a:rPr lang="en-CA" sz="1400" dirty="0">
                <a:solidFill>
                  <a:srgbClr val="FF0000"/>
                </a:solidFill>
              </a:rPr>
              <a:t>DB-{Users}</a:t>
            </a:r>
          </a:p>
          <a:p>
            <a:endParaRPr lang="en-CA" sz="1400" dirty="0">
              <a:solidFill>
                <a:srgbClr val="FF0000"/>
              </a:solidFill>
            </a:endParaRPr>
          </a:p>
          <a:p>
            <a:r>
              <a:rPr lang="en-CA" sz="1400" dirty="0"/>
              <a:t>Label-/Access Code/-Background-Orange-Text-12-Black</a:t>
            </a:r>
          </a:p>
          <a:p>
            <a:r>
              <a:rPr lang="en-CA" sz="1400" dirty="0"/>
              <a:t>Fixed-field-/</a:t>
            </a:r>
            <a:r>
              <a:rPr lang="en-CA" sz="1400" dirty="0">
                <a:solidFill>
                  <a:srgbClr val="FF0000"/>
                </a:solidFill>
              </a:rPr>
              <a:t>String</a:t>
            </a:r>
            <a:r>
              <a:rPr lang="en-CA" sz="1400" dirty="0"/>
              <a:t>/-Background-Grey-Text 12-Black &gt; </a:t>
            </a:r>
            <a:r>
              <a:rPr lang="en-CA" sz="1400" dirty="0">
                <a:solidFill>
                  <a:srgbClr val="FF0000"/>
                </a:solidFill>
              </a:rPr>
              <a:t>DB-{AccessCodes}</a:t>
            </a:r>
          </a:p>
          <a:p>
            <a:endParaRPr lang="en-CA" sz="1400" dirty="0">
              <a:solidFill>
                <a:srgbClr val="FF0000"/>
              </a:solidFill>
            </a:endParaRPr>
          </a:p>
          <a:p>
            <a:r>
              <a:rPr lang="en-CA" sz="1400" dirty="0"/>
              <a:t>Action-button-/Login to Revision Log/-Background-Pink-Text-12-Black &gt;  </a:t>
            </a:r>
            <a:r>
              <a:rPr lang="en-CA" sz="1400" dirty="0">
                <a:solidFill>
                  <a:srgbClr val="FF0000"/>
                </a:solidFill>
              </a:rPr>
              <a:t>If user name and code match up, then redirect to [Revision Log], else error</a:t>
            </a:r>
          </a:p>
          <a:p>
            <a:endParaRPr lang="en-CA" sz="1400" dirty="0"/>
          </a:p>
          <a:p>
            <a:r>
              <a:rPr lang="en-CA" sz="1400" dirty="0"/>
              <a:t>Action-button-/New Project Registration?/-Background-Pink-Text-12-Black &gt; </a:t>
            </a:r>
            <a:r>
              <a:rPr lang="en-CA" sz="1400" dirty="0">
                <a:solidFill>
                  <a:srgbClr val="FF0000"/>
                </a:solidFill>
              </a:rPr>
              <a:t>redirect to [???]</a:t>
            </a:r>
          </a:p>
          <a:p>
            <a:endParaRPr lang="en-CA" sz="1400" dirty="0"/>
          </a:p>
        </p:txBody>
      </p:sp>
    </p:spTree>
    <p:extLst>
      <p:ext uri="{BB962C8B-B14F-4D97-AF65-F5344CB8AC3E}">
        <p14:creationId xmlns:p14="http://schemas.microsoft.com/office/powerpoint/2010/main" val="405598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64084" y="18964894"/>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New Project Reg. Lead ID SETUP</a:t>
            </a:r>
          </a:p>
        </p:txBody>
      </p:sp>
      <p:sp>
        <p:nvSpPr>
          <p:cNvPr id="6" name="Rounded Rectangle 5"/>
          <p:cNvSpPr/>
          <p:nvPr/>
        </p:nvSpPr>
        <p:spPr>
          <a:xfrm>
            <a:off x="1742879" y="3062579"/>
            <a:ext cx="5641309" cy="65545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Project Lead Responsible to Release</a:t>
            </a:r>
            <a:r>
              <a:rPr lang="en-CA" sz="3999" dirty="0">
                <a:solidFill>
                  <a:schemeClr val="tx1"/>
                </a:solidFill>
              </a:rPr>
              <a:t> </a:t>
            </a:r>
          </a:p>
        </p:txBody>
      </p:sp>
      <p:sp>
        <p:nvSpPr>
          <p:cNvPr id="22" name="Rounded Rectangle 21"/>
          <p:cNvSpPr/>
          <p:nvPr/>
        </p:nvSpPr>
        <p:spPr>
          <a:xfrm>
            <a:off x="17249285" y="3069963"/>
            <a:ext cx="1392548"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email</a:t>
            </a:r>
            <a:r>
              <a:rPr lang="en-CA" sz="3999" dirty="0">
                <a:solidFill>
                  <a:schemeClr val="tx1"/>
                </a:solidFill>
              </a:rPr>
              <a:t> </a:t>
            </a:r>
          </a:p>
        </p:txBody>
      </p:sp>
      <p:sp>
        <p:nvSpPr>
          <p:cNvPr id="29" name="Rounded Rectangle 28"/>
          <p:cNvSpPr/>
          <p:nvPr/>
        </p:nvSpPr>
        <p:spPr>
          <a:xfrm>
            <a:off x="25367139" y="3069959"/>
            <a:ext cx="2623937" cy="79661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 Name</a:t>
            </a:r>
            <a:endParaRPr lang="en-CA" sz="3999" dirty="0">
              <a:solidFill>
                <a:schemeClr val="tx1"/>
              </a:solidFill>
            </a:endParaRPr>
          </a:p>
        </p:txBody>
      </p:sp>
      <p:sp>
        <p:nvSpPr>
          <p:cNvPr id="31" name="Rounded Rectangle 30"/>
          <p:cNvSpPr/>
          <p:nvPr/>
        </p:nvSpPr>
        <p:spPr>
          <a:xfrm>
            <a:off x="25386198"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21" name="Rounded Rectangle 20"/>
          <p:cNvSpPr/>
          <p:nvPr/>
        </p:nvSpPr>
        <p:spPr>
          <a:xfrm>
            <a:off x="14571420" y="3069959"/>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28" name="Rounded Rectangle 27"/>
          <p:cNvSpPr/>
          <p:nvPr/>
        </p:nvSpPr>
        <p:spPr>
          <a:xfrm>
            <a:off x="14488311" y="3994773"/>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err="1">
                <a:solidFill>
                  <a:schemeClr val="tx1"/>
                </a:solidFill>
              </a:rPr>
              <a:t>yy</a:t>
            </a:r>
            <a:r>
              <a:rPr lang="en-CA" sz="2800" dirty="0">
                <a:solidFill>
                  <a:schemeClr val="tx1"/>
                </a:solidFill>
              </a:rPr>
              <a:t>-mm-</a:t>
            </a:r>
            <a:r>
              <a:rPr lang="en-CA" sz="2800" dirty="0" err="1">
                <a:solidFill>
                  <a:schemeClr val="tx1"/>
                </a:solidFill>
              </a:rPr>
              <a:t>dd</a:t>
            </a:r>
            <a:r>
              <a:rPr lang="en-CA" sz="2800" dirty="0">
                <a:solidFill>
                  <a:schemeClr val="tx1"/>
                </a:solidFill>
              </a:rPr>
              <a:t> </a:t>
            </a:r>
          </a:p>
        </p:txBody>
      </p:sp>
      <p:sp>
        <p:nvSpPr>
          <p:cNvPr id="42" name="Rounded Rectangle 41"/>
          <p:cNvSpPr/>
          <p:nvPr/>
        </p:nvSpPr>
        <p:spPr>
          <a:xfrm>
            <a:off x="17268344" y="3994777"/>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43" name="Rounded Rectangle 42"/>
          <p:cNvSpPr/>
          <p:nvPr/>
        </p:nvSpPr>
        <p:spPr>
          <a:xfrm>
            <a:off x="1742882" y="3994770"/>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15" name="Rounded Rectangle 14"/>
          <p:cNvSpPr/>
          <p:nvPr/>
        </p:nvSpPr>
        <p:spPr>
          <a:xfrm>
            <a:off x="25386198"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pkianpour</a:t>
            </a:r>
          </a:p>
        </p:txBody>
      </p:sp>
      <p:sp>
        <p:nvSpPr>
          <p:cNvPr id="18" name="Rounded Rectangle 17"/>
          <p:cNvSpPr/>
          <p:nvPr/>
        </p:nvSpPr>
        <p:spPr>
          <a:xfrm>
            <a:off x="14488311" y="475599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 </a:t>
            </a:r>
          </a:p>
        </p:txBody>
      </p:sp>
      <p:sp>
        <p:nvSpPr>
          <p:cNvPr id="19" name="Rounded Rectangle 18"/>
          <p:cNvSpPr/>
          <p:nvPr/>
        </p:nvSpPr>
        <p:spPr>
          <a:xfrm>
            <a:off x="17268344" y="4756002"/>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Pkianpour@kepstrum.com</a:t>
            </a:r>
          </a:p>
        </p:txBody>
      </p:sp>
      <p:sp>
        <p:nvSpPr>
          <p:cNvPr id="20" name="Rounded Rectangle 19"/>
          <p:cNvSpPr/>
          <p:nvPr/>
        </p:nvSpPr>
        <p:spPr>
          <a:xfrm>
            <a:off x="1742882" y="4755995"/>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Payman Kianpour </a:t>
            </a:r>
          </a:p>
        </p:txBody>
      </p:sp>
      <p:sp>
        <p:nvSpPr>
          <p:cNvPr id="49" name="Rounded Rectangle 48"/>
          <p:cNvSpPr/>
          <p:nvPr/>
        </p:nvSpPr>
        <p:spPr>
          <a:xfrm>
            <a:off x="34794384" y="6991307"/>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Users</a:t>
            </a:r>
          </a:p>
        </p:txBody>
      </p:sp>
      <p:sp>
        <p:nvSpPr>
          <p:cNvPr id="34" name="Rounded Rectangle 33"/>
          <p:cNvSpPr/>
          <p:nvPr/>
        </p:nvSpPr>
        <p:spPr>
          <a:xfrm>
            <a:off x="243778" y="3189018"/>
            <a:ext cx="696455" cy="677558"/>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Line</a:t>
            </a:r>
          </a:p>
        </p:txBody>
      </p:sp>
      <p:sp>
        <p:nvSpPr>
          <p:cNvPr id="35" name="Rounded Rectangle 34"/>
          <p:cNvSpPr/>
          <p:nvPr/>
        </p:nvSpPr>
        <p:spPr>
          <a:xfrm>
            <a:off x="249342" y="4022091"/>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a:t>
            </a:r>
          </a:p>
        </p:txBody>
      </p:sp>
      <p:sp>
        <p:nvSpPr>
          <p:cNvPr id="37" name="Rounded Rectangle 36"/>
          <p:cNvSpPr/>
          <p:nvPr/>
        </p:nvSpPr>
        <p:spPr>
          <a:xfrm>
            <a:off x="279476" y="4563294"/>
            <a:ext cx="1224136"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Delete</a:t>
            </a:r>
            <a:r>
              <a:rPr lang="en-CA" sz="3999" dirty="0">
                <a:solidFill>
                  <a:schemeClr val="tx1"/>
                </a:solidFill>
              </a:rPr>
              <a:t> </a:t>
            </a:r>
          </a:p>
        </p:txBody>
      </p:sp>
      <p:sp>
        <p:nvSpPr>
          <p:cNvPr id="44" name="Rounded Rectangle 43"/>
          <p:cNvSpPr/>
          <p:nvPr/>
        </p:nvSpPr>
        <p:spPr>
          <a:xfrm>
            <a:off x="368624" y="269459"/>
            <a:ext cx="7344816" cy="625707"/>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Lead ID Set Up</a:t>
            </a:r>
          </a:p>
        </p:txBody>
      </p:sp>
      <p:sp>
        <p:nvSpPr>
          <p:cNvPr id="45" name="Rounded Rectangle 44"/>
          <p:cNvSpPr/>
          <p:nvPr/>
        </p:nvSpPr>
        <p:spPr>
          <a:xfrm>
            <a:off x="28095864" y="3069959"/>
            <a:ext cx="2623937" cy="79661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Access Code</a:t>
            </a:r>
            <a:r>
              <a:rPr lang="en-CA" sz="3999" dirty="0">
                <a:solidFill>
                  <a:schemeClr val="tx1"/>
                </a:solidFill>
              </a:rPr>
              <a:t> </a:t>
            </a:r>
          </a:p>
        </p:txBody>
      </p:sp>
      <p:sp>
        <p:nvSpPr>
          <p:cNvPr id="51" name="Rounded Rectangle 50"/>
          <p:cNvSpPr/>
          <p:nvPr/>
        </p:nvSpPr>
        <p:spPr>
          <a:xfrm>
            <a:off x="2811492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52" name="Rounded Rectangle 51"/>
          <p:cNvSpPr/>
          <p:nvPr/>
        </p:nvSpPr>
        <p:spPr>
          <a:xfrm>
            <a:off x="2811492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54" name="Rounded Rectangle 53"/>
          <p:cNvSpPr/>
          <p:nvPr/>
        </p:nvSpPr>
        <p:spPr>
          <a:xfrm>
            <a:off x="10032717" y="3062579"/>
            <a:ext cx="2623937"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Function</a:t>
            </a:r>
            <a:endParaRPr lang="en-CA" sz="3999" dirty="0">
              <a:solidFill>
                <a:schemeClr val="tx1"/>
              </a:solidFill>
            </a:endParaRPr>
          </a:p>
        </p:txBody>
      </p:sp>
      <p:sp>
        <p:nvSpPr>
          <p:cNvPr id="55" name="Rounded Rectangle 54"/>
          <p:cNvSpPr/>
          <p:nvPr/>
        </p:nvSpPr>
        <p:spPr>
          <a:xfrm>
            <a:off x="9976806" y="3994789"/>
            <a:ext cx="4088359" cy="59098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a:t>
            </a:r>
          </a:p>
        </p:txBody>
      </p:sp>
      <p:sp>
        <p:nvSpPr>
          <p:cNvPr id="56" name="Rounded Rectangle 55"/>
          <p:cNvSpPr/>
          <p:nvPr/>
        </p:nvSpPr>
        <p:spPr>
          <a:xfrm>
            <a:off x="10035104" y="4817609"/>
            <a:ext cx="4030061"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Director</a:t>
            </a:r>
          </a:p>
        </p:txBody>
      </p:sp>
      <p:pic>
        <p:nvPicPr>
          <p:cNvPr id="30" name="Picture 29"/>
          <p:cNvPicPr>
            <a:picLocks noChangeAspect="1"/>
          </p:cNvPicPr>
          <p:nvPr/>
        </p:nvPicPr>
        <p:blipFill>
          <a:blip r:embed="rId3"/>
          <a:stretch>
            <a:fillRect/>
          </a:stretch>
        </p:blipFill>
        <p:spPr>
          <a:xfrm>
            <a:off x="32573173" y="93363"/>
            <a:ext cx="6438052" cy="3183223"/>
          </a:xfrm>
          <a:prstGeom prst="rect">
            <a:avLst/>
          </a:prstGeom>
        </p:spPr>
      </p:pic>
      <p:sp>
        <p:nvSpPr>
          <p:cNvPr id="27" name="Rounded Rectangle 26"/>
          <p:cNvSpPr/>
          <p:nvPr/>
        </p:nvSpPr>
        <p:spPr>
          <a:xfrm>
            <a:off x="31139654" y="3062579"/>
            <a:ext cx="3654730" cy="959512"/>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err="1">
                <a:solidFill>
                  <a:schemeClr val="tx1"/>
                </a:solidFill>
              </a:rPr>
              <a:t>Confim</a:t>
            </a:r>
            <a:r>
              <a:rPr lang="en-CA" sz="2800" dirty="0">
                <a:solidFill>
                  <a:schemeClr val="tx1"/>
                </a:solidFill>
              </a:rPr>
              <a:t>  Access Code</a:t>
            </a:r>
            <a:r>
              <a:rPr lang="en-CA" sz="3999" dirty="0">
                <a:solidFill>
                  <a:schemeClr val="tx1"/>
                </a:solidFill>
              </a:rPr>
              <a:t> </a:t>
            </a:r>
          </a:p>
        </p:txBody>
      </p:sp>
      <p:sp>
        <p:nvSpPr>
          <p:cNvPr id="32" name="Rounded Rectangle 31"/>
          <p:cNvSpPr/>
          <p:nvPr/>
        </p:nvSpPr>
        <p:spPr>
          <a:xfrm>
            <a:off x="3115871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33" name="Rounded Rectangle 32"/>
          <p:cNvSpPr/>
          <p:nvPr/>
        </p:nvSpPr>
        <p:spPr>
          <a:xfrm>
            <a:off x="3115871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7" name="TextBox 6">
            <a:extLst>
              <a:ext uri="{FF2B5EF4-FFF2-40B4-BE49-F238E27FC236}">
                <a16:creationId xmlns:a16="http://schemas.microsoft.com/office/drawing/2014/main" id="{C11819EA-4E2D-764B-A2B5-E6B10C374ABC}"/>
              </a:ext>
            </a:extLst>
          </p:cNvPr>
          <p:cNvSpPr txBox="1"/>
          <p:nvPr/>
        </p:nvSpPr>
        <p:spPr>
          <a:xfrm>
            <a:off x="666775" y="5799816"/>
            <a:ext cx="6528231" cy="9356087"/>
          </a:xfrm>
          <a:prstGeom prst="rect">
            <a:avLst/>
          </a:prstGeom>
          <a:noFill/>
        </p:spPr>
        <p:txBody>
          <a:bodyPr wrap="square" rtlCol="0">
            <a:spAutoFit/>
          </a:bodyPr>
          <a:lstStyle/>
          <a:p>
            <a:r>
              <a:rPr lang="en-CA" sz="1200" b="1" dirty="0"/>
              <a:t>Common rules</a:t>
            </a:r>
          </a:p>
          <a:p>
            <a:r>
              <a:rPr lang="en-CA" sz="1200" dirty="0"/>
              <a:t>Resolution &gt; 1024(min) x 768  AND 1280 x 720(min) </a:t>
            </a:r>
          </a:p>
          <a:p>
            <a:endParaRPr lang="en-CA" sz="1200" dirty="0"/>
          </a:p>
          <a:p>
            <a:r>
              <a:rPr lang="en-CA" sz="1200" dirty="0"/>
              <a:t>Border &gt; nested 30 pixels from the edges with a grid line to next the titles</a:t>
            </a:r>
          </a:p>
          <a:p>
            <a:endParaRPr lang="en-CA" sz="1200" dirty="0"/>
          </a:p>
          <a:p>
            <a:r>
              <a:rPr lang="en-CA" sz="1200" dirty="0"/>
              <a:t>Company Logo &gt; Insert-jpeg-100x100-designated-position</a:t>
            </a:r>
          </a:p>
          <a:p>
            <a:endParaRPr lang="en-CA" sz="1200" dirty="0"/>
          </a:p>
          <a:p>
            <a:r>
              <a:rPr lang="en-CA" sz="1200" dirty="0"/>
              <a:t>Label-title-{Project Lead Responsible to Release}-Background-Purple-Text-18-Black</a:t>
            </a:r>
          </a:p>
          <a:p>
            <a:r>
              <a:rPr lang="en-CA" sz="1200" dirty="0" err="1"/>
              <a:t>TextField</a:t>
            </a:r>
            <a:r>
              <a:rPr lang="en-CA" sz="1200" dirty="0"/>
              <a:t>/characters-20/-Background-Grey-Text 12-Black &gt; </a:t>
            </a:r>
            <a:r>
              <a:rPr lang="en-CA" sz="1200" dirty="0">
                <a:solidFill>
                  <a:srgbClr val="FF0000"/>
                </a:solidFill>
              </a:rPr>
              <a:t>DB-{New Lead ID Set up}</a:t>
            </a:r>
          </a:p>
          <a:p>
            <a:endParaRPr lang="en-CA" sz="1200" dirty="0">
              <a:solidFill>
                <a:srgbClr val="FF0000"/>
              </a:solidFill>
            </a:endParaRPr>
          </a:p>
          <a:p>
            <a:r>
              <a:rPr lang="en-CA" sz="1200" dirty="0"/>
              <a:t>Label-/function/-Background-Orange-Text-12-Black</a:t>
            </a:r>
          </a:p>
          <a:p>
            <a:r>
              <a:rPr lang="en-CA" sz="1200" dirty="0" err="1"/>
              <a:t>TextField</a:t>
            </a:r>
            <a:r>
              <a:rPr lang="en-CA" sz="1200" dirty="0"/>
              <a:t> /Character 15/-Background-Grey-Text 12-Black &gt; </a:t>
            </a:r>
            <a:r>
              <a:rPr lang="en-CA" sz="1200" dirty="0">
                <a:solidFill>
                  <a:srgbClr val="FF0000"/>
                </a:solidFill>
              </a:rPr>
              <a:t>DB-{New Lead ID set up}</a:t>
            </a:r>
          </a:p>
          <a:p>
            <a:endParaRPr lang="en-CA" sz="1200" dirty="0"/>
          </a:p>
          <a:p>
            <a:r>
              <a:rPr lang="en-CA" sz="1200" dirty="0"/>
              <a:t>Label-/Date/-Background-Orange-Text-12-Black</a:t>
            </a:r>
          </a:p>
          <a:p>
            <a:r>
              <a:rPr lang="en-CA" sz="1200" dirty="0" err="1"/>
              <a:t>TextField</a:t>
            </a:r>
            <a:r>
              <a:rPr lang="en-CA" sz="1200" dirty="0"/>
              <a:t> /</a:t>
            </a:r>
            <a:r>
              <a:rPr lang="en-CA" sz="1200" dirty="0">
                <a:solidFill>
                  <a:srgbClr val="FF0000"/>
                </a:solidFill>
              </a:rPr>
              <a:t>YY-MM-DD</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Label-/email/-Background-Orange-Text-12-Black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Label-/Username/-Background-Orange-Text-12-Black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Label/password/-Background-Orange-Text-12-Black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Label/Access Code/-Background-Orange-Text-12-Black &gt; </a:t>
            </a:r>
          </a:p>
          <a:p>
            <a:r>
              <a:rPr lang="en-CA" sz="1200" dirty="0" err="1"/>
              <a:t>TextField</a:t>
            </a:r>
            <a:r>
              <a:rPr lang="en-CA" sz="1200" dirty="0"/>
              <a:t> /</a:t>
            </a:r>
            <a:r>
              <a:rPr lang="en-CA" sz="1200" dirty="0">
                <a:solidFill>
                  <a:srgbClr val="FF0000"/>
                </a:solidFill>
              </a:rPr>
              <a:t>integer 10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Label/Confirm Access Code/-Background-Orange-Text-12-Black &gt; </a:t>
            </a:r>
          </a:p>
          <a:p>
            <a:r>
              <a:rPr lang="en-CA" sz="1200" dirty="0" err="1"/>
              <a:t>TextField</a:t>
            </a:r>
            <a:r>
              <a:rPr lang="en-CA" sz="1200" dirty="0"/>
              <a:t> /</a:t>
            </a:r>
            <a:r>
              <a:rPr lang="en-CA" sz="1200" dirty="0">
                <a:solidFill>
                  <a:srgbClr val="FF0000"/>
                </a:solidFill>
              </a:rPr>
              <a:t>Integer 20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endParaRPr lang="en-CA" sz="1200" dirty="0">
              <a:solidFill>
                <a:srgbClr val="FF0000"/>
              </a:solidFill>
            </a:endParaRPr>
          </a:p>
          <a:p>
            <a:r>
              <a:rPr lang="en-CA" sz="1200" dirty="0"/>
              <a:t>Label/Line/-Background-Orange-Text-12-Black &gt; </a:t>
            </a:r>
          </a:p>
          <a:p>
            <a:r>
              <a:rPr lang="en-CA" sz="1200" dirty="0"/>
              <a:t>Fixed </a:t>
            </a:r>
            <a:r>
              <a:rPr lang="en-CA" sz="1200" dirty="0" err="1"/>
              <a:t>Textfield</a:t>
            </a:r>
            <a:r>
              <a:rPr lang="en-CA" sz="1200" dirty="0"/>
              <a:t> /</a:t>
            </a:r>
            <a:r>
              <a:rPr lang="en-CA" sz="1200" dirty="0">
                <a:solidFill>
                  <a:srgbClr val="FF0000"/>
                </a:solidFill>
              </a:rPr>
              <a:t>Integer 2</a:t>
            </a:r>
            <a:r>
              <a:rPr lang="en-CA" sz="1200" dirty="0"/>
              <a:t>/-Background-Grey-Text 12-Black&gt;</a:t>
            </a:r>
            <a:r>
              <a:rPr lang="en-CA" sz="1200" dirty="0">
                <a:solidFill>
                  <a:srgbClr val="FF0000"/>
                </a:solidFill>
              </a:rPr>
              <a:t>Increase by one when New Lead ID is clicked</a:t>
            </a:r>
          </a:p>
          <a:p>
            <a:endParaRPr lang="en-CA" sz="1200" dirty="0">
              <a:solidFill>
                <a:srgbClr val="FF0000"/>
              </a:solidFill>
            </a:endParaRPr>
          </a:p>
          <a:p>
            <a:r>
              <a:rPr lang="en-CA" sz="1200" dirty="0"/>
              <a:t>Button/New Lead ID Set Up/-Background-Purple-Text-18-Black &gt;  </a:t>
            </a:r>
            <a:r>
              <a:rPr lang="en-CA" sz="1200" dirty="0">
                <a:solidFill>
                  <a:srgbClr val="FF0000"/>
                </a:solidFill>
              </a:rPr>
              <a:t>Adds new line</a:t>
            </a:r>
          </a:p>
          <a:p>
            <a:endParaRPr lang="en-CA" sz="1200" dirty="0">
              <a:solidFill>
                <a:srgbClr val="FF0000"/>
              </a:solidFill>
            </a:endParaRPr>
          </a:p>
          <a:p>
            <a:r>
              <a:rPr lang="en-CA" sz="1200" dirty="0"/>
              <a:t>Button/Users/-Background-Purple-Text-18-Black &gt;  </a:t>
            </a:r>
            <a:r>
              <a:rPr lang="en-CA" sz="1200" dirty="0">
                <a:solidFill>
                  <a:srgbClr val="FF0000"/>
                </a:solidFill>
              </a:rPr>
              <a:t>Redirects to users page</a:t>
            </a:r>
            <a:endParaRPr lang="en-CA" sz="1200" dirty="0"/>
          </a:p>
          <a:p>
            <a:endParaRPr lang="en-CA" sz="1200" dirty="0"/>
          </a:p>
          <a:p>
            <a:endParaRPr lang="en-CA" sz="1200" dirty="0"/>
          </a:p>
          <a:p>
            <a:endParaRPr lang="en-CA" sz="1200" dirty="0">
              <a:solidFill>
                <a:srgbClr val="FF0000"/>
              </a:solidFill>
            </a:endParaRPr>
          </a:p>
          <a:p>
            <a:endParaRPr lang="en-CA" sz="1200" dirty="0">
              <a:solidFill>
                <a:srgbClr val="FF0000"/>
              </a:solidFill>
            </a:endParaRPr>
          </a:p>
          <a:p>
            <a:endParaRPr lang="en-CA" sz="1200" dirty="0">
              <a:solidFill>
                <a:srgbClr val="FF0000"/>
              </a:solidFill>
            </a:endParaRPr>
          </a:p>
          <a:p>
            <a:endParaRPr lang="en-CA" sz="1200" dirty="0">
              <a:solidFill>
                <a:srgbClr val="FF0000"/>
              </a:solidFill>
            </a:endParaRPr>
          </a:p>
          <a:p>
            <a:endParaRPr lang="en-US" dirty="0"/>
          </a:p>
        </p:txBody>
      </p:sp>
      <p:sp>
        <p:nvSpPr>
          <p:cNvPr id="9" name="TextBox 8">
            <a:extLst>
              <a:ext uri="{FF2B5EF4-FFF2-40B4-BE49-F238E27FC236}">
                <a16:creationId xmlns:a16="http://schemas.microsoft.com/office/drawing/2014/main" id="{09C21F8A-6B43-F043-B892-E930677E5099}"/>
              </a:ext>
            </a:extLst>
          </p:cNvPr>
          <p:cNvSpPr txBox="1"/>
          <p:nvPr/>
        </p:nvSpPr>
        <p:spPr>
          <a:xfrm>
            <a:off x="9605399" y="7155582"/>
            <a:ext cx="13284589" cy="2677656"/>
          </a:xfrm>
          <a:prstGeom prst="rect">
            <a:avLst/>
          </a:prstGeom>
          <a:noFill/>
        </p:spPr>
        <p:txBody>
          <a:bodyPr wrap="square" rtlCol="0">
            <a:spAutoFit/>
          </a:bodyPr>
          <a:lstStyle/>
          <a:p>
            <a:r>
              <a:rPr lang="en-CA" sz="1200" dirty="0"/>
              <a:t>Action- mouse-leave &gt; </a:t>
            </a:r>
            <a:r>
              <a:rPr lang="en-CA" sz="1200" dirty="0">
                <a:solidFill>
                  <a:srgbClr val="FF0000"/>
                </a:solidFill>
              </a:rPr>
              <a:t>save into Lead ID  database</a:t>
            </a:r>
          </a:p>
          <a:p>
            <a:r>
              <a:rPr lang="en-CA" sz="1200" dirty="0"/>
              <a:t>Action-button-mouse-over &gt; </a:t>
            </a:r>
            <a:r>
              <a:rPr lang="en-CA" sz="1200" dirty="0">
                <a:solidFill>
                  <a:srgbClr val="FF0000"/>
                </a:solidFill>
              </a:rPr>
              <a:t>shadowed</a:t>
            </a:r>
          </a:p>
          <a:p>
            <a:r>
              <a:rPr lang="en-CA" sz="1200" dirty="0"/>
              <a:t>Action-button-/New Lead ID Set Up/ &gt; </a:t>
            </a:r>
            <a:r>
              <a:rPr lang="en-CA" sz="1200" dirty="0">
                <a:solidFill>
                  <a:srgbClr val="FF0000"/>
                </a:solidFill>
              </a:rPr>
              <a:t>creates a new line of </a:t>
            </a:r>
            <a:r>
              <a:rPr lang="en-CA" sz="1200" dirty="0" err="1">
                <a:solidFill>
                  <a:srgbClr val="FF0000"/>
                </a:solidFill>
              </a:rPr>
              <a:t>textfields</a:t>
            </a:r>
            <a:r>
              <a:rPr lang="en-CA" sz="1200" dirty="0">
                <a:solidFill>
                  <a:srgbClr val="FF0000"/>
                </a:solidFill>
              </a:rPr>
              <a:t> + adds 1 to the counter to keep track</a:t>
            </a:r>
          </a:p>
          <a:p>
            <a:endParaRPr lang="en-CA" sz="1200" dirty="0">
              <a:solidFill>
                <a:srgbClr val="FF0000"/>
              </a:solidFill>
            </a:endParaRPr>
          </a:p>
          <a:p>
            <a:endParaRPr lang="en-CA" sz="1200" dirty="0"/>
          </a:p>
          <a:p>
            <a:r>
              <a:rPr lang="en-CA" sz="1200" dirty="0"/>
              <a:t>Error messages &gt; Window-pop-out-/Error/-Backround-White-Text-12-Black-12-200x200-scrollpane-centered-repositionable</a:t>
            </a:r>
          </a:p>
          <a:p>
            <a:r>
              <a:rPr lang="en-CA" sz="1200" dirty="0">
                <a:solidFill>
                  <a:srgbClr val="FF0000"/>
                </a:solidFill>
              </a:rPr>
              <a:t>/Incorrect data/ </a:t>
            </a:r>
            <a:r>
              <a:rPr lang="en-CA" sz="1200" dirty="0"/>
              <a:t>&gt; if incorrect data entered in any of the </a:t>
            </a:r>
            <a:r>
              <a:rPr lang="en-CA" sz="1200" dirty="0" err="1"/>
              <a:t>textfields</a:t>
            </a:r>
            <a:endParaRPr lang="en-CA" sz="1200" dirty="0"/>
          </a:p>
          <a:p>
            <a:endParaRPr lang="en-CA" sz="1200" dirty="0"/>
          </a:p>
          <a:p>
            <a:r>
              <a:rPr lang="en-CA" sz="1200" dirty="0">
                <a:solidFill>
                  <a:srgbClr val="FF0000"/>
                </a:solidFill>
              </a:rPr>
              <a:t>CODE should randomly generated &gt; using </a:t>
            </a:r>
            <a:r>
              <a:rPr lang="en-CA" sz="1200" dirty="0" err="1">
                <a:solidFill>
                  <a:srgbClr val="FF0000"/>
                </a:solidFill>
              </a:rPr>
              <a:t>randint</a:t>
            </a:r>
            <a:r>
              <a:rPr lang="en-CA" sz="1200" dirty="0">
                <a:solidFill>
                  <a:srgbClr val="FF0000"/>
                </a:solidFill>
              </a:rPr>
              <a:t> &gt; compare to all codes so no overlaps</a:t>
            </a:r>
          </a:p>
          <a:p>
            <a:endParaRPr lang="en-CA" sz="1200" dirty="0"/>
          </a:p>
          <a:p>
            <a:r>
              <a:rPr lang="en-CA" sz="1200" dirty="0"/>
              <a:t>Embedded Intelligence &gt; Window-pop-out-/Warning/-Backround-White-Text-12-Black-200x200-scrollpane-centered-repositionable</a:t>
            </a:r>
          </a:p>
          <a:p>
            <a:r>
              <a:rPr lang="en-CA" sz="1200" dirty="0">
                <a:solidFill>
                  <a:srgbClr val="FF0000"/>
                </a:solidFill>
              </a:rPr>
              <a:t>/Design iterations are exceeding the limit/</a:t>
            </a:r>
          </a:p>
          <a:p>
            <a:r>
              <a:rPr lang="en-CA" sz="1200" dirty="0">
                <a:solidFill>
                  <a:srgbClr val="FF0000"/>
                </a:solidFill>
              </a:rPr>
              <a:t>/Data stored into and remembered by DB/</a:t>
            </a:r>
          </a:p>
          <a:p>
            <a:endParaRPr lang="en-US" sz="1200" dirty="0"/>
          </a:p>
        </p:txBody>
      </p:sp>
    </p:spTree>
    <p:extLst>
      <p:ext uri="{BB962C8B-B14F-4D97-AF65-F5344CB8AC3E}">
        <p14:creationId xmlns:p14="http://schemas.microsoft.com/office/powerpoint/2010/main" val="271025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p:cNvSpPr/>
          <p:nvPr/>
        </p:nvSpPr>
        <p:spPr>
          <a:xfrm>
            <a:off x="1742879" y="3062579"/>
            <a:ext cx="5641309" cy="65545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Project Associate </a:t>
            </a:r>
            <a:r>
              <a:rPr lang="en-CA" sz="3999" dirty="0">
                <a:solidFill>
                  <a:schemeClr val="tx1"/>
                </a:solidFill>
              </a:rPr>
              <a:t> </a:t>
            </a:r>
          </a:p>
        </p:txBody>
      </p:sp>
      <p:sp>
        <p:nvSpPr>
          <p:cNvPr id="22" name="Rounded Rectangle 21"/>
          <p:cNvSpPr/>
          <p:nvPr/>
        </p:nvSpPr>
        <p:spPr>
          <a:xfrm>
            <a:off x="17249285" y="3069963"/>
            <a:ext cx="1392548"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email</a:t>
            </a:r>
            <a:r>
              <a:rPr lang="en-CA" sz="3999" dirty="0">
                <a:solidFill>
                  <a:schemeClr val="tx1"/>
                </a:solidFill>
              </a:rPr>
              <a:t> </a:t>
            </a:r>
          </a:p>
        </p:txBody>
      </p:sp>
      <p:sp>
        <p:nvSpPr>
          <p:cNvPr id="29" name="Rounded Rectangle 28"/>
          <p:cNvSpPr/>
          <p:nvPr/>
        </p:nvSpPr>
        <p:spPr>
          <a:xfrm>
            <a:off x="25367139" y="3069959"/>
            <a:ext cx="2623937" cy="79661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 Name</a:t>
            </a:r>
            <a:endParaRPr lang="en-CA" sz="3999" dirty="0">
              <a:solidFill>
                <a:schemeClr val="tx1"/>
              </a:solidFill>
            </a:endParaRPr>
          </a:p>
        </p:txBody>
      </p:sp>
      <p:sp>
        <p:nvSpPr>
          <p:cNvPr id="31" name="Rounded Rectangle 30"/>
          <p:cNvSpPr/>
          <p:nvPr/>
        </p:nvSpPr>
        <p:spPr>
          <a:xfrm>
            <a:off x="25386198"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21" name="Rounded Rectangle 20"/>
          <p:cNvSpPr/>
          <p:nvPr/>
        </p:nvSpPr>
        <p:spPr>
          <a:xfrm>
            <a:off x="14571420" y="3069959"/>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28" name="Rounded Rectangle 27"/>
          <p:cNvSpPr/>
          <p:nvPr/>
        </p:nvSpPr>
        <p:spPr>
          <a:xfrm>
            <a:off x="14488311" y="3994773"/>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400" dirty="0" err="1">
                <a:solidFill>
                  <a:schemeClr val="tx1"/>
                </a:solidFill>
              </a:rPr>
              <a:t>yy</a:t>
            </a:r>
            <a:r>
              <a:rPr lang="en-CA" sz="2400" dirty="0">
                <a:solidFill>
                  <a:schemeClr val="tx1"/>
                </a:solidFill>
              </a:rPr>
              <a:t>-mm-</a:t>
            </a:r>
            <a:r>
              <a:rPr lang="en-CA" sz="2400" dirty="0" err="1">
                <a:solidFill>
                  <a:schemeClr val="tx1"/>
                </a:solidFill>
              </a:rPr>
              <a:t>dd</a:t>
            </a:r>
            <a:r>
              <a:rPr lang="en-CA" sz="1800" dirty="0">
                <a:solidFill>
                  <a:schemeClr val="tx1"/>
                </a:solidFill>
              </a:rPr>
              <a:t> </a:t>
            </a:r>
          </a:p>
        </p:txBody>
      </p:sp>
      <p:sp>
        <p:nvSpPr>
          <p:cNvPr id="42" name="Rounded Rectangle 41"/>
          <p:cNvSpPr/>
          <p:nvPr/>
        </p:nvSpPr>
        <p:spPr>
          <a:xfrm>
            <a:off x="17268344" y="3994777"/>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43" name="Rounded Rectangle 42"/>
          <p:cNvSpPr/>
          <p:nvPr/>
        </p:nvSpPr>
        <p:spPr>
          <a:xfrm>
            <a:off x="1742882" y="3994770"/>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15" name="Rounded Rectangle 14"/>
          <p:cNvSpPr/>
          <p:nvPr/>
        </p:nvSpPr>
        <p:spPr>
          <a:xfrm>
            <a:off x="25386198"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pkianpour</a:t>
            </a:r>
          </a:p>
        </p:txBody>
      </p:sp>
      <p:sp>
        <p:nvSpPr>
          <p:cNvPr id="18" name="Rounded Rectangle 17"/>
          <p:cNvSpPr/>
          <p:nvPr/>
        </p:nvSpPr>
        <p:spPr>
          <a:xfrm>
            <a:off x="14488311" y="475599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a:t>
            </a:r>
            <a:r>
              <a:rPr lang="en-CA" sz="1800" dirty="0">
                <a:solidFill>
                  <a:schemeClr val="tx1"/>
                </a:solidFill>
              </a:rPr>
              <a:t> </a:t>
            </a:r>
          </a:p>
        </p:txBody>
      </p:sp>
      <p:sp>
        <p:nvSpPr>
          <p:cNvPr id="19" name="Rounded Rectangle 18"/>
          <p:cNvSpPr/>
          <p:nvPr/>
        </p:nvSpPr>
        <p:spPr>
          <a:xfrm>
            <a:off x="17268344" y="4756002"/>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Pkianpour@kepstrum.com</a:t>
            </a:r>
          </a:p>
        </p:txBody>
      </p:sp>
      <p:sp>
        <p:nvSpPr>
          <p:cNvPr id="20" name="Rounded Rectangle 19"/>
          <p:cNvSpPr/>
          <p:nvPr/>
        </p:nvSpPr>
        <p:spPr>
          <a:xfrm>
            <a:off x="1742882" y="4755995"/>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Payman Kianpour </a:t>
            </a:r>
          </a:p>
        </p:txBody>
      </p:sp>
      <p:sp>
        <p:nvSpPr>
          <p:cNvPr id="34" name="Rounded Rectangle 33"/>
          <p:cNvSpPr/>
          <p:nvPr/>
        </p:nvSpPr>
        <p:spPr>
          <a:xfrm>
            <a:off x="243778" y="3189018"/>
            <a:ext cx="696455" cy="677558"/>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Line</a:t>
            </a:r>
          </a:p>
        </p:txBody>
      </p:sp>
      <p:sp>
        <p:nvSpPr>
          <p:cNvPr id="35" name="Rounded Rectangle 34"/>
          <p:cNvSpPr/>
          <p:nvPr/>
        </p:nvSpPr>
        <p:spPr>
          <a:xfrm>
            <a:off x="249342" y="4022091"/>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12</a:t>
            </a:r>
          </a:p>
        </p:txBody>
      </p:sp>
      <p:sp>
        <p:nvSpPr>
          <p:cNvPr id="36" name="Rounded Rectangle 35"/>
          <p:cNvSpPr/>
          <p:nvPr/>
        </p:nvSpPr>
        <p:spPr>
          <a:xfrm>
            <a:off x="249342" y="4761883"/>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a:t>
            </a:r>
          </a:p>
        </p:txBody>
      </p:sp>
      <p:sp>
        <p:nvSpPr>
          <p:cNvPr id="37" name="Rounded Rectangle 36"/>
          <p:cNvSpPr/>
          <p:nvPr/>
        </p:nvSpPr>
        <p:spPr>
          <a:xfrm>
            <a:off x="278488" y="5211365"/>
            <a:ext cx="1224136"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Delete</a:t>
            </a:r>
            <a:r>
              <a:rPr lang="en-CA" sz="3999" dirty="0">
                <a:solidFill>
                  <a:schemeClr val="tx1"/>
                </a:solidFill>
              </a:rPr>
              <a:t> </a:t>
            </a:r>
          </a:p>
        </p:txBody>
      </p:sp>
      <p:sp>
        <p:nvSpPr>
          <p:cNvPr id="40" name="Rounded Rectangle 39"/>
          <p:cNvSpPr/>
          <p:nvPr/>
        </p:nvSpPr>
        <p:spPr>
          <a:xfrm>
            <a:off x="1742879" y="1933129"/>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Add a new line</a:t>
            </a:r>
            <a:r>
              <a:rPr lang="en-CA" sz="3999" dirty="0">
                <a:solidFill>
                  <a:schemeClr val="tx1"/>
                </a:solidFill>
              </a:rPr>
              <a:t> </a:t>
            </a:r>
          </a:p>
        </p:txBody>
      </p:sp>
      <p:sp>
        <p:nvSpPr>
          <p:cNvPr id="45" name="Rounded Rectangle 44"/>
          <p:cNvSpPr/>
          <p:nvPr/>
        </p:nvSpPr>
        <p:spPr>
          <a:xfrm>
            <a:off x="28095864" y="3062579"/>
            <a:ext cx="2623937" cy="80399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Access Code</a:t>
            </a:r>
            <a:r>
              <a:rPr lang="en-CA" sz="3999" dirty="0">
                <a:solidFill>
                  <a:schemeClr val="tx1"/>
                </a:solidFill>
              </a:rPr>
              <a:t> </a:t>
            </a:r>
          </a:p>
        </p:txBody>
      </p:sp>
      <p:sp>
        <p:nvSpPr>
          <p:cNvPr id="51" name="Rounded Rectangle 50"/>
          <p:cNvSpPr/>
          <p:nvPr/>
        </p:nvSpPr>
        <p:spPr>
          <a:xfrm>
            <a:off x="2811492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52" name="Rounded Rectangle 51"/>
          <p:cNvSpPr/>
          <p:nvPr/>
        </p:nvSpPr>
        <p:spPr>
          <a:xfrm>
            <a:off x="2811492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54" name="Rounded Rectangle 53"/>
          <p:cNvSpPr/>
          <p:nvPr/>
        </p:nvSpPr>
        <p:spPr>
          <a:xfrm>
            <a:off x="10032717" y="3062579"/>
            <a:ext cx="2623937"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Function</a:t>
            </a:r>
            <a:endParaRPr lang="en-CA" sz="3999" dirty="0">
              <a:solidFill>
                <a:schemeClr val="tx1"/>
              </a:solidFill>
            </a:endParaRPr>
          </a:p>
        </p:txBody>
      </p:sp>
      <p:sp>
        <p:nvSpPr>
          <p:cNvPr id="55" name="Rounded Rectangle 54"/>
          <p:cNvSpPr/>
          <p:nvPr/>
        </p:nvSpPr>
        <p:spPr>
          <a:xfrm>
            <a:off x="9976806" y="3994789"/>
            <a:ext cx="4088359" cy="59098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a:t>
            </a:r>
          </a:p>
        </p:txBody>
      </p:sp>
      <p:sp>
        <p:nvSpPr>
          <p:cNvPr id="56" name="Rounded Rectangle 55"/>
          <p:cNvSpPr/>
          <p:nvPr/>
        </p:nvSpPr>
        <p:spPr>
          <a:xfrm>
            <a:off x="10035104" y="4817609"/>
            <a:ext cx="4030061"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Director</a:t>
            </a:r>
          </a:p>
        </p:txBody>
      </p:sp>
      <p:sp>
        <p:nvSpPr>
          <p:cNvPr id="30" name="Rounded Rectangle 29"/>
          <p:cNvSpPr/>
          <p:nvPr/>
        </p:nvSpPr>
        <p:spPr>
          <a:xfrm>
            <a:off x="299052" y="149848"/>
            <a:ext cx="7344816" cy="745318"/>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List of Associates for Operating Access</a:t>
            </a:r>
          </a:p>
        </p:txBody>
      </p:sp>
      <p:sp>
        <p:nvSpPr>
          <p:cNvPr id="32" name="Rounded Rectangle 31"/>
          <p:cNvSpPr/>
          <p:nvPr/>
        </p:nvSpPr>
        <p:spPr>
          <a:xfrm>
            <a:off x="33763591" y="6962767"/>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Stakeholders</a:t>
            </a:r>
          </a:p>
        </p:txBody>
      </p:sp>
      <p:sp>
        <p:nvSpPr>
          <p:cNvPr id="33" name="Rounded Rectangle 32"/>
          <p:cNvSpPr/>
          <p:nvPr/>
        </p:nvSpPr>
        <p:spPr>
          <a:xfrm>
            <a:off x="33760853" y="9387982"/>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Lead ID</a:t>
            </a:r>
          </a:p>
        </p:txBody>
      </p:sp>
      <p:sp>
        <p:nvSpPr>
          <p:cNvPr id="38" name="TextBox 37"/>
          <p:cNvSpPr txBox="1"/>
          <p:nvPr/>
        </p:nvSpPr>
        <p:spPr>
          <a:xfrm>
            <a:off x="364084" y="18964894"/>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New Project Reg. Users</a:t>
            </a:r>
          </a:p>
        </p:txBody>
      </p:sp>
      <p:pic>
        <p:nvPicPr>
          <p:cNvPr id="39" name="Picture 38"/>
          <p:cNvPicPr>
            <a:picLocks noChangeAspect="1"/>
          </p:cNvPicPr>
          <p:nvPr/>
        </p:nvPicPr>
        <p:blipFill>
          <a:blip r:embed="rId3"/>
          <a:stretch>
            <a:fillRect/>
          </a:stretch>
        </p:blipFill>
        <p:spPr>
          <a:xfrm>
            <a:off x="32573173" y="93363"/>
            <a:ext cx="6438052" cy="3183223"/>
          </a:xfrm>
          <a:prstGeom prst="rect">
            <a:avLst/>
          </a:prstGeom>
        </p:spPr>
      </p:pic>
      <p:sp>
        <p:nvSpPr>
          <p:cNvPr id="41" name="Rounded Rectangle 40"/>
          <p:cNvSpPr/>
          <p:nvPr/>
        </p:nvSpPr>
        <p:spPr>
          <a:xfrm>
            <a:off x="31139654" y="2907110"/>
            <a:ext cx="3654730" cy="959512"/>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Confirm  Access Code</a:t>
            </a:r>
            <a:r>
              <a:rPr lang="en-CA" sz="3999" dirty="0">
                <a:solidFill>
                  <a:schemeClr val="tx1"/>
                </a:solidFill>
              </a:rPr>
              <a:t> </a:t>
            </a:r>
          </a:p>
        </p:txBody>
      </p:sp>
      <p:sp>
        <p:nvSpPr>
          <p:cNvPr id="44" name="Rounded Rectangle 43"/>
          <p:cNvSpPr/>
          <p:nvPr/>
        </p:nvSpPr>
        <p:spPr>
          <a:xfrm>
            <a:off x="3115871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46" name="Rounded Rectangle 45"/>
          <p:cNvSpPr/>
          <p:nvPr/>
        </p:nvSpPr>
        <p:spPr>
          <a:xfrm>
            <a:off x="3115871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3" name="TextBox 2">
            <a:extLst>
              <a:ext uri="{FF2B5EF4-FFF2-40B4-BE49-F238E27FC236}">
                <a16:creationId xmlns:a16="http://schemas.microsoft.com/office/drawing/2014/main" id="{5C0B1812-3574-CD48-A6C1-6E35CECDFA1E}"/>
              </a:ext>
            </a:extLst>
          </p:cNvPr>
          <p:cNvSpPr txBox="1"/>
          <p:nvPr/>
        </p:nvSpPr>
        <p:spPr>
          <a:xfrm>
            <a:off x="1502624" y="6533204"/>
            <a:ext cx="6631174" cy="7663636"/>
          </a:xfrm>
          <a:prstGeom prst="rect">
            <a:avLst/>
          </a:prstGeom>
          <a:noFill/>
        </p:spPr>
        <p:txBody>
          <a:bodyPr wrap="none" rtlCol="0">
            <a:spAutoFit/>
          </a:bodyPr>
          <a:lstStyle/>
          <a:p>
            <a:r>
              <a:rPr lang="en-CA" sz="1200" b="1" dirty="0"/>
              <a:t>Common rules</a:t>
            </a:r>
          </a:p>
          <a:p>
            <a:r>
              <a:rPr lang="en-CA" sz="1200" dirty="0"/>
              <a:t>Resolution &gt; 1024(min) x 768  AND 1280 x 720(min) </a:t>
            </a:r>
          </a:p>
          <a:p>
            <a:endParaRPr lang="en-CA" sz="1200" dirty="0"/>
          </a:p>
          <a:p>
            <a:r>
              <a:rPr lang="en-CA" sz="1200" dirty="0"/>
              <a:t>Border &gt; nested 30 pixels from the edges with a grid line to next the titles</a:t>
            </a:r>
          </a:p>
          <a:p>
            <a:endParaRPr lang="en-CA" sz="1200" dirty="0"/>
          </a:p>
          <a:p>
            <a:r>
              <a:rPr lang="en-CA" sz="1200" dirty="0"/>
              <a:t>Company Logo &gt; Insert-jpeg-100x100-designated-position</a:t>
            </a:r>
          </a:p>
          <a:p>
            <a:endParaRPr lang="en-CA" sz="1200" dirty="0"/>
          </a:p>
          <a:p>
            <a:r>
              <a:rPr lang="en-CA" sz="1200" dirty="0"/>
              <a:t>Label-title-{Project Associate}-Background-Purple-Text-18-Black</a:t>
            </a:r>
          </a:p>
          <a:p>
            <a:r>
              <a:rPr lang="en-CA" sz="1200" dirty="0" err="1"/>
              <a:t>TextField</a:t>
            </a:r>
            <a:r>
              <a:rPr lang="en-CA" sz="1200" dirty="0"/>
              <a:t>/characters-20/-Background-Grey-Text 12-Black &gt; </a:t>
            </a:r>
            <a:r>
              <a:rPr lang="en-CA" sz="1200" dirty="0">
                <a:solidFill>
                  <a:srgbClr val="FF0000"/>
                </a:solidFill>
              </a:rPr>
              <a:t>DB-{Associates}</a:t>
            </a:r>
          </a:p>
          <a:p>
            <a:endParaRPr lang="en-CA" sz="1200" dirty="0">
              <a:solidFill>
                <a:srgbClr val="FF0000"/>
              </a:solidFill>
            </a:endParaRPr>
          </a:p>
          <a:p>
            <a:r>
              <a:rPr lang="en-CA" sz="1200" dirty="0"/>
              <a:t>Label-/function/-Background-Orange-Text-12-Black</a:t>
            </a:r>
          </a:p>
          <a:p>
            <a:r>
              <a:rPr lang="en-CA" sz="1200" dirty="0" err="1"/>
              <a:t>TextField</a:t>
            </a:r>
            <a:r>
              <a:rPr lang="en-CA" sz="1200" dirty="0"/>
              <a:t> /Character 15/-Background-Grey-Text 12-Black &gt; </a:t>
            </a:r>
            <a:r>
              <a:rPr lang="en-CA" sz="1200" dirty="0">
                <a:solidFill>
                  <a:srgbClr val="FF0000"/>
                </a:solidFill>
              </a:rPr>
              <a:t>DB-{Associates}</a:t>
            </a:r>
          </a:p>
          <a:p>
            <a:endParaRPr lang="en-CA" sz="1200" dirty="0"/>
          </a:p>
          <a:p>
            <a:r>
              <a:rPr lang="en-CA" sz="1200" dirty="0"/>
              <a:t>Label-/Date/-Background-Orange-Text-12-Black</a:t>
            </a:r>
          </a:p>
          <a:p>
            <a:r>
              <a:rPr lang="en-CA" sz="1200" dirty="0" err="1"/>
              <a:t>TextField</a:t>
            </a:r>
            <a:r>
              <a:rPr lang="en-CA" sz="1200" dirty="0"/>
              <a:t> /</a:t>
            </a:r>
            <a:r>
              <a:rPr lang="en-CA" sz="1200" dirty="0">
                <a:solidFill>
                  <a:srgbClr val="FF0000"/>
                </a:solidFill>
              </a:rPr>
              <a:t>YY-MM-DD</a:t>
            </a:r>
            <a:r>
              <a:rPr lang="en-CA" sz="1200" dirty="0"/>
              <a:t>/-Background-Grey-Text 12-Black &gt; </a:t>
            </a:r>
            <a:r>
              <a:rPr lang="en-CA" sz="1200" dirty="0">
                <a:solidFill>
                  <a:srgbClr val="FF0000"/>
                </a:solidFill>
              </a:rPr>
              <a:t>DB-{Associates}</a:t>
            </a:r>
          </a:p>
          <a:p>
            <a:r>
              <a:rPr lang="en-CA" sz="1200" dirty="0"/>
              <a:t>Label-/email/-Background-Orange-Text-12-Black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DB-{Associates}</a:t>
            </a:r>
          </a:p>
          <a:p>
            <a:endParaRPr lang="en-CA" sz="1200" dirty="0">
              <a:solidFill>
                <a:srgbClr val="FF0000"/>
              </a:solidFill>
            </a:endParaRPr>
          </a:p>
          <a:p>
            <a:r>
              <a:rPr lang="en-CA" sz="1200" dirty="0"/>
              <a:t>Label-/Username/-Background-Orange-Text-12-Black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DB-{Associates}</a:t>
            </a:r>
          </a:p>
          <a:p>
            <a:endParaRPr lang="en-CA" sz="1200" dirty="0">
              <a:solidFill>
                <a:srgbClr val="FF0000"/>
              </a:solidFill>
            </a:endParaRPr>
          </a:p>
          <a:p>
            <a:r>
              <a:rPr lang="en-CA" sz="1200" dirty="0"/>
              <a:t>Label/password/-Background-Orange-Text-12-Black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DB-{Associates}</a:t>
            </a:r>
          </a:p>
          <a:p>
            <a:endParaRPr lang="en-CA" sz="1200" dirty="0">
              <a:solidFill>
                <a:srgbClr val="FF0000"/>
              </a:solidFill>
            </a:endParaRPr>
          </a:p>
          <a:p>
            <a:r>
              <a:rPr lang="en-CA" sz="1200" dirty="0"/>
              <a:t>Label/Access Code/-Background-Orange-Text-12-Black &gt; </a:t>
            </a:r>
          </a:p>
          <a:p>
            <a:r>
              <a:rPr lang="en-CA" sz="1200" dirty="0" err="1"/>
              <a:t>TextField</a:t>
            </a:r>
            <a:r>
              <a:rPr lang="en-CA" sz="1200" dirty="0"/>
              <a:t> /</a:t>
            </a:r>
            <a:r>
              <a:rPr lang="en-CA" sz="1200" dirty="0">
                <a:solidFill>
                  <a:srgbClr val="FF0000"/>
                </a:solidFill>
              </a:rPr>
              <a:t>integer 10</a:t>
            </a:r>
            <a:r>
              <a:rPr lang="en-CA" sz="1200" dirty="0"/>
              <a:t>/-Background-Grey-Text 12-Black &gt; </a:t>
            </a:r>
            <a:r>
              <a:rPr lang="en-CA" sz="1200" dirty="0">
                <a:solidFill>
                  <a:srgbClr val="FF0000"/>
                </a:solidFill>
              </a:rPr>
              <a:t>DB-{Associates}</a:t>
            </a:r>
          </a:p>
          <a:p>
            <a:endParaRPr lang="en-CA" sz="1200" dirty="0">
              <a:solidFill>
                <a:srgbClr val="FF0000"/>
              </a:solidFill>
            </a:endParaRPr>
          </a:p>
          <a:p>
            <a:r>
              <a:rPr lang="en-CA" sz="1200" dirty="0"/>
              <a:t>Label/Confirm Access Code/-Background-Orange-Text-12-Black &gt; </a:t>
            </a:r>
          </a:p>
          <a:p>
            <a:r>
              <a:rPr lang="en-CA" sz="1200" dirty="0" err="1"/>
              <a:t>TextField</a:t>
            </a:r>
            <a:r>
              <a:rPr lang="en-CA" sz="1200" dirty="0"/>
              <a:t> /</a:t>
            </a:r>
            <a:r>
              <a:rPr lang="en-CA" sz="1200" dirty="0">
                <a:solidFill>
                  <a:srgbClr val="FF0000"/>
                </a:solidFill>
              </a:rPr>
              <a:t>Integer 20</a:t>
            </a:r>
            <a:r>
              <a:rPr lang="en-CA" sz="1200" dirty="0"/>
              <a:t>/-Background-Grey-Text 12-Black &gt; </a:t>
            </a:r>
            <a:r>
              <a:rPr lang="en-CA" sz="1200" dirty="0">
                <a:solidFill>
                  <a:srgbClr val="FF0000"/>
                </a:solidFill>
              </a:rPr>
              <a:t>DB-{Associates}</a:t>
            </a:r>
          </a:p>
          <a:p>
            <a:endParaRPr lang="en-CA" sz="1200" dirty="0">
              <a:solidFill>
                <a:srgbClr val="FF0000"/>
              </a:solidFill>
            </a:endParaRPr>
          </a:p>
          <a:p>
            <a:endParaRPr lang="en-CA" sz="1200" dirty="0">
              <a:solidFill>
                <a:srgbClr val="FF0000"/>
              </a:solidFill>
            </a:endParaRPr>
          </a:p>
          <a:p>
            <a:r>
              <a:rPr lang="en-CA" sz="1200" dirty="0"/>
              <a:t>Label/Line/-Background-Orange-Text-12-Black &gt; </a:t>
            </a:r>
          </a:p>
          <a:p>
            <a:r>
              <a:rPr lang="en-CA" sz="1200" dirty="0"/>
              <a:t>Fixed </a:t>
            </a:r>
            <a:r>
              <a:rPr lang="en-CA" sz="1200" dirty="0" err="1"/>
              <a:t>Textfield</a:t>
            </a:r>
            <a:r>
              <a:rPr lang="en-CA" sz="1200" dirty="0"/>
              <a:t> /</a:t>
            </a:r>
            <a:r>
              <a:rPr lang="en-CA" sz="1200" dirty="0">
                <a:solidFill>
                  <a:srgbClr val="FF0000"/>
                </a:solidFill>
              </a:rPr>
              <a:t>Integer 2</a:t>
            </a:r>
            <a:r>
              <a:rPr lang="en-CA" sz="1200" dirty="0"/>
              <a:t>/-Background-Grey-Text 12-Black&gt;</a:t>
            </a:r>
            <a:r>
              <a:rPr lang="en-CA" sz="1200" dirty="0">
                <a:solidFill>
                  <a:srgbClr val="FF0000"/>
                </a:solidFill>
              </a:rPr>
              <a:t>Increase by one when New Lead ID is clicked</a:t>
            </a:r>
          </a:p>
          <a:p>
            <a:endParaRPr lang="en-CA" sz="1200" dirty="0">
              <a:solidFill>
                <a:srgbClr val="FF0000"/>
              </a:solidFill>
            </a:endParaRPr>
          </a:p>
          <a:p>
            <a:r>
              <a:rPr lang="en-CA" sz="1200" dirty="0"/>
              <a:t>Button/Add a new line/-Background-Purple-Text-18-Black &gt;  </a:t>
            </a:r>
            <a:r>
              <a:rPr lang="en-CA" sz="1200" dirty="0">
                <a:solidFill>
                  <a:srgbClr val="FF0000"/>
                </a:solidFill>
              </a:rPr>
              <a:t>Adds new line</a:t>
            </a:r>
          </a:p>
          <a:p>
            <a:endParaRPr lang="en-CA" sz="1200" dirty="0">
              <a:solidFill>
                <a:srgbClr val="FF0000"/>
              </a:solidFill>
            </a:endParaRPr>
          </a:p>
          <a:p>
            <a:r>
              <a:rPr lang="en-CA" sz="1200" dirty="0"/>
              <a:t>Button/Lead ID/-Background-Purple-Text-18-Black &gt;  </a:t>
            </a:r>
            <a:r>
              <a:rPr lang="en-CA" sz="1200" dirty="0">
                <a:solidFill>
                  <a:srgbClr val="FF0000"/>
                </a:solidFill>
              </a:rPr>
              <a:t>Redirects to Lead ID page</a:t>
            </a:r>
          </a:p>
          <a:p>
            <a:endParaRPr lang="en-CA" sz="1200" dirty="0">
              <a:solidFill>
                <a:srgbClr val="FF0000"/>
              </a:solidFill>
            </a:endParaRPr>
          </a:p>
          <a:p>
            <a:r>
              <a:rPr lang="en-CA" sz="1200" dirty="0"/>
              <a:t>Button/Stakeholders/-Background-Purple-Text-18-Black &gt;  </a:t>
            </a:r>
            <a:r>
              <a:rPr lang="en-CA" sz="1200" dirty="0">
                <a:solidFill>
                  <a:srgbClr val="FF0000"/>
                </a:solidFill>
              </a:rPr>
              <a:t>Redirects to </a:t>
            </a:r>
            <a:r>
              <a:rPr lang="en-CA" sz="1200" dirty="0" err="1">
                <a:solidFill>
                  <a:srgbClr val="FF0000"/>
                </a:solidFill>
              </a:rPr>
              <a:t>StakeHolders</a:t>
            </a:r>
            <a:r>
              <a:rPr lang="en-CA" sz="1200" dirty="0">
                <a:solidFill>
                  <a:srgbClr val="FF0000"/>
                </a:solidFill>
              </a:rPr>
              <a:t> page</a:t>
            </a:r>
            <a:endParaRPr lang="en-CA" sz="1200" dirty="0"/>
          </a:p>
          <a:p>
            <a:endParaRPr lang="en-CA" sz="1200" dirty="0"/>
          </a:p>
          <a:p>
            <a:endParaRPr lang="en-US" sz="1200" dirty="0"/>
          </a:p>
        </p:txBody>
      </p:sp>
      <p:sp>
        <p:nvSpPr>
          <p:cNvPr id="4" name="TextBox 3">
            <a:extLst>
              <a:ext uri="{FF2B5EF4-FFF2-40B4-BE49-F238E27FC236}">
                <a16:creationId xmlns:a16="http://schemas.microsoft.com/office/drawing/2014/main" id="{29C8EC79-A23D-EE4B-9D49-87FCF001045F}"/>
              </a:ext>
            </a:extLst>
          </p:cNvPr>
          <p:cNvSpPr txBox="1"/>
          <p:nvPr/>
        </p:nvSpPr>
        <p:spPr>
          <a:xfrm>
            <a:off x="8763168" y="6481959"/>
            <a:ext cx="8349080" cy="2677656"/>
          </a:xfrm>
          <a:prstGeom prst="rect">
            <a:avLst/>
          </a:prstGeom>
          <a:noFill/>
        </p:spPr>
        <p:txBody>
          <a:bodyPr wrap="none" rtlCol="0">
            <a:spAutoFit/>
          </a:bodyPr>
          <a:lstStyle/>
          <a:p>
            <a:r>
              <a:rPr lang="en-CA" sz="1200" dirty="0"/>
              <a:t>Action- mouse-leave &gt; </a:t>
            </a:r>
            <a:r>
              <a:rPr lang="en-CA" sz="1200" dirty="0">
                <a:solidFill>
                  <a:srgbClr val="FF0000"/>
                </a:solidFill>
              </a:rPr>
              <a:t>save into Associates  database</a:t>
            </a:r>
          </a:p>
          <a:p>
            <a:r>
              <a:rPr lang="en-CA" sz="1200" dirty="0"/>
              <a:t>Action-button-mouse-over &gt; </a:t>
            </a:r>
            <a:r>
              <a:rPr lang="en-CA" sz="1200" dirty="0">
                <a:solidFill>
                  <a:srgbClr val="FF0000"/>
                </a:solidFill>
              </a:rPr>
              <a:t>shadowed</a:t>
            </a:r>
          </a:p>
          <a:p>
            <a:r>
              <a:rPr lang="en-CA" sz="1200" dirty="0"/>
              <a:t>Action-button-/New Lead ID Set Up/ &gt; </a:t>
            </a:r>
            <a:r>
              <a:rPr lang="en-CA" sz="1200" dirty="0">
                <a:solidFill>
                  <a:srgbClr val="FF0000"/>
                </a:solidFill>
              </a:rPr>
              <a:t>creates a new line of </a:t>
            </a:r>
            <a:r>
              <a:rPr lang="en-CA" sz="1200" dirty="0" err="1">
                <a:solidFill>
                  <a:srgbClr val="FF0000"/>
                </a:solidFill>
              </a:rPr>
              <a:t>textfields</a:t>
            </a:r>
            <a:r>
              <a:rPr lang="en-CA" sz="1200" dirty="0">
                <a:solidFill>
                  <a:srgbClr val="FF0000"/>
                </a:solidFill>
              </a:rPr>
              <a:t> + adds 1 to the counter to keep track</a:t>
            </a:r>
          </a:p>
          <a:p>
            <a:endParaRPr lang="en-CA" sz="1200" dirty="0">
              <a:solidFill>
                <a:srgbClr val="FF0000"/>
              </a:solidFill>
            </a:endParaRPr>
          </a:p>
          <a:p>
            <a:endParaRPr lang="en-CA" sz="1200" dirty="0"/>
          </a:p>
          <a:p>
            <a:r>
              <a:rPr lang="en-CA" sz="1200" dirty="0"/>
              <a:t>Error messages &gt; Window-pop-out-/Error/-Backround-White-Text-12-Black-12-200x200-scrollpane-centered-repositionable</a:t>
            </a:r>
          </a:p>
          <a:p>
            <a:r>
              <a:rPr lang="en-CA" sz="1200" dirty="0">
                <a:solidFill>
                  <a:srgbClr val="FF0000"/>
                </a:solidFill>
              </a:rPr>
              <a:t>/Incorrect data/ </a:t>
            </a:r>
            <a:r>
              <a:rPr lang="en-CA" sz="1200" dirty="0"/>
              <a:t>&gt; if incorrect data entered in any of the </a:t>
            </a:r>
            <a:r>
              <a:rPr lang="en-CA" sz="1200" dirty="0" err="1"/>
              <a:t>textfields</a:t>
            </a:r>
            <a:endParaRPr lang="en-CA" sz="1200" dirty="0"/>
          </a:p>
          <a:p>
            <a:endParaRPr lang="en-CA" sz="1200" dirty="0"/>
          </a:p>
          <a:p>
            <a:r>
              <a:rPr lang="en-CA" sz="1200" dirty="0">
                <a:solidFill>
                  <a:srgbClr val="FF0000"/>
                </a:solidFill>
              </a:rPr>
              <a:t>CODE should randomly generated &gt; using </a:t>
            </a:r>
            <a:r>
              <a:rPr lang="en-CA" sz="1200" dirty="0" err="1">
                <a:solidFill>
                  <a:srgbClr val="FF0000"/>
                </a:solidFill>
              </a:rPr>
              <a:t>randint</a:t>
            </a:r>
            <a:r>
              <a:rPr lang="en-CA" sz="1200" dirty="0">
                <a:solidFill>
                  <a:srgbClr val="FF0000"/>
                </a:solidFill>
              </a:rPr>
              <a:t> &gt; compare to all codes so no overlaps</a:t>
            </a:r>
          </a:p>
          <a:p>
            <a:endParaRPr lang="en-CA" sz="1200" dirty="0"/>
          </a:p>
          <a:p>
            <a:r>
              <a:rPr lang="en-CA" sz="1200" dirty="0"/>
              <a:t>Embedded Intelligence &gt; Window-pop-out-/Warning/-Backround-White-Text-12-Black-200x200-scrollpane-centered-repositionable</a:t>
            </a:r>
          </a:p>
          <a:p>
            <a:r>
              <a:rPr lang="en-CA" sz="1200" dirty="0">
                <a:solidFill>
                  <a:srgbClr val="FF0000"/>
                </a:solidFill>
              </a:rPr>
              <a:t>/Design iterations are exceeding the limit/</a:t>
            </a:r>
          </a:p>
          <a:p>
            <a:r>
              <a:rPr lang="en-CA" sz="1200" dirty="0">
                <a:solidFill>
                  <a:srgbClr val="FF0000"/>
                </a:solidFill>
              </a:rPr>
              <a:t>/Data stored into and remembered by DB/</a:t>
            </a:r>
          </a:p>
          <a:p>
            <a:endParaRPr lang="en-US" sz="1200" dirty="0"/>
          </a:p>
        </p:txBody>
      </p:sp>
    </p:spTree>
    <p:extLst>
      <p:ext uri="{BB962C8B-B14F-4D97-AF65-F5344CB8AC3E}">
        <p14:creationId xmlns:p14="http://schemas.microsoft.com/office/powerpoint/2010/main" val="124665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p:cNvSpPr/>
          <p:nvPr/>
        </p:nvSpPr>
        <p:spPr>
          <a:xfrm>
            <a:off x="1742879" y="3062579"/>
            <a:ext cx="5641309" cy="65545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Project Associate </a:t>
            </a:r>
            <a:r>
              <a:rPr lang="en-CA" sz="3999" dirty="0">
                <a:solidFill>
                  <a:schemeClr val="tx1"/>
                </a:solidFill>
              </a:rPr>
              <a:t> </a:t>
            </a:r>
          </a:p>
        </p:txBody>
      </p:sp>
      <p:sp>
        <p:nvSpPr>
          <p:cNvPr id="22" name="Rounded Rectangle 21"/>
          <p:cNvSpPr/>
          <p:nvPr/>
        </p:nvSpPr>
        <p:spPr>
          <a:xfrm>
            <a:off x="17249285" y="3069963"/>
            <a:ext cx="1392548"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email</a:t>
            </a:r>
            <a:r>
              <a:rPr lang="en-CA" sz="3999" dirty="0">
                <a:solidFill>
                  <a:schemeClr val="tx1"/>
                </a:solidFill>
              </a:rPr>
              <a:t> </a:t>
            </a:r>
          </a:p>
        </p:txBody>
      </p:sp>
      <p:sp>
        <p:nvSpPr>
          <p:cNvPr id="21" name="Rounded Rectangle 20"/>
          <p:cNvSpPr/>
          <p:nvPr/>
        </p:nvSpPr>
        <p:spPr>
          <a:xfrm>
            <a:off x="14571420" y="3069959"/>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28" name="Rounded Rectangle 27"/>
          <p:cNvSpPr/>
          <p:nvPr/>
        </p:nvSpPr>
        <p:spPr>
          <a:xfrm>
            <a:off x="14488311" y="3994773"/>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400" dirty="0" err="1">
                <a:solidFill>
                  <a:schemeClr val="tx1"/>
                </a:solidFill>
              </a:rPr>
              <a:t>yy</a:t>
            </a:r>
            <a:r>
              <a:rPr lang="en-CA" sz="2400" dirty="0">
                <a:solidFill>
                  <a:schemeClr val="tx1"/>
                </a:solidFill>
              </a:rPr>
              <a:t>-mm-</a:t>
            </a:r>
            <a:r>
              <a:rPr lang="en-CA" sz="2400" dirty="0" err="1">
                <a:solidFill>
                  <a:schemeClr val="tx1"/>
                </a:solidFill>
              </a:rPr>
              <a:t>dd</a:t>
            </a:r>
            <a:r>
              <a:rPr lang="en-CA" sz="1800" dirty="0">
                <a:solidFill>
                  <a:schemeClr val="tx1"/>
                </a:solidFill>
              </a:rPr>
              <a:t> </a:t>
            </a:r>
          </a:p>
        </p:txBody>
      </p:sp>
      <p:sp>
        <p:nvSpPr>
          <p:cNvPr id="42" name="Rounded Rectangle 41"/>
          <p:cNvSpPr/>
          <p:nvPr/>
        </p:nvSpPr>
        <p:spPr>
          <a:xfrm>
            <a:off x="17268344" y="3994777"/>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43" name="Rounded Rectangle 42"/>
          <p:cNvSpPr/>
          <p:nvPr/>
        </p:nvSpPr>
        <p:spPr>
          <a:xfrm>
            <a:off x="1742882" y="3994770"/>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18" name="Rounded Rectangle 17"/>
          <p:cNvSpPr/>
          <p:nvPr/>
        </p:nvSpPr>
        <p:spPr>
          <a:xfrm>
            <a:off x="14488311" y="475599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a:t>
            </a:r>
            <a:r>
              <a:rPr lang="en-CA" sz="1800" dirty="0">
                <a:solidFill>
                  <a:schemeClr val="tx1"/>
                </a:solidFill>
              </a:rPr>
              <a:t> </a:t>
            </a:r>
          </a:p>
        </p:txBody>
      </p:sp>
      <p:sp>
        <p:nvSpPr>
          <p:cNvPr id="19" name="Rounded Rectangle 18"/>
          <p:cNvSpPr/>
          <p:nvPr/>
        </p:nvSpPr>
        <p:spPr>
          <a:xfrm>
            <a:off x="17268344" y="4756002"/>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Pkianpour@kepstrum.com</a:t>
            </a:r>
          </a:p>
        </p:txBody>
      </p:sp>
      <p:sp>
        <p:nvSpPr>
          <p:cNvPr id="20" name="Rounded Rectangle 19"/>
          <p:cNvSpPr/>
          <p:nvPr/>
        </p:nvSpPr>
        <p:spPr>
          <a:xfrm>
            <a:off x="1742882" y="4755995"/>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Payman Kianpour </a:t>
            </a:r>
          </a:p>
        </p:txBody>
      </p:sp>
      <p:sp>
        <p:nvSpPr>
          <p:cNvPr id="34" name="Rounded Rectangle 33"/>
          <p:cNvSpPr/>
          <p:nvPr/>
        </p:nvSpPr>
        <p:spPr>
          <a:xfrm>
            <a:off x="243778" y="3189018"/>
            <a:ext cx="696455" cy="677558"/>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Line</a:t>
            </a:r>
          </a:p>
        </p:txBody>
      </p:sp>
      <p:sp>
        <p:nvSpPr>
          <p:cNvPr id="35" name="Rounded Rectangle 34"/>
          <p:cNvSpPr/>
          <p:nvPr/>
        </p:nvSpPr>
        <p:spPr>
          <a:xfrm>
            <a:off x="249342" y="4022091"/>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12</a:t>
            </a:r>
          </a:p>
        </p:txBody>
      </p:sp>
      <p:sp>
        <p:nvSpPr>
          <p:cNvPr id="36" name="Rounded Rectangle 35"/>
          <p:cNvSpPr/>
          <p:nvPr/>
        </p:nvSpPr>
        <p:spPr>
          <a:xfrm>
            <a:off x="249342" y="4761883"/>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a:t>
            </a:r>
          </a:p>
        </p:txBody>
      </p:sp>
      <p:sp>
        <p:nvSpPr>
          <p:cNvPr id="37" name="Rounded Rectangle 36"/>
          <p:cNvSpPr/>
          <p:nvPr/>
        </p:nvSpPr>
        <p:spPr>
          <a:xfrm>
            <a:off x="278488" y="5211365"/>
            <a:ext cx="1224136"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Delete</a:t>
            </a:r>
            <a:r>
              <a:rPr lang="en-CA" sz="3999" dirty="0">
                <a:solidFill>
                  <a:schemeClr val="tx1"/>
                </a:solidFill>
              </a:rPr>
              <a:t> </a:t>
            </a:r>
          </a:p>
        </p:txBody>
      </p:sp>
      <p:sp>
        <p:nvSpPr>
          <p:cNvPr id="40" name="Rounded Rectangle 39"/>
          <p:cNvSpPr/>
          <p:nvPr/>
        </p:nvSpPr>
        <p:spPr>
          <a:xfrm>
            <a:off x="1742879" y="1933129"/>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Add a new line</a:t>
            </a:r>
            <a:r>
              <a:rPr lang="en-CA" sz="3999" dirty="0">
                <a:solidFill>
                  <a:schemeClr val="tx1"/>
                </a:solidFill>
              </a:rPr>
              <a:t> </a:t>
            </a:r>
          </a:p>
        </p:txBody>
      </p:sp>
      <p:sp>
        <p:nvSpPr>
          <p:cNvPr id="54" name="Rounded Rectangle 53"/>
          <p:cNvSpPr/>
          <p:nvPr/>
        </p:nvSpPr>
        <p:spPr>
          <a:xfrm>
            <a:off x="10032717" y="3062579"/>
            <a:ext cx="2623937"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Function</a:t>
            </a:r>
            <a:endParaRPr lang="en-CA" sz="3999" dirty="0">
              <a:solidFill>
                <a:schemeClr val="tx1"/>
              </a:solidFill>
            </a:endParaRPr>
          </a:p>
        </p:txBody>
      </p:sp>
      <p:sp>
        <p:nvSpPr>
          <p:cNvPr id="55" name="Rounded Rectangle 54"/>
          <p:cNvSpPr/>
          <p:nvPr/>
        </p:nvSpPr>
        <p:spPr>
          <a:xfrm>
            <a:off x="9976806" y="3994789"/>
            <a:ext cx="4088359" cy="59098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a:t>
            </a:r>
          </a:p>
        </p:txBody>
      </p:sp>
      <p:sp>
        <p:nvSpPr>
          <p:cNvPr id="56" name="Rounded Rectangle 55"/>
          <p:cNvSpPr/>
          <p:nvPr/>
        </p:nvSpPr>
        <p:spPr>
          <a:xfrm>
            <a:off x="10035104" y="4817609"/>
            <a:ext cx="4030061"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Director</a:t>
            </a:r>
          </a:p>
        </p:txBody>
      </p:sp>
      <p:sp>
        <p:nvSpPr>
          <p:cNvPr id="41" name="Rounded Rectangle 40"/>
          <p:cNvSpPr/>
          <p:nvPr/>
        </p:nvSpPr>
        <p:spPr>
          <a:xfrm>
            <a:off x="279476" y="170806"/>
            <a:ext cx="7344816" cy="731270"/>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List of Recipients for New Release</a:t>
            </a:r>
          </a:p>
        </p:txBody>
      </p:sp>
      <p:sp>
        <p:nvSpPr>
          <p:cNvPr id="44" name="Rounded Rectangle 43"/>
          <p:cNvSpPr/>
          <p:nvPr/>
        </p:nvSpPr>
        <p:spPr>
          <a:xfrm>
            <a:off x="33924169" y="3894935"/>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Project Registration</a:t>
            </a:r>
          </a:p>
        </p:txBody>
      </p:sp>
      <p:sp>
        <p:nvSpPr>
          <p:cNvPr id="46" name="Rounded Rectangle 45"/>
          <p:cNvSpPr/>
          <p:nvPr/>
        </p:nvSpPr>
        <p:spPr>
          <a:xfrm>
            <a:off x="33924169" y="6673524"/>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Users</a:t>
            </a:r>
          </a:p>
        </p:txBody>
      </p:sp>
      <p:sp>
        <p:nvSpPr>
          <p:cNvPr id="47" name="Rounded Rectangle 46"/>
          <p:cNvSpPr/>
          <p:nvPr/>
        </p:nvSpPr>
        <p:spPr>
          <a:xfrm>
            <a:off x="33986662" y="9452113"/>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Lead ID</a:t>
            </a:r>
          </a:p>
        </p:txBody>
      </p:sp>
      <p:sp>
        <p:nvSpPr>
          <p:cNvPr id="48" name="TextBox 47"/>
          <p:cNvSpPr txBox="1"/>
          <p:nvPr/>
        </p:nvSpPr>
        <p:spPr>
          <a:xfrm>
            <a:off x="364084" y="18964894"/>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New Project Reg. Stakeholders</a:t>
            </a:r>
          </a:p>
        </p:txBody>
      </p:sp>
      <p:pic>
        <p:nvPicPr>
          <p:cNvPr id="25" name="Picture 24"/>
          <p:cNvPicPr>
            <a:picLocks noChangeAspect="1"/>
          </p:cNvPicPr>
          <p:nvPr/>
        </p:nvPicPr>
        <p:blipFill>
          <a:blip r:embed="rId3"/>
          <a:stretch>
            <a:fillRect/>
          </a:stretch>
        </p:blipFill>
        <p:spPr>
          <a:xfrm>
            <a:off x="32573173" y="93363"/>
            <a:ext cx="6438052" cy="3183223"/>
          </a:xfrm>
          <a:prstGeom prst="rect">
            <a:avLst/>
          </a:prstGeom>
        </p:spPr>
      </p:pic>
      <p:sp>
        <p:nvSpPr>
          <p:cNvPr id="2" name="TextBox 1">
            <a:extLst>
              <a:ext uri="{FF2B5EF4-FFF2-40B4-BE49-F238E27FC236}">
                <a16:creationId xmlns:a16="http://schemas.microsoft.com/office/drawing/2014/main" id="{5C206AFB-FB8C-F64B-AC65-72E2BD5C5A62}"/>
              </a:ext>
            </a:extLst>
          </p:cNvPr>
          <p:cNvSpPr txBox="1"/>
          <p:nvPr/>
        </p:nvSpPr>
        <p:spPr>
          <a:xfrm>
            <a:off x="1481183" y="6673524"/>
            <a:ext cx="7232364" cy="5816977"/>
          </a:xfrm>
          <a:prstGeom prst="rect">
            <a:avLst/>
          </a:prstGeom>
          <a:noFill/>
        </p:spPr>
        <p:txBody>
          <a:bodyPr wrap="none" rtlCol="0">
            <a:spAutoFit/>
          </a:bodyPr>
          <a:lstStyle/>
          <a:p>
            <a:r>
              <a:rPr lang="en-CA" sz="1200" b="1" dirty="0"/>
              <a:t>Common rules</a:t>
            </a:r>
          </a:p>
          <a:p>
            <a:r>
              <a:rPr lang="en-CA" sz="1200" dirty="0"/>
              <a:t>Resolution &gt; 1024(min) x 768  AND 1280 x 720(min) </a:t>
            </a:r>
          </a:p>
          <a:p>
            <a:endParaRPr lang="en-CA" sz="1200" dirty="0"/>
          </a:p>
          <a:p>
            <a:r>
              <a:rPr lang="en-CA" sz="1200" dirty="0"/>
              <a:t>Border &gt; nested 30 pixels from the edges with a grid line to next the titles</a:t>
            </a:r>
          </a:p>
          <a:p>
            <a:endParaRPr lang="en-CA" sz="1200" dirty="0"/>
          </a:p>
          <a:p>
            <a:r>
              <a:rPr lang="en-CA" sz="1200" dirty="0"/>
              <a:t>Company Logo &gt; Insert-jpeg-100x100-designated-position</a:t>
            </a:r>
          </a:p>
          <a:p>
            <a:endParaRPr lang="en-CA" sz="1200" dirty="0"/>
          </a:p>
          <a:p>
            <a:r>
              <a:rPr lang="en-CA" sz="1200" dirty="0"/>
              <a:t>Label-title-{Project Associate}-Background-Purple-Text-18-Black</a:t>
            </a:r>
          </a:p>
          <a:p>
            <a:r>
              <a:rPr lang="en-CA" sz="1200" dirty="0" err="1"/>
              <a:t>TextField</a:t>
            </a:r>
            <a:r>
              <a:rPr lang="en-CA" sz="1200" dirty="0"/>
              <a:t>/characters-20/-Background-Grey-Text 12-Black &gt; </a:t>
            </a:r>
            <a:r>
              <a:rPr lang="en-CA" sz="1200" dirty="0">
                <a:solidFill>
                  <a:srgbClr val="FF0000"/>
                </a:solidFill>
              </a:rPr>
              <a:t>DB-{Recipients}</a:t>
            </a:r>
          </a:p>
          <a:p>
            <a:endParaRPr lang="en-CA" sz="1200" dirty="0">
              <a:solidFill>
                <a:srgbClr val="FF0000"/>
              </a:solidFill>
            </a:endParaRPr>
          </a:p>
          <a:p>
            <a:r>
              <a:rPr lang="en-CA" sz="1200" dirty="0"/>
              <a:t>Label-/function/-Background-Orange-Text-12-Black</a:t>
            </a:r>
          </a:p>
          <a:p>
            <a:r>
              <a:rPr lang="en-CA" sz="1200" dirty="0" err="1"/>
              <a:t>TextField</a:t>
            </a:r>
            <a:r>
              <a:rPr lang="en-CA" sz="1200" dirty="0"/>
              <a:t> /Character 15/-Background-Grey-Text 12-Black &gt; </a:t>
            </a:r>
            <a:r>
              <a:rPr lang="en-CA" sz="1200" dirty="0">
                <a:solidFill>
                  <a:srgbClr val="FF0000"/>
                </a:solidFill>
              </a:rPr>
              <a:t>DB-{Recipients}</a:t>
            </a:r>
          </a:p>
          <a:p>
            <a:endParaRPr lang="en-CA" sz="1200" dirty="0"/>
          </a:p>
          <a:p>
            <a:r>
              <a:rPr lang="en-CA" sz="1200" dirty="0"/>
              <a:t>Label-/Date/-Background-Orange-Text-12-Black</a:t>
            </a:r>
          </a:p>
          <a:p>
            <a:r>
              <a:rPr lang="en-CA" sz="1200" dirty="0" err="1"/>
              <a:t>TextField</a:t>
            </a:r>
            <a:r>
              <a:rPr lang="en-CA" sz="1200" dirty="0"/>
              <a:t> /</a:t>
            </a:r>
            <a:r>
              <a:rPr lang="en-CA" sz="1200" dirty="0">
                <a:solidFill>
                  <a:srgbClr val="FF0000"/>
                </a:solidFill>
              </a:rPr>
              <a:t>YY-MM-DD</a:t>
            </a:r>
            <a:r>
              <a:rPr lang="en-CA" sz="1200" dirty="0"/>
              <a:t>/-Background-Grey-Text 12-Black &gt; </a:t>
            </a:r>
            <a:r>
              <a:rPr lang="en-CA" sz="1200" dirty="0">
                <a:solidFill>
                  <a:srgbClr val="FF0000"/>
                </a:solidFill>
              </a:rPr>
              <a:t>DB-{Recipients}</a:t>
            </a:r>
          </a:p>
          <a:p>
            <a:endParaRPr lang="en-CA" sz="1200" dirty="0">
              <a:solidFill>
                <a:srgbClr val="FF0000"/>
              </a:solidFill>
            </a:endParaRPr>
          </a:p>
          <a:p>
            <a:r>
              <a:rPr lang="en-CA" sz="1200" dirty="0"/>
              <a:t>Label-/email/-Background-Orange-Text-12-Black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DB-{Recipients}</a:t>
            </a:r>
          </a:p>
          <a:p>
            <a:endParaRPr lang="en-CA" sz="1200" dirty="0">
              <a:solidFill>
                <a:srgbClr val="FF0000"/>
              </a:solidFill>
            </a:endParaRPr>
          </a:p>
          <a:p>
            <a:endParaRPr lang="en-CA" sz="1200" dirty="0">
              <a:solidFill>
                <a:srgbClr val="FF0000"/>
              </a:solidFill>
            </a:endParaRPr>
          </a:p>
          <a:p>
            <a:r>
              <a:rPr lang="en-CA" sz="1200" dirty="0"/>
              <a:t>Label/Line/-Background-Orange-Text-12-Black &gt; </a:t>
            </a:r>
          </a:p>
          <a:p>
            <a:r>
              <a:rPr lang="en-CA" sz="1200" dirty="0"/>
              <a:t>Fixed </a:t>
            </a:r>
            <a:r>
              <a:rPr lang="en-CA" sz="1200" dirty="0" err="1"/>
              <a:t>Textfield</a:t>
            </a:r>
            <a:r>
              <a:rPr lang="en-CA" sz="1200" dirty="0"/>
              <a:t> /</a:t>
            </a:r>
            <a:r>
              <a:rPr lang="en-CA" sz="1200" dirty="0">
                <a:solidFill>
                  <a:srgbClr val="FF0000"/>
                </a:solidFill>
              </a:rPr>
              <a:t>Integer 2</a:t>
            </a:r>
            <a:r>
              <a:rPr lang="en-CA" sz="1200" dirty="0"/>
              <a:t>/-Background-Grey-Text 12-Black&gt;</a:t>
            </a:r>
            <a:r>
              <a:rPr lang="en-CA" sz="1200" dirty="0">
                <a:solidFill>
                  <a:srgbClr val="FF0000"/>
                </a:solidFill>
              </a:rPr>
              <a:t>Increase by one when New Lead ID is clicked</a:t>
            </a:r>
          </a:p>
          <a:p>
            <a:endParaRPr lang="en-CA" sz="1200" dirty="0">
              <a:solidFill>
                <a:srgbClr val="FF0000"/>
              </a:solidFill>
            </a:endParaRPr>
          </a:p>
          <a:p>
            <a:r>
              <a:rPr lang="en-CA" sz="1200" dirty="0"/>
              <a:t>Button/Add a new line/-Background-Purple-Text-18-Black &gt;  </a:t>
            </a:r>
            <a:r>
              <a:rPr lang="en-CA" sz="1200" dirty="0">
                <a:solidFill>
                  <a:srgbClr val="FF0000"/>
                </a:solidFill>
              </a:rPr>
              <a:t>Adds new line</a:t>
            </a:r>
          </a:p>
          <a:p>
            <a:endParaRPr lang="en-CA" sz="1200" dirty="0">
              <a:solidFill>
                <a:srgbClr val="FF0000"/>
              </a:solidFill>
            </a:endParaRPr>
          </a:p>
          <a:p>
            <a:r>
              <a:rPr lang="en-CA" sz="1200" dirty="0"/>
              <a:t>Button/Users/-Background-Purple-Text-18-Black &gt;  </a:t>
            </a:r>
            <a:r>
              <a:rPr lang="en-CA" sz="1200" dirty="0">
                <a:solidFill>
                  <a:srgbClr val="FF0000"/>
                </a:solidFill>
              </a:rPr>
              <a:t>Redirects to Users page</a:t>
            </a:r>
          </a:p>
          <a:p>
            <a:endParaRPr lang="en-CA" sz="1200" dirty="0">
              <a:solidFill>
                <a:srgbClr val="FF0000"/>
              </a:solidFill>
            </a:endParaRPr>
          </a:p>
          <a:p>
            <a:r>
              <a:rPr lang="en-CA" sz="1200" dirty="0"/>
              <a:t>Button/Lead ID/-Background-Purple-Text-18-Black &gt;  </a:t>
            </a:r>
            <a:r>
              <a:rPr lang="en-CA" sz="1200" dirty="0">
                <a:solidFill>
                  <a:srgbClr val="FF0000"/>
                </a:solidFill>
              </a:rPr>
              <a:t>Redirects to Lead ID page</a:t>
            </a:r>
          </a:p>
          <a:p>
            <a:endParaRPr lang="en-CA" sz="1200" dirty="0">
              <a:solidFill>
                <a:srgbClr val="FF0000"/>
              </a:solidFill>
            </a:endParaRPr>
          </a:p>
          <a:p>
            <a:r>
              <a:rPr lang="en-CA" sz="1200" dirty="0"/>
              <a:t>Button/New Project Registration/-Background-Purple-Text-18-Black &gt;  </a:t>
            </a:r>
            <a:r>
              <a:rPr lang="en-CA" sz="1200" dirty="0">
                <a:solidFill>
                  <a:srgbClr val="FF0000"/>
                </a:solidFill>
              </a:rPr>
              <a:t>Redirects to New Project Registration page</a:t>
            </a:r>
            <a:endParaRPr lang="en-CA" sz="1200" dirty="0"/>
          </a:p>
          <a:p>
            <a:endParaRPr lang="en-US" sz="1200" dirty="0"/>
          </a:p>
        </p:txBody>
      </p:sp>
      <p:sp>
        <p:nvSpPr>
          <p:cNvPr id="3" name="TextBox 2">
            <a:extLst>
              <a:ext uri="{FF2B5EF4-FFF2-40B4-BE49-F238E27FC236}">
                <a16:creationId xmlns:a16="http://schemas.microsoft.com/office/drawing/2014/main" id="{049A9C95-A9D5-BA4F-85E6-C313F7CC5DCD}"/>
              </a:ext>
            </a:extLst>
          </p:cNvPr>
          <p:cNvSpPr txBox="1"/>
          <p:nvPr/>
        </p:nvSpPr>
        <p:spPr>
          <a:xfrm>
            <a:off x="9596479" y="6774457"/>
            <a:ext cx="8349080" cy="2308324"/>
          </a:xfrm>
          <a:prstGeom prst="rect">
            <a:avLst/>
          </a:prstGeom>
          <a:noFill/>
        </p:spPr>
        <p:txBody>
          <a:bodyPr wrap="none" rtlCol="0">
            <a:spAutoFit/>
          </a:bodyPr>
          <a:lstStyle/>
          <a:p>
            <a:r>
              <a:rPr lang="en-CA" sz="1200" dirty="0"/>
              <a:t>Action- mouse-leave &gt; </a:t>
            </a:r>
            <a:r>
              <a:rPr lang="en-CA" sz="1200" dirty="0">
                <a:solidFill>
                  <a:srgbClr val="FF0000"/>
                </a:solidFill>
              </a:rPr>
              <a:t>save into Recipients  database</a:t>
            </a:r>
          </a:p>
          <a:p>
            <a:r>
              <a:rPr lang="en-CA" sz="1200" dirty="0"/>
              <a:t>Action-button-mouse-over &gt; </a:t>
            </a:r>
            <a:r>
              <a:rPr lang="en-CA" sz="1200" dirty="0">
                <a:solidFill>
                  <a:srgbClr val="FF0000"/>
                </a:solidFill>
              </a:rPr>
              <a:t>shadowed</a:t>
            </a:r>
          </a:p>
          <a:p>
            <a:r>
              <a:rPr lang="en-CA" sz="1200" dirty="0"/>
              <a:t>Action-button-/New Lead ID Set Up/ &gt; </a:t>
            </a:r>
            <a:r>
              <a:rPr lang="en-CA" sz="1200" dirty="0">
                <a:solidFill>
                  <a:srgbClr val="FF0000"/>
                </a:solidFill>
              </a:rPr>
              <a:t>creates a new line of </a:t>
            </a:r>
            <a:r>
              <a:rPr lang="en-CA" sz="1200" dirty="0" err="1">
                <a:solidFill>
                  <a:srgbClr val="FF0000"/>
                </a:solidFill>
              </a:rPr>
              <a:t>textfields</a:t>
            </a:r>
            <a:r>
              <a:rPr lang="en-CA" sz="1200" dirty="0">
                <a:solidFill>
                  <a:srgbClr val="FF0000"/>
                </a:solidFill>
              </a:rPr>
              <a:t> + adds 1 to the counter to keep track</a:t>
            </a:r>
          </a:p>
          <a:p>
            <a:endParaRPr lang="en-CA" sz="1200" dirty="0">
              <a:solidFill>
                <a:srgbClr val="FF0000"/>
              </a:solidFill>
            </a:endParaRPr>
          </a:p>
          <a:p>
            <a:endParaRPr lang="en-CA" sz="1200" dirty="0"/>
          </a:p>
          <a:p>
            <a:r>
              <a:rPr lang="en-CA" sz="1200" dirty="0"/>
              <a:t>Error messages &gt; Window-pop-out-/Error/-Backround-White-Text-12-Black-12-200x200-scrollpane-centered-repositionable</a:t>
            </a:r>
          </a:p>
          <a:p>
            <a:r>
              <a:rPr lang="en-CA" sz="1200" dirty="0">
                <a:solidFill>
                  <a:srgbClr val="FF0000"/>
                </a:solidFill>
              </a:rPr>
              <a:t>/Incorrect data/ </a:t>
            </a:r>
            <a:r>
              <a:rPr lang="en-CA" sz="1200" dirty="0"/>
              <a:t>&gt; if incorrect data entered in any of the </a:t>
            </a:r>
            <a:r>
              <a:rPr lang="en-CA" sz="1200" dirty="0" err="1"/>
              <a:t>textfields</a:t>
            </a:r>
            <a:endParaRPr lang="en-CA" sz="1200" dirty="0"/>
          </a:p>
          <a:p>
            <a:endParaRPr lang="en-CA" sz="1200" dirty="0"/>
          </a:p>
          <a:p>
            <a:r>
              <a:rPr lang="en-CA" sz="1200" dirty="0"/>
              <a:t>Embedded Intelligence &gt; Window-pop-out-/Warning/-Backround-White-Text-12-Black-200x200-scrollpane-centered-repositionable</a:t>
            </a:r>
          </a:p>
          <a:p>
            <a:r>
              <a:rPr lang="en-CA" sz="1200" dirty="0">
                <a:solidFill>
                  <a:srgbClr val="FF0000"/>
                </a:solidFill>
              </a:rPr>
              <a:t>/Design iterations are exceeding the limit/</a:t>
            </a:r>
          </a:p>
          <a:p>
            <a:r>
              <a:rPr lang="en-CA" sz="1200" dirty="0">
                <a:solidFill>
                  <a:srgbClr val="FF0000"/>
                </a:solidFill>
              </a:rPr>
              <a:t>/Data stored into and remembered by DB/</a:t>
            </a:r>
          </a:p>
          <a:p>
            <a:endParaRPr lang="en-US" sz="1200" dirty="0"/>
          </a:p>
        </p:txBody>
      </p:sp>
    </p:spTree>
    <p:extLst>
      <p:ext uri="{BB962C8B-B14F-4D97-AF65-F5344CB8AC3E}">
        <p14:creationId xmlns:p14="http://schemas.microsoft.com/office/powerpoint/2010/main" val="339516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a:xfrm>
            <a:off x="416414" y="2693878"/>
            <a:ext cx="5810346" cy="871926"/>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Model/Folder/Data Base ID</a:t>
            </a:r>
          </a:p>
        </p:txBody>
      </p:sp>
      <p:sp>
        <p:nvSpPr>
          <p:cNvPr id="91" name="Rounded Rectangle 90"/>
          <p:cNvSpPr/>
          <p:nvPr/>
        </p:nvSpPr>
        <p:spPr>
          <a:xfrm>
            <a:off x="322317" y="3810554"/>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123456789012345678901234567890</a:t>
            </a:r>
          </a:p>
        </p:txBody>
      </p:sp>
      <p:sp>
        <p:nvSpPr>
          <p:cNvPr id="95" name="Rounded Rectangle 94"/>
          <p:cNvSpPr/>
          <p:nvPr/>
        </p:nvSpPr>
        <p:spPr>
          <a:xfrm>
            <a:off x="7892773" y="2648189"/>
            <a:ext cx="4493663" cy="1001174"/>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Company/Division Name</a:t>
            </a:r>
          </a:p>
        </p:txBody>
      </p:sp>
      <p:sp>
        <p:nvSpPr>
          <p:cNvPr id="96" name="Rounded Rectangle 95"/>
          <p:cNvSpPr/>
          <p:nvPr/>
        </p:nvSpPr>
        <p:spPr>
          <a:xfrm>
            <a:off x="7667133" y="3784497"/>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123456789012345678901234567890</a:t>
            </a:r>
          </a:p>
        </p:txBody>
      </p:sp>
      <p:sp>
        <p:nvSpPr>
          <p:cNvPr id="103" name="Rounded Rectangle 102"/>
          <p:cNvSpPr/>
          <p:nvPr/>
        </p:nvSpPr>
        <p:spPr>
          <a:xfrm>
            <a:off x="279476" y="244244"/>
            <a:ext cx="7344816" cy="650728"/>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Create New Project </a:t>
            </a:r>
          </a:p>
        </p:txBody>
      </p:sp>
      <p:sp>
        <p:nvSpPr>
          <p:cNvPr id="104" name="TextBox 103"/>
          <p:cNvSpPr txBox="1"/>
          <p:nvPr/>
        </p:nvSpPr>
        <p:spPr>
          <a:xfrm>
            <a:off x="402698" y="18748870"/>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New Project Reg. Define Project</a:t>
            </a:r>
          </a:p>
        </p:txBody>
      </p:sp>
      <p:sp>
        <p:nvSpPr>
          <p:cNvPr id="112" name="Rounded Rectangle 111"/>
          <p:cNvSpPr/>
          <p:nvPr/>
        </p:nvSpPr>
        <p:spPr>
          <a:xfrm>
            <a:off x="25626877" y="3447217"/>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1234567890 </a:t>
            </a:r>
          </a:p>
        </p:txBody>
      </p:sp>
      <p:sp>
        <p:nvSpPr>
          <p:cNvPr id="113" name="Rounded Rectangle 112"/>
          <p:cNvSpPr/>
          <p:nvPr/>
        </p:nvSpPr>
        <p:spPr>
          <a:xfrm>
            <a:off x="25626877" y="428045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1123 </a:t>
            </a:r>
          </a:p>
        </p:txBody>
      </p:sp>
      <p:sp>
        <p:nvSpPr>
          <p:cNvPr id="44" name="Rounded Rectangle 43"/>
          <p:cNvSpPr/>
          <p:nvPr/>
        </p:nvSpPr>
        <p:spPr>
          <a:xfrm>
            <a:off x="25626877" y="2639732"/>
            <a:ext cx="2623937" cy="636854"/>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Lead Code </a:t>
            </a:r>
          </a:p>
        </p:txBody>
      </p:sp>
      <p:sp>
        <p:nvSpPr>
          <p:cNvPr id="54" name="Rounded Rectangle 53"/>
          <p:cNvSpPr/>
          <p:nvPr/>
        </p:nvSpPr>
        <p:spPr>
          <a:xfrm>
            <a:off x="7787843" y="4808269"/>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Kepstrum1</a:t>
            </a:r>
          </a:p>
        </p:txBody>
      </p:sp>
      <p:sp>
        <p:nvSpPr>
          <p:cNvPr id="55" name="Rounded Rectangle 54"/>
          <p:cNvSpPr/>
          <p:nvPr/>
        </p:nvSpPr>
        <p:spPr>
          <a:xfrm>
            <a:off x="7787843" y="5782090"/>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Kepstrum2</a:t>
            </a:r>
          </a:p>
        </p:txBody>
      </p:sp>
      <p:sp>
        <p:nvSpPr>
          <p:cNvPr id="59" name="Rounded Rectangle 58"/>
          <p:cNvSpPr/>
          <p:nvPr/>
        </p:nvSpPr>
        <p:spPr>
          <a:xfrm>
            <a:off x="490684" y="4650507"/>
            <a:ext cx="6696744" cy="109920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Epump-2121 (all existing shown in grey)</a:t>
            </a:r>
          </a:p>
        </p:txBody>
      </p:sp>
      <p:sp>
        <p:nvSpPr>
          <p:cNvPr id="60" name="Rounded Rectangle 59"/>
          <p:cNvSpPr/>
          <p:nvPr/>
        </p:nvSpPr>
        <p:spPr>
          <a:xfrm>
            <a:off x="490684" y="5624328"/>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New</a:t>
            </a:r>
          </a:p>
        </p:txBody>
      </p:sp>
      <p:sp>
        <p:nvSpPr>
          <p:cNvPr id="63" name="Rounded Rectangle 62"/>
          <p:cNvSpPr/>
          <p:nvPr/>
        </p:nvSpPr>
        <p:spPr>
          <a:xfrm>
            <a:off x="34050237" y="3602764"/>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Revision Control</a:t>
            </a:r>
          </a:p>
        </p:txBody>
      </p:sp>
      <p:sp>
        <p:nvSpPr>
          <p:cNvPr id="22" name="Rounded Rectangle 21"/>
          <p:cNvSpPr/>
          <p:nvPr/>
        </p:nvSpPr>
        <p:spPr>
          <a:xfrm>
            <a:off x="14971898" y="2690875"/>
            <a:ext cx="5641571" cy="915802"/>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Server Path for</a:t>
            </a:r>
          </a:p>
          <a:p>
            <a:pPr algn="ctr"/>
            <a:r>
              <a:rPr lang="en-CA" sz="2800" dirty="0">
                <a:solidFill>
                  <a:schemeClr val="tx1"/>
                </a:solidFill>
              </a:rPr>
              <a:t>Data base and STD. Folders</a:t>
            </a:r>
          </a:p>
        </p:txBody>
      </p:sp>
      <p:sp>
        <p:nvSpPr>
          <p:cNvPr id="23" name="Rounded Rectangle 22"/>
          <p:cNvSpPr/>
          <p:nvPr/>
        </p:nvSpPr>
        <p:spPr>
          <a:xfrm>
            <a:off x="14971898" y="3784497"/>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123456789012345678901234567890</a:t>
            </a:r>
          </a:p>
        </p:txBody>
      </p:sp>
      <p:sp>
        <p:nvSpPr>
          <p:cNvPr id="24" name="Rounded Rectangle 23"/>
          <p:cNvSpPr/>
          <p:nvPr/>
        </p:nvSpPr>
        <p:spPr>
          <a:xfrm>
            <a:off x="15029980" y="4682884"/>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Default [C:\\xx\\............]</a:t>
            </a:r>
          </a:p>
        </p:txBody>
      </p:sp>
      <p:sp>
        <p:nvSpPr>
          <p:cNvPr id="25" name="Rounded Rectangle 24"/>
          <p:cNvSpPr/>
          <p:nvPr/>
        </p:nvSpPr>
        <p:spPr>
          <a:xfrm>
            <a:off x="15029980" y="5656705"/>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New</a:t>
            </a:r>
          </a:p>
        </p:txBody>
      </p:sp>
      <p:sp>
        <p:nvSpPr>
          <p:cNvPr id="27" name="Rounded Rectangle 26"/>
          <p:cNvSpPr/>
          <p:nvPr/>
        </p:nvSpPr>
        <p:spPr>
          <a:xfrm>
            <a:off x="34055531" y="6513397"/>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Users</a:t>
            </a:r>
          </a:p>
        </p:txBody>
      </p:sp>
      <p:sp>
        <p:nvSpPr>
          <p:cNvPr id="28" name="Rounded Rectangle 27"/>
          <p:cNvSpPr/>
          <p:nvPr/>
        </p:nvSpPr>
        <p:spPr>
          <a:xfrm>
            <a:off x="34053881" y="9145042"/>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Stakeholders</a:t>
            </a:r>
          </a:p>
        </p:txBody>
      </p:sp>
      <p:sp>
        <p:nvSpPr>
          <p:cNvPr id="29" name="Rounded Rectangle 28"/>
          <p:cNvSpPr/>
          <p:nvPr/>
        </p:nvSpPr>
        <p:spPr>
          <a:xfrm>
            <a:off x="34051228" y="11990553"/>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Lead ID</a:t>
            </a:r>
          </a:p>
        </p:txBody>
      </p:sp>
      <p:sp>
        <p:nvSpPr>
          <p:cNvPr id="30" name="Rounded Rectangle 29"/>
          <p:cNvSpPr/>
          <p:nvPr/>
        </p:nvSpPr>
        <p:spPr>
          <a:xfrm>
            <a:off x="873771" y="7960897"/>
            <a:ext cx="5810346" cy="871926"/>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Upload the LOGO 1</a:t>
            </a:r>
          </a:p>
        </p:txBody>
      </p:sp>
      <p:sp>
        <p:nvSpPr>
          <p:cNvPr id="31" name="Rounded Rectangle 30"/>
          <p:cNvSpPr/>
          <p:nvPr/>
        </p:nvSpPr>
        <p:spPr>
          <a:xfrm>
            <a:off x="779674" y="9077573"/>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File Upload into the box</a:t>
            </a:r>
          </a:p>
        </p:txBody>
      </p:sp>
      <p:sp>
        <p:nvSpPr>
          <p:cNvPr id="32" name="Rounded Rectangle 31"/>
          <p:cNvSpPr/>
          <p:nvPr/>
        </p:nvSpPr>
        <p:spPr>
          <a:xfrm>
            <a:off x="948041" y="9917526"/>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Kepstrum1</a:t>
            </a:r>
          </a:p>
        </p:txBody>
      </p:sp>
      <p:sp>
        <p:nvSpPr>
          <p:cNvPr id="33" name="Rounded Rectangle 32"/>
          <p:cNvSpPr/>
          <p:nvPr/>
        </p:nvSpPr>
        <p:spPr>
          <a:xfrm>
            <a:off x="948041" y="10891347"/>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New</a:t>
            </a:r>
          </a:p>
        </p:txBody>
      </p:sp>
      <p:sp>
        <p:nvSpPr>
          <p:cNvPr id="38" name="Rounded Rectangle 37"/>
          <p:cNvSpPr/>
          <p:nvPr/>
        </p:nvSpPr>
        <p:spPr>
          <a:xfrm>
            <a:off x="8013334" y="7872358"/>
            <a:ext cx="4392488" cy="2614513"/>
          </a:xfrm>
          <a:prstGeom prst="roundRect">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4400" b="1" dirty="0">
                <a:solidFill>
                  <a:schemeClr val="tx1"/>
                </a:solidFill>
              </a:rPr>
              <a:t>Upload Logo</a:t>
            </a:r>
          </a:p>
        </p:txBody>
      </p:sp>
      <p:sp>
        <p:nvSpPr>
          <p:cNvPr id="39" name="Rounded Rectangle 38"/>
          <p:cNvSpPr/>
          <p:nvPr/>
        </p:nvSpPr>
        <p:spPr>
          <a:xfrm>
            <a:off x="22452651" y="2690875"/>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41" name="Rounded Rectangle 40"/>
          <p:cNvSpPr/>
          <p:nvPr/>
        </p:nvSpPr>
        <p:spPr>
          <a:xfrm>
            <a:off x="22369542" y="3615689"/>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err="1">
                <a:solidFill>
                  <a:schemeClr val="tx1"/>
                </a:solidFill>
              </a:rPr>
              <a:t>yy</a:t>
            </a:r>
            <a:r>
              <a:rPr lang="en-CA" sz="2800" dirty="0">
                <a:solidFill>
                  <a:schemeClr val="tx1"/>
                </a:solidFill>
              </a:rPr>
              <a:t>-mm-</a:t>
            </a:r>
            <a:r>
              <a:rPr lang="en-CA" sz="2800" dirty="0" err="1">
                <a:solidFill>
                  <a:schemeClr val="tx1"/>
                </a:solidFill>
              </a:rPr>
              <a:t>dd</a:t>
            </a:r>
            <a:r>
              <a:rPr lang="en-CA" sz="2800" dirty="0">
                <a:solidFill>
                  <a:schemeClr val="tx1"/>
                </a:solidFill>
              </a:rPr>
              <a:t> </a:t>
            </a:r>
          </a:p>
        </p:txBody>
      </p:sp>
      <p:sp>
        <p:nvSpPr>
          <p:cNvPr id="42" name="Rounded Rectangle 41"/>
          <p:cNvSpPr/>
          <p:nvPr/>
        </p:nvSpPr>
        <p:spPr>
          <a:xfrm>
            <a:off x="22369542" y="4376914"/>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a:t>
            </a:r>
            <a:r>
              <a:rPr lang="en-CA" sz="1800" dirty="0">
                <a:solidFill>
                  <a:schemeClr val="tx1"/>
                </a:solidFill>
              </a:rPr>
              <a:t> </a:t>
            </a:r>
          </a:p>
        </p:txBody>
      </p:sp>
      <p:sp>
        <p:nvSpPr>
          <p:cNvPr id="36" name="TextBox 35"/>
          <p:cNvSpPr txBox="1"/>
          <p:nvPr/>
        </p:nvSpPr>
        <p:spPr>
          <a:xfrm>
            <a:off x="525521" y="6713133"/>
            <a:ext cx="4362467" cy="531579"/>
          </a:xfrm>
          <a:prstGeom prst="rect">
            <a:avLst/>
          </a:prstGeom>
          <a:solidFill>
            <a:srgbClr val="FFFF00"/>
          </a:solidFill>
          <a:ln>
            <a:solidFill>
              <a:schemeClr val="tx1"/>
            </a:solidFill>
          </a:ln>
        </p:spPr>
        <p:txBody>
          <a:bodyPr wrap="square" rtlCol="0">
            <a:spAutoFit/>
          </a:bodyPr>
          <a:lstStyle/>
          <a:p>
            <a:r>
              <a:rPr lang="en-CA" sz="2800" dirty="0"/>
              <a:t>Only New entry is allowed </a:t>
            </a:r>
          </a:p>
        </p:txBody>
      </p:sp>
      <p:pic>
        <p:nvPicPr>
          <p:cNvPr id="34" name="Picture 33"/>
          <p:cNvPicPr>
            <a:picLocks noChangeAspect="1"/>
          </p:cNvPicPr>
          <p:nvPr/>
        </p:nvPicPr>
        <p:blipFill>
          <a:blip r:embed="rId2"/>
          <a:stretch>
            <a:fillRect/>
          </a:stretch>
        </p:blipFill>
        <p:spPr>
          <a:xfrm>
            <a:off x="32573173" y="93363"/>
            <a:ext cx="6438052" cy="3183223"/>
          </a:xfrm>
          <a:prstGeom prst="rect">
            <a:avLst/>
          </a:prstGeom>
        </p:spPr>
      </p:pic>
      <p:sp>
        <p:nvSpPr>
          <p:cNvPr id="35" name="Rounded Rectangle 34"/>
          <p:cNvSpPr/>
          <p:nvPr/>
        </p:nvSpPr>
        <p:spPr>
          <a:xfrm>
            <a:off x="28526588" y="4280450"/>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Release</a:t>
            </a:r>
          </a:p>
        </p:txBody>
      </p:sp>
      <p:sp>
        <p:nvSpPr>
          <p:cNvPr id="37" name="TextBox 1">
            <a:extLst>
              <a:ext uri="{FF2B5EF4-FFF2-40B4-BE49-F238E27FC236}">
                <a16:creationId xmlns:a16="http://schemas.microsoft.com/office/drawing/2014/main" id="{19925BF1-A26E-BE4A-84B0-35CA5B6D1E68}"/>
              </a:ext>
            </a:extLst>
          </p:cNvPr>
          <p:cNvSpPr txBox="1"/>
          <p:nvPr/>
        </p:nvSpPr>
        <p:spPr>
          <a:xfrm>
            <a:off x="14971898" y="7478225"/>
            <a:ext cx="8903269" cy="8494633"/>
          </a:xfrm>
          <a:prstGeom prst="rect">
            <a:avLst/>
          </a:prstGeom>
          <a:solidFill>
            <a:schemeClr val="bg1"/>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sz="1400" b="1" dirty="0"/>
              <a:t>Common rules</a:t>
            </a:r>
          </a:p>
          <a:p>
            <a:r>
              <a:rPr lang="en-CA" sz="1400" dirty="0"/>
              <a:t>Resolution &gt; 1024(min) x 768  AND 1280 x 720(min) </a:t>
            </a:r>
          </a:p>
          <a:p>
            <a:endParaRPr lang="en-CA" sz="1400" dirty="0"/>
          </a:p>
          <a:p>
            <a:r>
              <a:rPr lang="en-CA" sz="1400" dirty="0"/>
              <a:t>Border &gt; nested 30 pixels from the edges with a grid line to next the titles</a:t>
            </a:r>
          </a:p>
          <a:p>
            <a:endParaRPr lang="en-CA" sz="1400" dirty="0"/>
          </a:p>
          <a:p>
            <a:r>
              <a:rPr lang="en-CA" sz="1400" dirty="0"/>
              <a:t>Kepstrum Logo &gt; Kepstrum-jpeg-100x100-top right corner</a:t>
            </a:r>
          </a:p>
          <a:p>
            <a:endParaRPr lang="en-CA" sz="1400" dirty="0"/>
          </a:p>
          <a:p>
            <a:r>
              <a:rPr lang="en-CA" sz="1400" dirty="0"/>
              <a:t>Company Logo &gt; Insert-jpeg-100x100-designated-position</a:t>
            </a:r>
          </a:p>
          <a:p>
            <a:endParaRPr lang="en-CA" sz="1400" dirty="0"/>
          </a:p>
          <a:p>
            <a:r>
              <a:rPr lang="en-CA" sz="1400" dirty="0"/>
              <a:t>Label-title-{Create New Project}-Background-Purple-Text-18-Black</a:t>
            </a:r>
          </a:p>
          <a:p>
            <a:endParaRPr lang="en-CA" sz="1400" dirty="0">
              <a:solidFill>
                <a:srgbClr val="FF0000"/>
              </a:solidFill>
            </a:endParaRPr>
          </a:p>
          <a:p>
            <a:r>
              <a:rPr lang="en-CA" sz="1400" dirty="0"/>
              <a:t>Label-/New Model/Folder/Data Base ID/-Background-Orange-Text-12-Black</a:t>
            </a:r>
          </a:p>
          <a:p>
            <a:r>
              <a:rPr lang="en-CA" sz="1400" dirty="0"/>
              <a:t>Fixed-field-/String/-Background-Green-Text 12-Black &gt; </a:t>
            </a:r>
            <a:r>
              <a:rPr lang="en-CA" sz="1400" dirty="0">
                <a:solidFill>
                  <a:srgbClr val="FF0000"/>
                </a:solidFill>
              </a:rPr>
              <a:t>DB-{Model}</a:t>
            </a:r>
          </a:p>
          <a:p>
            <a:endParaRPr lang="en-CA" sz="1400" dirty="0"/>
          </a:p>
          <a:p>
            <a:r>
              <a:rPr lang="en-CA" sz="1400" dirty="0"/>
              <a:t>Label-/Company/Division Name/-Background-Orange-Text-12-Black</a:t>
            </a:r>
          </a:p>
          <a:p>
            <a:r>
              <a:rPr lang="en-CA" sz="1400" dirty="0"/>
              <a:t>Fixed-field-/</a:t>
            </a:r>
            <a:r>
              <a:rPr lang="en-CA" sz="1400" dirty="0">
                <a:solidFill>
                  <a:srgbClr val="FF0000"/>
                </a:solidFill>
              </a:rPr>
              <a:t>String</a:t>
            </a:r>
            <a:r>
              <a:rPr lang="en-CA" sz="1400" dirty="0"/>
              <a:t>/-Background-Grey-Text 12-Black &gt; </a:t>
            </a:r>
            <a:r>
              <a:rPr lang="en-CA" sz="1400" dirty="0">
                <a:solidFill>
                  <a:srgbClr val="FF0000"/>
                </a:solidFill>
              </a:rPr>
              <a:t>DB-{Company}</a:t>
            </a:r>
          </a:p>
          <a:p>
            <a:endParaRPr lang="en-CA" sz="1400" dirty="0">
              <a:solidFill>
                <a:srgbClr val="FF0000"/>
              </a:solidFill>
            </a:endParaRPr>
          </a:p>
          <a:p>
            <a:r>
              <a:rPr lang="en-CA" sz="1400" dirty="0"/>
              <a:t>Label-/Server Path/-Background-Orange-Text-12-Black</a:t>
            </a:r>
          </a:p>
          <a:p>
            <a:r>
              <a:rPr lang="en-CA" sz="1400" dirty="0"/>
              <a:t>Fixed-field-/</a:t>
            </a:r>
            <a:r>
              <a:rPr lang="en-CA" sz="1400" dirty="0">
                <a:solidFill>
                  <a:srgbClr val="FF0000"/>
                </a:solidFill>
              </a:rPr>
              <a:t>String</a:t>
            </a:r>
            <a:r>
              <a:rPr lang="en-CA" sz="1400" dirty="0"/>
              <a:t>/-Background-Grey-Text 12-Black &gt; </a:t>
            </a:r>
            <a:r>
              <a:rPr lang="en-CA" sz="1400" dirty="0">
                <a:solidFill>
                  <a:srgbClr val="FF0000"/>
                </a:solidFill>
              </a:rPr>
              <a:t>DB-{</a:t>
            </a:r>
            <a:r>
              <a:rPr lang="en-CA" sz="1400" dirty="0" err="1">
                <a:solidFill>
                  <a:srgbClr val="FF0000"/>
                </a:solidFill>
              </a:rPr>
              <a:t>ServerPath</a:t>
            </a:r>
            <a:r>
              <a:rPr lang="en-CA" sz="1400" dirty="0">
                <a:solidFill>
                  <a:srgbClr val="FF0000"/>
                </a:solidFill>
              </a:rPr>
              <a:t>}</a:t>
            </a:r>
          </a:p>
          <a:p>
            <a:endParaRPr lang="en-CA" sz="1400" dirty="0">
              <a:solidFill>
                <a:srgbClr val="FF0000"/>
              </a:solidFill>
            </a:endParaRPr>
          </a:p>
          <a:p>
            <a:r>
              <a:rPr lang="en-CA" sz="1400" dirty="0"/>
              <a:t>Label-/Date/-Background-Orange-Text-12-Black</a:t>
            </a:r>
          </a:p>
          <a:p>
            <a:r>
              <a:rPr lang="en-CA" sz="1400" dirty="0"/>
              <a:t>Fixed-field-/</a:t>
            </a:r>
            <a:r>
              <a:rPr lang="en-CA" sz="1400" dirty="0">
                <a:solidFill>
                  <a:srgbClr val="FF0000"/>
                </a:solidFill>
              </a:rPr>
              <a:t>YY-MM-DD</a:t>
            </a:r>
            <a:r>
              <a:rPr lang="en-CA" sz="1400" dirty="0"/>
              <a:t>/-Background-Grey-Text 12-Black &gt; </a:t>
            </a:r>
            <a:r>
              <a:rPr lang="en-CA" sz="1400" dirty="0">
                <a:solidFill>
                  <a:srgbClr val="FF0000"/>
                </a:solidFill>
              </a:rPr>
              <a:t>DB-{Revision Control}</a:t>
            </a:r>
          </a:p>
          <a:p>
            <a:endParaRPr lang="en-CA" sz="1400" dirty="0"/>
          </a:p>
          <a:p>
            <a:r>
              <a:rPr lang="en-CA" sz="1400" dirty="0"/>
              <a:t>Label-/Lead Code/-Background-Orange-Text-12-Black</a:t>
            </a:r>
          </a:p>
          <a:p>
            <a:r>
              <a:rPr lang="en-CA" sz="1400" dirty="0"/>
              <a:t>Fixed-field-/</a:t>
            </a:r>
            <a:r>
              <a:rPr lang="en-CA" sz="1400" dirty="0">
                <a:solidFill>
                  <a:srgbClr val="FF0000"/>
                </a:solidFill>
              </a:rPr>
              <a:t>String</a:t>
            </a:r>
            <a:r>
              <a:rPr lang="en-CA" sz="1400" dirty="0"/>
              <a:t>/-Background-Grey-Text 12-Black &gt; </a:t>
            </a:r>
            <a:r>
              <a:rPr lang="en-CA" sz="1400" dirty="0">
                <a:solidFill>
                  <a:srgbClr val="FF0000"/>
                </a:solidFill>
              </a:rPr>
              <a:t>DB-{AccessCodes}</a:t>
            </a:r>
          </a:p>
          <a:p>
            <a:endParaRPr lang="en-CA" sz="1400" dirty="0">
              <a:solidFill>
                <a:srgbClr val="FF0000"/>
              </a:solidFill>
            </a:endParaRPr>
          </a:p>
          <a:p>
            <a:r>
              <a:rPr lang="en-CA" sz="1400" dirty="0"/>
              <a:t>Label-/Upload Logo/-Background-Orange-Text-12-Black</a:t>
            </a:r>
          </a:p>
          <a:p>
            <a:r>
              <a:rPr lang="en-CA" sz="1400" dirty="0"/>
              <a:t>Fixed-field-/</a:t>
            </a:r>
            <a:r>
              <a:rPr lang="en-CA" sz="1400" dirty="0">
                <a:solidFill>
                  <a:srgbClr val="FF0000"/>
                </a:solidFill>
              </a:rPr>
              <a:t>jpeg</a:t>
            </a:r>
            <a:r>
              <a:rPr lang="en-CA" sz="1400" dirty="0"/>
              <a:t>/-Background-Grey-Text 12-Black &gt; </a:t>
            </a:r>
            <a:r>
              <a:rPr lang="en-CA" sz="1400" dirty="0">
                <a:solidFill>
                  <a:srgbClr val="FF0000"/>
                </a:solidFill>
              </a:rPr>
              <a:t>DB-{Logo}</a:t>
            </a:r>
          </a:p>
          <a:p>
            <a:endParaRPr lang="en-CA" sz="1400" dirty="0">
              <a:solidFill>
                <a:srgbClr val="FF0000"/>
              </a:solidFill>
            </a:endParaRPr>
          </a:p>
          <a:p>
            <a:r>
              <a:rPr lang="en-CA" sz="1400" dirty="0"/>
              <a:t>Action-button-/Release/-Background-Pink-Text-12-Black &gt; </a:t>
            </a:r>
            <a:r>
              <a:rPr lang="en-CA" sz="1400" dirty="0">
                <a:solidFill>
                  <a:srgbClr val="FF0000"/>
                </a:solidFill>
              </a:rPr>
              <a:t>release</a:t>
            </a:r>
          </a:p>
          <a:p>
            <a:endParaRPr lang="en-CA" sz="1400" dirty="0">
              <a:solidFill>
                <a:srgbClr val="FF0000"/>
              </a:solidFill>
            </a:endParaRPr>
          </a:p>
          <a:p>
            <a:r>
              <a:rPr lang="en-CA" sz="1400" dirty="0"/>
              <a:t>Action-button-/Revision Control/-Background-Pink-Text-12-Black &gt; </a:t>
            </a:r>
            <a:r>
              <a:rPr lang="en-CA" sz="1400" dirty="0">
                <a:solidFill>
                  <a:srgbClr val="FF0000"/>
                </a:solidFill>
              </a:rPr>
              <a:t>redirect to [Revision Control]</a:t>
            </a:r>
          </a:p>
          <a:p>
            <a:endParaRPr lang="en-CA" sz="1400" dirty="0">
              <a:solidFill>
                <a:srgbClr val="FF0000"/>
              </a:solidFill>
            </a:endParaRPr>
          </a:p>
          <a:p>
            <a:r>
              <a:rPr lang="en-CA" sz="1400" dirty="0"/>
              <a:t>Action-button-/Users/-Background-Pink-Text-12-Black &gt; </a:t>
            </a:r>
            <a:r>
              <a:rPr lang="en-CA" sz="1400" dirty="0">
                <a:solidFill>
                  <a:srgbClr val="FF0000"/>
                </a:solidFill>
              </a:rPr>
              <a:t>redirect to [Users]</a:t>
            </a:r>
          </a:p>
          <a:p>
            <a:endParaRPr lang="en-CA" sz="1400" dirty="0"/>
          </a:p>
          <a:p>
            <a:r>
              <a:rPr lang="en-CA" sz="1400" dirty="0"/>
              <a:t>Action-button-/Stakeholders/-Background-Pink-Text-12-Black &gt; </a:t>
            </a:r>
            <a:r>
              <a:rPr lang="en-CA" sz="1400" dirty="0">
                <a:solidFill>
                  <a:srgbClr val="FF0000"/>
                </a:solidFill>
              </a:rPr>
              <a:t>redirect to [Stakeholders]</a:t>
            </a:r>
          </a:p>
          <a:p>
            <a:endParaRPr lang="en-CA" sz="1400" dirty="0">
              <a:solidFill>
                <a:srgbClr val="FF0000"/>
              </a:solidFill>
            </a:endParaRPr>
          </a:p>
          <a:p>
            <a:r>
              <a:rPr lang="en-CA" sz="1400" dirty="0"/>
              <a:t>Action-button-/Lead ID/-Background-Pink-Text-12-Black &gt; </a:t>
            </a:r>
            <a:r>
              <a:rPr lang="en-CA" sz="1400" dirty="0">
                <a:solidFill>
                  <a:srgbClr val="FF0000"/>
                </a:solidFill>
              </a:rPr>
              <a:t>redirect to [Lead ID]</a:t>
            </a:r>
          </a:p>
        </p:txBody>
      </p:sp>
    </p:spTree>
    <p:extLst>
      <p:ext uri="{BB962C8B-B14F-4D97-AF65-F5344CB8AC3E}">
        <p14:creationId xmlns:p14="http://schemas.microsoft.com/office/powerpoint/2010/main" val="266897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51484" y="3759553"/>
            <a:ext cx="1796354" cy="608175"/>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Revision </a:t>
            </a:r>
          </a:p>
        </p:txBody>
      </p:sp>
      <p:sp>
        <p:nvSpPr>
          <p:cNvPr id="11" name="Rounded Rectangle 10"/>
          <p:cNvSpPr/>
          <p:nvPr/>
        </p:nvSpPr>
        <p:spPr>
          <a:xfrm>
            <a:off x="2260260" y="3761627"/>
            <a:ext cx="1228851" cy="60609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Date </a:t>
            </a:r>
          </a:p>
        </p:txBody>
      </p:sp>
      <p:sp>
        <p:nvSpPr>
          <p:cNvPr id="45" name="Rounded Rectangle 44"/>
          <p:cNvSpPr/>
          <p:nvPr/>
        </p:nvSpPr>
        <p:spPr>
          <a:xfrm>
            <a:off x="23716954" y="1905315"/>
            <a:ext cx="3205482" cy="648074"/>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Step 2- Save as PDF</a:t>
            </a:r>
          </a:p>
        </p:txBody>
      </p:sp>
      <p:sp>
        <p:nvSpPr>
          <p:cNvPr id="73" name="Rounded Rectangle 72"/>
          <p:cNvSpPr/>
          <p:nvPr/>
        </p:nvSpPr>
        <p:spPr>
          <a:xfrm>
            <a:off x="23565003" y="1120569"/>
            <a:ext cx="8213419" cy="661195"/>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Step 1- Add A New Revision and Unlock the Dashboard </a:t>
            </a:r>
          </a:p>
        </p:txBody>
      </p:sp>
      <p:sp>
        <p:nvSpPr>
          <p:cNvPr id="75" name="Rounded Rectangle 74"/>
          <p:cNvSpPr/>
          <p:nvPr/>
        </p:nvSpPr>
        <p:spPr>
          <a:xfrm>
            <a:off x="26994356" y="1905316"/>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Step 3- Release</a:t>
            </a:r>
          </a:p>
        </p:txBody>
      </p:sp>
      <p:sp>
        <p:nvSpPr>
          <p:cNvPr id="41" name="Rounded Rectangle 40"/>
          <p:cNvSpPr/>
          <p:nvPr/>
        </p:nvSpPr>
        <p:spPr>
          <a:xfrm>
            <a:off x="35108266" y="1046012"/>
            <a:ext cx="3042522" cy="1476454"/>
          </a:xfrm>
          <a:prstGeom prst="roundRect">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4400" b="1" dirty="0">
                <a:solidFill>
                  <a:schemeClr val="tx1"/>
                </a:solidFill>
              </a:rPr>
              <a:t>Company Logo</a:t>
            </a:r>
          </a:p>
        </p:txBody>
      </p:sp>
      <p:sp>
        <p:nvSpPr>
          <p:cNvPr id="50" name="Rounded Rectangle 49"/>
          <p:cNvSpPr/>
          <p:nvPr/>
        </p:nvSpPr>
        <p:spPr>
          <a:xfrm>
            <a:off x="270866" y="204674"/>
            <a:ext cx="7344816" cy="720080"/>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REVISION CONTROL</a:t>
            </a:r>
          </a:p>
        </p:txBody>
      </p:sp>
      <p:sp>
        <p:nvSpPr>
          <p:cNvPr id="56" name="Rounded Rectangle 55"/>
          <p:cNvSpPr/>
          <p:nvPr/>
        </p:nvSpPr>
        <p:spPr>
          <a:xfrm>
            <a:off x="9367275" y="3735065"/>
            <a:ext cx="919361" cy="60213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Interface </a:t>
            </a:r>
          </a:p>
        </p:txBody>
      </p:sp>
      <p:sp>
        <p:nvSpPr>
          <p:cNvPr id="68" name="Rounded Rectangle 67"/>
          <p:cNvSpPr/>
          <p:nvPr/>
        </p:nvSpPr>
        <p:spPr>
          <a:xfrm>
            <a:off x="15999200" y="3587794"/>
            <a:ext cx="986132" cy="79836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DNA LIBRARY </a:t>
            </a:r>
          </a:p>
        </p:txBody>
      </p:sp>
      <p:sp>
        <p:nvSpPr>
          <p:cNvPr id="80" name="Rounded Rectangle 79"/>
          <p:cNvSpPr/>
          <p:nvPr/>
        </p:nvSpPr>
        <p:spPr>
          <a:xfrm>
            <a:off x="13550928" y="3587794"/>
            <a:ext cx="1157243" cy="771815"/>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DIP Verification</a:t>
            </a:r>
          </a:p>
        </p:txBody>
      </p:sp>
      <p:sp>
        <p:nvSpPr>
          <p:cNvPr id="81" name="Rounded Rectangle 80"/>
          <p:cNvSpPr/>
          <p:nvPr/>
        </p:nvSpPr>
        <p:spPr>
          <a:xfrm>
            <a:off x="14852187" y="3587794"/>
            <a:ext cx="1046445" cy="79836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DNA Generator</a:t>
            </a:r>
          </a:p>
        </p:txBody>
      </p:sp>
      <p:sp>
        <p:nvSpPr>
          <p:cNvPr id="82" name="Rounded Rectangle 81"/>
          <p:cNvSpPr/>
          <p:nvPr/>
        </p:nvSpPr>
        <p:spPr>
          <a:xfrm>
            <a:off x="3807491" y="3761627"/>
            <a:ext cx="699893" cy="60609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Scope </a:t>
            </a:r>
          </a:p>
        </p:txBody>
      </p:sp>
      <p:sp>
        <p:nvSpPr>
          <p:cNvPr id="83" name="Rounded Rectangle 82"/>
          <p:cNvSpPr/>
          <p:nvPr/>
        </p:nvSpPr>
        <p:spPr>
          <a:xfrm>
            <a:off x="4599579" y="3735065"/>
            <a:ext cx="689657" cy="651108"/>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Terms</a:t>
            </a:r>
          </a:p>
        </p:txBody>
      </p:sp>
      <p:sp>
        <p:nvSpPr>
          <p:cNvPr id="84" name="Rounded Rectangle 83"/>
          <p:cNvSpPr/>
          <p:nvPr/>
        </p:nvSpPr>
        <p:spPr>
          <a:xfrm>
            <a:off x="7480276" y="3627190"/>
            <a:ext cx="805178" cy="75897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Control Volume </a:t>
            </a:r>
          </a:p>
        </p:txBody>
      </p:sp>
      <p:sp>
        <p:nvSpPr>
          <p:cNvPr id="85" name="Rounded Rectangle 84"/>
          <p:cNvSpPr/>
          <p:nvPr/>
        </p:nvSpPr>
        <p:spPr>
          <a:xfrm>
            <a:off x="8396634" y="3639691"/>
            <a:ext cx="803452" cy="779587"/>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System Models </a:t>
            </a:r>
          </a:p>
        </p:txBody>
      </p:sp>
      <p:sp>
        <p:nvSpPr>
          <p:cNvPr id="47" name="Rounded Rectangle 46"/>
          <p:cNvSpPr/>
          <p:nvPr/>
        </p:nvSpPr>
        <p:spPr>
          <a:xfrm>
            <a:off x="10606822" y="3790649"/>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DIP</a:t>
            </a:r>
          </a:p>
        </p:txBody>
      </p:sp>
      <p:sp>
        <p:nvSpPr>
          <p:cNvPr id="48" name="Rounded Rectangle 47"/>
          <p:cNvSpPr/>
          <p:nvPr/>
        </p:nvSpPr>
        <p:spPr>
          <a:xfrm>
            <a:off x="5380786" y="3724227"/>
            <a:ext cx="859550" cy="66194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Norms</a:t>
            </a:r>
          </a:p>
        </p:txBody>
      </p:sp>
      <p:sp>
        <p:nvSpPr>
          <p:cNvPr id="49" name="Rounded Rectangle 48"/>
          <p:cNvSpPr/>
          <p:nvPr/>
        </p:nvSpPr>
        <p:spPr>
          <a:xfrm>
            <a:off x="6346603" y="3728613"/>
            <a:ext cx="917649" cy="63099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Eng. Std.</a:t>
            </a:r>
          </a:p>
        </p:txBody>
      </p:sp>
      <p:sp>
        <p:nvSpPr>
          <p:cNvPr id="71" name="Rounded Rectangle 70"/>
          <p:cNvSpPr/>
          <p:nvPr/>
        </p:nvSpPr>
        <p:spPr>
          <a:xfrm>
            <a:off x="12765110" y="3780575"/>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KPF</a:t>
            </a:r>
          </a:p>
        </p:txBody>
      </p:sp>
      <p:sp>
        <p:nvSpPr>
          <p:cNvPr id="60" name="Rounded Rectangle 59"/>
          <p:cNvSpPr/>
          <p:nvPr/>
        </p:nvSpPr>
        <p:spPr>
          <a:xfrm>
            <a:off x="11326902" y="3790649"/>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DIF</a:t>
            </a:r>
          </a:p>
        </p:txBody>
      </p:sp>
      <p:sp>
        <p:nvSpPr>
          <p:cNvPr id="62" name="Rounded Rectangle 61"/>
          <p:cNvSpPr/>
          <p:nvPr/>
        </p:nvSpPr>
        <p:spPr>
          <a:xfrm>
            <a:off x="12020807" y="3790649"/>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DIL</a:t>
            </a:r>
          </a:p>
        </p:txBody>
      </p:sp>
      <p:sp>
        <p:nvSpPr>
          <p:cNvPr id="59" name="TextBox 58"/>
          <p:cNvSpPr txBox="1"/>
          <p:nvPr/>
        </p:nvSpPr>
        <p:spPr>
          <a:xfrm>
            <a:off x="485302" y="19036902"/>
            <a:ext cx="18061408"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Revision Log</a:t>
            </a:r>
          </a:p>
        </p:txBody>
      </p:sp>
      <p:sp>
        <p:nvSpPr>
          <p:cNvPr id="87" name="Rounded Rectangle 86"/>
          <p:cNvSpPr/>
          <p:nvPr/>
        </p:nvSpPr>
        <p:spPr>
          <a:xfrm>
            <a:off x="5913662" y="1005408"/>
            <a:ext cx="8416026" cy="734144"/>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Request to Lead to Open a New Revision</a:t>
            </a:r>
          </a:p>
        </p:txBody>
      </p:sp>
      <p:sp>
        <p:nvSpPr>
          <p:cNvPr id="88" name="Rounded Rectangle 87"/>
          <p:cNvSpPr/>
          <p:nvPr/>
        </p:nvSpPr>
        <p:spPr>
          <a:xfrm>
            <a:off x="18137238" y="1120569"/>
            <a:ext cx="2516020" cy="661195"/>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Code-Lead</a:t>
            </a:r>
          </a:p>
        </p:txBody>
      </p:sp>
      <p:sp>
        <p:nvSpPr>
          <p:cNvPr id="93" name="Rounded Rectangle 92"/>
          <p:cNvSpPr/>
          <p:nvPr/>
        </p:nvSpPr>
        <p:spPr>
          <a:xfrm>
            <a:off x="20784280" y="1088286"/>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dirty="0">
                <a:solidFill>
                  <a:schemeClr val="tx1"/>
                </a:solidFill>
              </a:rPr>
              <a:t>1234567890</a:t>
            </a:r>
          </a:p>
        </p:txBody>
      </p:sp>
      <p:grpSp>
        <p:nvGrpSpPr>
          <p:cNvPr id="7" name="Group 6"/>
          <p:cNvGrpSpPr/>
          <p:nvPr/>
        </p:nvGrpSpPr>
        <p:grpSpPr>
          <a:xfrm>
            <a:off x="33237866" y="18829585"/>
            <a:ext cx="4909606" cy="1875346"/>
            <a:chOff x="20563223" y="8307710"/>
            <a:chExt cx="15486202" cy="9649072"/>
          </a:xfrm>
        </p:grpSpPr>
        <p:sp>
          <p:nvSpPr>
            <p:cNvPr id="4" name="Rounded Rectangle 3"/>
            <p:cNvSpPr/>
            <p:nvPr/>
          </p:nvSpPr>
          <p:spPr>
            <a:xfrm>
              <a:off x="20563223" y="8307710"/>
              <a:ext cx="15486202" cy="964907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3200" dirty="0"/>
                <a:t>Help, Error and Warning Pop-out</a:t>
              </a:r>
            </a:p>
            <a:p>
              <a:pPr algn="ctr"/>
              <a:r>
                <a:rPr lang="en-CA" sz="3200" dirty="0"/>
                <a:t>(not to scale)</a:t>
              </a:r>
            </a:p>
          </p:txBody>
        </p:sp>
        <p:sp>
          <p:nvSpPr>
            <p:cNvPr id="5" name="Up-Down Arrow 4"/>
            <p:cNvSpPr/>
            <p:nvPr/>
          </p:nvSpPr>
          <p:spPr>
            <a:xfrm>
              <a:off x="34843316" y="10323934"/>
              <a:ext cx="792088" cy="4608512"/>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sp>
          <p:nvSpPr>
            <p:cNvPr id="94" name="Up-Down Arrow 93"/>
            <p:cNvSpPr/>
            <p:nvPr/>
          </p:nvSpPr>
          <p:spPr>
            <a:xfrm rot="16200000">
              <a:off x="28110568" y="14968450"/>
              <a:ext cx="792088" cy="4608512"/>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grpSp>
      <p:sp>
        <p:nvSpPr>
          <p:cNvPr id="95" name="Rounded Rectangle 94"/>
          <p:cNvSpPr/>
          <p:nvPr/>
        </p:nvSpPr>
        <p:spPr>
          <a:xfrm>
            <a:off x="423412" y="1078356"/>
            <a:ext cx="2516020" cy="661195"/>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Code-Associate</a:t>
            </a:r>
          </a:p>
        </p:txBody>
      </p:sp>
      <p:sp>
        <p:nvSpPr>
          <p:cNvPr id="96" name="Rounded Rectangle 95"/>
          <p:cNvSpPr/>
          <p:nvPr/>
        </p:nvSpPr>
        <p:spPr>
          <a:xfrm>
            <a:off x="3087930" y="1075628"/>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dirty="0">
                <a:solidFill>
                  <a:schemeClr val="tx1"/>
                </a:solidFill>
              </a:rPr>
              <a:t>1234567890</a:t>
            </a:r>
          </a:p>
        </p:txBody>
      </p:sp>
      <p:sp>
        <p:nvSpPr>
          <p:cNvPr id="97" name="Rounded Rectangle 96"/>
          <p:cNvSpPr/>
          <p:nvPr/>
        </p:nvSpPr>
        <p:spPr>
          <a:xfrm>
            <a:off x="2151684" y="4698197"/>
            <a:ext cx="1384203" cy="49411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YY-MM-DD </a:t>
            </a:r>
          </a:p>
        </p:txBody>
      </p:sp>
      <p:sp>
        <p:nvSpPr>
          <p:cNvPr id="98" name="Rounded Rectangle 97"/>
          <p:cNvSpPr/>
          <p:nvPr/>
        </p:nvSpPr>
        <p:spPr>
          <a:xfrm>
            <a:off x="781585" y="5350097"/>
            <a:ext cx="31541452" cy="72536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1234567890123445678901234567890123456789012345678901234456789012345678901234567890123456789012344567890123456789012345678901234567890 234567890123445678901234567890123456789012345678901234456789012345678901234567890123456789012344567890123456789012345678901234567890</a:t>
            </a:r>
          </a:p>
        </p:txBody>
      </p:sp>
      <p:sp>
        <p:nvSpPr>
          <p:cNvPr id="99" name="Rounded Rectangle 98"/>
          <p:cNvSpPr/>
          <p:nvPr/>
        </p:nvSpPr>
        <p:spPr>
          <a:xfrm>
            <a:off x="781585" y="4731640"/>
            <a:ext cx="1082067" cy="440601"/>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R12 </a:t>
            </a:r>
          </a:p>
        </p:txBody>
      </p:sp>
      <p:sp>
        <p:nvSpPr>
          <p:cNvPr id="100" name="Rounded Rectangle 99"/>
          <p:cNvSpPr/>
          <p:nvPr/>
        </p:nvSpPr>
        <p:spPr>
          <a:xfrm>
            <a:off x="3879499"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1" name="Rounded Rectangle 100"/>
          <p:cNvSpPr/>
          <p:nvPr/>
        </p:nvSpPr>
        <p:spPr>
          <a:xfrm>
            <a:off x="4633458"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2" name="Rounded Rectangle 101"/>
          <p:cNvSpPr/>
          <p:nvPr/>
        </p:nvSpPr>
        <p:spPr>
          <a:xfrm>
            <a:off x="5497415"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3" name="Rounded Rectangle 102"/>
          <p:cNvSpPr/>
          <p:nvPr/>
        </p:nvSpPr>
        <p:spPr>
          <a:xfrm>
            <a:off x="6494478"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4" name="Rounded Rectangle 103"/>
          <p:cNvSpPr/>
          <p:nvPr/>
        </p:nvSpPr>
        <p:spPr>
          <a:xfrm>
            <a:off x="7571916"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5" name="Rounded Rectangle 104"/>
          <p:cNvSpPr/>
          <p:nvPr/>
        </p:nvSpPr>
        <p:spPr>
          <a:xfrm>
            <a:off x="8487411"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6" name="Rounded Rectangle 105"/>
          <p:cNvSpPr/>
          <p:nvPr/>
        </p:nvSpPr>
        <p:spPr>
          <a:xfrm>
            <a:off x="9516006"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7" name="Rounded Rectangle 106"/>
          <p:cNvSpPr/>
          <p:nvPr/>
        </p:nvSpPr>
        <p:spPr>
          <a:xfrm>
            <a:off x="10602795"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a:t>
            </a:r>
          </a:p>
        </p:txBody>
      </p:sp>
      <p:sp>
        <p:nvSpPr>
          <p:cNvPr id="108" name="Rounded Rectangle 107"/>
          <p:cNvSpPr/>
          <p:nvPr/>
        </p:nvSpPr>
        <p:spPr>
          <a:xfrm>
            <a:off x="13912464"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9" name="Rounded Rectangle 108"/>
          <p:cNvSpPr/>
          <p:nvPr/>
        </p:nvSpPr>
        <p:spPr>
          <a:xfrm>
            <a:off x="15064460"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10" name="Rounded Rectangle 109"/>
          <p:cNvSpPr/>
          <p:nvPr/>
        </p:nvSpPr>
        <p:spPr>
          <a:xfrm>
            <a:off x="16186936"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14" name="Rounded Rectangle 113"/>
          <p:cNvSpPr/>
          <p:nvPr/>
        </p:nvSpPr>
        <p:spPr>
          <a:xfrm>
            <a:off x="12761083" y="4685290"/>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15" name="Rounded Rectangle 114"/>
          <p:cNvSpPr/>
          <p:nvPr/>
        </p:nvSpPr>
        <p:spPr>
          <a:xfrm>
            <a:off x="11322875"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a:t>
            </a:r>
          </a:p>
        </p:txBody>
      </p:sp>
      <p:sp>
        <p:nvSpPr>
          <p:cNvPr id="116" name="Rounded Rectangle 115"/>
          <p:cNvSpPr/>
          <p:nvPr/>
        </p:nvSpPr>
        <p:spPr>
          <a:xfrm>
            <a:off x="12016780"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a:t>
            </a:r>
          </a:p>
        </p:txBody>
      </p:sp>
      <p:sp>
        <p:nvSpPr>
          <p:cNvPr id="118" name="TextBox 1"/>
          <p:cNvSpPr txBox="1"/>
          <p:nvPr/>
        </p:nvSpPr>
        <p:spPr>
          <a:xfrm>
            <a:off x="830591" y="6266225"/>
            <a:ext cx="9097957" cy="12649617"/>
          </a:xfrm>
          <a:prstGeom prst="rect">
            <a:avLst/>
          </a:prstGeom>
          <a:solidFill>
            <a:schemeClr val="bg1"/>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sz="1200" b="1" dirty="0"/>
              <a:t>Common rules</a:t>
            </a:r>
          </a:p>
          <a:p>
            <a:r>
              <a:rPr lang="en-CA" sz="1200" dirty="0"/>
              <a:t>Resolution &gt; 1024(min) x 768  AND 1280 x 720(min) </a:t>
            </a:r>
          </a:p>
          <a:p>
            <a:endParaRPr lang="en-CA" sz="1200" dirty="0"/>
          </a:p>
          <a:p>
            <a:r>
              <a:rPr lang="en-CA" sz="1200" dirty="0"/>
              <a:t>Border &gt; nested 30 pixels from the edges with a grid line to next the titles</a:t>
            </a:r>
          </a:p>
          <a:p>
            <a:endParaRPr lang="en-CA" sz="1200" dirty="0"/>
          </a:p>
          <a:p>
            <a:r>
              <a:rPr lang="en-CA" sz="1200" dirty="0"/>
              <a:t>Company Logo &gt; Insert-jpeg-100x100-designated-position</a:t>
            </a:r>
          </a:p>
          <a:p>
            <a:endParaRPr lang="en-CA" sz="1200" dirty="0"/>
          </a:p>
          <a:p>
            <a:r>
              <a:rPr lang="en-CA" sz="1200" dirty="0"/>
              <a:t>Label-title-{Revision Control}-Background-Purple-Text-18-Black</a:t>
            </a:r>
          </a:p>
          <a:p>
            <a:r>
              <a:rPr lang="en-CA" sz="1200" dirty="0"/>
              <a:t>Label-project-/Character-30/-Background-Grey-Text-18-Black-Character-30 &gt; </a:t>
            </a:r>
            <a:r>
              <a:rPr lang="en-CA" sz="1200" dirty="0">
                <a:solidFill>
                  <a:srgbClr val="FF0000"/>
                </a:solidFill>
              </a:rPr>
              <a:t>DB-{Create New Project}</a:t>
            </a:r>
          </a:p>
          <a:p>
            <a:endParaRPr lang="en-CA" sz="1200" dirty="0">
              <a:solidFill>
                <a:srgbClr val="FF0000"/>
              </a:solidFill>
            </a:endParaRPr>
          </a:p>
          <a:p>
            <a:r>
              <a:rPr lang="en-CA" sz="1200" dirty="0"/>
              <a:t>Label-/Revision/-Background-Orange-Text-12-Black</a:t>
            </a:r>
          </a:p>
          <a:p>
            <a:r>
              <a:rPr lang="en-CA" sz="1200" dirty="0"/>
              <a:t>Fixed-field-/Integer 2/-Background-Grey-Text 12-Black &gt; </a:t>
            </a:r>
            <a:r>
              <a:rPr lang="en-CA" sz="1200" dirty="0">
                <a:solidFill>
                  <a:srgbClr val="FF0000"/>
                </a:solidFill>
              </a:rPr>
              <a:t>DB-{Revision Control}</a:t>
            </a:r>
          </a:p>
          <a:p>
            <a:endParaRPr lang="en-CA" sz="1200" dirty="0"/>
          </a:p>
          <a:p>
            <a:r>
              <a:rPr lang="en-CA" sz="1200" dirty="0"/>
              <a:t>Label-/Date/-Background-Orange-Text-12-Black</a:t>
            </a:r>
          </a:p>
          <a:p>
            <a:r>
              <a:rPr lang="en-CA" sz="1200" dirty="0"/>
              <a:t>Fixed-field-/</a:t>
            </a:r>
            <a:r>
              <a:rPr lang="en-CA" sz="1200" dirty="0">
                <a:solidFill>
                  <a:srgbClr val="FF0000"/>
                </a:solidFill>
              </a:rPr>
              <a:t>YY-MM-DD</a:t>
            </a:r>
            <a:r>
              <a:rPr lang="en-CA" sz="1200" dirty="0"/>
              <a:t>/-Background-Grey-Text 12-Black &gt; </a:t>
            </a:r>
            <a:r>
              <a:rPr lang="en-CA" sz="1200" dirty="0">
                <a:solidFill>
                  <a:srgbClr val="FF0000"/>
                </a:solidFill>
              </a:rPr>
              <a:t>DB-{Revision Control}</a:t>
            </a:r>
          </a:p>
          <a:p>
            <a:endParaRPr lang="en-CA" sz="1200" dirty="0">
              <a:solidFill>
                <a:srgbClr val="FF0000"/>
              </a:solidFill>
            </a:endParaRPr>
          </a:p>
          <a:p>
            <a:r>
              <a:rPr lang="en-CA" sz="1200" dirty="0"/>
              <a:t>Action-button-/Scope/-Background-Pink-Text-12-Black &gt; </a:t>
            </a:r>
            <a:r>
              <a:rPr lang="en-CA" sz="1200" dirty="0">
                <a:solidFill>
                  <a:srgbClr val="FF0000"/>
                </a:solidFill>
              </a:rPr>
              <a:t>redirect to [Scope]</a:t>
            </a:r>
            <a:endParaRPr lang="en-CA" sz="1200" dirty="0"/>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DB-{Scope}</a:t>
            </a:r>
          </a:p>
          <a:p>
            <a:endParaRPr lang="en-CA" sz="1200" dirty="0">
              <a:solidFill>
                <a:srgbClr val="FF0000"/>
              </a:solidFill>
            </a:endParaRPr>
          </a:p>
          <a:p>
            <a:r>
              <a:rPr lang="en-CA" sz="1200" dirty="0"/>
              <a:t>Action-button-/Terms/-Background-Pink-Text-12-Black &gt; </a:t>
            </a:r>
            <a:r>
              <a:rPr lang="en-CA" sz="1200" dirty="0">
                <a:solidFill>
                  <a:srgbClr val="FF0000"/>
                </a:solidFill>
              </a:rPr>
              <a:t>redirect to [General Terms]</a:t>
            </a:r>
            <a:endParaRPr lang="en-CA" sz="1200" dirty="0"/>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DB-{General Terms}</a:t>
            </a:r>
          </a:p>
          <a:p>
            <a:endParaRPr lang="en-CA" sz="1200" dirty="0"/>
          </a:p>
          <a:p>
            <a:r>
              <a:rPr lang="en-CA" sz="1200" dirty="0"/>
              <a:t>Action-button-/Norms/-Background-Pink-Text-12-Black &gt; </a:t>
            </a:r>
            <a:r>
              <a:rPr lang="en-CA" sz="1200" dirty="0">
                <a:solidFill>
                  <a:srgbClr val="FF0000"/>
                </a:solidFill>
              </a:rPr>
              <a:t>redirect to [Conformity to Norms]</a:t>
            </a:r>
            <a:endParaRPr lang="en-CA" sz="1200" dirty="0"/>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DB-{Conformity to Norms}</a:t>
            </a:r>
          </a:p>
          <a:p>
            <a:endParaRPr lang="en-CA" sz="1200" dirty="0"/>
          </a:p>
          <a:p>
            <a:r>
              <a:rPr lang="en-CA" sz="1200" dirty="0"/>
              <a:t>Action-button-/Eng. STD./-Background-Pink-Text-12-Black &gt; </a:t>
            </a:r>
            <a:r>
              <a:rPr lang="en-CA" sz="1200" dirty="0">
                <a:solidFill>
                  <a:srgbClr val="FF0000"/>
                </a:solidFill>
              </a:rPr>
              <a:t>redirect to [Eng. STD]</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DB-{Eng. STD}</a:t>
            </a:r>
          </a:p>
          <a:p>
            <a:endParaRPr lang="en-CA" sz="1200" dirty="0"/>
          </a:p>
          <a:p>
            <a:r>
              <a:rPr lang="en-CA" sz="1200" dirty="0"/>
              <a:t>Action-button-/Control Volume/Background-Pink-Text-12-Black &gt; </a:t>
            </a:r>
            <a:r>
              <a:rPr lang="en-CA" sz="1200" dirty="0">
                <a:solidFill>
                  <a:srgbClr val="FF0000"/>
                </a:solidFill>
              </a:rPr>
              <a:t>redirect to [Control Volume]</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DB-{Control Volume}</a:t>
            </a:r>
          </a:p>
          <a:p>
            <a:endParaRPr lang="en-CA" sz="1200" dirty="0">
              <a:solidFill>
                <a:srgbClr val="FF0000"/>
              </a:solidFill>
            </a:endParaRPr>
          </a:p>
          <a:p>
            <a:r>
              <a:rPr lang="en-CA" sz="1200" dirty="0"/>
              <a:t>Action-button-/System Models/Background-Pink-Text-12-Black &gt; </a:t>
            </a:r>
            <a:r>
              <a:rPr lang="en-CA" sz="1200" dirty="0">
                <a:solidFill>
                  <a:srgbClr val="FF0000"/>
                </a:solidFill>
              </a:rPr>
              <a:t>redirect to [System Models]</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DB-{System Models}</a:t>
            </a:r>
          </a:p>
          <a:p>
            <a:endParaRPr lang="en-CA" sz="1200" dirty="0">
              <a:solidFill>
                <a:srgbClr val="FF0000"/>
              </a:solidFill>
            </a:endParaRPr>
          </a:p>
          <a:p>
            <a:r>
              <a:rPr lang="en-CA" sz="1200" dirty="0"/>
              <a:t>Action-button-/Interface/Background-Pink-Text-12-Black &gt; </a:t>
            </a:r>
            <a:r>
              <a:rPr lang="en-CA" sz="1200" dirty="0">
                <a:solidFill>
                  <a:srgbClr val="FF0000"/>
                </a:solidFill>
              </a:rPr>
              <a:t>redirect to [Interface]</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DB-{Interface}</a:t>
            </a:r>
          </a:p>
          <a:p>
            <a:endParaRPr lang="en-CA" sz="1200" dirty="0">
              <a:solidFill>
                <a:srgbClr val="FF0000"/>
              </a:solidFill>
            </a:endParaRPr>
          </a:p>
          <a:p>
            <a:r>
              <a:rPr lang="en-CA" sz="1200" dirty="0"/>
              <a:t>Action-button-/DIP/Background-Pink-Text-12-Black &gt; </a:t>
            </a:r>
            <a:r>
              <a:rPr lang="en-CA" sz="1200" dirty="0">
                <a:solidFill>
                  <a:srgbClr val="FF0000"/>
                </a:solidFill>
              </a:rPr>
              <a:t>redirect to [DIP]</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DB-{DIP}</a:t>
            </a:r>
          </a:p>
          <a:p>
            <a:endParaRPr lang="en-CA" sz="1200" dirty="0">
              <a:solidFill>
                <a:srgbClr val="FF0000"/>
              </a:solidFill>
            </a:endParaRPr>
          </a:p>
          <a:p>
            <a:r>
              <a:rPr lang="en-CA" sz="1200" dirty="0"/>
              <a:t>Action-button-/DIF/Background-Pink-Text-12-Black &gt; </a:t>
            </a:r>
            <a:r>
              <a:rPr lang="en-CA" sz="1200" dirty="0">
                <a:solidFill>
                  <a:srgbClr val="FF0000"/>
                </a:solidFill>
              </a:rPr>
              <a:t>redirect to [DIF]</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DB-{DIF}</a:t>
            </a:r>
          </a:p>
          <a:p>
            <a:endParaRPr lang="en-CA" sz="1200" dirty="0">
              <a:solidFill>
                <a:srgbClr val="FF0000"/>
              </a:solidFill>
            </a:endParaRPr>
          </a:p>
          <a:p>
            <a:r>
              <a:rPr lang="en-CA" sz="1200" dirty="0"/>
              <a:t>Action-button-/DIL/Background-Pink-Text-12-Black &gt; </a:t>
            </a:r>
            <a:r>
              <a:rPr lang="en-CA" sz="1200" dirty="0">
                <a:solidFill>
                  <a:srgbClr val="FF0000"/>
                </a:solidFill>
              </a:rPr>
              <a:t>redirect to [DIL]</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DB-{DIL}</a:t>
            </a:r>
          </a:p>
          <a:p>
            <a:endParaRPr lang="en-CA" sz="1200" dirty="0">
              <a:solidFill>
                <a:srgbClr val="FF0000"/>
              </a:solidFill>
            </a:endParaRPr>
          </a:p>
          <a:p>
            <a:r>
              <a:rPr lang="en-CA" sz="1200" dirty="0"/>
              <a:t>Action-button-/KPFs/Background-Pink-Text-12-Black &gt; </a:t>
            </a:r>
            <a:r>
              <a:rPr lang="en-CA" sz="1200" dirty="0">
                <a:solidFill>
                  <a:srgbClr val="FF0000"/>
                </a:solidFill>
              </a:rPr>
              <a:t>redirect to [KPFs]</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DB-{KPFs}</a:t>
            </a:r>
          </a:p>
          <a:p>
            <a:endParaRPr lang="en-CA" sz="1200" dirty="0">
              <a:solidFill>
                <a:srgbClr val="FF0000"/>
              </a:solidFill>
            </a:endParaRPr>
          </a:p>
          <a:p>
            <a:r>
              <a:rPr lang="en-CA" sz="1200" dirty="0"/>
              <a:t>Action-button-/DIP Verification/Background-Pink-Text-12-Black &gt; </a:t>
            </a:r>
            <a:r>
              <a:rPr lang="en-CA" sz="1200" dirty="0">
                <a:solidFill>
                  <a:srgbClr val="FF0000"/>
                </a:solidFill>
              </a:rPr>
              <a:t>redirect to [DIP Verification]</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DB-{DIP Verification}</a:t>
            </a:r>
          </a:p>
          <a:p>
            <a:endParaRPr lang="en-CA" sz="1200" dirty="0">
              <a:solidFill>
                <a:srgbClr val="FF0000"/>
              </a:solidFill>
            </a:endParaRPr>
          </a:p>
          <a:p>
            <a:r>
              <a:rPr lang="en-CA" sz="1200" dirty="0"/>
              <a:t>Action-button-/DNA Generator/Background-Pink-Text-12-Black &gt; </a:t>
            </a:r>
            <a:r>
              <a:rPr lang="en-CA" sz="1200" dirty="0">
                <a:solidFill>
                  <a:srgbClr val="FF0000"/>
                </a:solidFill>
              </a:rPr>
              <a:t>redirect to [DNA Generator]</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DB-{DNA Generator}</a:t>
            </a:r>
          </a:p>
          <a:p>
            <a:endParaRPr lang="en-CA" sz="1200" dirty="0">
              <a:solidFill>
                <a:srgbClr val="FF0000"/>
              </a:solidFill>
            </a:endParaRPr>
          </a:p>
          <a:p>
            <a:r>
              <a:rPr lang="en-CA" sz="1200" dirty="0"/>
              <a:t>Action-button-/DNA Library/Background-Pink-Text-12-Black &gt; </a:t>
            </a:r>
            <a:r>
              <a:rPr lang="en-CA" sz="1200" dirty="0">
                <a:solidFill>
                  <a:srgbClr val="FF0000"/>
                </a:solidFill>
              </a:rPr>
              <a:t>redirect to [DNA Library]</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DB-{DNA Library}</a:t>
            </a:r>
          </a:p>
          <a:p>
            <a:endParaRPr lang="en-CA" sz="1200" dirty="0">
              <a:solidFill>
                <a:srgbClr val="FF0000"/>
              </a:solidFill>
            </a:endParaRPr>
          </a:p>
          <a:p>
            <a:r>
              <a:rPr lang="en-CA" sz="1200" dirty="0"/>
              <a:t>Action-button-/print/Background-Pink-Text-12-Black &gt; </a:t>
            </a:r>
            <a:r>
              <a:rPr lang="en-CA" sz="1200" dirty="0">
                <a:solidFill>
                  <a:srgbClr val="FF0000"/>
                </a:solidFill>
              </a:rPr>
              <a:t>redirect [print]</a:t>
            </a:r>
          </a:p>
          <a:p>
            <a:endParaRPr lang="en-CA" sz="1200" dirty="0">
              <a:solidFill>
                <a:srgbClr val="FF0000"/>
              </a:solidFill>
            </a:endParaRPr>
          </a:p>
          <a:p>
            <a:r>
              <a:rPr lang="en-CA" sz="1200" dirty="0"/>
              <a:t>Action-button-/Help/Background-Pink-Text-12-Black &gt; </a:t>
            </a:r>
            <a:r>
              <a:rPr lang="en-CA" sz="1200" dirty="0">
                <a:solidFill>
                  <a:srgbClr val="FF0000"/>
                </a:solidFill>
              </a:rPr>
              <a:t>opens [Help]</a:t>
            </a:r>
            <a:endParaRPr lang="en-CA" sz="1200" dirty="0"/>
          </a:p>
          <a:p>
            <a:endParaRPr lang="en-CA" sz="1200" dirty="0">
              <a:solidFill>
                <a:srgbClr val="FF0000"/>
              </a:solidFill>
            </a:endParaRPr>
          </a:p>
          <a:p>
            <a:r>
              <a:rPr lang="en-CA" sz="1200" dirty="0"/>
              <a:t>Action-button-/Dashboard/Background-Pink-Text-12-Black &gt; </a:t>
            </a:r>
            <a:r>
              <a:rPr lang="en-CA" sz="1200" dirty="0">
                <a:solidFill>
                  <a:srgbClr val="FF0000"/>
                </a:solidFill>
              </a:rPr>
              <a:t>redirect to Dashboard]</a:t>
            </a:r>
          </a:p>
          <a:p>
            <a:endParaRPr lang="en-CA" sz="1200" dirty="0">
              <a:solidFill>
                <a:srgbClr val="FF0000"/>
              </a:solidFill>
            </a:endParaRPr>
          </a:p>
          <a:p>
            <a:r>
              <a:rPr lang="en-CA" sz="1200" dirty="0"/>
              <a:t>Action-button-/New Project Registration/&gt; </a:t>
            </a:r>
            <a:r>
              <a:rPr lang="en-CA" sz="1200" dirty="0">
                <a:solidFill>
                  <a:srgbClr val="FF0000"/>
                </a:solidFill>
              </a:rPr>
              <a:t>redirect to [Project Registration]</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DB-{Project Registration}</a:t>
            </a:r>
          </a:p>
          <a:p>
            <a:endParaRPr lang="en-CA" sz="1200" dirty="0">
              <a:solidFill>
                <a:srgbClr val="FF0000"/>
              </a:solidFill>
            </a:endParaRPr>
          </a:p>
          <a:p>
            <a:endParaRPr lang="en-CA" sz="1200" dirty="0"/>
          </a:p>
        </p:txBody>
      </p:sp>
      <p:graphicFrame>
        <p:nvGraphicFramePr>
          <p:cNvPr id="9" name="Table 8"/>
          <p:cNvGraphicFramePr>
            <a:graphicFrameLocks noGrp="1"/>
          </p:cNvGraphicFramePr>
          <p:nvPr>
            <p:extLst>
              <p:ext uri="{D42A27DB-BD31-4B8C-83A1-F6EECF244321}">
                <p14:modId xmlns:p14="http://schemas.microsoft.com/office/powerpoint/2010/main" val="790762625"/>
              </p:ext>
            </p:extLst>
          </p:nvPr>
        </p:nvGraphicFramePr>
        <p:xfrm>
          <a:off x="12626791" y="16491802"/>
          <a:ext cx="24820374" cy="1787374"/>
        </p:xfrm>
        <a:graphic>
          <a:graphicData uri="http://schemas.openxmlformats.org/drawingml/2006/table">
            <a:tbl>
              <a:tblPr firstRow="1" bandRow="1">
                <a:tableStyleId>{5C22544A-7EE6-4342-B048-85BDC9FD1C3A}</a:tableStyleId>
              </a:tblPr>
              <a:tblGrid>
                <a:gridCol w="1460022">
                  <a:extLst>
                    <a:ext uri="{9D8B030D-6E8A-4147-A177-3AD203B41FA5}">
                      <a16:colId xmlns:a16="http://schemas.microsoft.com/office/drawing/2014/main" val="20000"/>
                    </a:ext>
                  </a:extLst>
                </a:gridCol>
                <a:gridCol w="1460022">
                  <a:extLst>
                    <a:ext uri="{9D8B030D-6E8A-4147-A177-3AD203B41FA5}">
                      <a16:colId xmlns:a16="http://schemas.microsoft.com/office/drawing/2014/main" val="20001"/>
                    </a:ext>
                  </a:extLst>
                </a:gridCol>
                <a:gridCol w="1460022">
                  <a:extLst>
                    <a:ext uri="{9D8B030D-6E8A-4147-A177-3AD203B41FA5}">
                      <a16:colId xmlns:a16="http://schemas.microsoft.com/office/drawing/2014/main" val="20002"/>
                    </a:ext>
                  </a:extLst>
                </a:gridCol>
                <a:gridCol w="1460022">
                  <a:extLst>
                    <a:ext uri="{9D8B030D-6E8A-4147-A177-3AD203B41FA5}">
                      <a16:colId xmlns:a16="http://schemas.microsoft.com/office/drawing/2014/main" val="20003"/>
                    </a:ext>
                  </a:extLst>
                </a:gridCol>
                <a:gridCol w="1460022">
                  <a:extLst>
                    <a:ext uri="{9D8B030D-6E8A-4147-A177-3AD203B41FA5}">
                      <a16:colId xmlns:a16="http://schemas.microsoft.com/office/drawing/2014/main" val="20004"/>
                    </a:ext>
                  </a:extLst>
                </a:gridCol>
                <a:gridCol w="1460022">
                  <a:extLst>
                    <a:ext uri="{9D8B030D-6E8A-4147-A177-3AD203B41FA5}">
                      <a16:colId xmlns:a16="http://schemas.microsoft.com/office/drawing/2014/main" val="20005"/>
                    </a:ext>
                  </a:extLst>
                </a:gridCol>
                <a:gridCol w="1460022">
                  <a:extLst>
                    <a:ext uri="{9D8B030D-6E8A-4147-A177-3AD203B41FA5}">
                      <a16:colId xmlns:a16="http://schemas.microsoft.com/office/drawing/2014/main" val="20006"/>
                    </a:ext>
                  </a:extLst>
                </a:gridCol>
                <a:gridCol w="1460022">
                  <a:extLst>
                    <a:ext uri="{9D8B030D-6E8A-4147-A177-3AD203B41FA5}">
                      <a16:colId xmlns:a16="http://schemas.microsoft.com/office/drawing/2014/main" val="20007"/>
                    </a:ext>
                  </a:extLst>
                </a:gridCol>
                <a:gridCol w="1475349">
                  <a:extLst>
                    <a:ext uri="{9D8B030D-6E8A-4147-A177-3AD203B41FA5}">
                      <a16:colId xmlns:a16="http://schemas.microsoft.com/office/drawing/2014/main" val="20008"/>
                    </a:ext>
                  </a:extLst>
                </a:gridCol>
                <a:gridCol w="1444695">
                  <a:extLst>
                    <a:ext uri="{9D8B030D-6E8A-4147-A177-3AD203B41FA5}">
                      <a16:colId xmlns:a16="http://schemas.microsoft.com/office/drawing/2014/main" val="20009"/>
                    </a:ext>
                  </a:extLst>
                </a:gridCol>
                <a:gridCol w="1460022">
                  <a:extLst>
                    <a:ext uri="{9D8B030D-6E8A-4147-A177-3AD203B41FA5}">
                      <a16:colId xmlns:a16="http://schemas.microsoft.com/office/drawing/2014/main" val="20010"/>
                    </a:ext>
                  </a:extLst>
                </a:gridCol>
                <a:gridCol w="1460022">
                  <a:extLst>
                    <a:ext uri="{9D8B030D-6E8A-4147-A177-3AD203B41FA5}">
                      <a16:colId xmlns:a16="http://schemas.microsoft.com/office/drawing/2014/main" val="20011"/>
                    </a:ext>
                  </a:extLst>
                </a:gridCol>
                <a:gridCol w="1460022">
                  <a:extLst>
                    <a:ext uri="{9D8B030D-6E8A-4147-A177-3AD203B41FA5}">
                      <a16:colId xmlns:a16="http://schemas.microsoft.com/office/drawing/2014/main" val="20012"/>
                    </a:ext>
                  </a:extLst>
                </a:gridCol>
                <a:gridCol w="1460022">
                  <a:extLst>
                    <a:ext uri="{9D8B030D-6E8A-4147-A177-3AD203B41FA5}">
                      <a16:colId xmlns:a16="http://schemas.microsoft.com/office/drawing/2014/main" val="20013"/>
                    </a:ext>
                  </a:extLst>
                </a:gridCol>
                <a:gridCol w="1460022">
                  <a:extLst>
                    <a:ext uri="{9D8B030D-6E8A-4147-A177-3AD203B41FA5}">
                      <a16:colId xmlns:a16="http://schemas.microsoft.com/office/drawing/2014/main" val="20014"/>
                    </a:ext>
                  </a:extLst>
                </a:gridCol>
                <a:gridCol w="1460022">
                  <a:extLst>
                    <a:ext uri="{9D8B030D-6E8A-4147-A177-3AD203B41FA5}">
                      <a16:colId xmlns:a16="http://schemas.microsoft.com/office/drawing/2014/main" val="20015"/>
                    </a:ext>
                  </a:extLst>
                </a:gridCol>
                <a:gridCol w="1460022">
                  <a:extLst>
                    <a:ext uri="{9D8B030D-6E8A-4147-A177-3AD203B41FA5}">
                      <a16:colId xmlns:a16="http://schemas.microsoft.com/office/drawing/2014/main" val="20016"/>
                    </a:ext>
                  </a:extLst>
                </a:gridCol>
              </a:tblGrid>
              <a:tr h="1045694">
                <a:tc>
                  <a:txBody>
                    <a:bodyPr/>
                    <a:lstStyle/>
                    <a:p>
                      <a:pPr algn="ctr"/>
                      <a:r>
                        <a:rPr lang="en-CA" dirty="0"/>
                        <a:t>REVISION_ID</a:t>
                      </a:r>
                    </a:p>
                  </a:txBody>
                  <a:tcPr/>
                </a:tc>
                <a:tc>
                  <a:txBody>
                    <a:bodyPr/>
                    <a:lstStyle/>
                    <a:p>
                      <a:pPr algn="ctr"/>
                      <a:r>
                        <a:rPr lang="en-CA" dirty="0"/>
                        <a:t>DATE</a:t>
                      </a:r>
                    </a:p>
                  </a:txBody>
                  <a:tcPr/>
                </a:tc>
                <a:tc>
                  <a:txBody>
                    <a:bodyPr/>
                    <a:lstStyle/>
                    <a:p>
                      <a:pPr algn="ctr"/>
                      <a:r>
                        <a:rPr lang="en-CA" dirty="0"/>
                        <a:t>SCOPE</a:t>
                      </a:r>
                    </a:p>
                  </a:txBody>
                  <a:tcPr/>
                </a:tc>
                <a:tc>
                  <a:txBody>
                    <a:bodyPr/>
                    <a:lstStyle/>
                    <a:p>
                      <a:pPr algn="ctr"/>
                      <a:r>
                        <a:rPr lang="en-CA" dirty="0"/>
                        <a:t>TERMS</a:t>
                      </a:r>
                    </a:p>
                  </a:txBody>
                  <a:tcPr/>
                </a:tc>
                <a:tc>
                  <a:txBody>
                    <a:bodyPr/>
                    <a:lstStyle/>
                    <a:p>
                      <a:pPr algn="ctr"/>
                      <a:r>
                        <a:rPr lang="en-CA" dirty="0"/>
                        <a:t>NORMS</a:t>
                      </a:r>
                    </a:p>
                  </a:txBody>
                  <a:tcPr/>
                </a:tc>
                <a:tc>
                  <a:txBody>
                    <a:bodyPr/>
                    <a:lstStyle/>
                    <a:p>
                      <a:pPr algn="ctr"/>
                      <a:r>
                        <a:rPr lang="en-CA" dirty="0"/>
                        <a:t>ENG. STD</a:t>
                      </a:r>
                    </a:p>
                  </a:txBody>
                  <a:tcPr/>
                </a:tc>
                <a:tc>
                  <a:txBody>
                    <a:bodyPr/>
                    <a:lstStyle/>
                    <a:p>
                      <a:pPr algn="ctr"/>
                      <a:r>
                        <a:rPr lang="en-CA" dirty="0"/>
                        <a:t>CONTROL_VOLUME</a:t>
                      </a:r>
                    </a:p>
                  </a:txBody>
                  <a:tcPr/>
                </a:tc>
                <a:tc>
                  <a:txBody>
                    <a:bodyPr/>
                    <a:lstStyle/>
                    <a:p>
                      <a:pPr algn="ctr"/>
                      <a:r>
                        <a:rPr lang="en-CA" dirty="0"/>
                        <a:t>SYSTEM</a:t>
                      </a:r>
                      <a:r>
                        <a:rPr lang="en-CA" baseline="0" dirty="0"/>
                        <a:t>_MODELS</a:t>
                      </a:r>
                      <a:endParaRPr lang="en-CA" dirty="0"/>
                    </a:p>
                  </a:txBody>
                  <a:tcPr/>
                </a:tc>
                <a:tc>
                  <a:txBody>
                    <a:bodyPr/>
                    <a:lstStyle/>
                    <a:p>
                      <a:pPr algn="ctr"/>
                      <a:r>
                        <a:rPr lang="en-CA" dirty="0"/>
                        <a:t>INTERFACE</a:t>
                      </a:r>
                    </a:p>
                  </a:txBody>
                  <a:tcPr/>
                </a:tc>
                <a:tc>
                  <a:txBody>
                    <a:bodyPr/>
                    <a:lstStyle/>
                    <a:p>
                      <a:pPr algn="ctr"/>
                      <a:r>
                        <a:rPr lang="en-CA" dirty="0"/>
                        <a:t>DIP</a:t>
                      </a:r>
                    </a:p>
                  </a:txBody>
                  <a:tcPr/>
                </a:tc>
                <a:tc>
                  <a:txBody>
                    <a:bodyPr/>
                    <a:lstStyle/>
                    <a:p>
                      <a:pPr algn="ctr"/>
                      <a:r>
                        <a:rPr lang="en-CA" dirty="0"/>
                        <a:t>DIF</a:t>
                      </a:r>
                    </a:p>
                  </a:txBody>
                  <a:tcPr/>
                </a:tc>
                <a:tc>
                  <a:txBody>
                    <a:bodyPr/>
                    <a:lstStyle/>
                    <a:p>
                      <a:pPr algn="ctr"/>
                      <a:r>
                        <a:rPr lang="en-CA" dirty="0"/>
                        <a:t>DIL</a:t>
                      </a:r>
                    </a:p>
                  </a:txBody>
                  <a:tcPr/>
                </a:tc>
                <a:tc>
                  <a:txBody>
                    <a:bodyPr/>
                    <a:lstStyle/>
                    <a:p>
                      <a:pPr algn="ctr"/>
                      <a:r>
                        <a:rPr lang="en-CA" dirty="0"/>
                        <a:t>KPF</a:t>
                      </a:r>
                    </a:p>
                  </a:txBody>
                  <a:tcPr/>
                </a:tc>
                <a:tc>
                  <a:txBody>
                    <a:bodyPr/>
                    <a:lstStyle/>
                    <a:p>
                      <a:pPr algn="ctr"/>
                      <a:r>
                        <a:rPr lang="en-CA" dirty="0"/>
                        <a:t>DIP_VERIFICATION</a:t>
                      </a:r>
                    </a:p>
                  </a:txBody>
                  <a:tcPr/>
                </a:tc>
                <a:tc>
                  <a:txBody>
                    <a:bodyPr/>
                    <a:lstStyle/>
                    <a:p>
                      <a:pPr algn="ctr"/>
                      <a:r>
                        <a:rPr lang="en-CA" dirty="0"/>
                        <a:t>DNA_GENERATOR</a:t>
                      </a:r>
                    </a:p>
                  </a:txBody>
                  <a:tcPr/>
                </a:tc>
                <a:tc>
                  <a:txBody>
                    <a:bodyPr/>
                    <a:lstStyle/>
                    <a:p>
                      <a:pPr algn="ctr"/>
                      <a:r>
                        <a:rPr lang="en-CA" dirty="0"/>
                        <a:t>DNA_LIBARY</a:t>
                      </a:r>
                    </a:p>
                  </a:txBody>
                  <a:tcPr/>
                </a:tc>
                <a:tc>
                  <a:txBody>
                    <a:bodyPr/>
                    <a:lstStyle/>
                    <a:p>
                      <a:pPr algn="ctr"/>
                      <a:r>
                        <a:rPr lang="en-CA" dirty="0"/>
                        <a:t>DESCRIPTION</a:t>
                      </a:r>
                    </a:p>
                  </a:txBody>
                  <a:tcPr/>
                </a:tc>
                <a:extLst>
                  <a:ext uri="{0D108BD9-81ED-4DB2-BD59-A6C34878D82A}">
                    <a16:rowId xmlns:a16="http://schemas.microsoft.com/office/drawing/2014/main" val="10000"/>
                  </a:ext>
                </a:extLst>
              </a:tr>
              <a:tr h="370840">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dirty="0"/>
                    </a:p>
                  </a:txBody>
                  <a:tcPr/>
                </a:tc>
                <a:extLst>
                  <a:ext uri="{0D108BD9-81ED-4DB2-BD59-A6C34878D82A}">
                    <a16:rowId xmlns:a16="http://schemas.microsoft.com/office/drawing/2014/main" val="10001"/>
                  </a:ext>
                </a:extLst>
              </a:tr>
              <a:tr h="370840">
                <a:tc>
                  <a:txBody>
                    <a:bodyPr/>
                    <a:lstStyle/>
                    <a:p>
                      <a:pPr algn="ctr"/>
                      <a:endParaRPr lang="en-CA"/>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extLst>
                  <a:ext uri="{0D108BD9-81ED-4DB2-BD59-A6C34878D82A}">
                    <a16:rowId xmlns:a16="http://schemas.microsoft.com/office/drawing/2014/main" val="10002"/>
                  </a:ext>
                </a:extLst>
              </a:tr>
            </a:tbl>
          </a:graphicData>
        </a:graphic>
      </p:graphicFrame>
      <p:sp>
        <p:nvSpPr>
          <p:cNvPr id="126" name="Rounded Rectangle 125"/>
          <p:cNvSpPr/>
          <p:nvPr/>
        </p:nvSpPr>
        <p:spPr>
          <a:xfrm>
            <a:off x="29690213" y="1888825"/>
            <a:ext cx="4941609" cy="72420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Project Registration</a:t>
            </a:r>
          </a:p>
        </p:txBody>
      </p:sp>
      <p:sp>
        <p:nvSpPr>
          <p:cNvPr id="2" name="TextBox 1"/>
          <p:cNvSpPr txBox="1"/>
          <p:nvPr/>
        </p:nvSpPr>
        <p:spPr>
          <a:xfrm>
            <a:off x="7786539" y="6573056"/>
            <a:ext cx="9022294" cy="6740307"/>
          </a:xfrm>
          <a:prstGeom prst="rect">
            <a:avLst/>
          </a:prstGeom>
          <a:noFill/>
        </p:spPr>
        <p:txBody>
          <a:bodyPr wrap="square" rtlCol="0">
            <a:spAutoFit/>
          </a:bodyPr>
          <a:lstStyle/>
          <a:p>
            <a:r>
              <a:rPr lang="en-CA" sz="1200" dirty="0"/>
              <a:t>Editable-field-/Code-Lead/-Background-Green-Text-12-Black-Integer-10</a:t>
            </a:r>
          </a:p>
          <a:p>
            <a:r>
              <a:rPr lang="en-CA" sz="1200" dirty="0"/>
              <a:t>Editable-field-/Code-Associates/-Background-Green-Text-12-Black-Integer-10</a:t>
            </a:r>
          </a:p>
          <a:p>
            <a:r>
              <a:rPr lang="en-CA" sz="1200" dirty="0"/>
              <a:t>Editable-field-/Description/-Background-Green-Text-12-Black-Character-105</a:t>
            </a:r>
          </a:p>
          <a:p>
            <a:r>
              <a:rPr lang="en-CA" sz="1200" dirty="0"/>
              <a:t>Editable-data-enter &gt; Mouse click-out</a:t>
            </a:r>
          </a:p>
          <a:p>
            <a:endParaRPr lang="en-CA" sz="1200" dirty="0"/>
          </a:p>
          <a:p>
            <a:endParaRPr lang="en-CA" sz="1200" dirty="0"/>
          </a:p>
          <a:p>
            <a:r>
              <a:rPr lang="en-CA" sz="1200" dirty="0"/>
              <a:t>Action-button-/Step1*/-Background-Pink-Text-12-Black </a:t>
            </a:r>
            <a:r>
              <a:rPr lang="en-CA" sz="1200" dirty="0">
                <a:solidFill>
                  <a:srgbClr val="FF0000"/>
                </a:solidFill>
              </a:rPr>
              <a:t>&gt; create revision line</a:t>
            </a:r>
          </a:p>
          <a:p>
            <a:r>
              <a:rPr lang="en-CA" sz="1200" dirty="0"/>
              <a:t>Action-button-/Step2*/-Background-Pink-Text-12-Black &gt; </a:t>
            </a:r>
            <a:r>
              <a:rPr lang="en-CA" sz="1200" dirty="0">
                <a:solidFill>
                  <a:srgbClr val="FF0000"/>
                </a:solidFill>
              </a:rPr>
              <a:t>save the entire page including borders in PDF in x folder</a:t>
            </a:r>
          </a:p>
          <a:p>
            <a:r>
              <a:rPr lang="en-CA" sz="1200" dirty="0"/>
              <a:t>Action-button-/Step3*/-Background-Pink-Text-12-Black </a:t>
            </a:r>
            <a:r>
              <a:rPr lang="en-CA" sz="1200" dirty="0">
                <a:solidFill>
                  <a:srgbClr val="FF0000"/>
                </a:solidFill>
              </a:rPr>
              <a:t>&gt; save the current revision in data base &gt; Grey out the current revision&gt; send email  </a:t>
            </a:r>
          </a:p>
          <a:p>
            <a:r>
              <a:rPr lang="en-CA" sz="1200" dirty="0">
                <a:solidFill>
                  <a:srgbClr val="FF0000"/>
                </a:solidFill>
              </a:rPr>
              <a:t>account &gt; User defined</a:t>
            </a:r>
          </a:p>
          <a:p>
            <a:r>
              <a:rPr lang="en-CA" sz="1200" dirty="0">
                <a:solidFill>
                  <a:srgbClr val="FF0000"/>
                </a:solidFill>
              </a:rPr>
              <a:t>recipients &gt; Stakeholders and Associates</a:t>
            </a:r>
          </a:p>
          <a:p>
            <a:r>
              <a:rPr lang="en-CA" sz="1200" dirty="0">
                <a:solidFill>
                  <a:srgbClr val="FF0000"/>
                </a:solidFill>
              </a:rPr>
              <a:t>content text &gt; Project-ID Update</a:t>
            </a:r>
          </a:p>
          <a:p>
            <a:r>
              <a:rPr lang="en-CA" sz="1200" dirty="0">
                <a:solidFill>
                  <a:srgbClr val="FF0000"/>
                </a:solidFill>
              </a:rPr>
              <a:t>attachment &gt; Released revision PDF Page stored in “Revision Control” folder </a:t>
            </a:r>
          </a:p>
          <a:p>
            <a:r>
              <a:rPr lang="en-CA" sz="1200" dirty="0"/>
              <a:t>Action-button-/New*/- Background-Pink-Text-12-Black &gt; redirect</a:t>
            </a:r>
          </a:p>
          <a:p>
            <a:r>
              <a:rPr lang="en-CA" sz="1200" dirty="0"/>
              <a:t>Action-button-/Request*/- Background-Pink-Text-12-Black &gt; </a:t>
            </a:r>
          </a:p>
          <a:p>
            <a:r>
              <a:rPr lang="en-CA" sz="1200" dirty="0"/>
              <a:t>Action-button-mouse-over &gt; shadowed</a:t>
            </a:r>
          </a:p>
          <a:p>
            <a:endParaRPr lang="en-CA" sz="1200" dirty="0"/>
          </a:p>
          <a:p>
            <a:r>
              <a:rPr lang="en-CA" sz="1200" dirty="0"/>
              <a:t>Help &gt; Window-pop-out-/Help/-Backround-White-Text-12-Black-400x300-scrollpane-centered-repositionable </a:t>
            </a:r>
          </a:p>
          <a:p>
            <a:r>
              <a:rPr lang="en-CA" sz="1200" u="sng" dirty="0">
                <a:solidFill>
                  <a:srgbClr val="FF0000"/>
                </a:solidFill>
              </a:rPr>
              <a:t>/Page Instruction</a:t>
            </a:r>
          </a:p>
          <a:p>
            <a:r>
              <a:rPr lang="en-CA" sz="1200" dirty="0">
                <a:solidFill>
                  <a:srgbClr val="FF0000"/>
                </a:solidFill>
              </a:rPr>
              <a:t>In order to work on a project, you must have an open revision</a:t>
            </a:r>
          </a:p>
          <a:p>
            <a:r>
              <a:rPr lang="en-CA" sz="1200" dirty="0">
                <a:solidFill>
                  <a:srgbClr val="FF0000"/>
                </a:solidFill>
              </a:rPr>
              <a:t>Lead to open a new revision to unlock the Dashboard to start, add or make changes </a:t>
            </a:r>
          </a:p>
          <a:p>
            <a:r>
              <a:rPr lang="en-CA" sz="1200" dirty="0">
                <a:solidFill>
                  <a:srgbClr val="FF0000"/>
                </a:solidFill>
              </a:rPr>
              <a:t>Lead to Release and lock the current revision</a:t>
            </a:r>
          </a:p>
          <a:p>
            <a:r>
              <a:rPr lang="en-CA" sz="1200" dirty="0">
                <a:solidFill>
                  <a:srgbClr val="FF0000"/>
                </a:solidFill>
              </a:rPr>
              <a:t>Lead to Generate an email update </a:t>
            </a:r>
          </a:p>
          <a:p>
            <a:r>
              <a:rPr lang="en-CA" sz="1200" dirty="0">
                <a:solidFill>
                  <a:srgbClr val="FF0000"/>
                </a:solidFill>
              </a:rPr>
              <a:t>Associates to Request to open a new revision</a:t>
            </a:r>
          </a:p>
          <a:p>
            <a:r>
              <a:rPr lang="en-CA" sz="1200" dirty="0">
                <a:solidFill>
                  <a:srgbClr val="FF0000"/>
                </a:solidFill>
              </a:rPr>
              <a:t>Redirect to the corresponding pages/  </a:t>
            </a:r>
          </a:p>
          <a:p>
            <a:endParaRPr lang="en-CA" sz="1200" dirty="0"/>
          </a:p>
          <a:p>
            <a:r>
              <a:rPr lang="en-CA" sz="1200" dirty="0"/>
              <a:t>Error messages &gt; Window-pop-out-/Error/-Backround-White-Text-12-Black-12-200x200-scrollpane-centered-repositionable</a:t>
            </a:r>
          </a:p>
          <a:p>
            <a:r>
              <a:rPr lang="en-CA" sz="1200" dirty="0">
                <a:solidFill>
                  <a:srgbClr val="FF0000"/>
                </a:solidFill>
              </a:rPr>
              <a:t>/Incorrect Code/ </a:t>
            </a:r>
            <a:r>
              <a:rPr lang="en-CA" sz="1200" dirty="0"/>
              <a:t>&gt; if incorrect code entered</a:t>
            </a:r>
          </a:p>
          <a:p>
            <a:r>
              <a:rPr lang="en-CA" sz="1200" dirty="0">
                <a:solidFill>
                  <a:srgbClr val="FF0000"/>
                </a:solidFill>
              </a:rPr>
              <a:t>/Input your Code/ </a:t>
            </a:r>
            <a:r>
              <a:rPr lang="en-CA" sz="1200" dirty="0"/>
              <a:t>&gt; IF Code-Lead or Code-Associate Editable are empty AND /Step1* or /Step2* or /Step3  or /Request*  Action-buttons clicked</a:t>
            </a:r>
          </a:p>
          <a:p>
            <a:r>
              <a:rPr lang="en-CA" sz="1200" dirty="0">
                <a:solidFill>
                  <a:srgbClr val="FF0000"/>
                </a:solidFill>
              </a:rPr>
              <a:t>/Iterations are empty (no work is done)/  </a:t>
            </a:r>
            <a:r>
              <a:rPr lang="en-CA" sz="1200" dirty="0"/>
              <a:t>&gt; IF Fixed-Iterations are empty AND /Step2* or /Step3* Action-buttons clicked</a:t>
            </a:r>
          </a:p>
          <a:p>
            <a:endParaRPr lang="en-CA" sz="1200" dirty="0"/>
          </a:p>
          <a:p>
            <a:r>
              <a:rPr lang="en-CA" sz="1200" dirty="0"/>
              <a:t>Embedded Intelligence &gt; Window-pop-out-/Warning/-Backround-White-Text-12-Black-200x200-scrollpane-centered-repositionable</a:t>
            </a:r>
          </a:p>
          <a:p>
            <a:r>
              <a:rPr lang="en-CA" sz="1200" dirty="0">
                <a:solidFill>
                  <a:srgbClr val="FF0000"/>
                </a:solidFill>
              </a:rPr>
              <a:t>/Design iterations are exceeding the limit/</a:t>
            </a:r>
          </a:p>
          <a:p>
            <a:r>
              <a:rPr lang="en-CA" sz="1200" dirty="0">
                <a:solidFill>
                  <a:srgbClr val="FF0000"/>
                </a:solidFill>
              </a:rPr>
              <a:t>/DIP revision is higher than DIF/</a:t>
            </a:r>
          </a:p>
        </p:txBody>
      </p:sp>
    </p:spTree>
    <p:extLst>
      <p:ext uri="{BB962C8B-B14F-4D97-AF65-F5344CB8AC3E}">
        <p14:creationId xmlns:p14="http://schemas.microsoft.com/office/powerpoint/2010/main" val="1389386556"/>
      </p:ext>
    </p:extLst>
  </p:cSld>
  <p:clrMapOvr>
    <a:masterClrMapping/>
  </p:clrMapOvr>
</p:sld>
</file>

<file path=ppt/theme/theme1.xml><?xml version="1.0" encoding="utf-8"?>
<a:theme xmlns:a="http://schemas.openxmlformats.org/drawingml/2006/main" name="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solidFill>
        </a:ln>
      </a:spPr>
      <a:bodyPr rtlCol="0" anchor="ctr"/>
      <a:lstStyle>
        <a:defPPr algn="ctr">
          <a:defRPr sz="11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_Design_Intent_Feed" id="{FCAEB50C-F096-4B64-AE48-1086CF19130A}" vid="{7364D247-09E8-43AF-A25B-A074DFCF4F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1_Design_Intent_Feed</Template>
  <TotalTime>66325</TotalTime>
  <Words>2703</Words>
  <Application>Microsoft Macintosh PowerPoint</Application>
  <PresentationFormat>Custom</PresentationFormat>
  <Paragraphs>615</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SimSun</vt:lpstr>
      <vt:lpstr>Arial</vt:lpstr>
      <vt:lpstr>Calibri</vt:lpstr>
      <vt:lpstr>Times New Roman</vt:lpstr>
      <vt:lpstr>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Payman Kianpour</dc:creator>
  <cp:lastModifiedBy>Aaron Nahum</cp:lastModifiedBy>
  <cp:revision>1395</cp:revision>
  <cp:lastPrinted>2018-05-02T15:29:57Z</cp:lastPrinted>
  <dcterms:created xsi:type="dcterms:W3CDTF">2016-01-13T21:16:11Z</dcterms:created>
  <dcterms:modified xsi:type="dcterms:W3CDTF">2018-06-12T18:36:21Z</dcterms:modified>
</cp:coreProperties>
</file>