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2918400" cx="43891200"/>
  <p:notesSz cx="6858000" cy="9144000"/>
  <p:embeddedFontLst>
    <p:embeddedFont>
      <p:font typeface="Roboto Medium"/>
      <p:regular r:id="rId6"/>
      <p:bold r:id="rId7"/>
      <p:italic r:id="rId8"/>
      <p:boldItalic r:id="rId9"/>
    </p:embeddedFont>
    <p:embeddedFont>
      <p:font typeface="Roboto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boldItalic.fntdata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slide" Target="slides/slide1.xml"/><Relationship Id="rId6" Type="http://schemas.openxmlformats.org/officeDocument/2006/relationships/font" Target="fonts/RobotoMedium-regular.fntdata"/><Relationship Id="rId7" Type="http://schemas.openxmlformats.org/officeDocument/2006/relationships/font" Target="fonts/RobotoMedium-bold.fntdata"/><Relationship Id="rId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a330cb3c5_0_13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a330cb3c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/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/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/>
          <a:lstStyle>
            <a:lvl1pPr indent="-838200" lvl="0" marL="457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ctr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/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/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/>
          <a:lstStyle>
            <a:lvl1pPr indent="-704850" lvl="0" marL="45720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/>
          <a:lstStyle>
            <a:lvl1pPr indent="-704850" lvl="0" marL="45720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/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/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/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indent="-635000" lvl="1" marL="9144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/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/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/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/>
          <a:lstStyle>
            <a:lvl1pPr indent="-838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indent="-704850" lvl="1" marL="9144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indent="-704850" lvl="2" marL="13716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indent="-704850" lvl="3" marL="18288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indent="-704850" lvl="4" marL="22860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indent="-704850" lvl="5" marL="27432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indent="-704850" lvl="6" marL="32004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indent="-704850" lvl="7" marL="36576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indent="-704850" lvl="8" marL="411480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1" Type="http://schemas.openxmlformats.org/officeDocument/2006/relationships/image" Target="../media/image6.png"/><Relationship Id="rId10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75" y="17242250"/>
            <a:ext cx="12857700" cy="1283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74763" y="15769250"/>
            <a:ext cx="7993200" cy="5994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5650" y="23019150"/>
            <a:ext cx="9479700" cy="7109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45575" y="3313200"/>
            <a:ext cx="14391600" cy="14211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63298" y="15428063"/>
            <a:ext cx="8286900" cy="6215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71000" y="7016600"/>
            <a:ext cx="5738000" cy="43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657325" y="7016600"/>
            <a:ext cx="5738000" cy="43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0" y="0"/>
            <a:ext cx="438912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Medium"/>
                <a:ea typeface="Roboto Medium"/>
                <a:cs typeface="Roboto Medium"/>
                <a:sym typeface="Roboto Medium"/>
              </a:rPr>
              <a:t>Network Analysis of Song Relationships</a:t>
            </a:r>
            <a:endParaRPr sz="7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Aaron Wilson</a:t>
            </a:r>
            <a:endParaRPr sz="3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CS 5483 Network Science, Fall 2018</a:t>
            </a:r>
            <a:endParaRPr sz="36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8700" y="182950"/>
            <a:ext cx="8683100" cy="41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730975" y="4930775"/>
            <a:ext cx="8683200" cy="3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P</a:t>
            </a: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roject Goals</a:t>
            </a:r>
            <a:endParaRPr sz="2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Char char="•"/>
            </a:pPr>
            <a:r>
              <a:rPr lang="en" sz="2800">
                <a:latin typeface="Roboto Light"/>
                <a:ea typeface="Roboto Light"/>
                <a:cs typeface="Roboto Light"/>
                <a:sym typeface="Roboto Light"/>
              </a:rPr>
              <a:t>Millions use streaming services -- Spotify, Apple, Google</a:t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Char char="•"/>
            </a:pPr>
            <a:r>
              <a:rPr lang="en" sz="2800">
                <a:latin typeface="Roboto Light"/>
                <a:ea typeface="Roboto Light"/>
                <a:cs typeface="Roboto Light"/>
                <a:sym typeface="Roboto Light"/>
              </a:rPr>
              <a:t>They create millions of public playlists</a:t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Char char="•"/>
            </a:pPr>
            <a:r>
              <a:rPr lang="en" sz="2800">
                <a:latin typeface="Roboto Light"/>
                <a:ea typeface="Roboto Light"/>
                <a:cs typeface="Roboto Light"/>
                <a:sym typeface="Roboto Light"/>
              </a:rPr>
              <a:t>Mine this data to find how songs connect by sharing playlists</a:t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Char char="•"/>
            </a:pPr>
            <a:r>
              <a:rPr lang="en" sz="2800">
                <a:latin typeface="Roboto Light"/>
                <a:ea typeface="Roboto Light"/>
                <a:cs typeface="Roboto Light"/>
                <a:sym typeface="Roboto Light"/>
              </a:rPr>
              <a:t>Discover interesting connections between artists, songs, genres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30975" y="9248120"/>
            <a:ext cx="86832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Graph definition</a:t>
            </a:r>
            <a:endParaRPr sz="3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Char char="•"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Nodes</a:t>
            </a:r>
            <a:r>
              <a:rPr lang="en" sz="2800">
                <a:latin typeface="Roboto Light"/>
                <a:ea typeface="Roboto Light"/>
                <a:cs typeface="Roboto Light"/>
                <a:sym typeface="Roboto Light"/>
              </a:rPr>
              <a:t> are songs (and their info)</a:t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Char char="•"/>
            </a:pPr>
            <a:r>
              <a:rPr lang="en" sz="2800">
                <a:latin typeface="Roboto Light"/>
                <a:ea typeface="Roboto Light"/>
                <a:cs typeface="Roboto Light"/>
                <a:sym typeface="Roboto Light"/>
              </a:rPr>
              <a:t>Weighted, undirected </a:t>
            </a: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edges </a:t>
            </a:r>
            <a:r>
              <a:rPr lang="en" sz="2800">
                <a:latin typeface="Roboto Light"/>
                <a:ea typeface="Roboto Light"/>
                <a:cs typeface="Roboto Light"/>
                <a:sym typeface="Roboto Light"/>
              </a:rPr>
              <a:t>exist between songs when they both exist on a playlist</a:t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Char char="•"/>
            </a:pPr>
            <a:r>
              <a:rPr lang="en" sz="2800">
                <a:latin typeface="Roboto Light"/>
                <a:ea typeface="Roboto Light"/>
                <a:cs typeface="Roboto Light"/>
                <a:sym typeface="Roboto Light"/>
              </a:rPr>
              <a:t>The weight of the edges is the number of playlists two songs share</a:t>
            </a:r>
            <a:endParaRPr sz="3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37475" y="13122075"/>
            <a:ext cx="11961600" cy="4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uilding the Network</a:t>
            </a:r>
            <a:endParaRPr sz="3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Gather playlist and song information using the Spotify Web API and Python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Connect songs when they appear on the same playlists -- connection weights are the number of times this happens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Randomly sample the nodes to limit the network size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Use NetworkX and Gephi to build and display the network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4451050" y="3098450"/>
            <a:ext cx="12737400" cy="43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Graph Structure</a:t>
            </a:r>
            <a:endParaRPr sz="2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8,810 nodes</a:t>
            </a: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and </a:t>
            </a: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11,652 edges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Sparse graph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–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Density = 0.00013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–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Expected to increase with more playlists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Diameter = 18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–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Not well connected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–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Very different songs unlikely to overlap 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135 separate connected components</a:t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7" name="Google Shape;67;p13"/>
          <p:cNvCxnSpPr>
            <a:stCxn id="66" idx="1"/>
            <a:endCxn id="57" idx="7"/>
          </p:cNvCxnSpPr>
          <p:nvPr/>
        </p:nvCxnSpPr>
        <p:spPr>
          <a:xfrm flipH="1">
            <a:off x="22929450" y="5250200"/>
            <a:ext cx="152160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33919875" y="2903900"/>
            <a:ext cx="86832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Degree analysis</a:t>
            </a:r>
            <a:endParaRPr sz="2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Most nodes only have degree of 1, colored blue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Average degree is </a:t>
            </a: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2.645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Average weighted degree is</a:t>
            </a: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6.914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Roughly follows scale-free model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3402974" y="18668113"/>
            <a:ext cx="82869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Giant Component</a:t>
            </a:r>
            <a:endParaRPr sz="2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6,681 nodes</a:t>
            </a: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9,251 edges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Density = 0.000414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–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~4x higher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Simplifies visualization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These nodes are the ones that will join large communities and have significance to connections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" name="Google Shape;70;p13"/>
          <p:cNvCxnSpPr>
            <a:endCxn id="54" idx="7"/>
          </p:cNvCxnSpPr>
          <p:nvPr/>
        </p:nvCxnSpPr>
        <p:spPr>
          <a:xfrm rot="10800000">
            <a:off x="11520008" y="19122449"/>
            <a:ext cx="16104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1" name="Google Shape;71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402987" y="25247399"/>
            <a:ext cx="5763300" cy="550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25527924" y="11315375"/>
            <a:ext cx="82869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Member-based Community Detection</a:t>
            </a:r>
            <a:endParaRPr sz="2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Clique percolation in NetworkX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Applied to giant component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Using cliques of size k=3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16 distinct communities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Only </a:t>
            </a: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812 songs</a:t>
            </a: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assigned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Smaller, highly connected communities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Average community </a:t>
            </a: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size: 50.75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3748000" y="12424925"/>
            <a:ext cx="94797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Finds small close communities</a:t>
            </a:r>
            <a:endParaRPr sz="3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Medium"/>
              <a:buChar char="–"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Specific sub-genres and soundtracks</a:t>
            </a:r>
            <a:endParaRPr sz="36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4724625" y="22318513"/>
            <a:ext cx="45405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“Lord of The Rings” soundtrack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8962100" y="14570313"/>
            <a:ext cx="29760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Upbeat string music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" name="Google Shape;76;p13"/>
          <p:cNvCxnSpPr>
            <a:stCxn id="74" idx="0"/>
          </p:cNvCxnSpPr>
          <p:nvPr/>
        </p:nvCxnSpPr>
        <p:spPr>
          <a:xfrm flipH="1" rot="10800000">
            <a:off x="36994875" y="19925413"/>
            <a:ext cx="1721700" cy="2393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75" idx="2"/>
          </p:cNvCxnSpPr>
          <p:nvPr/>
        </p:nvCxnSpPr>
        <p:spPr>
          <a:xfrm flipH="1">
            <a:off x="39974600" y="15214413"/>
            <a:ext cx="475500" cy="188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 txBox="1"/>
          <p:nvPr/>
        </p:nvSpPr>
        <p:spPr>
          <a:xfrm>
            <a:off x="21925088" y="17441375"/>
            <a:ext cx="3112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Songs by “The Weeknd”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3"/>
          <p:cNvCxnSpPr>
            <a:stCxn id="78" idx="3"/>
          </p:cNvCxnSpPr>
          <p:nvPr/>
        </p:nvCxnSpPr>
        <p:spPr>
          <a:xfrm flipH="1" rot="10800000">
            <a:off x="25037288" y="17026625"/>
            <a:ext cx="3156600" cy="736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>
            <a:off x="25527924" y="22962625"/>
            <a:ext cx="82869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Group</a:t>
            </a: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-based Community Detection</a:t>
            </a:r>
            <a:endParaRPr sz="2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Used Gephi for modularity maximization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Applied to giant component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Assigns community to every node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40</a:t>
            </a: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separate modularity clusters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Average community </a:t>
            </a: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size: 167.025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5527925" y="27075325"/>
            <a:ext cx="88833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Finds broad communities</a:t>
            </a:r>
            <a:endParaRPr sz="3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Medium"/>
              <a:buChar char="–"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Every node gets a community</a:t>
            </a:r>
            <a:endParaRPr sz="3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Medium"/>
              <a:buChar char="–"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Separates by similar artists and genres</a:t>
            </a:r>
            <a:endParaRPr sz="36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29342275" y="29484750"/>
            <a:ext cx="43257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Hip-hop/Rap music colored orange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3"/>
          <p:cNvCxnSpPr>
            <a:stCxn id="82" idx="3"/>
          </p:cNvCxnSpPr>
          <p:nvPr/>
        </p:nvCxnSpPr>
        <p:spPr>
          <a:xfrm flipH="1" rot="10800000">
            <a:off x="33667975" y="27795000"/>
            <a:ext cx="2686500" cy="201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337475" y="29484750"/>
            <a:ext cx="33747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“Happier” by Marshmello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85;p13"/>
          <p:cNvCxnSpPr>
            <a:stCxn id="84" idx="0"/>
          </p:cNvCxnSpPr>
          <p:nvPr/>
        </p:nvCxnSpPr>
        <p:spPr>
          <a:xfrm flipH="1" rot="10800000">
            <a:off x="2024825" y="27488250"/>
            <a:ext cx="4080300" cy="1996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3"/>
          <p:cNvSpPr txBox="1"/>
          <p:nvPr/>
        </p:nvSpPr>
        <p:spPr>
          <a:xfrm>
            <a:off x="10645575" y="17341813"/>
            <a:ext cx="47577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“Another One Bites the Dust” by Queen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3"/>
          <p:cNvCxnSpPr>
            <a:stCxn id="86" idx="2"/>
          </p:cNvCxnSpPr>
          <p:nvPr/>
        </p:nvCxnSpPr>
        <p:spPr>
          <a:xfrm flipH="1">
            <a:off x="10062525" y="18078613"/>
            <a:ext cx="2961900" cy="3979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3"/>
          <p:cNvSpPr txBox="1"/>
          <p:nvPr/>
        </p:nvSpPr>
        <p:spPr>
          <a:xfrm>
            <a:off x="14061325" y="24053600"/>
            <a:ext cx="33747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“Shake It” by Metro Station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13"/>
          <p:cNvCxnSpPr>
            <a:stCxn id="88" idx="2"/>
          </p:cNvCxnSpPr>
          <p:nvPr/>
        </p:nvCxnSpPr>
        <p:spPr>
          <a:xfrm flipH="1">
            <a:off x="15492775" y="24697700"/>
            <a:ext cx="255900" cy="2483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3"/>
          <p:cNvSpPr txBox="1"/>
          <p:nvPr/>
        </p:nvSpPr>
        <p:spPr>
          <a:xfrm>
            <a:off x="19137100" y="23370300"/>
            <a:ext cx="6000000" cy="7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Medium"/>
                <a:ea typeface="Roboto Medium"/>
                <a:cs typeface="Roboto Medium"/>
                <a:sym typeface="Roboto Medium"/>
              </a:rPr>
              <a:t>Centrality</a:t>
            </a:r>
            <a:endParaRPr sz="2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Betweenness centrality 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–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Measures how well songs place on playlists of different artists or genres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“Shake It” by Metro Station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–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Degree of </a:t>
            </a: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367 </a:t>
            </a: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-- much less than top degrees of 600-700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–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3rd on betweenness centrality, with </a:t>
            </a: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0.186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–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Very accessible song -- popular for many types of listeners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Char char="•"/>
            </a:pPr>
            <a:r>
              <a:rPr lang="en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Other very popular songs may have high betweenness simply by their high degree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0251225" y="19143600"/>
            <a:ext cx="52767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Sensitive to popular songs forming “hubs”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13"/>
          <p:cNvCxnSpPr>
            <a:stCxn id="91" idx="3"/>
          </p:cNvCxnSpPr>
          <p:nvPr/>
        </p:nvCxnSpPr>
        <p:spPr>
          <a:xfrm flipH="1" rot="10800000">
            <a:off x="25527925" y="19020750"/>
            <a:ext cx="2543100" cy="444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