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21"/>
  </p:notesMasterIdLst>
  <p:sldIdLst>
    <p:sldId id="257" r:id="rId2"/>
    <p:sldId id="258" r:id="rId3"/>
    <p:sldId id="259" r:id="rId4"/>
    <p:sldId id="276" r:id="rId5"/>
    <p:sldId id="274" r:id="rId6"/>
    <p:sldId id="260" r:id="rId7"/>
    <p:sldId id="279" r:id="rId8"/>
    <p:sldId id="271" r:id="rId9"/>
    <p:sldId id="267" r:id="rId10"/>
    <p:sldId id="262" r:id="rId11"/>
    <p:sldId id="264" r:id="rId12"/>
    <p:sldId id="265" r:id="rId13"/>
    <p:sldId id="263" r:id="rId14"/>
    <p:sldId id="277" r:id="rId15"/>
    <p:sldId id="272" r:id="rId16"/>
    <p:sldId id="278" r:id="rId17"/>
    <p:sldId id="280"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Ross" initials="AR" lastIdx="1" clrIdx="0">
    <p:extLst>
      <p:ext uri="{19B8F6BF-5375-455C-9EA6-DF929625EA0E}">
        <p15:presenceInfo xmlns:p15="http://schemas.microsoft.com/office/powerpoint/2012/main" userId="S-1-5-21-765439824-2138997915-3805932016-639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4"/>
    <p:restoredTop sz="94690"/>
  </p:normalViewPr>
  <p:slideViewPr>
    <p:cSldViewPr snapToGrid="0">
      <p:cViewPr varScale="1">
        <p:scale>
          <a:sx n="111" d="100"/>
          <a:sy n="111" d="100"/>
        </p:scale>
        <p:origin x="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3T23:12:16.640" idx="1">
    <p:pos x="5896" y="910"/>
    <p:text>I don't think it was us who wrote this paragraph, so be clear about that.</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E08CE-C73C-4263-8354-AEC3654BCA73}" type="datetimeFigureOut">
              <a:rPr lang="en-US" smtClean="0"/>
              <a:t>3/24/23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1DAE3-39CB-4BE6-BE8E-958D3C6FE12C}" type="slidenum">
              <a:rPr lang="en-US" smtClean="0"/>
              <a:t>‹#›</a:t>
            </a:fld>
            <a:endParaRPr lang="en-US"/>
          </a:p>
        </p:txBody>
      </p:sp>
    </p:spTree>
    <p:extLst>
      <p:ext uri="{BB962C8B-B14F-4D97-AF65-F5344CB8AC3E}">
        <p14:creationId xmlns:p14="http://schemas.microsoft.com/office/powerpoint/2010/main" val="2878922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Clarify who wrote this paragraph (probably not us! Possibly an AI </a:t>
            </a:r>
            <a:r>
              <a:rPr lang="en-US" dirty="0">
                <a:sym typeface="Wingdings" panose="05000000000000000000" pitchFamily="2" charset="2"/>
              </a:rPr>
              <a:t> ? )</a:t>
            </a:r>
            <a:endParaRPr lang="en-US" dirty="0"/>
          </a:p>
        </p:txBody>
      </p:sp>
      <p:sp>
        <p:nvSpPr>
          <p:cNvPr id="4" name="Slide Number Placeholder 3"/>
          <p:cNvSpPr>
            <a:spLocks noGrp="1"/>
          </p:cNvSpPr>
          <p:nvPr>
            <p:ph type="sldNum" sz="quarter" idx="5"/>
          </p:nvPr>
        </p:nvSpPr>
        <p:spPr/>
        <p:txBody>
          <a:bodyPr/>
          <a:lstStyle/>
          <a:p>
            <a:fld id="{6A41DAE3-39CB-4BE6-BE8E-958D3C6FE12C}" type="slidenum">
              <a:rPr lang="en-US" smtClean="0"/>
              <a:t>7</a:t>
            </a:fld>
            <a:endParaRPr lang="en-US"/>
          </a:p>
        </p:txBody>
      </p:sp>
    </p:spTree>
    <p:extLst>
      <p:ext uri="{BB962C8B-B14F-4D97-AF65-F5344CB8AC3E}">
        <p14:creationId xmlns:p14="http://schemas.microsoft.com/office/powerpoint/2010/main" val="189491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3879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5235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5789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4415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6268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5830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3/24/23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8899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2207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7549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1876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3/24/23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3412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3/24/23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453391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7" r:id="rId6"/>
    <p:sldLayoutId id="2147483712" r:id="rId7"/>
    <p:sldLayoutId id="2147483713" r:id="rId8"/>
    <p:sldLayoutId id="2147483714" r:id="rId9"/>
    <p:sldLayoutId id="2147483716" r:id="rId10"/>
    <p:sldLayoutId id="214748371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18542E-060A-40A4-47CF-68D41D2D996A}"/>
              </a:ext>
            </a:extLst>
          </p:cNvPr>
          <p:cNvSpPr>
            <a:spLocks noGrp="1"/>
          </p:cNvSpPr>
          <p:nvPr>
            <p:ph type="ctrTitle"/>
          </p:nvPr>
        </p:nvSpPr>
        <p:spPr>
          <a:xfrm>
            <a:off x="6089726" y="1627127"/>
            <a:ext cx="5415521" cy="2706098"/>
          </a:xfrm>
        </p:spPr>
        <p:txBody>
          <a:bodyPr>
            <a:normAutofit fontScale="90000"/>
          </a:bodyPr>
          <a:lstStyle/>
          <a:p>
            <a:r>
              <a:rPr lang="en-US" dirty="0"/>
              <a:t>Applying Machine Learning to Chatbot Content Detection</a:t>
            </a:r>
          </a:p>
        </p:txBody>
      </p:sp>
      <p:sp>
        <p:nvSpPr>
          <p:cNvPr id="3" name="Subtitle 2">
            <a:extLst>
              <a:ext uri="{FF2B5EF4-FFF2-40B4-BE49-F238E27FC236}">
                <a16:creationId xmlns:a16="http://schemas.microsoft.com/office/drawing/2014/main" id="{BE4B7E30-229E-4A25-F431-4068EC5090A8}"/>
              </a:ext>
            </a:extLst>
          </p:cNvPr>
          <p:cNvSpPr>
            <a:spLocks noGrp="1"/>
          </p:cNvSpPr>
          <p:nvPr>
            <p:ph type="subTitle" idx="1"/>
          </p:nvPr>
        </p:nvSpPr>
        <p:spPr>
          <a:xfrm>
            <a:off x="6089726" y="5047815"/>
            <a:ext cx="5415521" cy="1087281"/>
          </a:xfrm>
        </p:spPr>
        <p:txBody>
          <a:bodyPr>
            <a:normAutofit/>
          </a:bodyPr>
          <a:lstStyle/>
          <a:p>
            <a:r>
              <a:rPr lang="en-US" sz="2000" dirty="0"/>
              <a:t>Aaron Weiss – MS Applied Statistics</a:t>
            </a:r>
          </a:p>
        </p:txBody>
      </p:sp>
      <p:pic>
        <p:nvPicPr>
          <p:cNvPr id="5" name="Picture 4">
            <a:extLst>
              <a:ext uri="{FF2B5EF4-FFF2-40B4-BE49-F238E27FC236}">
                <a16:creationId xmlns:a16="http://schemas.microsoft.com/office/drawing/2014/main" id="{3674B11C-9BBA-D07B-E3C1-8B376320B752}"/>
              </a:ext>
            </a:extLst>
          </p:cNvPr>
          <p:cNvPicPr>
            <a:picLocks noChangeAspect="1"/>
          </p:cNvPicPr>
          <p:nvPr/>
        </p:nvPicPr>
        <p:blipFill rotWithShape="1">
          <a:blip r:embed="rId2"/>
          <a:srcRect l="5196" r="39952"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06490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Experiment 1</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normAutofit fontScale="92500"/>
          </a:bodyPr>
          <a:lstStyle/>
          <a:p>
            <a:endParaRPr lang="en-US" dirty="0"/>
          </a:p>
          <a:p>
            <a:r>
              <a:rPr lang="en-US" sz="2800" dirty="0"/>
              <a:t>Getting ChatGPT to create content in the style of human writers in  </a:t>
            </a:r>
          </a:p>
          <a:p>
            <a:pPr lvl="2"/>
            <a:r>
              <a:rPr lang="en-US" sz="2000" dirty="0"/>
              <a:t>6</a:t>
            </a:r>
            <a:r>
              <a:rPr lang="en-US" sz="2000" baseline="30000" dirty="0"/>
              <a:t>th</a:t>
            </a:r>
            <a:r>
              <a:rPr lang="en-US" sz="2000" dirty="0"/>
              <a:t> grade</a:t>
            </a:r>
          </a:p>
          <a:p>
            <a:pPr lvl="2"/>
            <a:r>
              <a:rPr lang="en-US" sz="2000" dirty="0"/>
              <a:t>10</a:t>
            </a:r>
            <a:r>
              <a:rPr lang="en-US" sz="2000" baseline="30000" dirty="0"/>
              <a:t>th</a:t>
            </a:r>
            <a:r>
              <a:rPr lang="en-US" sz="2000" dirty="0"/>
              <a:t> grade</a:t>
            </a:r>
          </a:p>
          <a:p>
            <a:pPr lvl="2"/>
            <a:r>
              <a:rPr lang="en-US" sz="2000" dirty="0"/>
              <a:t>College</a:t>
            </a:r>
          </a:p>
          <a:p>
            <a:r>
              <a:rPr lang="en-US" sz="2800" dirty="0"/>
              <a:t>Train a classification model using that dataset</a:t>
            </a:r>
          </a:p>
          <a:p>
            <a:r>
              <a:rPr lang="en-US" sz="2800" dirty="0"/>
              <a:t>Analyze results</a:t>
            </a:r>
          </a:p>
          <a:p>
            <a:endParaRPr lang="en-US" sz="2800" dirty="0"/>
          </a:p>
          <a:p>
            <a:pPr marL="0" indent="0">
              <a:buNone/>
            </a:pPr>
            <a:endParaRPr lang="en-US" dirty="0"/>
          </a:p>
        </p:txBody>
      </p:sp>
    </p:spTree>
    <p:extLst>
      <p:ext uri="{BB962C8B-B14F-4D97-AF65-F5344CB8AC3E}">
        <p14:creationId xmlns:p14="http://schemas.microsoft.com/office/powerpoint/2010/main" val="222670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normAutofit/>
          </a:bodyPr>
          <a:lstStyle/>
          <a:p>
            <a:r>
              <a:rPr lang="en-US" sz="4000" dirty="0"/>
              <a:t>Results: AI - 6</a:t>
            </a:r>
            <a:r>
              <a:rPr lang="en-US" sz="4000" baseline="30000" dirty="0"/>
              <a:t>th</a:t>
            </a:r>
            <a:r>
              <a:rPr lang="en-US" sz="4000" dirty="0"/>
              <a:t> Grade vs. 10</a:t>
            </a:r>
            <a:r>
              <a:rPr lang="en-US" sz="4000" baseline="30000" dirty="0"/>
              <a:t>th</a:t>
            </a:r>
            <a:r>
              <a:rPr lang="en-US" sz="4000" dirty="0"/>
              <a:t> vs College</a:t>
            </a:r>
          </a:p>
        </p:txBody>
      </p:sp>
      <p:sp>
        <p:nvSpPr>
          <p:cNvPr id="5" name="AutoShape 2">
            <a:extLst>
              <a:ext uri="{FF2B5EF4-FFF2-40B4-BE49-F238E27FC236}">
                <a16:creationId xmlns:a16="http://schemas.microsoft.com/office/drawing/2014/main" id="{3F8DA6EB-8452-1BF4-1D92-251ED286BA41}"/>
              </a:ext>
            </a:extLst>
          </p:cNvPr>
          <p:cNvSpPr>
            <a:spLocks noChangeAspect="1" noChangeArrowheads="1"/>
          </p:cNvSpPr>
          <p:nvPr/>
        </p:nvSpPr>
        <p:spPr bwMode="auto">
          <a:xfrm>
            <a:off x="2914650" y="10668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055B8BF3-D5EE-2F4B-1999-22BFB2BA56D0}"/>
              </a:ext>
            </a:extLst>
          </p:cNvPr>
          <p:cNvSpPr>
            <a:spLocks noChangeAspect="1" noChangeArrowheads="1"/>
          </p:cNvSpPr>
          <p:nvPr/>
        </p:nvSpPr>
        <p:spPr bwMode="auto">
          <a:xfrm>
            <a:off x="3067050" y="12192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0C377504-BBF8-5550-AB0E-151111F7F3B3}"/>
              </a:ext>
            </a:extLst>
          </p:cNvPr>
          <p:cNvSpPr>
            <a:spLocks noChangeAspect="1" noChangeArrowheads="1"/>
          </p:cNvSpPr>
          <p:nvPr/>
        </p:nvSpPr>
        <p:spPr bwMode="auto">
          <a:xfrm>
            <a:off x="3219450" y="13716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C394463F-81F3-252C-F2E3-4545A1D055F7}"/>
              </a:ext>
            </a:extLst>
          </p:cNvPr>
          <p:cNvSpPr txBox="1"/>
          <p:nvPr/>
        </p:nvSpPr>
        <p:spPr>
          <a:xfrm rot="16200000">
            <a:off x="341821" y="4059937"/>
            <a:ext cx="1146468" cy="369332"/>
          </a:xfrm>
          <a:prstGeom prst="rect">
            <a:avLst/>
          </a:prstGeom>
          <a:noFill/>
        </p:spPr>
        <p:txBody>
          <a:bodyPr wrap="none" rtlCol="0">
            <a:spAutoFit/>
          </a:bodyPr>
          <a:lstStyle/>
          <a:p>
            <a:r>
              <a:rPr lang="en-US" dirty="0"/>
              <a:t>Accuracy</a:t>
            </a:r>
          </a:p>
        </p:txBody>
      </p:sp>
      <p:sp>
        <p:nvSpPr>
          <p:cNvPr id="14" name="TextBox 13">
            <a:extLst>
              <a:ext uri="{FF2B5EF4-FFF2-40B4-BE49-F238E27FC236}">
                <a16:creationId xmlns:a16="http://schemas.microsoft.com/office/drawing/2014/main" id="{52F94589-17A7-0062-8C14-5C2A4FF0C1ED}"/>
              </a:ext>
            </a:extLst>
          </p:cNvPr>
          <p:cNvSpPr txBox="1"/>
          <p:nvPr/>
        </p:nvSpPr>
        <p:spPr>
          <a:xfrm>
            <a:off x="2412232" y="6001303"/>
            <a:ext cx="2077813" cy="369332"/>
          </a:xfrm>
          <a:prstGeom prst="rect">
            <a:avLst/>
          </a:prstGeom>
          <a:noFill/>
        </p:spPr>
        <p:txBody>
          <a:bodyPr wrap="none" rtlCol="0">
            <a:spAutoFit/>
          </a:bodyPr>
          <a:lstStyle/>
          <a:p>
            <a:r>
              <a:rPr lang="en-US" dirty="0"/>
              <a:t>Training Iterations</a:t>
            </a:r>
          </a:p>
        </p:txBody>
      </p:sp>
      <p:pic>
        <p:nvPicPr>
          <p:cNvPr id="4" name="Picture 3">
            <a:extLst>
              <a:ext uri="{FF2B5EF4-FFF2-40B4-BE49-F238E27FC236}">
                <a16:creationId xmlns:a16="http://schemas.microsoft.com/office/drawing/2014/main" id="{8E8CB515-32AE-CC30-0A58-1AD524F27AED}"/>
              </a:ext>
            </a:extLst>
          </p:cNvPr>
          <p:cNvPicPr>
            <a:picLocks noChangeAspect="1"/>
          </p:cNvPicPr>
          <p:nvPr/>
        </p:nvPicPr>
        <p:blipFill>
          <a:blip r:embed="rId2"/>
          <a:stretch>
            <a:fillRect/>
          </a:stretch>
        </p:blipFill>
        <p:spPr>
          <a:xfrm>
            <a:off x="1168237" y="2690514"/>
            <a:ext cx="4556476" cy="3281937"/>
          </a:xfrm>
          <a:prstGeom prst="rect">
            <a:avLst/>
          </a:prstGeom>
        </p:spPr>
      </p:pic>
      <p:sp>
        <p:nvSpPr>
          <p:cNvPr id="15" name="TextBox 14">
            <a:extLst>
              <a:ext uri="{FF2B5EF4-FFF2-40B4-BE49-F238E27FC236}">
                <a16:creationId xmlns:a16="http://schemas.microsoft.com/office/drawing/2014/main" id="{6714C3B2-B047-2B3C-183E-22C47D8942A9}"/>
              </a:ext>
            </a:extLst>
          </p:cNvPr>
          <p:cNvSpPr txBox="1"/>
          <p:nvPr/>
        </p:nvSpPr>
        <p:spPr>
          <a:xfrm rot="16200000">
            <a:off x="6085937" y="3937702"/>
            <a:ext cx="670376" cy="369332"/>
          </a:xfrm>
          <a:prstGeom prst="rect">
            <a:avLst/>
          </a:prstGeom>
          <a:noFill/>
        </p:spPr>
        <p:txBody>
          <a:bodyPr wrap="none" rtlCol="0">
            <a:spAutoFit/>
          </a:bodyPr>
          <a:lstStyle/>
          <a:p>
            <a:r>
              <a:rPr lang="en-US" dirty="0"/>
              <a:t>Loss</a:t>
            </a:r>
          </a:p>
        </p:txBody>
      </p:sp>
      <p:sp>
        <p:nvSpPr>
          <p:cNvPr id="16" name="TextBox 15">
            <a:extLst>
              <a:ext uri="{FF2B5EF4-FFF2-40B4-BE49-F238E27FC236}">
                <a16:creationId xmlns:a16="http://schemas.microsoft.com/office/drawing/2014/main" id="{EA198330-4241-5207-8F14-C7B5E5E8669B}"/>
              </a:ext>
            </a:extLst>
          </p:cNvPr>
          <p:cNvSpPr txBox="1"/>
          <p:nvPr/>
        </p:nvSpPr>
        <p:spPr>
          <a:xfrm>
            <a:off x="7918301" y="5879068"/>
            <a:ext cx="2077813" cy="369332"/>
          </a:xfrm>
          <a:prstGeom prst="rect">
            <a:avLst/>
          </a:prstGeom>
          <a:noFill/>
        </p:spPr>
        <p:txBody>
          <a:bodyPr wrap="none" rtlCol="0">
            <a:spAutoFit/>
          </a:bodyPr>
          <a:lstStyle/>
          <a:p>
            <a:r>
              <a:rPr lang="en-US" dirty="0"/>
              <a:t>Training Iterations</a:t>
            </a:r>
          </a:p>
        </p:txBody>
      </p:sp>
      <p:pic>
        <p:nvPicPr>
          <p:cNvPr id="17" name="Picture 16">
            <a:extLst>
              <a:ext uri="{FF2B5EF4-FFF2-40B4-BE49-F238E27FC236}">
                <a16:creationId xmlns:a16="http://schemas.microsoft.com/office/drawing/2014/main" id="{2392C16D-5DBD-4148-5921-3928055AEE8D}"/>
              </a:ext>
            </a:extLst>
          </p:cNvPr>
          <p:cNvPicPr>
            <a:picLocks noChangeAspect="1"/>
          </p:cNvPicPr>
          <p:nvPr/>
        </p:nvPicPr>
        <p:blipFill>
          <a:blip r:embed="rId3"/>
          <a:stretch>
            <a:fillRect/>
          </a:stretch>
        </p:blipFill>
        <p:spPr>
          <a:xfrm>
            <a:off x="6643078" y="2678998"/>
            <a:ext cx="4556476" cy="3293453"/>
          </a:xfrm>
          <a:prstGeom prst="rect">
            <a:avLst/>
          </a:prstGeom>
        </p:spPr>
      </p:pic>
    </p:spTree>
    <p:extLst>
      <p:ext uri="{BB962C8B-B14F-4D97-AF65-F5344CB8AC3E}">
        <p14:creationId xmlns:p14="http://schemas.microsoft.com/office/powerpoint/2010/main" val="331874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a:xfrm>
            <a:off x="691079" y="725951"/>
            <a:ext cx="10325000" cy="790801"/>
          </a:xfrm>
        </p:spPr>
        <p:txBody>
          <a:bodyPr/>
          <a:lstStyle/>
          <a:p>
            <a:r>
              <a:rPr lang="en-US" dirty="0"/>
              <a:t>Results: Experiment 1 example</a:t>
            </a:r>
          </a:p>
        </p:txBody>
      </p:sp>
      <p:sp>
        <p:nvSpPr>
          <p:cNvPr id="5" name="AutoShape 2">
            <a:extLst>
              <a:ext uri="{FF2B5EF4-FFF2-40B4-BE49-F238E27FC236}">
                <a16:creationId xmlns:a16="http://schemas.microsoft.com/office/drawing/2014/main" id="{3F8DA6EB-8452-1BF4-1D92-251ED286BA41}"/>
              </a:ext>
            </a:extLst>
          </p:cNvPr>
          <p:cNvSpPr>
            <a:spLocks noChangeAspect="1" noChangeArrowheads="1"/>
          </p:cNvSpPr>
          <p:nvPr/>
        </p:nvSpPr>
        <p:spPr bwMode="auto">
          <a:xfrm>
            <a:off x="2914650" y="10668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055B8BF3-D5EE-2F4B-1999-22BFB2BA56D0}"/>
              </a:ext>
            </a:extLst>
          </p:cNvPr>
          <p:cNvSpPr>
            <a:spLocks noChangeAspect="1" noChangeArrowheads="1"/>
          </p:cNvSpPr>
          <p:nvPr/>
        </p:nvSpPr>
        <p:spPr bwMode="auto">
          <a:xfrm>
            <a:off x="3067050" y="12192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0C377504-BBF8-5550-AB0E-151111F7F3B3}"/>
              </a:ext>
            </a:extLst>
          </p:cNvPr>
          <p:cNvSpPr>
            <a:spLocks noChangeAspect="1" noChangeArrowheads="1"/>
          </p:cNvSpPr>
          <p:nvPr/>
        </p:nvSpPr>
        <p:spPr bwMode="auto">
          <a:xfrm>
            <a:off x="3219450" y="13716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a:extLst>
              <a:ext uri="{FF2B5EF4-FFF2-40B4-BE49-F238E27FC236}">
                <a16:creationId xmlns:a16="http://schemas.microsoft.com/office/drawing/2014/main" id="{5DA02897-D133-BAFB-0860-E30C5416609C}"/>
              </a:ext>
            </a:extLst>
          </p:cNvPr>
          <p:cNvGraphicFramePr>
            <a:graphicFrameLocks noGrp="1"/>
          </p:cNvGraphicFramePr>
          <p:nvPr>
            <p:extLst>
              <p:ext uri="{D42A27DB-BD31-4B8C-83A1-F6EECF244321}">
                <p14:modId xmlns:p14="http://schemas.microsoft.com/office/powerpoint/2010/main" val="2022931144"/>
              </p:ext>
            </p:extLst>
          </p:nvPr>
        </p:nvGraphicFramePr>
        <p:xfrm>
          <a:off x="369480" y="1591036"/>
          <a:ext cx="11085233" cy="4880378"/>
        </p:xfrm>
        <a:graphic>
          <a:graphicData uri="http://schemas.openxmlformats.org/drawingml/2006/table">
            <a:tbl>
              <a:tblPr>
                <a:tableStyleId>{073A0DAA-6AF3-43AB-8588-CEC1D06C72B9}</a:tableStyleId>
              </a:tblPr>
              <a:tblGrid>
                <a:gridCol w="3720572">
                  <a:extLst>
                    <a:ext uri="{9D8B030D-6E8A-4147-A177-3AD203B41FA5}">
                      <a16:colId xmlns:a16="http://schemas.microsoft.com/office/drawing/2014/main" val="3299276609"/>
                    </a:ext>
                  </a:extLst>
                </a:gridCol>
                <a:gridCol w="3933648">
                  <a:extLst>
                    <a:ext uri="{9D8B030D-6E8A-4147-A177-3AD203B41FA5}">
                      <a16:colId xmlns:a16="http://schemas.microsoft.com/office/drawing/2014/main" val="2237344784"/>
                    </a:ext>
                  </a:extLst>
                </a:gridCol>
                <a:gridCol w="3431013">
                  <a:extLst>
                    <a:ext uri="{9D8B030D-6E8A-4147-A177-3AD203B41FA5}">
                      <a16:colId xmlns:a16="http://schemas.microsoft.com/office/drawing/2014/main" val="618007072"/>
                    </a:ext>
                  </a:extLst>
                </a:gridCol>
              </a:tblGrid>
              <a:tr h="574824">
                <a:tc>
                  <a:txBody>
                    <a:bodyPr/>
                    <a:lstStyle/>
                    <a:p>
                      <a:pPr algn="ctr" fontAlgn="t"/>
                      <a:r>
                        <a:rPr lang="en-US" sz="4000" u="none" strike="noStrike" dirty="0">
                          <a:effectLst/>
                        </a:rPr>
                        <a:t>prompt</a:t>
                      </a:r>
                      <a:endParaRPr lang="en-US" sz="4000" b="1" i="0" u="none" strike="noStrike" dirty="0">
                        <a:solidFill>
                          <a:srgbClr val="000000"/>
                        </a:solidFill>
                        <a:effectLst/>
                        <a:latin typeface="Calibri" panose="020F0502020204030204" pitchFamily="34" charset="0"/>
                      </a:endParaRPr>
                    </a:p>
                  </a:txBody>
                  <a:tcPr marL="1789" marR="1789" marT="1789" marB="0"/>
                </a:tc>
                <a:tc>
                  <a:txBody>
                    <a:bodyPr/>
                    <a:lstStyle/>
                    <a:p>
                      <a:pPr algn="ctr" fontAlgn="t"/>
                      <a:r>
                        <a:rPr lang="en-US" sz="4000" u="none" strike="noStrike" dirty="0">
                          <a:effectLst/>
                        </a:rPr>
                        <a:t>completion</a:t>
                      </a:r>
                      <a:endParaRPr lang="en-US" sz="4000" b="1" i="0" u="none" strike="noStrike" dirty="0">
                        <a:solidFill>
                          <a:srgbClr val="000000"/>
                        </a:solidFill>
                        <a:effectLst/>
                        <a:latin typeface="Calibri" panose="020F0502020204030204" pitchFamily="34" charset="0"/>
                      </a:endParaRPr>
                    </a:p>
                  </a:txBody>
                  <a:tcPr marL="1789" marR="1789" marT="1789" marB="0"/>
                </a:tc>
                <a:tc>
                  <a:txBody>
                    <a:bodyPr/>
                    <a:lstStyle/>
                    <a:p>
                      <a:pPr algn="ctr" fontAlgn="t"/>
                      <a:r>
                        <a:rPr lang="en-US" sz="4000" u="none" strike="noStrike" dirty="0">
                          <a:effectLst/>
                        </a:rPr>
                        <a:t>prediction</a:t>
                      </a:r>
                      <a:endParaRPr lang="en-US" sz="4000" b="1" i="0" u="none" strike="noStrike" dirty="0">
                        <a:solidFill>
                          <a:srgbClr val="000000"/>
                        </a:solidFill>
                        <a:effectLst/>
                        <a:latin typeface="Calibri" panose="020F0502020204030204" pitchFamily="34" charset="0"/>
                      </a:endParaRPr>
                    </a:p>
                  </a:txBody>
                  <a:tcPr marL="1789" marR="1789" marT="1789" marB="0"/>
                </a:tc>
                <a:extLst>
                  <a:ext uri="{0D108BD9-81ED-4DB2-BD59-A6C34878D82A}">
                    <a16:rowId xmlns:a16="http://schemas.microsoft.com/office/drawing/2014/main" val="3943043789"/>
                  </a:ext>
                </a:extLst>
              </a:tr>
              <a:tr h="4256977">
                <a:tc>
                  <a:txBody>
                    <a:bodyPr/>
                    <a:lstStyle/>
                    <a:p>
                      <a:pPr algn="l" fontAlgn="b"/>
                      <a:r>
                        <a:rPr lang="en-US" sz="2000" u="none" strike="noStrike" dirty="0">
                          <a:effectLst/>
                        </a:rPr>
                        <a:t>Thanksgiving is the day when families get together to feast and share stories. This year, due to the pandemic, many families are meeting online via Zoom. Since we cannot meet in person, let's imagine what our relatives would be like if they were characters in Jane Austen's novels.</a:t>
                      </a:r>
                      <a:br>
                        <a:rPr lang="en-US" sz="2000" u="none" strike="noStrike" dirty="0">
                          <a:effectLst/>
                        </a:rPr>
                      </a:br>
                      <a:br>
                        <a:rPr lang="en-US" sz="2000" u="none" strike="noStrike" dirty="0">
                          <a:effectLst/>
                        </a:rPr>
                      </a:br>
                      <a:r>
                        <a:rPr lang="en-US" sz="2000" u="none" strike="noStrike" dirty="0">
                          <a:effectLst/>
                        </a:rPr>
                        <a:t>Firstly, my aunt would be like Mrs. Bennet from Pride and Prejudice…</a:t>
                      </a:r>
                      <a:endParaRPr lang="en-US" sz="2000" b="0" i="0" u="none" strike="noStrike" dirty="0">
                        <a:solidFill>
                          <a:srgbClr val="000000"/>
                        </a:solidFill>
                        <a:effectLst/>
                        <a:latin typeface="Calibri" panose="020F0502020204030204" pitchFamily="34" charset="0"/>
                      </a:endParaRPr>
                    </a:p>
                  </a:txBody>
                  <a:tcPr marL="1789" marR="1789" marT="1789" marB="0" anchor="b"/>
                </a:tc>
                <a:tc>
                  <a:txBody>
                    <a:bodyPr/>
                    <a:lstStyle/>
                    <a:p>
                      <a:pPr algn="ctr" fontAlgn="b"/>
                      <a:r>
                        <a:rPr lang="en-US" sz="4800" u="none" strike="noStrike" dirty="0">
                          <a:effectLst/>
                        </a:rPr>
                        <a:t> 6thgrade</a:t>
                      </a:r>
                      <a:endParaRPr lang="en-US" sz="4800" b="0" i="0" u="none" strike="noStrike" dirty="0">
                        <a:solidFill>
                          <a:srgbClr val="000000"/>
                        </a:solidFill>
                        <a:effectLst/>
                        <a:latin typeface="Calibri" panose="020F0502020204030204" pitchFamily="34" charset="0"/>
                      </a:endParaRPr>
                    </a:p>
                  </a:txBody>
                  <a:tcPr marL="1789" marR="1789" marT="1789" marB="0" anchor="b"/>
                </a:tc>
                <a:tc>
                  <a:txBody>
                    <a:bodyPr/>
                    <a:lstStyle/>
                    <a:p>
                      <a:pPr algn="ctr" fontAlgn="b"/>
                      <a:r>
                        <a:rPr lang="en-US" sz="4800" u="none" strike="noStrike" dirty="0">
                          <a:effectLst/>
                        </a:rPr>
                        <a:t> 6</a:t>
                      </a:r>
                      <a:endParaRPr lang="en-US" sz="4800" b="0" i="0" u="none" strike="noStrike" dirty="0">
                        <a:solidFill>
                          <a:srgbClr val="000000"/>
                        </a:solidFill>
                        <a:effectLst/>
                        <a:latin typeface="Calibri" panose="020F0502020204030204" pitchFamily="34" charset="0"/>
                      </a:endParaRPr>
                    </a:p>
                  </a:txBody>
                  <a:tcPr marL="1789" marR="1789" marT="1789" marB="0" anchor="b"/>
                </a:tc>
                <a:extLst>
                  <a:ext uri="{0D108BD9-81ED-4DB2-BD59-A6C34878D82A}">
                    <a16:rowId xmlns:a16="http://schemas.microsoft.com/office/drawing/2014/main" val="3769391546"/>
                  </a:ext>
                </a:extLst>
              </a:tr>
            </a:tbl>
          </a:graphicData>
        </a:graphic>
      </p:graphicFrame>
    </p:spTree>
    <p:extLst>
      <p:ext uri="{BB962C8B-B14F-4D97-AF65-F5344CB8AC3E}">
        <p14:creationId xmlns:p14="http://schemas.microsoft.com/office/powerpoint/2010/main" val="233145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Experiment 2:</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lstStyle/>
          <a:p>
            <a:endParaRPr lang="en-US" dirty="0"/>
          </a:p>
          <a:p>
            <a:r>
              <a:rPr lang="en-US" sz="3200" dirty="0"/>
              <a:t>Comparing all generated data to the original source</a:t>
            </a:r>
          </a:p>
          <a:p>
            <a:pPr marL="0" indent="0">
              <a:buNone/>
            </a:pPr>
            <a:endParaRPr lang="en-US" dirty="0"/>
          </a:p>
        </p:txBody>
      </p:sp>
    </p:spTree>
    <p:extLst>
      <p:ext uri="{BB962C8B-B14F-4D97-AF65-F5344CB8AC3E}">
        <p14:creationId xmlns:p14="http://schemas.microsoft.com/office/powerpoint/2010/main" val="406368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normAutofit/>
          </a:bodyPr>
          <a:lstStyle/>
          <a:p>
            <a:r>
              <a:rPr lang="en-US" sz="4000" dirty="0"/>
              <a:t>Results: AI vs. Human Writing</a:t>
            </a:r>
          </a:p>
        </p:txBody>
      </p:sp>
      <p:sp>
        <p:nvSpPr>
          <p:cNvPr id="5" name="AutoShape 2">
            <a:extLst>
              <a:ext uri="{FF2B5EF4-FFF2-40B4-BE49-F238E27FC236}">
                <a16:creationId xmlns:a16="http://schemas.microsoft.com/office/drawing/2014/main" id="{3F8DA6EB-8452-1BF4-1D92-251ED286BA41}"/>
              </a:ext>
            </a:extLst>
          </p:cNvPr>
          <p:cNvSpPr>
            <a:spLocks noChangeAspect="1" noChangeArrowheads="1"/>
          </p:cNvSpPr>
          <p:nvPr/>
        </p:nvSpPr>
        <p:spPr bwMode="auto">
          <a:xfrm>
            <a:off x="2914650" y="10668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055B8BF3-D5EE-2F4B-1999-22BFB2BA56D0}"/>
              </a:ext>
            </a:extLst>
          </p:cNvPr>
          <p:cNvSpPr>
            <a:spLocks noChangeAspect="1" noChangeArrowheads="1"/>
          </p:cNvSpPr>
          <p:nvPr/>
        </p:nvSpPr>
        <p:spPr bwMode="auto">
          <a:xfrm>
            <a:off x="3067050" y="12192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0C377504-BBF8-5550-AB0E-151111F7F3B3}"/>
              </a:ext>
            </a:extLst>
          </p:cNvPr>
          <p:cNvSpPr>
            <a:spLocks noChangeAspect="1" noChangeArrowheads="1"/>
          </p:cNvSpPr>
          <p:nvPr/>
        </p:nvSpPr>
        <p:spPr bwMode="auto">
          <a:xfrm>
            <a:off x="3219450" y="13716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C394463F-81F3-252C-F2E3-4545A1D055F7}"/>
              </a:ext>
            </a:extLst>
          </p:cNvPr>
          <p:cNvSpPr txBox="1"/>
          <p:nvPr/>
        </p:nvSpPr>
        <p:spPr>
          <a:xfrm rot="16200000">
            <a:off x="341821" y="4059937"/>
            <a:ext cx="1146468" cy="369332"/>
          </a:xfrm>
          <a:prstGeom prst="rect">
            <a:avLst/>
          </a:prstGeom>
          <a:noFill/>
        </p:spPr>
        <p:txBody>
          <a:bodyPr wrap="none" rtlCol="0">
            <a:spAutoFit/>
          </a:bodyPr>
          <a:lstStyle/>
          <a:p>
            <a:r>
              <a:rPr lang="en-US" dirty="0"/>
              <a:t>Accuracy</a:t>
            </a:r>
          </a:p>
        </p:txBody>
      </p:sp>
      <p:sp>
        <p:nvSpPr>
          <p:cNvPr id="14" name="TextBox 13">
            <a:extLst>
              <a:ext uri="{FF2B5EF4-FFF2-40B4-BE49-F238E27FC236}">
                <a16:creationId xmlns:a16="http://schemas.microsoft.com/office/drawing/2014/main" id="{52F94589-17A7-0062-8C14-5C2A4FF0C1ED}"/>
              </a:ext>
            </a:extLst>
          </p:cNvPr>
          <p:cNvSpPr txBox="1"/>
          <p:nvPr/>
        </p:nvSpPr>
        <p:spPr>
          <a:xfrm>
            <a:off x="2412232" y="6001303"/>
            <a:ext cx="2077813" cy="369332"/>
          </a:xfrm>
          <a:prstGeom prst="rect">
            <a:avLst/>
          </a:prstGeom>
          <a:noFill/>
        </p:spPr>
        <p:txBody>
          <a:bodyPr wrap="none" rtlCol="0">
            <a:spAutoFit/>
          </a:bodyPr>
          <a:lstStyle/>
          <a:p>
            <a:r>
              <a:rPr lang="en-US" dirty="0"/>
              <a:t>Training Iterations</a:t>
            </a:r>
          </a:p>
        </p:txBody>
      </p:sp>
      <p:pic>
        <p:nvPicPr>
          <p:cNvPr id="4" name="Picture 3">
            <a:extLst>
              <a:ext uri="{FF2B5EF4-FFF2-40B4-BE49-F238E27FC236}">
                <a16:creationId xmlns:a16="http://schemas.microsoft.com/office/drawing/2014/main" id="{8E8CB515-32AE-CC30-0A58-1AD524F27AED}"/>
              </a:ext>
            </a:extLst>
          </p:cNvPr>
          <p:cNvPicPr>
            <a:picLocks noChangeAspect="1"/>
          </p:cNvPicPr>
          <p:nvPr/>
        </p:nvPicPr>
        <p:blipFill>
          <a:blip r:embed="rId2"/>
          <a:srcRect/>
          <a:stretch/>
        </p:blipFill>
        <p:spPr>
          <a:xfrm>
            <a:off x="1200101" y="2690514"/>
            <a:ext cx="4492748" cy="3281937"/>
          </a:xfrm>
          <a:prstGeom prst="rect">
            <a:avLst/>
          </a:prstGeom>
        </p:spPr>
      </p:pic>
      <p:sp>
        <p:nvSpPr>
          <p:cNvPr id="15" name="TextBox 14">
            <a:extLst>
              <a:ext uri="{FF2B5EF4-FFF2-40B4-BE49-F238E27FC236}">
                <a16:creationId xmlns:a16="http://schemas.microsoft.com/office/drawing/2014/main" id="{6714C3B2-B047-2B3C-183E-22C47D8942A9}"/>
              </a:ext>
            </a:extLst>
          </p:cNvPr>
          <p:cNvSpPr txBox="1"/>
          <p:nvPr/>
        </p:nvSpPr>
        <p:spPr>
          <a:xfrm rot="16200000">
            <a:off x="6085937" y="3937702"/>
            <a:ext cx="670376" cy="369332"/>
          </a:xfrm>
          <a:prstGeom prst="rect">
            <a:avLst/>
          </a:prstGeom>
          <a:noFill/>
        </p:spPr>
        <p:txBody>
          <a:bodyPr wrap="none" rtlCol="0">
            <a:spAutoFit/>
          </a:bodyPr>
          <a:lstStyle/>
          <a:p>
            <a:r>
              <a:rPr lang="en-US" dirty="0"/>
              <a:t>Loss</a:t>
            </a:r>
          </a:p>
        </p:txBody>
      </p:sp>
      <p:sp>
        <p:nvSpPr>
          <p:cNvPr id="16" name="TextBox 15">
            <a:extLst>
              <a:ext uri="{FF2B5EF4-FFF2-40B4-BE49-F238E27FC236}">
                <a16:creationId xmlns:a16="http://schemas.microsoft.com/office/drawing/2014/main" id="{EA198330-4241-5207-8F14-C7B5E5E8669B}"/>
              </a:ext>
            </a:extLst>
          </p:cNvPr>
          <p:cNvSpPr txBox="1"/>
          <p:nvPr/>
        </p:nvSpPr>
        <p:spPr>
          <a:xfrm>
            <a:off x="7918301" y="5879068"/>
            <a:ext cx="2077813" cy="369332"/>
          </a:xfrm>
          <a:prstGeom prst="rect">
            <a:avLst/>
          </a:prstGeom>
          <a:noFill/>
        </p:spPr>
        <p:txBody>
          <a:bodyPr wrap="none" rtlCol="0">
            <a:spAutoFit/>
          </a:bodyPr>
          <a:lstStyle/>
          <a:p>
            <a:r>
              <a:rPr lang="en-US" dirty="0"/>
              <a:t>Training Iterations</a:t>
            </a:r>
          </a:p>
        </p:txBody>
      </p:sp>
      <p:pic>
        <p:nvPicPr>
          <p:cNvPr id="17" name="Picture 16">
            <a:extLst>
              <a:ext uri="{FF2B5EF4-FFF2-40B4-BE49-F238E27FC236}">
                <a16:creationId xmlns:a16="http://schemas.microsoft.com/office/drawing/2014/main" id="{2392C16D-5DBD-4148-5921-3928055AEE8D}"/>
              </a:ext>
            </a:extLst>
          </p:cNvPr>
          <p:cNvPicPr>
            <a:picLocks noChangeAspect="1"/>
          </p:cNvPicPr>
          <p:nvPr/>
        </p:nvPicPr>
        <p:blipFill>
          <a:blip r:embed="rId3"/>
          <a:srcRect/>
          <a:stretch/>
        </p:blipFill>
        <p:spPr>
          <a:xfrm>
            <a:off x="6699035" y="2678998"/>
            <a:ext cx="4444562" cy="3293453"/>
          </a:xfrm>
          <a:prstGeom prst="rect">
            <a:avLst/>
          </a:prstGeom>
        </p:spPr>
      </p:pic>
    </p:spTree>
    <p:extLst>
      <p:ext uri="{BB962C8B-B14F-4D97-AF65-F5344CB8AC3E}">
        <p14:creationId xmlns:p14="http://schemas.microsoft.com/office/powerpoint/2010/main" val="367201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Results: Experiment 2</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normAutofit/>
          </a:bodyPr>
          <a:lstStyle/>
          <a:p>
            <a:r>
              <a:rPr lang="en-US" sz="2800" dirty="0"/>
              <a:t>100% Accuracy? Problem solved!</a:t>
            </a:r>
          </a:p>
          <a:p>
            <a:r>
              <a:rPr lang="en-US" sz="2800" dirty="0"/>
              <a:t>Unfortunately, probably not.</a:t>
            </a:r>
          </a:p>
          <a:p>
            <a:pPr lvl="1"/>
            <a:r>
              <a:rPr lang="en-US" sz="2400" dirty="0"/>
              <a:t>Small sample size</a:t>
            </a:r>
          </a:p>
          <a:p>
            <a:pPr lvl="1"/>
            <a:r>
              <a:rPr lang="en-US" sz="2400" dirty="0"/>
              <a:t>Constrained input variety</a:t>
            </a:r>
          </a:p>
          <a:p>
            <a:pPr lvl="1"/>
            <a:r>
              <a:rPr lang="en-US" sz="2400" dirty="0"/>
              <a:t>Limits in cost/time</a:t>
            </a:r>
          </a:p>
          <a:p>
            <a:pPr lvl="1"/>
            <a:r>
              <a:rPr lang="en-US" sz="2400" dirty="0"/>
              <a:t>Model opacity</a:t>
            </a:r>
          </a:p>
          <a:p>
            <a:pPr lvl="1"/>
            <a:r>
              <a:rPr lang="en-US" sz="2400" dirty="0"/>
              <a:t>Short texts</a:t>
            </a:r>
          </a:p>
        </p:txBody>
      </p:sp>
    </p:spTree>
    <p:extLst>
      <p:ext uri="{BB962C8B-B14F-4D97-AF65-F5344CB8AC3E}">
        <p14:creationId xmlns:p14="http://schemas.microsoft.com/office/powerpoint/2010/main" val="138154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What Does ChatGPT Think? </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normAutofit/>
          </a:bodyPr>
          <a:lstStyle/>
          <a:p>
            <a:r>
              <a:rPr lang="en-US" sz="2800" dirty="0"/>
              <a:t>ChatGPT, do you think this writing is human or AI, and why?</a:t>
            </a:r>
            <a:endParaRPr lang="en-US" sz="2400" dirty="0"/>
          </a:p>
        </p:txBody>
      </p:sp>
      <p:pic>
        <p:nvPicPr>
          <p:cNvPr id="7" name="Picture 6" descr="Text&#10;&#10;Description automatically generated">
            <a:extLst>
              <a:ext uri="{FF2B5EF4-FFF2-40B4-BE49-F238E27FC236}">
                <a16:creationId xmlns:a16="http://schemas.microsoft.com/office/drawing/2014/main" id="{A49DD255-E9DF-95E7-1471-64F0C877DAE1}"/>
              </a:ext>
            </a:extLst>
          </p:cNvPr>
          <p:cNvPicPr>
            <a:picLocks noChangeAspect="1"/>
          </p:cNvPicPr>
          <p:nvPr/>
        </p:nvPicPr>
        <p:blipFill>
          <a:blip r:embed="rId2"/>
          <a:stretch>
            <a:fillRect/>
          </a:stretch>
        </p:blipFill>
        <p:spPr>
          <a:xfrm>
            <a:off x="115614" y="2896555"/>
            <a:ext cx="12076386" cy="3855806"/>
          </a:xfrm>
          <a:prstGeom prst="rect">
            <a:avLst/>
          </a:prstGeom>
        </p:spPr>
      </p:pic>
    </p:spTree>
    <p:extLst>
      <p:ext uri="{BB962C8B-B14F-4D97-AF65-F5344CB8AC3E}">
        <p14:creationId xmlns:p14="http://schemas.microsoft.com/office/powerpoint/2010/main" val="65249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What Does ChatGPT Think?</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normAutofit/>
          </a:bodyPr>
          <a:lstStyle/>
          <a:p>
            <a:r>
              <a:rPr lang="en-US" sz="2800" dirty="0"/>
              <a:t>ChatGPT, do you think this writing is human or AI, and why?</a:t>
            </a:r>
            <a:endParaRPr lang="en-US" sz="2400" dirty="0"/>
          </a:p>
        </p:txBody>
      </p:sp>
      <p:pic>
        <p:nvPicPr>
          <p:cNvPr id="8" name="Picture 7" descr="Text&#10;&#10;Description automatically generated">
            <a:extLst>
              <a:ext uri="{FF2B5EF4-FFF2-40B4-BE49-F238E27FC236}">
                <a16:creationId xmlns:a16="http://schemas.microsoft.com/office/drawing/2014/main" id="{3936E258-63F0-BEA8-5BB6-4F9DFAC24B9A}"/>
              </a:ext>
            </a:extLst>
          </p:cNvPr>
          <p:cNvPicPr>
            <a:picLocks noChangeAspect="1"/>
          </p:cNvPicPr>
          <p:nvPr/>
        </p:nvPicPr>
        <p:blipFill>
          <a:blip r:embed="rId2"/>
          <a:stretch>
            <a:fillRect/>
          </a:stretch>
        </p:blipFill>
        <p:spPr>
          <a:xfrm>
            <a:off x="0" y="2888890"/>
            <a:ext cx="12187940" cy="2538516"/>
          </a:xfrm>
          <a:prstGeom prst="rect">
            <a:avLst/>
          </a:prstGeom>
        </p:spPr>
      </p:pic>
    </p:spTree>
    <p:extLst>
      <p:ext uri="{BB962C8B-B14F-4D97-AF65-F5344CB8AC3E}">
        <p14:creationId xmlns:p14="http://schemas.microsoft.com/office/powerpoint/2010/main" val="3349365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lstStyle/>
          <a:p>
            <a:r>
              <a:rPr lang="en-US" sz="2800" dirty="0"/>
              <a:t>Generate more data</a:t>
            </a:r>
          </a:p>
          <a:p>
            <a:r>
              <a:rPr lang="en-US" sz="2800" dirty="0"/>
              <a:t>Gather a more diverse data set</a:t>
            </a:r>
          </a:p>
          <a:p>
            <a:r>
              <a:rPr lang="en-US" sz="2800" dirty="0"/>
              <a:t>Create different models that can take more parameters</a:t>
            </a:r>
          </a:p>
          <a:p>
            <a:r>
              <a:rPr lang="en-US" sz="2800" dirty="0"/>
              <a:t>Explore prompt methods for creation and classification</a:t>
            </a:r>
            <a:endParaRPr lang="en-US" dirty="0"/>
          </a:p>
        </p:txBody>
      </p:sp>
    </p:spTree>
    <p:extLst>
      <p:ext uri="{BB962C8B-B14F-4D97-AF65-F5344CB8AC3E}">
        <p14:creationId xmlns:p14="http://schemas.microsoft.com/office/powerpoint/2010/main" val="94609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lstStyle/>
          <a:p>
            <a:r>
              <a:rPr lang="en-US" dirty="0"/>
              <a:t>Special thanks to Dr. Andrew Ross, faculty mentor on this project</a:t>
            </a:r>
          </a:p>
          <a:p>
            <a:r>
              <a:rPr lang="en-US" dirty="0"/>
              <a:t>Q&amp;A?</a:t>
            </a:r>
          </a:p>
        </p:txBody>
      </p:sp>
    </p:spTree>
    <p:extLst>
      <p:ext uri="{BB962C8B-B14F-4D97-AF65-F5344CB8AC3E}">
        <p14:creationId xmlns:p14="http://schemas.microsoft.com/office/powerpoint/2010/main" val="336993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CD656A8C-8B82-C652-67B7-DE5C3C69B2FC}"/>
              </a:ext>
            </a:extLst>
          </p:cNvPr>
          <p:cNvPicPr>
            <a:picLocks noChangeAspect="1"/>
          </p:cNvPicPr>
          <p:nvPr/>
        </p:nvPicPr>
        <p:blipFill>
          <a:blip r:embed="rId2"/>
          <a:stretch>
            <a:fillRect/>
          </a:stretch>
        </p:blipFill>
        <p:spPr>
          <a:xfrm>
            <a:off x="593124" y="868550"/>
            <a:ext cx="8875522" cy="1676942"/>
          </a:xfrm>
          <a:prstGeom prst="rect">
            <a:avLst/>
          </a:prstGeom>
        </p:spPr>
      </p:pic>
      <p:pic>
        <p:nvPicPr>
          <p:cNvPr id="8" name="Picture 7">
            <a:extLst>
              <a:ext uri="{FF2B5EF4-FFF2-40B4-BE49-F238E27FC236}">
                <a16:creationId xmlns:a16="http://schemas.microsoft.com/office/drawing/2014/main" id="{3133BF4E-2607-D6F5-9A69-ECD1383D9116}"/>
              </a:ext>
            </a:extLst>
          </p:cNvPr>
          <p:cNvPicPr>
            <a:picLocks noChangeAspect="1"/>
          </p:cNvPicPr>
          <p:nvPr/>
        </p:nvPicPr>
        <p:blipFill>
          <a:blip r:embed="rId3"/>
          <a:stretch>
            <a:fillRect/>
          </a:stretch>
        </p:blipFill>
        <p:spPr>
          <a:xfrm>
            <a:off x="3717324" y="3225739"/>
            <a:ext cx="7772400" cy="2173540"/>
          </a:xfrm>
          <a:prstGeom prst="rect">
            <a:avLst/>
          </a:prstGeom>
        </p:spPr>
      </p:pic>
    </p:spTree>
    <p:extLst>
      <p:ext uri="{BB962C8B-B14F-4D97-AF65-F5344CB8AC3E}">
        <p14:creationId xmlns:p14="http://schemas.microsoft.com/office/powerpoint/2010/main" val="193722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5B6A89-8784-F139-219C-00C03CC73742}"/>
              </a:ext>
            </a:extLst>
          </p:cNvPr>
          <p:cNvPicPr>
            <a:picLocks noChangeAspect="1"/>
          </p:cNvPicPr>
          <p:nvPr/>
        </p:nvPicPr>
        <p:blipFill>
          <a:blip r:embed="rId2"/>
          <a:stretch>
            <a:fillRect/>
          </a:stretch>
        </p:blipFill>
        <p:spPr>
          <a:xfrm>
            <a:off x="924698" y="634273"/>
            <a:ext cx="7772400" cy="2794727"/>
          </a:xfrm>
          <a:prstGeom prst="rect">
            <a:avLst/>
          </a:prstGeom>
        </p:spPr>
      </p:pic>
      <p:pic>
        <p:nvPicPr>
          <p:cNvPr id="3" name="Picture 2">
            <a:extLst>
              <a:ext uri="{FF2B5EF4-FFF2-40B4-BE49-F238E27FC236}">
                <a16:creationId xmlns:a16="http://schemas.microsoft.com/office/drawing/2014/main" id="{5E07E8E7-827D-AA4E-7448-6144EEC1F0F9}"/>
              </a:ext>
            </a:extLst>
          </p:cNvPr>
          <p:cNvPicPr>
            <a:picLocks noChangeAspect="1"/>
          </p:cNvPicPr>
          <p:nvPr/>
        </p:nvPicPr>
        <p:blipFill>
          <a:blip r:embed="rId3"/>
          <a:stretch>
            <a:fillRect/>
          </a:stretch>
        </p:blipFill>
        <p:spPr>
          <a:xfrm>
            <a:off x="3606113" y="3872455"/>
            <a:ext cx="7772400" cy="2177565"/>
          </a:xfrm>
          <a:prstGeom prst="rect">
            <a:avLst/>
          </a:prstGeom>
        </p:spPr>
      </p:pic>
    </p:spTree>
    <p:extLst>
      <p:ext uri="{BB962C8B-B14F-4D97-AF65-F5344CB8AC3E}">
        <p14:creationId xmlns:p14="http://schemas.microsoft.com/office/powerpoint/2010/main" val="183256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normAutofit/>
          </a:bodyPr>
          <a:lstStyle/>
          <a:p>
            <a:r>
              <a:rPr lang="en-US" sz="2800" dirty="0"/>
              <a:t>LLM – Large Language Model</a:t>
            </a:r>
          </a:p>
          <a:p>
            <a:r>
              <a:rPr lang="en-US" sz="2800" dirty="0"/>
              <a:t>“Attention is All You Need” from Google</a:t>
            </a:r>
          </a:p>
          <a:p>
            <a:r>
              <a:rPr lang="en-US" sz="2800" dirty="0"/>
              <a:t>ChatGPT from OpenAI</a:t>
            </a:r>
          </a:p>
          <a:p>
            <a:pPr lvl="1"/>
            <a:r>
              <a:rPr lang="en-US" sz="2400" dirty="0"/>
              <a:t>Model became publicly available and gained widespread usage overnight</a:t>
            </a:r>
          </a:p>
        </p:txBody>
      </p:sp>
    </p:spTree>
    <p:extLst>
      <p:ext uri="{BB962C8B-B14F-4D97-AF65-F5344CB8AC3E}">
        <p14:creationId xmlns:p14="http://schemas.microsoft.com/office/powerpoint/2010/main" val="398116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EB71EB-2FEE-DAF3-CE19-C5B278FC7DB2}"/>
              </a:ext>
            </a:extLst>
          </p:cNvPr>
          <p:cNvPicPr>
            <a:picLocks noChangeAspect="1"/>
          </p:cNvPicPr>
          <p:nvPr/>
        </p:nvPicPr>
        <p:blipFill>
          <a:blip r:embed="rId2"/>
          <a:stretch>
            <a:fillRect/>
          </a:stretch>
        </p:blipFill>
        <p:spPr>
          <a:xfrm>
            <a:off x="2209800" y="1018430"/>
            <a:ext cx="7772400" cy="4821140"/>
          </a:xfrm>
          <a:prstGeom prst="rect">
            <a:avLst/>
          </a:prstGeom>
        </p:spPr>
      </p:pic>
    </p:spTree>
    <p:extLst>
      <p:ext uri="{BB962C8B-B14F-4D97-AF65-F5344CB8AC3E}">
        <p14:creationId xmlns:p14="http://schemas.microsoft.com/office/powerpoint/2010/main" val="155739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normAutofit/>
          </a:bodyPr>
          <a:lstStyle/>
          <a:p>
            <a:r>
              <a:rPr lang="en-US" sz="2800" dirty="0"/>
              <a:t>ChatGPT is pretty darn good at writing</a:t>
            </a:r>
          </a:p>
          <a:p>
            <a:pPr lvl="1"/>
            <a:r>
              <a:rPr lang="en-US" sz="2600" dirty="0"/>
              <a:t>Trained on human written text, so that’s what it writes</a:t>
            </a:r>
          </a:p>
          <a:p>
            <a:r>
              <a:rPr lang="en-US" sz="2800" dirty="0"/>
              <a:t>Current methods are inconsistent</a:t>
            </a:r>
          </a:p>
          <a:p>
            <a:pPr lvl="1"/>
            <a:r>
              <a:rPr lang="en-US" sz="2600" dirty="0"/>
              <a:t>Code, non-English languages, and intentional errors</a:t>
            </a:r>
          </a:p>
        </p:txBody>
      </p:sp>
    </p:spTree>
    <p:extLst>
      <p:ext uri="{BB962C8B-B14F-4D97-AF65-F5344CB8AC3E}">
        <p14:creationId xmlns:p14="http://schemas.microsoft.com/office/powerpoint/2010/main" val="318695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The Problem, as stated by OpenAI</a:t>
            </a:r>
          </a:p>
        </p:txBody>
      </p:sp>
      <p:pic>
        <p:nvPicPr>
          <p:cNvPr id="7" name="Picture 6" descr="Text&#10;&#10;Description automatically generated">
            <a:extLst>
              <a:ext uri="{FF2B5EF4-FFF2-40B4-BE49-F238E27FC236}">
                <a16:creationId xmlns:a16="http://schemas.microsoft.com/office/drawing/2014/main" id="{8C53472F-FD3D-87A2-2F88-8EB0F2A97ECA}"/>
              </a:ext>
            </a:extLst>
          </p:cNvPr>
          <p:cNvPicPr>
            <a:picLocks noChangeAspect="1"/>
          </p:cNvPicPr>
          <p:nvPr/>
        </p:nvPicPr>
        <p:blipFill>
          <a:blip r:embed="rId3"/>
          <a:stretch>
            <a:fillRect/>
          </a:stretch>
        </p:blipFill>
        <p:spPr>
          <a:xfrm>
            <a:off x="543143" y="3067757"/>
            <a:ext cx="11105713" cy="2216190"/>
          </a:xfrm>
          <a:prstGeom prst="rect">
            <a:avLst/>
          </a:prstGeom>
        </p:spPr>
      </p:pic>
    </p:spTree>
    <p:extLst>
      <p:ext uri="{BB962C8B-B14F-4D97-AF65-F5344CB8AC3E}">
        <p14:creationId xmlns:p14="http://schemas.microsoft.com/office/powerpoint/2010/main" val="24725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lstStyle/>
          <a:p>
            <a:r>
              <a:rPr lang="en-US" sz="2800" dirty="0"/>
              <a:t>Generate content using OpenAI’s API &amp; GPT 3.5 Turbo</a:t>
            </a:r>
          </a:p>
          <a:p>
            <a:r>
              <a:rPr lang="en-US" sz="2800" dirty="0"/>
              <a:t>Based on human-written articles from medium.com</a:t>
            </a:r>
          </a:p>
          <a:p>
            <a:pPr lvl="1"/>
            <a:r>
              <a:rPr lang="en-US" sz="2600" dirty="0"/>
              <a:t>as presented as a dataset at Kaggle</a:t>
            </a:r>
          </a:p>
          <a:p>
            <a:r>
              <a:rPr lang="en-US" sz="2800" dirty="0"/>
              <a:t>Create classifier models using the OpenAI Fine Tuning API</a:t>
            </a:r>
          </a:p>
          <a:p>
            <a:r>
              <a:rPr lang="en-US" sz="2800" dirty="0"/>
              <a:t>Analyze results</a:t>
            </a:r>
          </a:p>
          <a:p>
            <a:pPr marL="0" indent="0">
              <a:buNone/>
            </a:pPr>
            <a:endParaRPr lang="en-US" dirty="0"/>
          </a:p>
        </p:txBody>
      </p:sp>
    </p:spTree>
    <p:extLst>
      <p:ext uri="{BB962C8B-B14F-4D97-AF65-F5344CB8AC3E}">
        <p14:creationId xmlns:p14="http://schemas.microsoft.com/office/powerpoint/2010/main" val="166237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3AA8-476A-50DB-73AB-9762E8FCF840}"/>
              </a:ext>
            </a:extLst>
          </p:cNvPr>
          <p:cNvSpPr>
            <a:spLocks noGrp="1"/>
          </p:cNvSpPr>
          <p:nvPr>
            <p:ph type="title"/>
          </p:nvPr>
        </p:nvSpPr>
        <p:spPr>
          <a:xfrm>
            <a:off x="679198" y="197034"/>
            <a:ext cx="10312571" cy="791265"/>
          </a:xfrm>
        </p:spPr>
        <p:txBody>
          <a:bodyPr/>
          <a:lstStyle/>
          <a:p>
            <a:r>
              <a:rPr lang="en-US" dirty="0"/>
              <a:t>What does AI text look like?</a:t>
            </a:r>
          </a:p>
        </p:txBody>
      </p:sp>
      <p:sp>
        <p:nvSpPr>
          <p:cNvPr id="3" name="Content Placeholder 2">
            <a:extLst>
              <a:ext uri="{FF2B5EF4-FFF2-40B4-BE49-F238E27FC236}">
                <a16:creationId xmlns:a16="http://schemas.microsoft.com/office/drawing/2014/main" id="{049E93B5-DBDB-DF63-644F-9D856967CF96}"/>
              </a:ext>
            </a:extLst>
          </p:cNvPr>
          <p:cNvSpPr>
            <a:spLocks noGrp="1"/>
          </p:cNvSpPr>
          <p:nvPr>
            <p:ph sz="half" idx="1"/>
          </p:nvPr>
        </p:nvSpPr>
        <p:spPr>
          <a:xfrm>
            <a:off x="679198" y="988298"/>
            <a:ext cx="5009584" cy="5672667"/>
          </a:xfrm>
        </p:spPr>
        <p:txBody>
          <a:bodyPr>
            <a:normAutofit fontScale="85000" lnSpcReduction="20000"/>
          </a:bodyPr>
          <a:lstStyle/>
          <a:p>
            <a:pPr marL="0" indent="0">
              <a:buNone/>
            </a:pPr>
            <a:r>
              <a:rPr lang="en-US" b="1" dirty="0"/>
              <a:t>6</a:t>
            </a:r>
            <a:r>
              <a:rPr lang="en-US" b="1" baseline="30000" dirty="0"/>
              <a:t>Th</a:t>
            </a:r>
            <a:r>
              <a:rPr lang="en-US" b="1" dirty="0"/>
              <a:t> Grade</a:t>
            </a:r>
          </a:p>
          <a:p>
            <a:pPr marL="0" indent="0">
              <a:buNone/>
            </a:pPr>
            <a:r>
              <a:rPr lang="en-US" dirty="0"/>
              <a:t>Civic humanism is a philosophy that emphasizes the importance of civic participation and moral excellence in society. Humanists believed that people could become better citizens through education, and that active participation in government and community affairs was essential for individual and societal wellbeing. There are many important lessons that can be learned from civic humanism, and these lessons are still relevant today.</a:t>
            </a:r>
          </a:p>
          <a:p>
            <a:pPr marL="0" indent="0">
              <a:buNone/>
            </a:pPr>
            <a:r>
              <a:rPr lang="en-US" dirty="0"/>
              <a:t>One of the most important lessons of civic humanism is the importance of education. Humanists believed that education was the key to individual and societal improvement, and that everyone should have access to education. In the Renaissance, humanists emphasized the study of classical literature and languages, as well as science and mathematics, because they believed that these subjects would help people understand the world and become better citizens.</a:t>
            </a:r>
          </a:p>
        </p:txBody>
      </p:sp>
      <p:sp>
        <p:nvSpPr>
          <p:cNvPr id="4" name="Content Placeholder 3">
            <a:extLst>
              <a:ext uri="{FF2B5EF4-FFF2-40B4-BE49-F238E27FC236}">
                <a16:creationId xmlns:a16="http://schemas.microsoft.com/office/drawing/2014/main" id="{553D0A36-CCD2-00DA-93A4-86313E6480DF}"/>
              </a:ext>
            </a:extLst>
          </p:cNvPr>
          <p:cNvSpPr>
            <a:spLocks noGrp="1"/>
          </p:cNvSpPr>
          <p:nvPr>
            <p:ph sz="half" idx="2"/>
          </p:nvPr>
        </p:nvSpPr>
        <p:spPr>
          <a:xfrm>
            <a:off x="5805988" y="988298"/>
            <a:ext cx="5068574" cy="5542430"/>
          </a:xfrm>
        </p:spPr>
        <p:txBody>
          <a:bodyPr>
            <a:normAutofit fontScale="85000" lnSpcReduction="20000"/>
          </a:bodyPr>
          <a:lstStyle/>
          <a:p>
            <a:pPr marL="0" indent="0">
              <a:buNone/>
            </a:pPr>
            <a:r>
              <a:rPr lang="en-US" b="1" dirty="0"/>
              <a:t>College</a:t>
            </a:r>
          </a:p>
          <a:p>
            <a:pPr marL="0" indent="0">
              <a:buNone/>
            </a:pPr>
            <a:r>
              <a:rPr lang="en-US" dirty="0"/>
              <a:t>Civic humanism is a philosophy that emphasizes the active participation of individuals in their communities and the common good. This philosophy is based on the belief that individuals have a responsibility to serve their communities and promote the common good. Civic humanism is a concept that has been in existence for centuries, and it has had a profound impact on society.</a:t>
            </a:r>
          </a:p>
          <a:p>
            <a:pPr marL="0" indent="0">
              <a:buNone/>
            </a:pPr>
            <a:r>
              <a:rPr lang="en-US" dirty="0"/>
              <a:t>There are several important lessons to be learned from civic humanism, which can help individuals become more engaged and active members of their communities. These lessons include the importance of civic engagement, the value of public service, and the need for ethical leadership.</a:t>
            </a:r>
          </a:p>
          <a:p>
            <a:pPr marL="0" indent="0">
              <a:buNone/>
            </a:pPr>
            <a:endParaRPr lang="en-US" dirty="0"/>
          </a:p>
        </p:txBody>
      </p:sp>
    </p:spTree>
    <p:extLst>
      <p:ext uri="{BB962C8B-B14F-4D97-AF65-F5344CB8AC3E}">
        <p14:creationId xmlns:p14="http://schemas.microsoft.com/office/powerpoint/2010/main" val="593375044"/>
      </p:ext>
    </p:extLst>
  </p:cSld>
  <p:clrMapOvr>
    <a:masterClrMapping/>
  </p:clrMapOvr>
</p:sld>
</file>

<file path=ppt/theme/theme1.xml><?xml version="1.0" encoding="utf-8"?>
<a:theme xmlns:a="http://schemas.openxmlformats.org/drawingml/2006/main" name="Cosine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5160</TotalTime>
  <Words>666</Words>
  <Application>Microsoft Macintosh PowerPoint</Application>
  <PresentationFormat>Widescreen</PresentationFormat>
  <Paragraphs>76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Grandview</vt:lpstr>
      <vt:lpstr>Wingdings</vt:lpstr>
      <vt:lpstr>CosineVTI</vt:lpstr>
      <vt:lpstr>Applying Machine Learning to Chatbot Content Detection</vt:lpstr>
      <vt:lpstr>PowerPoint Presentation</vt:lpstr>
      <vt:lpstr>PowerPoint Presentation</vt:lpstr>
      <vt:lpstr>History</vt:lpstr>
      <vt:lpstr>PowerPoint Presentation</vt:lpstr>
      <vt:lpstr>The Problem</vt:lpstr>
      <vt:lpstr>The Problem, as stated by OpenAI</vt:lpstr>
      <vt:lpstr>Methodology</vt:lpstr>
      <vt:lpstr>What does AI text look like?</vt:lpstr>
      <vt:lpstr>Experiment 1</vt:lpstr>
      <vt:lpstr>Results: AI - 6th Grade vs. 10th vs College</vt:lpstr>
      <vt:lpstr>Results: Experiment 1 example</vt:lpstr>
      <vt:lpstr>Experiment 2:</vt:lpstr>
      <vt:lpstr>Results: AI vs. Human Writing</vt:lpstr>
      <vt:lpstr>Results: Experiment 2</vt:lpstr>
      <vt:lpstr>What Does ChatGPT Think? </vt:lpstr>
      <vt:lpstr>What Does ChatGPT Think?</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Machine Learning to Chatbot Content Detection</dc:title>
  <dc:creator>Aaron Weiss</dc:creator>
  <cp:lastModifiedBy>Aaron Weiss</cp:lastModifiedBy>
  <cp:revision>19</cp:revision>
  <dcterms:created xsi:type="dcterms:W3CDTF">2023-03-17T19:33:02Z</dcterms:created>
  <dcterms:modified xsi:type="dcterms:W3CDTF">2023-03-27T15:07:56Z</dcterms:modified>
</cp:coreProperties>
</file>