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Alfa Slab One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AlfaSlabOn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2.xml"/><Relationship Id="rId19" Type="http://schemas.openxmlformats.org/officeDocument/2006/relationships/font" Target="fonts/ProximaNova-italic.fntdata"/><Relationship Id="rId18" Type="http://schemas.openxmlformats.org/officeDocument/2006/relationships/font" Target="fonts/ProximaNov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85bcb7c6f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85bcb7c6f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4aa912ea04_5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4aa912ea04_5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48f06d7705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48f06d7705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48f06d7705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48f06d7705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8f06d770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48f06d770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48f06d7705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48f06d7705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aa912ea04_5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4aa912ea04_5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850f09e9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850f09e9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866233c3b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866233c3b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4aa912ea04_5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4aa912ea04_5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48f06d7705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48f06d7705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n.wikipedia.org/wiki/Minute_(basketball)" TargetMode="External"/><Relationship Id="rId4" Type="http://schemas.openxmlformats.org/officeDocument/2006/relationships/hyperlink" Target="https://en.wikipedia.org/wiki/Field_goal_(basketball)" TargetMode="External"/><Relationship Id="rId5" Type="http://schemas.openxmlformats.org/officeDocument/2006/relationships/hyperlink" Target="https://en.wikipedia.org/wiki/Free_throw" TargetMode="External"/><Relationship Id="rId6" Type="http://schemas.openxmlformats.org/officeDocument/2006/relationships/hyperlink" Target="https://en.wikipedia.org/wiki/Three-point_field_goal" TargetMode="External"/><Relationship Id="rId7" Type="http://schemas.openxmlformats.org/officeDocument/2006/relationships/hyperlink" Target="https://en.wikipedia.org/wiki/Out_of_bound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rapidapi.com/api-sports/api/api-nba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87200" y="1359275"/>
            <a:ext cx="8520600" cy="14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426"/>
                </a:solidFill>
              </a:rPr>
              <a:t>Baskets and Ballers</a:t>
            </a:r>
            <a:endParaRPr>
              <a:solidFill>
                <a:srgbClr val="E06426"/>
              </a:solidFill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194225" y="278757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Using Machine Learning to Profile Pro Players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395600" y="436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Insights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5" name="Google Shape;18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Skills that players presented did not necessarily match what is expected from their given position (e.g. Point Guard: there were higher free throw values than three point shots made)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Clusters showed players had opposing metrics (e.g. Cluster 2  high offReb and blocks)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PG, Cluster 1, &amp; Cluster 3  groups with the highest assists also have  the highest turnover rates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SASYR Team Neural Network Results: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1" name="Google Shape;19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✓"/>
            </a:pPr>
            <a:r>
              <a:rPr lang="en"/>
              <a:t>Open to ideas and discussion early in the process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✓"/>
            </a:pPr>
            <a:r>
              <a:rPr lang="en"/>
              <a:t>Success is not the only path to learning -</a:t>
            </a:r>
            <a:r>
              <a:rPr lang="en"/>
              <a:t> as seen from the effort we put into creating spider charts in Tableau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✓"/>
            </a:pPr>
            <a:r>
              <a:rPr lang="en"/>
              <a:t>Positive attitude towards roadblocks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✓"/>
            </a:pPr>
            <a:r>
              <a:rPr lang="en"/>
              <a:t>Moral support is valuable support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✓"/>
            </a:pPr>
            <a:r>
              <a:rPr lang="en"/>
              <a:t>Recognize strengths and weaknesses are like sticks that band together to form a log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★"/>
            </a:pPr>
            <a:r>
              <a:rPr lang="en"/>
              <a:t>If it is convoluted- there’s a better tool out there, use it!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★"/>
            </a:pPr>
            <a:r>
              <a:rPr lang="en"/>
              <a:t>Real world problem solving - require many iterations based on data understanding!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514800" y="0"/>
            <a:ext cx="8114400" cy="130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Team</a:t>
            </a: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4368125" y="2737200"/>
            <a:ext cx="2613000" cy="879900"/>
          </a:xfrm>
          <a:prstGeom prst="bentConnector3">
            <a:avLst>
              <a:gd fmla="val 58005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4"/>
          <p:cNvCxnSpPr/>
          <p:nvPr/>
        </p:nvCxnSpPr>
        <p:spPr>
          <a:xfrm flipH="1" rot="10800000">
            <a:off x="4405925" y="1844700"/>
            <a:ext cx="2575200" cy="892500"/>
          </a:xfrm>
          <a:prstGeom prst="bentConnector3">
            <a:avLst>
              <a:gd fmla="val 57389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p14"/>
          <p:cNvCxnSpPr/>
          <p:nvPr/>
        </p:nvCxnSpPr>
        <p:spPr>
          <a:xfrm flipH="1">
            <a:off x="1981425" y="2734200"/>
            <a:ext cx="2245500" cy="854700"/>
          </a:xfrm>
          <a:prstGeom prst="bentConnector3">
            <a:avLst>
              <a:gd fmla="val 54547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14"/>
          <p:cNvCxnSpPr/>
          <p:nvPr/>
        </p:nvCxnSpPr>
        <p:spPr>
          <a:xfrm rot="10800000">
            <a:off x="1990025" y="1811400"/>
            <a:ext cx="2449500" cy="922800"/>
          </a:xfrm>
          <a:prstGeom prst="bentConnector3">
            <a:avLst>
              <a:gd fmla="val 58683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7" name="Google Shape;67;p14"/>
          <p:cNvGrpSpPr/>
          <p:nvPr/>
        </p:nvGrpSpPr>
        <p:grpSpPr>
          <a:xfrm>
            <a:off x="3767763" y="1623886"/>
            <a:ext cx="1335076" cy="1300500"/>
            <a:chOff x="3709650" y="1138350"/>
            <a:chExt cx="1335076" cy="1300500"/>
          </a:xfrm>
        </p:grpSpPr>
        <p:pic>
          <p:nvPicPr>
            <p:cNvPr id="68" name="Google Shape;68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44225" y="1138350"/>
              <a:ext cx="1300500" cy="1300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" name="Google Shape;69;p14"/>
            <p:cNvSpPr txBox="1"/>
            <p:nvPr/>
          </p:nvSpPr>
          <p:spPr>
            <a:xfrm>
              <a:off x="3715200" y="1698625"/>
              <a:ext cx="1300500" cy="263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Proxima Nova"/>
                  <a:ea typeface="Proxima Nova"/>
                  <a:cs typeface="Proxima Nova"/>
                  <a:sym typeface="Proxima Nova"/>
                </a:rPr>
                <a:t>Aaron</a:t>
              </a:r>
              <a:endParaRPr sz="18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cxnSp>
          <p:nvCxnSpPr>
            <p:cNvPr id="70" name="Google Shape;70;p14"/>
            <p:cNvCxnSpPr/>
            <p:nvPr/>
          </p:nvCxnSpPr>
          <p:spPr>
            <a:xfrm flipH="1" rot="10800000">
              <a:off x="3709650" y="1698625"/>
              <a:ext cx="1311600" cy="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" name="Google Shape;71;p14"/>
            <p:cNvCxnSpPr/>
            <p:nvPr/>
          </p:nvCxnSpPr>
          <p:spPr>
            <a:xfrm flipH="1" rot="10800000">
              <a:off x="3709650" y="1961725"/>
              <a:ext cx="1311600" cy="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2" name="Google Shape;72;p14"/>
          <p:cNvGrpSpPr/>
          <p:nvPr/>
        </p:nvGrpSpPr>
        <p:grpSpPr>
          <a:xfrm>
            <a:off x="581350" y="1235075"/>
            <a:ext cx="1335076" cy="1300500"/>
            <a:chOff x="3709650" y="1138350"/>
            <a:chExt cx="1335076" cy="1300500"/>
          </a:xfrm>
        </p:grpSpPr>
        <p:pic>
          <p:nvPicPr>
            <p:cNvPr id="73" name="Google Shape;73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44225" y="1138350"/>
              <a:ext cx="1300500" cy="1300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" name="Google Shape;74;p14"/>
            <p:cNvSpPr txBox="1"/>
            <p:nvPr/>
          </p:nvSpPr>
          <p:spPr>
            <a:xfrm>
              <a:off x="3715200" y="1698625"/>
              <a:ext cx="1300500" cy="263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Proxima Nova"/>
                  <a:ea typeface="Proxima Nova"/>
                  <a:cs typeface="Proxima Nova"/>
                  <a:sym typeface="Proxima Nova"/>
                </a:rPr>
                <a:t>Sneha</a:t>
              </a:r>
              <a:endParaRPr sz="18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cxnSp>
          <p:nvCxnSpPr>
            <p:cNvPr id="75" name="Google Shape;75;p14"/>
            <p:cNvCxnSpPr/>
            <p:nvPr/>
          </p:nvCxnSpPr>
          <p:spPr>
            <a:xfrm flipH="1" rot="10800000">
              <a:off x="3709650" y="1698625"/>
              <a:ext cx="1311600" cy="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" name="Google Shape;76;p14"/>
            <p:cNvCxnSpPr/>
            <p:nvPr/>
          </p:nvCxnSpPr>
          <p:spPr>
            <a:xfrm flipH="1" rot="10800000">
              <a:off x="3709650" y="1961725"/>
              <a:ext cx="1311600" cy="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7" name="Google Shape;77;p14"/>
          <p:cNvGrpSpPr/>
          <p:nvPr/>
        </p:nvGrpSpPr>
        <p:grpSpPr>
          <a:xfrm>
            <a:off x="581337" y="2909850"/>
            <a:ext cx="1335076" cy="1300500"/>
            <a:chOff x="3709650" y="1138350"/>
            <a:chExt cx="1335076" cy="1300500"/>
          </a:xfrm>
        </p:grpSpPr>
        <p:pic>
          <p:nvPicPr>
            <p:cNvPr id="78" name="Google Shape;78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44225" y="1138350"/>
              <a:ext cx="1300500" cy="1300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Google Shape;79;p14"/>
            <p:cNvSpPr txBox="1"/>
            <p:nvPr/>
          </p:nvSpPr>
          <p:spPr>
            <a:xfrm>
              <a:off x="3715200" y="1698625"/>
              <a:ext cx="1300500" cy="263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Proxima Nova"/>
                  <a:ea typeface="Proxima Nova"/>
                  <a:cs typeface="Proxima Nova"/>
                  <a:sym typeface="Proxima Nova"/>
                </a:rPr>
                <a:t>Ryan</a:t>
              </a:r>
              <a:endParaRPr sz="18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cxnSp>
          <p:nvCxnSpPr>
            <p:cNvPr id="80" name="Google Shape;80;p14"/>
            <p:cNvCxnSpPr/>
            <p:nvPr/>
          </p:nvCxnSpPr>
          <p:spPr>
            <a:xfrm flipH="1" rot="10800000">
              <a:off x="3709650" y="1698625"/>
              <a:ext cx="1311600" cy="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" name="Google Shape;81;p14"/>
            <p:cNvCxnSpPr/>
            <p:nvPr/>
          </p:nvCxnSpPr>
          <p:spPr>
            <a:xfrm flipH="1" rot="10800000">
              <a:off x="3709650" y="1961725"/>
              <a:ext cx="1311600" cy="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2" name="Google Shape;82;p14"/>
          <p:cNvGrpSpPr/>
          <p:nvPr/>
        </p:nvGrpSpPr>
        <p:grpSpPr>
          <a:xfrm>
            <a:off x="7151938" y="2917387"/>
            <a:ext cx="1335076" cy="1300500"/>
            <a:chOff x="3709650" y="1138350"/>
            <a:chExt cx="1335076" cy="1300500"/>
          </a:xfrm>
        </p:grpSpPr>
        <p:pic>
          <p:nvPicPr>
            <p:cNvPr id="83" name="Google Shape;83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44225" y="1138350"/>
              <a:ext cx="1300500" cy="1300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" name="Google Shape;84;p14"/>
            <p:cNvSpPr txBox="1"/>
            <p:nvPr/>
          </p:nvSpPr>
          <p:spPr>
            <a:xfrm>
              <a:off x="3715200" y="1698625"/>
              <a:ext cx="1300500" cy="263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Proxima Nova"/>
                  <a:ea typeface="Proxima Nova"/>
                  <a:cs typeface="Proxima Nova"/>
                  <a:sym typeface="Proxima Nova"/>
                </a:rPr>
                <a:t>Yun</a:t>
              </a:r>
              <a:endParaRPr sz="18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cxnSp>
          <p:nvCxnSpPr>
            <p:cNvPr id="85" name="Google Shape;85;p14"/>
            <p:cNvCxnSpPr/>
            <p:nvPr/>
          </p:nvCxnSpPr>
          <p:spPr>
            <a:xfrm flipH="1" rot="10800000">
              <a:off x="3709650" y="1698625"/>
              <a:ext cx="1311600" cy="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" name="Google Shape;86;p14"/>
            <p:cNvCxnSpPr/>
            <p:nvPr/>
          </p:nvCxnSpPr>
          <p:spPr>
            <a:xfrm flipH="1" rot="10800000">
              <a:off x="3709650" y="1961725"/>
              <a:ext cx="1311600" cy="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7" name="Google Shape;87;p14"/>
          <p:cNvGrpSpPr/>
          <p:nvPr/>
        </p:nvGrpSpPr>
        <p:grpSpPr>
          <a:xfrm>
            <a:off x="7151938" y="1235075"/>
            <a:ext cx="1335076" cy="1300500"/>
            <a:chOff x="3709650" y="1138350"/>
            <a:chExt cx="1335076" cy="1300500"/>
          </a:xfrm>
        </p:grpSpPr>
        <p:pic>
          <p:nvPicPr>
            <p:cNvPr id="88" name="Google Shape;88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44225" y="1138350"/>
              <a:ext cx="1300500" cy="1300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" name="Google Shape;89;p14"/>
            <p:cNvSpPr txBox="1"/>
            <p:nvPr/>
          </p:nvSpPr>
          <p:spPr>
            <a:xfrm>
              <a:off x="3715200" y="1698625"/>
              <a:ext cx="1300500" cy="263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Proxima Nova"/>
                  <a:ea typeface="Proxima Nova"/>
                  <a:cs typeface="Proxima Nova"/>
                  <a:sym typeface="Proxima Nova"/>
                </a:rPr>
                <a:t>Shikha</a:t>
              </a:r>
              <a:endParaRPr sz="18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cxnSp>
          <p:nvCxnSpPr>
            <p:cNvPr id="90" name="Google Shape;90;p14"/>
            <p:cNvCxnSpPr/>
            <p:nvPr/>
          </p:nvCxnSpPr>
          <p:spPr>
            <a:xfrm flipH="1" rot="10800000">
              <a:off x="3709650" y="1698625"/>
              <a:ext cx="1311600" cy="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" name="Google Shape;91;p14"/>
            <p:cNvCxnSpPr/>
            <p:nvPr/>
          </p:nvCxnSpPr>
          <p:spPr>
            <a:xfrm flipH="1" rot="10800000">
              <a:off x="3709650" y="1961725"/>
              <a:ext cx="1311600" cy="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2" name="Google Shape;92;p14"/>
          <p:cNvSpPr txBox="1"/>
          <p:nvPr/>
        </p:nvSpPr>
        <p:spPr>
          <a:xfrm>
            <a:off x="4813975" y="3938725"/>
            <a:ext cx="437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9613" y="3036800"/>
            <a:ext cx="471401" cy="58030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2314501" y="4441525"/>
            <a:ext cx="451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API - Pandas - Machine learning - Javascript - Flask API - Web App</a:t>
            </a:r>
            <a:endParaRPr b="1" sz="1000"/>
          </a:p>
        </p:txBody>
      </p:sp>
      <p:sp>
        <p:nvSpPr>
          <p:cNvPr id="95" name="Google Shape;95;p14"/>
          <p:cNvSpPr txBox="1"/>
          <p:nvPr/>
        </p:nvSpPr>
        <p:spPr>
          <a:xfrm>
            <a:off x="2755800" y="4123825"/>
            <a:ext cx="3861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Using Machine Learning to Profile Pro Players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		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96" name="Google Shape;96;p14"/>
          <p:cNvGrpSpPr/>
          <p:nvPr/>
        </p:nvGrpSpPr>
        <p:grpSpPr>
          <a:xfrm>
            <a:off x="3028425" y="3554938"/>
            <a:ext cx="2816475" cy="532800"/>
            <a:chOff x="3028425" y="3554938"/>
            <a:chExt cx="2816475" cy="532800"/>
          </a:xfrm>
        </p:grpSpPr>
        <p:sp>
          <p:nvSpPr>
            <p:cNvPr id="97" name="Google Shape;97;p14"/>
            <p:cNvSpPr/>
            <p:nvPr/>
          </p:nvSpPr>
          <p:spPr>
            <a:xfrm>
              <a:off x="3265654" y="3820629"/>
              <a:ext cx="191400" cy="177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98" name="Google Shape;98;p14"/>
            <p:cNvSpPr txBox="1"/>
            <p:nvPr/>
          </p:nvSpPr>
          <p:spPr>
            <a:xfrm>
              <a:off x="3698238" y="3554938"/>
              <a:ext cx="16719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latin typeface="Verdana"/>
                  <a:ea typeface="Verdana"/>
                  <a:cs typeface="Verdana"/>
                  <a:sym typeface="Verdana"/>
                </a:rPr>
                <a:t>2023</a:t>
              </a:r>
              <a:endParaRPr b="1" sz="4000"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3502874" y="3820634"/>
              <a:ext cx="191400" cy="177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3028425" y="3820629"/>
              <a:ext cx="191400" cy="177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5416279" y="3819916"/>
              <a:ext cx="191400" cy="177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5653499" y="3819922"/>
              <a:ext cx="191400" cy="177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5179050" y="3819916"/>
              <a:ext cx="191400" cy="177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Purpose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311700" y="1144000"/>
            <a:ext cx="4854300" cy="36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83838"/>
                </a:solidFill>
              </a:rPr>
              <a:t>Traditional groups for NBA players are based on their position in a game and the skills that position requires  : </a:t>
            </a:r>
            <a:endParaRPr b="1" sz="1200">
              <a:solidFill>
                <a:srgbClr val="383838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383838"/>
              </a:buClr>
              <a:buSzPts val="1200"/>
              <a:buAutoNum type="arabicPeriod"/>
            </a:pPr>
            <a:r>
              <a:rPr b="1" lang="en" sz="1200">
                <a:solidFill>
                  <a:srgbClr val="000000"/>
                </a:solidFill>
              </a:rPr>
              <a:t>Point guard </a:t>
            </a:r>
            <a:r>
              <a:rPr lang="en" sz="1200">
                <a:solidFill>
                  <a:srgbClr val="383838"/>
                </a:solidFill>
              </a:rPr>
              <a:t>- Assists, Steals, Three Point Shots</a:t>
            </a:r>
            <a:endParaRPr sz="1200">
              <a:solidFill>
                <a:srgbClr val="383838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AutoNum type="arabicPeriod"/>
            </a:pPr>
            <a:r>
              <a:rPr b="1" lang="en" sz="1200">
                <a:solidFill>
                  <a:srgbClr val="000000"/>
                </a:solidFill>
              </a:rPr>
              <a:t>Shooting guard </a:t>
            </a:r>
            <a:r>
              <a:rPr lang="en" sz="1200">
                <a:solidFill>
                  <a:srgbClr val="383838"/>
                </a:solidFill>
              </a:rPr>
              <a:t>- Points, Three Point Shots, Free Throw%</a:t>
            </a:r>
            <a:endParaRPr sz="1200">
              <a:solidFill>
                <a:srgbClr val="383838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AutoNum type="arabicPeriod"/>
            </a:pPr>
            <a:r>
              <a:rPr b="1" lang="en" sz="1200">
                <a:solidFill>
                  <a:srgbClr val="000000"/>
                </a:solidFill>
              </a:rPr>
              <a:t>Small forward </a:t>
            </a:r>
            <a:r>
              <a:rPr lang="en" sz="1200">
                <a:solidFill>
                  <a:srgbClr val="383838"/>
                </a:solidFill>
              </a:rPr>
              <a:t>- Points, Defense Rebound, Field Goal %</a:t>
            </a:r>
            <a:endParaRPr sz="1200">
              <a:solidFill>
                <a:srgbClr val="383838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AutoNum type="arabicPeriod"/>
            </a:pPr>
            <a:r>
              <a:rPr b="1" lang="en" sz="1200">
                <a:solidFill>
                  <a:srgbClr val="000000"/>
                </a:solidFill>
              </a:rPr>
              <a:t>Power forward</a:t>
            </a:r>
            <a:r>
              <a:rPr lang="en" sz="1200">
                <a:solidFill>
                  <a:srgbClr val="383838"/>
                </a:solidFill>
              </a:rPr>
              <a:t> - Total Rebound, Field Goal %, Blocks</a:t>
            </a:r>
            <a:endParaRPr sz="1200">
              <a:solidFill>
                <a:srgbClr val="383838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AutoNum type="arabicPeriod"/>
            </a:pPr>
            <a:r>
              <a:rPr b="1" lang="en" sz="1200">
                <a:solidFill>
                  <a:srgbClr val="000000"/>
                </a:solidFill>
              </a:rPr>
              <a:t>Center</a:t>
            </a:r>
            <a:r>
              <a:rPr lang="en" sz="1200">
                <a:solidFill>
                  <a:srgbClr val="000000"/>
                </a:solidFill>
              </a:rPr>
              <a:t> </a:t>
            </a:r>
            <a:r>
              <a:rPr lang="en" sz="1200">
                <a:solidFill>
                  <a:srgbClr val="383838"/>
                </a:solidFill>
              </a:rPr>
              <a:t>- Total Rebounds, Blocks, Field Goal %</a:t>
            </a:r>
            <a:endParaRPr sz="1200">
              <a:solidFill>
                <a:srgbClr val="38383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838"/>
                </a:solidFill>
              </a:rPr>
              <a:t>In reality, no player has the perfect combination of skills for a specific position. So the game play is governed by how well the skills of each player compliments the others’ on the team.</a:t>
            </a:r>
            <a:endParaRPr b="1" sz="1200">
              <a:solidFill>
                <a:srgbClr val="38383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n" sz="1200">
                <a:solidFill>
                  <a:srgbClr val="000000"/>
                </a:solidFill>
              </a:rPr>
              <a:t>Clustering allows us to group players based on observed unique set of skills represented through their performance statistics. These groups provide insights for talent evaluation, team composition, and strategic decision-making in the context of basketball management and coaching.</a:t>
            </a:r>
            <a:endParaRPr b="1" i="1" sz="1200">
              <a:solidFill>
                <a:srgbClr val="000000"/>
              </a:solidFill>
            </a:endParaRPr>
          </a:p>
        </p:txBody>
      </p:sp>
      <p:pic>
        <p:nvPicPr>
          <p:cNvPr id="110" name="Google Shape;11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6000" y="1527600"/>
            <a:ext cx="3727775" cy="3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1AEF8"/>
            </a:gs>
            <a:gs pos="52999">
              <a:srgbClr val="4C89EC"/>
            </a:gs>
            <a:gs pos="100000">
              <a:srgbClr val="1663D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Player Stats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311700" y="1105425"/>
            <a:ext cx="3999900" cy="39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19 </a:t>
            </a:r>
            <a:r>
              <a:rPr lang="en" sz="1200">
                <a:solidFill>
                  <a:schemeClr val="lt1"/>
                </a:solidFill>
              </a:rPr>
              <a:t>metrics from </a:t>
            </a:r>
            <a:r>
              <a:rPr b="1" lang="en" sz="1200">
                <a:solidFill>
                  <a:schemeClr val="lt1"/>
                </a:solidFill>
              </a:rPr>
              <a:t>season</a:t>
            </a:r>
            <a:r>
              <a:rPr lang="en" sz="1200">
                <a:solidFill>
                  <a:schemeClr val="lt1"/>
                </a:solidFill>
              </a:rPr>
              <a:t> </a:t>
            </a:r>
            <a:r>
              <a:rPr b="1" lang="en" sz="1200">
                <a:solidFill>
                  <a:schemeClr val="lt1"/>
                </a:solidFill>
              </a:rPr>
              <a:t>2021</a:t>
            </a:r>
            <a:r>
              <a:rPr lang="en" sz="1200">
                <a:solidFill>
                  <a:schemeClr val="lt1"/>
                </a:solidFill>
              </a:rPr>
              <a:t>, were used for each player who had </a:t>
            </a:r>
            <a:r>
              <a:rPr lang="en" sz="1200">
                <a:solidFill>
                  <a:schemeClr val="lt1"/>
                </a:solidFill>
              </a:rPr>
              <a:t>at least</a:t>
            </a:r>
            <a:r>
              <a:rPr lang="en" sz="1200">
                <a:solidFill>
                  <a:schemeClr val="lt1"/>
                </a:solidFill>
              </a:rPr>
              <a:t> </a:t>
            </a:r>
            <a:r>
              <a:rPr b="1" lang="en" sz="1200">
                <a:solidFill>
                  <a:schemeClr val="lt1"/>
                </a:solidFill>
              </a:rPr>
              <a:t>500</a:t>
            </a:r>
            <a:r>
              <a:rPr lang="en" sz="1200">
                <a:solidFill>
                  <a:schemeClr val="lt1"/>
                </a:solidFill>
              </a:rPr>
              <a:t> </a:t>
            </a:r>
            <a:r>
              <a:rPr b="1" lang="en" sz="1200">
                <a:solidFill>
                  <a:schemeClr val="lt1"/>
                </a:solidFill>
              </a:rPr>
              <a:t>minutes</a:t>
            </a:r>
            <a:r>
              <a:rPr lang="en" sz="1200">
                <a:solidFill>
                  <a:schemeClr val="lt1"/>
                </a:solidFill>
              </a:rPr>
              <a:t> of playtime:</a:t>
            </a:r>
            <a:endParaRPr sz="1200">
              <a:solidFill>
                <a:schemeClr val="lt1"/>
              </a:solidFill>
            </a:endParaRPr>
          </a:p>
          <a:p>
            <a:pPr indent="-2857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</a:pPr>
            <a:r>
              <a:rPr b="1" lang="en" sz="900">
                <a:solidFill>
                  <a:schemeClr val="lt1"/>
                </a:solidFill>
              </a:rPr>
              <a:t>M</a:t>
            </a:r>
            <a:r>
              <a:rPr b="1" lang="en" sz="900">
                <a:solidFill>
                  <a:schemeClr val="l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inute</a:t>
            </a:r>
            <a:r>
              <a:rPr b="1" lang="en" sz="900">
                <a:solidFill>
                  <a:schemeClr val="lt1"/>
                </a:solidFill>
              </a:rPr>
              <a:t>s: </a:t>
            </a:r>
            <a:r>
              <a:rPr lang="en" sz="900">
                <a:solidFill>
                  <a:schemeClr val="lt1"/>
                </a:solidFill>
              </a:rPr>
              <a:t>Total #minutes spent on court</a:t>
            </a:r>
            <a:endParaRPr sz="900">
              <a:solidFill>
                <a:schemeClr val="lt1"/>
              </a:solidFill>
            </a:endParaRPr>
          </a:p>
          <a:p>
            <a:pPr indent="-285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</a:pPr>
            <a:r>
              <a:rPr b="1" lang="en" sz="900">
                <a:solidFill>
                  <a:schemeClr val="lt1"/>
                </a:solidFill>
              </a:rPr>
              <a:t>PTS</a:t>
            </a:r>
            <a:r>
              <a:rPr lang="en" sz="900">
                <a:solidFill>
                  <a:schemeClr val="lt1"/>
                </a:solidFill>
              </a:rPr>
              <a:t>: Total points scored </a:t>
            </a:r>
            <a:r>
              <a:rPr lang="en" sz="900">
                <a:solidFill>
                  <a:schemeClr val="lt1"/>
                </a:solidFill>
              </a:rPr>
              <a:t>through</a:t>
            </a:r>
            <a:r>
              <a:rPr lang="en" sz="900">
                <a:solidFill>
                  <a:schemeClr val="lt1"/>
                </a:solidFill>
              </a:rPr>
              <a:t> the season</a:t>
            </a:r>
            <a:endParaRPr sz="900">
              <a:solidFill>
                <a:schemeClr val="lt1"/>
              </a:solidFill>
            </a:endParaRPr>
          </a:p>
          <a:p>
            <a:pPr indent="-285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</a:pPr>
            <a:r>
              <a:rPr b="1" lang="en" sz="900">
                <a:solidFill>
                  <a:schemeClr val="lt1"/>
                </a:solidFill>
              </a:rPr>
              <a:t>FGM, FGA, FG%: </a:t>
            </a:r>
            <a:r>
              <a:rPr lang="en" sz="900">
                <a:solidFill>
                  <a:schemeClr val="lt1"/>
                </a:solidFill>
              </a:rPr>
              <a:t>field</a:t>
            </a:r>
            <a:r>
              <a:rPr lang="en" sz="900">
                <a:solidFill>
                  <a:schemeClr val="lt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900">
                <a:solidFill>
                  <a:schemeClr val="lt1"/>
                </a:solidFill>
              </a:rPr>
              <a:t>goals made, attempted &amp; %. All points made outside of free </a:t>
            </a:r>
            <a:r>
              <a:rPr lang="en" sz="900">
                <a:solidFill>
                  <a:schemeClr val="lt1"/>
                </a:solidFill>
              </a:rPr>
              <a:t>throws</a:t>
            </a:r>
            <a:r>
              <a:rPr lang="en" sz="900">
                <a:solidFill>
                  <a:schemeClr val="lt1"/>
                </a:solidFill>
              </a:rPr>
              <a:t>.</a:t>
            </a:r>
            <a:endParaRPr sz="900">
              <a:solidFill>
                <a:schemeClr val="lt1"/>
              </a:solidFill>
            </a:endParaRPr>
          </a:p>
          <a:p>
            <a:pPr indent="-285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</a:pPr>
            <a:r>
              <a:rPr b="1" lang="en" sz="900">
                <a:solidFill>
                  <a:schemeClr val="lt1"/>
                </a:solidFill>
              </a:rPr>
              <a:t>FTM, FTA, FTP%: </a:t>
            </a:r>
            <a:r>
              <a:rPr lang="en" sz="900">
                <a:solidFill>
                  <a:schemeClr val="lt1"/>
                </a:solidFill>
              </a:rPr>
              <a:t>free</a:t>
            </a:r>
            <a:r>
              <a:rPr lang="en" sz="900">
                <a:solidFill>
                  <a:schemeClr val="lt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900">
                <a:solidFill>
                  <a:schemeClr val="lt1"/>
                </a:solidFill>
              </a:rPr>
              <a:t>throws made, attempted &amp; %. Awarded after fouls on the player from the opposing team.</a:t>
            </a:r>
            <a:endParaRPr sz="900">
              <a:solidFill>
                <a:schemeClr val="lt1"/>
              </a:solidFill>
            </a:endParaRPr>
          </a:p>
          <a:p>
            <a:pPr indent="-285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</a:pPr>
            <a:r>
              <a:rPr lang="en" sz="900">
                <a:solidFill>
                  <a:schemeClr val="lt1"/>
                </a:solidFill>
              </a:rPr>
              <a:t>TPM, TPA, TPM%: </a:t>
            </a:r>
            <a:r>
              <a:rPr lang="en" sz="900">
                <a:solidFill>
                  <a:schemeClr val="lt1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</a:t>
            </a:r>
            <a:r>
              <a:rPr lang="en" sz="900">
                <a:solidFill>
                  <a:schemeClr val="lt1"/>
                </a:solidFill>
              </a:rPr>
              <a:t>hree-point field goals </a:t>
            </a:r>
            <a:r>
              <a:rPr lang="en" sz="900">
                <a:solidFill>
                  <a:schemeClr val="lt1"/>
                </a:solidFill>
              </a:rPr>
              <a:t>made, attempted &amp; %. </a:t>
            </a:r>
            <a:endParaRPr sz="900">
              <a:solidFill>
                <a:schemeClr val="lt1"/>
              </a:solidFill>
            </a:endParaRPr>
          </a:p>
          <a:p>
            <a:pPr indent="-285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</a:pPr>
            <a:r>
              <a:rPr b="1" lang="en" sz="900">
                <a:solidFill>
                  <a:schemeClr val="lt1"/>
                </a:solidFill>
              </a:rPr>
              <a:t>totReb, offReb, defReb:</a:t>
            </a:r>
            <a:r>
              <a:rPr lang="en" sz="900">
                <a:solidFill>
                  <a:schemeClr val="lt1"/>
                </a:solidFill>
              </a:rPr>
              <a:t> Possession after a missed shot by either offensive or defensive</a:t>
            </a:r>
            <a:endParaRPr sz="900">
              <a:solidFill>
                <a:schemeClr val="lt1"/>
              </a:solidFill>
            </a:endParaRPr>
          </a:p>
          <a:p>
            <a:pPr indent="-285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</a:pPr>
            <a:r>
              <a:rPr b="1" lang="en" sz="900">
                <a:solidFill>
                  <a:schemeClr val="lt1"/>
                </a:solidFill>
              </a:rPr>
              <a:t>Assists:</a:t>
            </a:r>
            <a:r>
              <a:rPr lang="en" sz="900">
                <a:solidFill>
                  <a:schemeClr val="lt1"/>
                </a:solidFill>
              </a:rPr>
              <a:t> passes the ball to a teammate or defensive goaltending, that leads directly to a score</a:t>
            </a:r>
            <a:endParaRPr sz="900">
              <a:solidFill>
                <a:schemeClr val="lt1"/>
              </a:solidFill>
            </a:endParaRPr>
          </a:p>
          <a:p>
            <a:pPr indent="-285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</a:pPr>
            <a:r>
              <a:rPr b="1" lang="en" sz="900">
                <a:solidFill>
                  <a:schemeClr val="lt1"/>
                </a:solidFill>
              </a:rPr>
              <a:t>Steals:</a:t>
            </a:r>
            <a:r>
              <a:rPr lang="en" sz="900">
                <a:solidFill>
                  <a:schemeClr val="lt1"/>
                </a:solidFill>
              </a:rPr>
              <a:t> Positive </a:t>
            </a:r>
            <a:r>
              <a:rPr lang="en" sz="900">
                <a:solidFill>
                  <a:schemeClr val="lt1"/>
                </a:solidFill>
              </a:rPr>
              <a:t>aggression</a:t>
            </a:r>
            <a:r>
              <a:rPr lang="en" sz="900">
                <a:solidFill>
                  <a:schemeClr val="lt1"/>
                </a:solidFill>
              </a:rPr>
              <a:t> that </a:t>
            </a:r>
            <a:r>
              <a:rPr lang="en" sz="900">
                <a:solidFill>
                  <a:schemeClr val="lt1"/>
                </a:solidFill>
              </a:rPr>
              <a:t>leads</a:t>
            </a:r>
            <a:r>
              <a:rPr lang="en" sz="900">
                <a:solidFill>
                  <a:schemeClr val="lt1"/>
                </a:solidFill>
              </a:rPr>
              <a:t> to turnover</a:t>
            </a:r>
            <a:endParaRPr sz="900">
              <a:solidFill>
                <a:schemeClr val="lt1"/>
              </a:solidFill>
            </a:endParaRPr>
          </a:p>
          <a:p>
            <a:pPr indent="-285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</a:pPr>
            <a:r>
              <a:rPr b="1" lang="en" sz="900">
                <a:solidFill>
                  <a:schemeClr val="lt1"/>
                </a:solidFill>
              </a:rPr>
              <a:t>Blocks:</a:t>
            </a:r>
            <a:r>
              <a:rPr lang="en" sz="900">
                <a:solidFill>
                  <a:schemeClr val="lt1"/>
                </a:solidFill>
              </a:rPr>
              <a:t> legally deflects a field goal attempt from an offensive player to prevent a score</a:t>
            </a:r>
            <a:endParaRPr sz="900">
              <a:solidFill>
                <a:schemeClr val="lt1"/>
              </a:solidFill>
            </a:endParaRPr>
          </a:p>
          <a:p>
            <a:pPr indent="-285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</a:pPr>
            <a:r>
              <a:rPr b="1" lang="en" sz="900">
                <a:solidFill>
                  <a:schemeClr val="lt1"/>
                </a:solidFill>
              </a:rPr>
              <a:t>Turnovers:</a:t>
            </a:r>
            <a:r>
              <a:rPr lang="en" sz="900">
                <a:solidFill>
                  <a:schemeClr val="lt1"/>
                </a:solidFill>
              </a:rPr>
              <a:t> ball stolen, </a:t>
            </a:r>
            <a:r>
              <a:rPr lang="en" sz="900">
                <a:solidFill>
                  <a:schemeClr val="lt1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out of </a:t>
            </a:r>
            <a:r>
              <a:rPr lang="en" sz="900">
                <a:solidFill>
                  <a:schemeClr val="lt1"/>
                </a:solidFill>
              </a:rPr>
              <a:t>bounds, pass intercepted, committing a violation/foul that leads to loss of team possession</a:t>
            </a:r>
            <a:endParaRPr sz="900">
              <a:solidFill>
                <a:schemeClr val="lt1"/>
              </a:solidFill>
            </a:endParaRPr>
          </a:p>
          <a:p>
            <a:pPr indent="-285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</a:pPr>
            <a:r>
              <a:rPr b="1" lang="en" sz="900">
                <a:solidFill>
                  <a:schemeClr val="lt1"/>
                </a:solidFill>
              </a:rPr>
              <a:t>pFouls:</a:t>
            </a:r>
            <a:r>
              <a:rPr lang="en" sz="900">
                <a:solidFill>
                  <a:schemeClr val="lt1"/>
                </a:solidFill>
              </a:rPr>
              <a:t> rule breach that concerns illegal personal contact with an opponent</a:t>
            </a:r>
            <a:endParaRPr sz="900">
              <a:solidFill>
                <a:schemeClr val="lt1"/>
              </a:solidFill>
            </a:endParaRPr>
          </a:p>
        </p:txBody>
      </p:sp>
      <p:grpSp>
        <p:nvGrpSpPr>
          <p:cNvPr id="117" name="Google Shape;117;p16"/>
          <p:cNvGrpSpPr/>
          <p:nvPr/>
        </p:nvGrpSpPr>
        <p:grpSpPr>
          <a:xfrm>
            <a:off x="4579951" y="948321"/>
            <a:ext cx="2126030" cy="3140247"/>
            <a:chOff x="2744034" y="1146343"/>
            <a:chExt cx="1827900" cy="2399700"/>
          </a:xfrm>
        </p:grpSpPr>
        <p:sp>
          <p:nvSpPr>
            <p:cNvPr id="118" name="Google Shape;118;p16"/>
            <p:cNvSpPr/>
            <p:nvPr/>
          </p:nvSpPr>
          <p:spPr>
            <a:xfrm rot="-5400000">
              <a:off x="2458134" y="1432243"/>
              <a:ext cx="2399700" cy="1827900"/>
            </a:xfrm>
            <a:prstGeom prst="rightArrowCallout">
              <a:avLst>
                <a:gd fmla="val 9283" name="adj1"/>
                <a:gd fmla="val 13570" name="adj2"/>
                <a:gd fmla="val 16082" name="adj3"/>
                <a:gd fmla="val 81236" name="adj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dk1"/>
                </a:highlight>
              </a:endParaRPr>
            </a:p>
          </p:txBody>
        </p:sp>
        <p:sp>
          <p:nvSpPr>
            <p:cNvPr id="119" name="Google Shape;119;p16"/>
            <p:cNvSpPr/>
            <p:nvPr/>
          </p:nvSpPr>
          <p:spPr>
            <a:xfrm flipH="1">
              <a:off x="2832600" y="1686400"/>
              <a:ext cx="1649400" cy="1769700"/>
            </a:xfrm>
            <a:prstGeom prst="snip1Rect">
              <a:avLst>
                <a:gd fmla="val 0" name="adj"/>
              </a:avLst>
            </a:prstGeom>
            <a:solidFill>
              <a:srgbClr val="CFE2F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6"/>
            <p:cNvSpPr txBox="1"/>
            <p:nvPr/>
          </p:nvSpPr>
          <p:spPr>
            <a:xfrm>
              <a:off x="2966450" y="1795520"/>
              <a:ext cx="1383000" cy="14760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383838"/>
                  </a:solidFill>
                  <a:latin typeface="Roboto"/>
                  <a:ea typeface="Roboto"/>
                  <a:cs typeface="Roboto"/>
                  <a:sym typeface="Roboto"/>
                </a:rPr>
                <a:t>Offensive Players</a:t>
              </a:r>
              <a:endParaRPr b="1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000">
                  <a:solidFill>
                    <a:srgbClr val="383838"/>
                  </a:solidFill>
                  <a:latin typeface="Roboto"/>
                  <a:ea typeface="Roboto"/>
                  <a:cs typeface="Roboto"/>
                  <a:sym typeface="Roboto"/>
                </a:rPr>
                <a:t>Offensive Rebounds</a:t>
              </a:r>
              <a:endParaRPr b="1" i="1" sz="10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b="1" i="1" lang="en" sz="1000">
                  <a:solidFill>
                    <a:srgbClr val="383838"/>
                  </a:solidFill>
                  <a:latin typeface="Roboto"/>
                  <a:ea typeface="Roboto"/>
                  <a:cs typeface="Roboto"/>
                  <a:sym typeface="Roboto"/>
                </a:rPr>
                <a:t>Assists</a:t>
              </a:r>
              <a:endParaRPr b="1" i="1" sz="10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b="1" i="1" lang="en" sz="1000">
                  <a:solidFill>
                    <a:srgbClr val="383838"/>
                  </a:solidFill>
                  <a:latin typeface="Roboto"/>
                  <a:ea typeface="Roboto"/>
                  <a:cs typeface="Roboto"/>
                  <a:sym typeface="Roboto"/>
                </a:rPr>
                <a:t>Turnovers</a:t>
              </a:r>
              <a:endParaRPr b="1" i="1" sz="10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b="1" i="1" lang="en" sz="1000">
                  <a:solidFill>
                    <a:srgbClr val="383838"/>
                  </a:solidFill>
                  <a:latin typeface="Roboto"/>
                  <a:ea typeface="Roboto"/>
                  <a:cs typeface="Roboto"/>
                  <a:sym typeface="Roboto"/>
                </a:rPr>
                <a:t>Field Goals</a:t>
              </a:r>
              <a:endParaRPr b="1" i="1" sz="10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b="1" i="1" lang="en" sz="1000">
                  <a:solidFill>
                    <a:srgbClr val="383838"/>
                  </a:solidFill>
                  <a:latin typeface="Roboto"/>
                  <a:ea typeface="Roboto"/>
                  <a:cs typeface="Roboto"/>
                  <a:sym typeface="Roboto"/>
                </a:rPr>
                <a:t>Free  Throws</a:t>
              </a:r>
              <a:endParaRPr b="1" i="1" sz="10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1" name="Google Shape;121;p16"/>
          <p:cNvGrpSpPr/>
          <p:nvPr/>
        </p:nvGrpSpPr>
        <p:grpSpPr>
          <a:xfrm>
            <a:off x="6706156" y="1538665"/>
            <a:ext cx="2126030" cy="3140247"/>
            <a:chOff x="4572084" y="1597469"/>
            <a:chExt cx="1827900" cy="2399700"/>
          </a:xfrm>
        </p:grpSpPr>
        <p:sp>
          <p:nvSpPr>
            <p:cNvPr id="122" name="Google Shape;122;p16"/>
            <p:cNvSpPr/>
            <p:nvPr/>
          </p:nvSpPr>
          <p:spPr>
            <a:xfrm rot="5400000">
              <a:off x="4286184" y="1883369"/>
              <a:ext cx="2399700" cy="1827900"/>
            </a:xfrm>
            <a:prstGeom prst="rightArrowCallout">
              <a:avLst>
                <a:gd fmla="val 9283" name="adj1"/>
                <a:gd fmla="val 13570" name="adj2"/>
                <a:gd fmla="val 16082" name="adj3"/>
                <a:gd fmla="val 81236" name="adj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 flipH="1" rot="10800000">
              <a:off x="4662018" y="1687411"/>
              <a:ext cx="1649400" cy="1769700"/>
            </a:xfrm>
            <a:prstGeom prst="snip1Rect">
              <a:avLst>
                <a:gd fmla="val 0" name="adj"/>
              </a:avLst>
            </a:pr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6"/>
            <p:cNvSpPr txBox="1"/>
            <p:nvPr/>
          </p:nvSpPr>
          <p:spPr>
            <a:xfrm>
              <a:off x="4722109" y="1795513"/>
              <a:ext cx="1551900" cy="14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383838"/>
                  </a:solidFill>
                  <a:latin typeface="Roboto"/>
                  <a:ea typeface="Roboto"/>
                  <a:cs typeface="Roboto"/>
                  <a:sym typeface="Roboto"/>
                </a:rPr>
                <a:t>Defensive Players</a:t>
              </a:r>
              <a:endParaRPr b="1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000">
                  <a:solidFill>
                    <a:srgbClr val="383838"/>
                  </a:solidFill>
                  <a:latin typeface="Roboto"/>
                  <a:ea typeface="Roboto"/>
                  <a:cs typeface="Roboto"/>
                  <a:sym typeface="Roboto"/>
                </a:rPr>
                <a:t>Defensive Rebounds</a:t>
              </a:r>
              <a:endParaRPr b="1" i="1" sz="10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b="1" i="1" lang="en" sz="1000">
                  <a:solidFill>
                    <a:srgbClr val="383838"/>
                  </a:solidFill>
                  <a:latin typeface="Roboto"/>
                  <a:ea typeface="Roboto"/>
                  <a:cs typeface="Roboto"/>
                  <a:sym typeface="Roboto"/>
                </a:rPr>
                <a:t>Blocks</a:t>
              </a:r>
              <a:endParaRPr b="1" i="1" sz="10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b="1" i="1" lang="en" sz="1000">
                  <a:solidFill>
                    <a:srgbClr val="383838"/>
                  </a:solidFill>
                  <a:latin typeface="Roboto"/>
                  <a:ea typeface="Roboto"/>
                  <a:cs typeface="Roboto"/>
                  <a:sym typeface="Roboto"/>
                </a:rPr>
                <a:t>Steals</a:t>
              </a:r>
              <a:endParaRPr b="1" i="1" sz="10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b="1" i="1" lang="en" sz="1000">
                  <a:solidFill>
                    <a:srgbClr val="383838"/>
                  </a:solidFill>
                  <a:latin typeface="Roboto"/>
                  <a:ea typeface="Roboto"/>
                  <a:cs typeface="Roboto"/>
                  <a:sym typeface="Roboto"/>
                </a:rPr>
                <a:t>pFouls</a:t>
              </a:r>
              <a:endParaRPr b="1" i="1" sz="10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C982"/>
            </a:gs>
            <a:gs pos="100000">
              <a:srgbClr val="F58F09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Sources and Cleaning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0" name="Google Shape;13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Source</a:t>
            </a:r>
            <a:r>
              <a:rPr lang="en" sz="1200"/>
              <a:t> -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https://rapidapi.com/api-sports/api/api-nba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Endpoints</a:t>
            </a:r>
            <a:r>
              <a:rPr lang="en" sz="1200">
                <a:solidFill>
                  <a:srgbClr val="000000"/>
                </a:solidFill>
              </a:rPr>
              <a:t>: 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" sz="1200">
                <a:solidFill>
                  <a:srgbClr val="000000"/>
                </a:solidFill>
              </a:rPr>
              <a:t>Players</a:t>
            </a:r>
            <a:r>
              <a:rPr lang="en" sz="1200">
                <a:solidFill>
                  <a:srgbClr val="000000"/>
                </a:solidFill>
              </a:rPr>
              <a:t> for demographic data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" sz="1200">
                <a:solidFill>
                  <a:srgbClr val="000000"/>
                </a:solidFill>
              </a:rPr>
              <a:t>Player Statistics </a:t>
            </a:r>
            <a:r>
              <a:rPr lang="en" sz="1200">
                <a:solidFill>
                  <a:srgbClr val="000000"/>
                </a:solidFill>
              </a:rPr>
              <a:t>for game metrics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Steps: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Player </a:t>
            </a:r>
            <a:r>
              <a:rPr lang="en" sz="1200">
                <a:solidFill>
                  <a:srgbClr val="000000"/>
                </a:solidFill>
              </a:rPr>
              <a:t>demographics</a:t>
            </a:r>
            <a:r>
              <a:rPr lang="en" sz="1200">
                <a:solidFill>
                  <a:srgbClr val="000000"/>
                </a:solidFill>
              </a:rPr>
              <a:t> from Players Endpoint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Player stats for above Player IDs 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Missing value treatment and format changes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Aggregation at player level and </a:t>
            </a:r>
            <a:r>
              <a:rPr lang="en" sz="1200">
                <a:solidFill>
                  <a:srgbClr val="000000"/>
                </a:solidFill>
              </a:rPr>
              <a:t>recalculation</a:t>
            </a:r>
            <a:r>
              <a:rPr lang="en" sz="1200">
                <a:solidFill>
                  <a:srgbClr val="000000"/>
                </a:solidFill>
              </a:rPr>
              <a:t> of derived metrics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Filter players with at least 500 minutes of playtime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31" name="Google Shape;13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5179" y="1152475"/>
            <a:ext cx="4541925" cy="328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7"/>
          <p:cNvSpPr/>
          <p:nvPr/>
        </p:nvSpPr>
        <p:spPr>
          <a:xfrm>
            <a:off x="6813300" y="2661550"/>
            <a:ext cx="702000" cy="1831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1AEF8"/>
            </a:gs>
            <a:gs pos="52999">
              <a:srgbClr val="4C89EC"/>
            </a:gs>
            <a:gs pos="100000">
              <a:srgbClr val="1663D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311700" y="-88375"/>
            <a:ext cx="85206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Machine Learning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391100" y="466025"/>
            <a:ext cx="3117600" cy="2304300"/>
          </a:xfrm>
          <a:prstGeom prst="horizontalScroll">
            <a:avLst>
              <a:gd fmla="val 12500" name="adj"/>
            </a:avLst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Correlation Matrix 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2192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Field Goals , 3-Point goals , Free Throws were highly correlated - we hence retained only the derived % metrics FGP, FTP, TPP &amp; points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2192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Offensive and Defensive Rebounds replaced the sum ie. Total Rebounds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381000" y="2770425"/>
            <a:ext cx="3152100" cy="2029200"/>
          </a:xfrm>
          <a:prstGeom prst="horizontalScroll">
            <a:avLst>
              <a:gd fmla="val 12500" name="adj"/>
            </a:avLst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8"/>
              <a:buFont typeface="Arial"/>
              <a:buNone/>
            </a:pPr>
            <a:r>
              <a:rPr b="1" lang="en" sz="1300">
                <a:latin typeface="Proxima Nova"/>
                <a:ea typeface="Proxima Nova"/>
                <a:cs typeface="Proxima Nova"/>
                <a:sym typeface="Proxima Nova"/>
              </a:rPr>
              <a:t>Data Normalization </a:t>
            </a:r>
            <a:endParaRPr b="1"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8"/>
              <a:buFont typeface="Arial"/>
              <a:buNone/>
            </a:pPr>
            <a:r>
              <a:t/>
            </a:r>
            <a:endParaRPr b="1"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09220" lvl="0" marL="9144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Features were measured in different units.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09220" lvl="0" marL="9144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Used ‘StandardScaler’ to prevent any single feature from dominating the clustering process.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1" name="Google Shape;14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5500" y="466025"/>
            <a:ext cx="5306099" cy="436972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8"/>
          <p:cNvSpPr/>
          <p:nvPr/>
        </p:nvSpPr>
        <p:spPr>
          <a:xfrm>
            <a:off x="3838650" y="515650"/>
            <a:ext cx="1711500" cy="1152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5808100" y="2389425"/>
            <a:ext cx="744900" cy="690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4067825" y="4719525"/>
            <a:ext cx="1482300" cy="114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6323750" y="4719525"/>
            <a:ext cx="229200" cy="114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5299600" y="5002825"/>
            <a:ext cx="12534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REMOVED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47" name="Google Shape;147;p18"/>
          <p:cNvCxnSpPr>
            <a:stCxn id="146" idx="0"/>
            <a:endCxn id="145" idx="1"/>
          </p:cNvCxnSpPr>
          <p:nvPr/>
        </p:nvCxnSpPr>
        <p:spPr>
          <a:xfrm flipH="1" rot="10800000">
            <a:off x="5926300" y="4776925"/>
            <a:ext cx="397500" cy="2259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18"/>
          <p:cNvCxnSpPr>
            <a:stCxn id="146" idx="0"/>
            <a:endCxn id="144" idx="3"/>
          </p:cNvCxnSpPr>
          <p:nvPr/>
        </p:nvCxnSpPr>
        <p:spPr>
          <a:xfrm rot="10800000">
            <a:off x="5550100" y="4776925"/>
            <a:ext cx="376200" cy="2259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/>
          <p:nvPr>
            <p:ph type="title"/>
          </p:nvPr>
        </p:nvSpPr>
        <p:spPr>
          <a:xfrm>
            <a:off x="311700" y="0"/>
            <a:ext cx="8520600" cy="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Machine Learning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4" name="Google Shape;154;p19"/>
          <p:cNvSpPr txBox="1"/>
          <p:nvPr>
            <p:ph idx="1" type="body"/>
          </p:nvPr>
        </p:nvSpPr>
        <p:spPr>
          <a:xfrm>
            <a:off x="-94450" y="568800"/>
            <a:ext cx="4136100" cy="44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b="1" sz="1325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925">
              <a:solidFill>
                <a:srgbClr val="CC0000"/>
              </a:solidFill>
            </a:endParaRPr>
          </a:p>
        </p:txBody>
      </p:sp>
      <p:pic>
        <p:nvPicPr>
          <p:cNvPr id="155" name="Google Shape;15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6200" y="59975"/>
            <a:ext cx="4743450" cy="23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7621" y="2506975"/>
            <a:ext cx="4856379" cy="263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9"/>
          <p:cNvSpPr/>
          <p:nvPr/>
        </p:nvSpPr>
        <p:spPr>
          <a:xfrm>
            <a:off x="398250" y="618425"/>
            <a:ext cx="3117600" cy="2304300"/>
          </a:xfrm>
          <a:prstGeom prst="horizontalScroll">
            <a:avLst>
              <a:gd fmla="val 12500" name="adj"/>
            </a:avLst>
          </a:prstGeom>
          <a:gradFill>
            <a:gsLst>
              <a:gs pos="0">
                <a:srgbClr val="81AEF8"/>
              </a:gs>
              <a:gs pos="52999">
                <a:srgbClr val="4C89EC"/>
              </a:gs>
              <a:gs pos="100000">
                <a:srgbClr val="1663D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Principal Component </a:t>
            </a:r>
            <a:r>
              <a:rPr b="1" lang="en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Analysis</a:t>
            </a:r>
            <a:endParaRPr b="1" sz="1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2192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11 metrics was the ‘curse of dimensionality’ in this dataset</a:t>
            </a:r>
            <a:endParaRPr sz="1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2192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PCA was performed to reduce the dimensionality to 5 features hence improve the model speed and efficiency</a:t>
            </a:r>
            <a:endParaRPr sz="1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8" name="Google Shape;158;p19"/>
          <p:cNvSpPr/>
          <p:nvPr/>
        </p:nvSpPr>
        <p:spPr>
          <a:xfrm>
            <a:off x="381000" y="2770425"/>
            <a:ext cx="3152100" cy="2304300"/>
          </a:xfrm>
          <a:prstGeom prst="horizontalScroll">
            <a:avLst>
              <a:gd fmla="val 12500" name="adj"/>
            </a:avLst>
          </a:prstGeom>
          <a:gradFill>
            <a:gsLst>
              <a:gs pos="0">
                <a:srgbClr val="81AEF8"/>
              </a:gs>
              <a:gs pos="52999">
                <a:srgbClr val="4C89EC"/>
              </a:gs>
              <a:gs pos="100000">
                <a:srgbClr val="1663D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8"/>
              <a:buFont typeface="Arial"/>
              <a:buNone/>
            </a:pPr>
            <a:r>
              <a:rPr b="1" lang="en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Principal Components Results</a:t>
            </a:r>
            <a:endParaRPr b="1" sz="1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09220" lvl="0" marL="9144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Char char="●"/>
            </a:pPr>
            <a:r>
              <a:rPr lang="en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5 principal components explained 88.6% of the variance</a:t>
            </a:r>
            <a:endParaRPr sz="1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21920" lvl="0" marL="9144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PC1 and PC2 contributed to 71% of this variance</a:t>
            </a:r>
            <a:endParaRPr sz="1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21920" lvl="0" marL="9144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PC1 and PC2 have very different distribution of weights across the 11 features as shown here</a:t>
            </a:r>
            <a:endParaRPr sz="1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1AEF8"/>
            </a:gs>
            <a:gs pos="52999">
              <a:srgbClr val="4C89EC"/>
            </a:gs>
            <a:gs pos="100000">
              <a:srgbClr val="1663D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>
            <p:ph type="title"/>
          </p:nvPr>
        </p:nvSpPr>
        <p:spPr>
          <a:xfrm>
            <a:off x="311700" y="0"/>
            <a:ext cx="8520600" cy="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Machine Learning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64" name="Google Shape;16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0000" y="152400"/>
            <a:ext cx="4351200" cy="2468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0000" y="2683475"/>
            <a:ext cx="4351199" cy="2336751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0"/>
          <p:cNvSpPr/>
          <p:nvPr/>
        </p:nvSpPr>
        <p:spPr>
          <a:xfrm>
            <a:off x="391100" y="542225"/>
            <a:ext cx="3117600" cy="1503600"/>
          </a:xfrm>
          <a:prstGeom prst="horizontalScroll">
            <a:avLst>
              <a:gd fmla="val 12500" name="adj"/>
            </a:avLst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K-Means Elbow Curve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2192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Using 5 PC features - the k means elbow curve determined 5 optimal clusters before drop in inertia was negligible 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7" name="Google Shape;167;p20"/>
          <p:cNvSpPr/>
          <p:nvPr/>
        </p:nvSpPr>
        <p:spPr>
          <a:xfrm>
            <a:off x="391100" y="1929925"/>
            <a:ext cx="3152100" cy="1283100"/>
          </a:xfrm>
          <a:prstGeom prst="horizontalScroll">
            <a:avLst>
              <a:gd fmla="val 12500" name="adj"/>
            </a:avLst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8"/>
              <a:buFont typeface="Arial"/>
              <a:buNone/>
            </a:pPr>
            <a:r>
              <a:rPr b="1" lang="en" sz="1300">
                <a:latin typeface="Proxima Nova"/>
                <a:ea typeface="Proxima Nova"/>
                <a:cs typeface="Proxima Nova"/>
                <a:sym typeface="Proxima Nova"/>
              </a:rPr>
              <a:t>K Means Clustering</a:t>
            </a:r>
            <a:endParaRPr b="1"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09220" lvl="0" marL="9144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Using PC1 and PC2 that explained 71% of the variance - the distinction in clusters was clear from the scatter plot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8" name="Google Shape;168;p20"/>
          <p:cNvSpPr/>
          <p:nvPr/>
        </p:nvSpPr>
        <p:spPr>
          <a:xfrm>
            <a:off x="6545775" y="1718800"/>
            <a:ext cx="243600" cy="250800"/>
          </a:xfrm>
          <a:prstGeom prst="flowChartSummingJunction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9" name="Google Shape;169;p20"/>
          <p:cNvSpPr/>
          <p:nvPr/>
        </p:nvSpPr>
        <p:spPr>
          <a:xfrm>
            <a:off x="391100" y="3111500"/>
            <a:ext cx="3152100" cy="1973100"/>
          </a:xfrm>
          <a:prstGeom prst="horizontalScroll">
            <a:avLst>
              <a:gd fmla="val 12500" name="adj"/>
            </a:avLst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8"/>
              <a:buFont typeface="Arial"/>
              <a:buNone/>
            </a:pPr>
            <a:r>
              <a:rPr b="1" lang="en" sz="1300">
                <a:latin typeface="Proxima Nova"/>
                <a:ea typeface="Proxima Nova"/>
                <a:cs typeface="Proxima Nova"/>
                <a:sym typeface="Proxima Nova"/>
              </a:rPr>
              <a:t>Data for App Visualizations:</a:t>
            </a:r>
            <a:endParaRPr b="1"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09220" lvl="0" marL="91440" rtl="0" algn="l">
              <a:spcBef>
                <a:spcPts val="0"/>
              </a:spcBef>
              <a:spcAft>
                <a:spcPts val="0"/>
              </a:spcAft>
              <a:buSzPts val="10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Data was aggregated at the Cluster, Position and Player level 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21920" lvl="0" marL="91440" rtl="0" algn="l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MinMaxScaler was used to ensure they could be rendered on a radar chart that requires only positive normalized values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Visualizations - Demo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81"/>
            <a:ext cx="3713126" cy="207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225908"/>
            <a:ext cx="3713127" cy="1419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24825" y="1152487"/>
            <a:ext cx="5055600" cy="202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03975" y="3164650"/>
            <a:ext cx="2326225" cy="153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