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9"/>
  </p:notesMasterIdLst>
  <p:sldIdLst>
    <p:sldId id="323" r:id="rId2"/>
    <p:sldId id="257" r:id="rId3"/>
    <p:sldId id="426" r:id="rId4"/>
    <p:sldId id="324" r:id="rId5"/>
    <p:sldId id="325" r:id="rId6"/>
    <p:sldId id="427" r:id="rId7"/>
    <p:sldId id="327" r:id="rId8"/>
    <p:sldId id="328" r:id="rId9"/>
    <p:sldId id="397" r:id="rId10"/>
    <p:sldId id="378" r:id="rId11"/>
    <p:sldId id="398" r:id="rId12"/>
    <p:sldId id="399" r:id="rId13"/>
    <p:sldId id="379" r:id="rId14"/>
    <p:sldId id="400" r:id="rId15"/>
    <p:sldId id="380" r:id="rId16"/>
    <p:sldId id="329" r:id="rId17"/>
    <p:sldId id="401" r:id="rId18"/>
    <p:sldId id="330" r:id="rId19"/>
    <p:sldId id="331" r:id="rId20"/>
    <p:sldId id="402" r:id="rId21"/>
    <p:sldId id="332" r:id="rId22"/>
    <p:sldId id="403" r:id="rId23"/>
    <p:sldId id="333" r:id="rId24"/>
    <p:sldId id="334" r:id="rId25"/>
    <p:sldId id="335" r:id="rId26"/>
    <p:sldId id="336" r:id="rId27"/>
    <p:sldId id="381" r:id="rId28"/>
    <p:sldId id="337" r:id="rId29"/>
    <p:sldId id="338" r:id="rId30"/>
    <p:sldId id="339" r:id="rId31"/>
    <p:sldId id="382" r:id="rId32"/>
    <p:sldId id="340" r:id="rId33"/>
    <p:sldId id="383" r:id="rId34"/>
    <p:sldId id="404" r:id="rId35"/>
    <p:sldId id="405" r:id="rId36"/>
    <p:sldId id="341" r:id="rId37"/>
    <p:sldId id="406" r:id="rId38"/>
    <p:sldId id="342" r:id="rId39"/>
    <p:sldId id="384" r:id="rId40"/>
    <p:sldId id="409" r:id="rId41"/>
    <p:sldId id="343" r:id="rId42"/>
    <p:sldId id="385" r:id="rId43"/>
    <p:sldId id="344" r:id="rId44"/>
    <p:sldId id="345" r:id="rId45"/>
    <p:sldId id="428" r:id="rId46"/>
    <p:sldId id="346" r:id="rId47"/>
    <p:sldId id="410" r:id="rId48"/>
    <p:sldId id="429" r:id="rId49"/>
    <p:sldId id="347" r:id="rId50"/>
    <p:sldId id="407" r:id="rId51"/>
    <p:sldId id="349" r:id="rId52"/>
    <p:sldId id="430" r:id="rId53"/>
    <p:sldId id="350" r:id="rId54"/>
    <p:sldId id="386" r:id="rId55"/>
    <p:sldId id="387" r:id="rId56"/>
    <p:sldId id="388" r:id="rId57"/>
    <p:sldId id="389" r:id="rId58"/>
    <p:sldId id="390" r:id="rId59"/>
    <p:sldId id="351" r:id="rId60"/>
    <p:sldId id="352" r:id="rId61"/>
    <p:sldId id="353" r:id="rId62"/>
    <p:sldId id="354" r:id="rId63"/>
    <p:sldId id="411" r:id="rId64"/>
    <p:sldId id="412" r:id="rId65"/>
    <p:sldId id="355" r:id="rId66"/>
    <p:sldId id="413" r:id="rId67"/>
    <p:sldId id="414" r:id="rId68"/>
    <p:sldId id="356" r:id="rId69"/>
    <p:sldId id="408" r:id="rId70"/>
    <p:sldId id="393" r:id="rId71"/>
    <p:sldId id="394" r:id="rId72"/>
    <p:sldId id="431" r:id="rId73"/>
    <p:sldId id="357" r:id="rId74"/>
    <p:sldId id="358" r:id="rId75"/>
    <p:sldId id="395" r:id="rId76"/>
    <p:sldId id="258" r:id="rId77"/>
    <p:sldId id="415" r:id="rId78"/>
    <p:sldId id="416" r:id="rId79"/>
    <p:sldId id="417" r:id="rId80"/>
    <p:sldId id="418" r:id="rId81"/>
    <p:sldId id="419" r:id="rId82"/>
    <p:sldId id="420" r:id="rId83"/>
    <p:sldId id="421" r:id="rId84"/>
    <p:sldId id="422" r:id="rId85"/>
    <p:sldId id="423" r:id="rId86"/>
    <p:sldId id="424" r:id="rId87"/>
    <p:sldId id="425" r:id="rId8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1A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034E78-7F5D-4C2E-B375-FC64B27BC917}" styleName="Dunkle Formatvorlag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unkle Formatvorlage 1 - Akz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Helle Formatvorlage 3 - Akz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Helle Formatvorlage 3 - Akz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1"/>
    <p:restoredTop sz="94574"/>
  </p:normalViewPr>
  <p:slideViewPr>
    <p:cSldViewPr snapToGrid="0">
      <p:cViewPr>
        <p:scale>
          <a:sx n="119" d="100"/>
          <a:sy n="119" d="100"/>
        </p:scale>
        <p:origin x="-168" y="20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FE9A15-9AC5-DE4A-AFC0-0D31C29C1DCE}" type="datetimeFigureOut">
              <a:rPr lang="de-DE" smtClean="0"/>
              <a:t>08.03.25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8315B0-53D2-234B-ABF5-7EF905808191}" type="slidenum">
              <a:rPr lang="de-DE" smtClean="0"/>
              <a:t>‹Nr.›</a:t>
            </a:fld>
            <a:endParaRPr lang="de-DE"/>
          </a:p>
        </p:txBody>
      </p:sp>
    </p:spTree>
    <p:extLst>
      <p:ext uri="{BB962C8B-B14F-4D97-AF65-F5344CB8AC3E}">
        <p14:creationId xmlns:p14="http://schemas.microsoft.com/office/powerpoint/2010/main" val="546998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EBDB34-5998-DF7D-5883-EFFDBB1917E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155B6C7-685D-64DE-3F9D-2AB69DB8B2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790D08A7-F9BA-2D8F-31F3-D20EA42C7F49}"/>
              </a:ext>
            </a:extLst>
          </p:cNvPr>
          <p:cNvSpPr>
            <a:spLocks noGrp="1"/>
          </p:cNvSpPr>
          <p:nvPr>
            <p:ph type="dt" sz="half" idx="10"/>
          </p:nvPr>
        </p:nvSpPr>
        <p:spPr/>
        <p:txBody>
          <a:bodyPr/>
          <a:lstStyle/>
          <a:p>
            <a:fld id="{F461A5E1-E90D-4144-8DEA-BD03C4918E90}" type="datetime1">
              <a:rPr lang="de-DE" smtClean="0"/>
              <a:t>08.03.25</a:t>
            </a:fld>
            <a:endParaRPr lang="de-DE"/>
          </a:p>
        </p:txBody>
      </p:sp>
      <p:sp>
        <p:nvSpPr>
          <p:cNvPr id="5" name="Fußzeilenplatzhalter 4">
            <a:extLst>
              <a:ext uri="{FF2B5EF4-FFF2-40B4-BE49-F238E27FC236}">
                <a16:creationId xmlns:a16="http://schemas.microsoft.com/office/drawing/2014/main" id="{0DE5CCDC-F031-103E-461B-EF549ADE032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66EEC26-4340-4B5F-E82D-4480D0ADFD21}"/>
              </a:ext>
            </a:extLst>
          </p:cNvPr>
          <p:cNvSpPr>
            <a:spLocks noGrp="1"/>
          </p:cNvSpPr>
          <p:nvPr>
            <p:ph type="sldNum" sz="quarter" idx="12"/>
          </p:nvPr>
        </p:nvSpPr>
        <p:spPr/>
        <p:txBody>
          <a:bodyPr/>
          <a:lstStyle/>
          <a:p>
            <a:fld id="{3A8B627B-E937-BF42-9F32-48BF246BCC47}" type="slidenum">
              <a:rPr lang="de-DE" smtClean="0"/>
              <a:t>‹Nr.›</a:t>
            </a:fld>
            <a:endParaRPr lang="de-DE"/>
          </a:p>
        </p:txBody>
      </p:sp>
    </p:spTree>
    <p:extLst>
      <p:ext uri="{BB962C8B-B14F-4D97-AF65-F5344CB8AC3E}">
        <p14:creationId xmlns:p14="http://schemas.microsoft.com/office/powerpoint/2010/main" val="3744964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98C160-06E9-A3E0-426F-04E82B4A8E25}"/>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2FAA3AF3-4238-7F8E-DAEA-5DD75602298C}"/>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EC617CF-84B8-0ED6-9EBB-AFCC56AB247F}"/>
              </a:ext>
            </a:extLst>
          </p:cNvPr>
          <p:cNvSpPr>
            <a:spLocks noGrp="1"/>
          </p:cNvSpPr>
          <p:nvPr>
            <p:ph type="dt" sz="half" idx="10"/>
          </p:nvPr>
        </p:nvSpPr>
        <p:spPr/>
        <p:txBody>
          <a:bodyPr/>
          <a:lstStyle/>
          <a:p>
            <a:fld id="{23F263DD-17A0-6549-89A3-77FB33C643BF}" type="datetime1">
              <a:rPr lang="de-DE" smtClean="0"/>
              <a:t>08.03.25</a:t>
            </a:fld>
            <a:endParaRPr lang="de-DE"/>
          </a:p>
        </p:txBody>
      </p:sp>
      <p:sp>
        <p:nvSpPr>
          <p:cNvPr id="5" name="Fußzeilenplatzhalter 4">
            <a:extLst>
              <a:ext uri="{FF2B5EF4-FFF2-40B4-BE49-F238E27FC236}">
                <a16:creationId xmlns:a16="http://schemas.microsoft.com/office/drawing/2014/main" id="{E6C016CD-9403-4F14-60F6-8497AF29D3B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73F7207-577D-08B3-FC77-BE0F46052F02}"/>
              </a:ext>
            </a:extLst>
          </p:cNvPr>
          <p:cNvSpPr>
            <a:spLocks noGrp="1"/>
          </p:cNvSpPr>
          <p:nvPr>
            <p:ph type="sldNum" sz="quarter" idx="12"/>
          </p:nvPr>
        </p:nvSpPr>
        <p:spPr/>
        <p:txBody>
          <a:bodyPr/>
          <a:lstStyle/>
          <a:p>
            <a:fld id="{3A8B627B-E937-BF42-9F32-48BF246BCC47}" type="slidenum">
              <a:rPr lang="de-DE" smtClean="0"/>
              <a:t>‹Nr.›</a:t>
            </a:fld>
            <a:endParaRPr lang="de-DE"/>
          </a:p>
        </p:txBody>
      </p:sp>
    </p:spTree>
    <p:extLst>
      <p:ext uri="{BB962C8B-B14F-4D97-AF65-F5344CB8AC3E}">
        <p14:creationId xmlns:p14="http://schemas.microsoft.com/office/powerpoint/2010/main" val="2768038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78B116A4-5215-6545-EC7D-15EC36DBE3F9}"/>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F6C86F7E-7628-D89F-52F9-A5BBDD693510}"/>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29A6B2D-8974-56D1-7275-B61846834EAF}"/>
              </a:ext>
            </a:extLst>
          </p:cNvPr>
          <p:cNvSpPr>
            <a:spLocks noGrp="1"/>
          </p:cNvSpPr>
          <p:nvPr>
            <p:ph type="dt" sz="half" idx="10"/>
          </p:nvPr>
        </p:nvSpPr>
        <p:spPr/>
        <p:txBody>
          <a:bodyPr/>
          <a:lstStyle/>
          <a:p>
            <a:fld id="{F99125CB-1058-374A-8148-7085448172A8}" type="datetime1">
              <a:rPr lang="de-DE" smtClean="0"/>
              <a:t>08.03.25</a:t>
            </a:fld>
            <a:endParaRPr lang="de-DE"/>
          </a:p>
        </p:txBody>
      </p:sp>
      <p:sp>
        <p:nvSpPr>
          <p:cNvPr id="5" name="Fußzeilenplatzhalter 4">
            <a:extLst>
              <a:ext uri="{FF2B5EF4-FFF2-40B4-BE49-F238E27FC236}">
                <a16:creationId xmlns:a16="http://schemas.microsoft.com/office/drawing/2014/main" id="{F10F2D4A-1308-5212-746E-2C6631E6A57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A9FBACD-2257-B23B-B533-EE5DDBB84D73}"/>
              </a:ext>
            </a:extLst>
          </p:cNvPr>
          <p:cNvSpPr>
            <a:spLocks noGrp="1"/>
          </p:cNvSpPr>
          <p:nvPr>
            <p:ph type="sldNum" sz="quarter" idx="12"/>
          </p:nvPr>
        </p:nvSpPr>
        <p:spPr/>
        <p:txBody>
          <a:bodyPr/>
          <a:lstStyle/>
          <a:p>
            <a:fld id="{3A8B627B-E937-BF42-9F32-48BF246BCC47}" type="slidenum">
              <a:rPr lang="de-DE" smtClean="0"/>
              <a:t>‹Nr.›</a:t>
            </a:fld>
            <a:endParaRPr lang="de-DE"/>
          </a:p>
        </p:txBody>
      </p:sp>
    </p:spTree>
    <p:extLst>
      <p:ext uri="{BB962C8B-B14F-4D97-AF65-F5344CB8AC3E}">
        <p14:creationId xmlns:p14="http://schemas.microsoft.com/office/powerpoint/2010/main" val="1645819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el und Inhalt">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97D5E79D-B45D-4BF6-E2EC-7A1FC4E9471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1310" b="22440"/>
          <a:stretch/>
        </p:blipFill>
        <p:spPr>
          <a:xfrm>
            <a:off x="0" y="0"/>
            <a:ext cx="12192000" cy="6858000"/>
          </a:xfrm>
          <a:prstGeom prst="rect">
            <a:avLst/>
          </a:prstGeom>
        </p:spPr>
      </p:pic>
      <p:sp>
        <p:nvSpPr>
          <p:cNvPr id="5" name="Rechteck 4">
            <a:extLst>
              <a:ext uri="{FF2B5EF4-FFF2-40B4-BE49-F238E27FC236}">
                <a16:creationId xmlns:a16="http://schemas.microsoft.com/office/drawing/2014/main" id="{6C4024CC-3EA5-DD35-F97E-0B6E2AF8A646}"/>
              </a:ext>
            </a:extLst>
          </p:cNvPr>
          <p:cNvSpPr/>
          <p:nvPr userDrawn="1"/>
        </p:nvSpPr>
        <p:spPr>
          <a:xfrm>
            <a:off x="0" y="0"/>
            <a:ext cx="12192000" cy="6858000"/>
          </a:xfrm>
          <a:prstGeom prst="rect">
            <a:avLst/>
          </a:prstGeom>
          <a:solidFill>
            <a:schemeClr val="bg1">
              <a:lumMod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hteck 6">
            <a:extLst>
              <a:ext uri="{FF2B5EF4-FFF2-40B4-BE49-F238E27FC236}">
                <a16:creationId xmlns:a16="http://schemas.microsoft.com/office/drawing/2014/main" id="{58660015-3293-EA40-B3F9-1C305D5F9563}"/>
              </a:ext>
            </a:extLst>
          </p:cNvPr>
          <p:cNvSpPr/>
          <p:nvPr userDrawn="1"/>
        </p:nvSpPr>
        <p:spPr bwMode="black">
          <a:xfrm>
            <a:off x="0" y="3429000"/>
            <a:ext cx="1527208" cy="1617044"/>
          </a:xfrm>
          <a:prstGeom prst="rect">
            <a:avLst/>
          </a:prstGeom>
          <a:solidFill>
            <a:srgbClr val="C51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0" name="Textplatzhalter 2">
            <a:extLst>
              <a:ext uri="{FF2B5EF4-FFF2-40B4-BE49-F238E27FC236}">
                <a16:creationId xmlns:a16="http://schemas.microsoft.com/office/drawing/2014/main" id="{38218C36-0CF6-E448-B3B7-46C327FB75F5}"/>
              </a:ext>
            </a:extLst>
          </p:cNvPr>
          <p:cNvSpPr>
            <a:spLocks noGrp="1"/>
          </p:cNvSpPr>
          <p:nvPr>
            <p:ph type="body" sz="quarter" idx="10" hasCustomPrompt="1"/>
          </p:nvPr>
        </p:nvSpPr>
        <p:spPr bwMode="white">
          <a:xfrm>
            <a:off x="764117" y="5815012"/>
            <a:ext cx="4496360" cy="1042988"/>
          </a:xfrm>
          <a:prstGeom prst="rect">
            <a:avLst/>
          </a:prstGeom>
        </p:spPr>
        <p:txBody>
          <a:bodyPr wrap="none">
            <a:noAutofit/>
          </a:bodyPr>
          <a:lstStyle>
            <a:lvl1pPr>
              <a:defRPr sz="1400">
                <a:solidFill>
                  <a:schemeClr val="bg1"/>
                </a:solidFill>
              </a:defRPr>
            </a:lvl1pPr>
            <a:lvl2pPr>
              <a:defRPr sz="1400"/>
            </a:lvl2pPr>
            <a:lvl3pPr>
              <a:defRPr sz="1400"/>
            </a:lvl3pPr>
            <a:lvl4pPr>
              <a:defRPr sz="1400"/>
            </a:lvl4pPr>
            <a:lvl5pPr>
              <a:defRPr sz="1400"/>
            </a:lvl5pPr>
          </a:lstStyle>
          <a:p>
            <a:r>
              <a:rPr lang="de-DE">
                <a:latin typeface="Open Sans" panose="020B0606030504020204" pitchFamily="34" charset="0"/>
                <a:ea typeface="Open Sans" panose="020B0606030504020204" pitchFamily="34" charset="0"/>
                <a:cs typeface="Open Sans" panose="020B0606030504020204" pitchFamily="34" charset="0"/>
              </a:rPr>
              <a:t>Name Referent*in</a:t>
            </a:r>
          </a:p>
          <a:p>
            <a:r>
              <a:rPr lang="de-DE">
                <a:latin typeface="Open Sans" panose="020B0606030504020204" pitchFamily="34" charset="0"/>
                <a:ea typeface="Open Sans" panose="020B0606030504020204" pitchFamily="34" charset="0"/>
                <a:cs typeface="Open Sans" panose="020B0606030504020204" pitchFamily="34" charset="0"/>
              </a:rPr>
              <a:t>18. Februar 2022 </a:t>
            </a:r>
          </a:p>
        </p:txBody>
      </p:sp>
      <p:sp>
        <p:nvSpPr>
          <p:cNvPr id="12" name="Titel 1">
            <a:extLst>
              <a:ext uri="{FF2B5EF4-FFF2-40B4-BE49-F238E27FC236}">
                <a16:creationId xmlns:a16="http://schemas.microsoft.com/office/drawing/2014/main" id="{D76931D2-07D4-984C-8B99-8D3C84E3CB34}"/>
              </a:ext>
            </a:extLst>
          </p:cNvPr>
          <p:cNvSpPr>
            <a:spLocks noGrp="1"/>
          </p:cNvSpPr>
          <p:nvPr>
            <p:ph type="title" hasCustomPrompt="1"/>
          </p:nvPr>
        </p:nvSpPr>
        <p:spPr bwMode="white">
          <a:xfrm>
            <a:off x="763604" y="3574742"/>
            <a:ext cx="10925587" cy="643297"/>
          </a:xfrm>
          <a:prstGeom prst="rect">
            <a:avLst/>
          </a:prstGeom>
        </p:spPr>
        <p:txBody>
          <a:bodyPr/>
          <a:lstStyle>
            <a:lvl1pPr>
              <a:defRPr b="1" i="0" baseline="0">
                <a:solidFill>
                  <a:schemeClr val="bg1"/>
                </a:solidFill>
                <a:latin typeface="Open Sans Extrabold" panose="020B0606030504020204" pitchFamily="34" charset="0"/>
                <a:ea typeface="Open Sans Extrabold" panose="020B0606030504020204" pitchFamily="34" charset="0"/>
                <a:cs typeface="Open Sans Extrabold" panose="020B0606030504020204" pitchFamily="34" charset="0"/>
              </a:defRPr>
            </a:lvl1pPr>
          </a:lstStyle>
          <a:p>
            <a:r>
              <a:rPr lang="de-DE" dirty="0"/>
              <a:t>TELL ME A STORY</a:t>
            </a:r>
          </a:p>
        </p:txBody>
      </p:sp>
      <p:sp>
        <p:nvSpPr>
          <p:cNvPr id="8" name="Textplatzhalter 19">
            <a:extLst>
              <a:ext uri="{FF2B5EF4-FFF2-40B4-BE49-F238E27FC236}">
                <a16:creationId xmlns:a16="http://schemas.microsoft.com/office/drawing/2014/main" id="{0A0C1D73-9C59-1648-91B9-833E9EBEF547}"/>
              </a:ext>
            </a:extLst>
          </p:cNvPr>
          <p:cNvSpPr>
            <a:spLocks noGrp="1"/>
          </p:cNvSpPr>
          <p:nvPr>
            <p:ph type="body" sz="quarter" idx="11" hasCustomPrompt="1"/>
          </p:nvPr>
        </p:nvSpPr>
        <p:spPr bwMode="white">
          <a:xfrm>
            <a:off x="753557" y="4329287"/>
            <a:ext cx="11005959" cy="1001713"/>
          </a:xfrm>
          <a:prstGeom prst="rect">
            <a:avLst/>
          </a:prstGeom>
        </p:spPr>
        <p:txBody>
          <a:bodyPr/>
          <a:lstStyle>
            <a:lvl1pPr marL="0" indent="0">
              <a:buFontTx/>
              <a:buNone/>
              <a:defRPr sz="2400" b="1" i="0">
                <a:solidFill>
                  <a:schemeClr val="bg1"/>
                </a:solidFill>
                <a:latin typeface="Open Sans Semibold" panose="020B0606030504020204" pitchFamily="34" charset="0"/>
                <a:ea typeface="Open Sans Semibold" panose="020B0606030504020204" pitchFamily="34" charset="0"/>
                <a:cs typeface="Open Sans Semibold" panose="020B0606030504020204" pitchFamily="34" charset="0"/>
              </a:defRPr>
            </a:lvl1pPr>
          </a:lstStyle>
          <a:p>
            <a:pPr lvl="0"/>
            <a:r>
              <a:rPr lang="de-DE"/>
              <a:t>Inspirierendes Storytelling im Online-Marketing</a:t>
            </a:r>
          </a:p>
        </p:txBody>
      </p:sp>
      <p:pic>
        <p:nvPicPr>
          <p:cNvPr id="14" name="Grafik 13">
            <a:extLst>
              <a:ext uri="{FF2B5EF4-FFF2-40B4-BE49-F238E27FC236}">
                <a16:creationId xmlns:a16="http://schemas.microsoft.com/office/drawing/2014/main" id="{D8581612-CDA8-9981-FD7F-36CC7ED71F3F}"/>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312715" y="3675701"/>
            <a:ext cx="370497" cy="403606"/>
          </a:xfrm>
          <a:prstGeom prst="rect">
            <a:avLst/>
          </a:prstGeom>
        </p:spPr>
      </p:pic>
      <p:pic>
        <p:nvPicPr>
          <p:cNvPr id="15" name="Grafik 14">
            <a:extLst>
              <a:ext uri="{FF2B5EF4-FFF2-40B4-BE49-F238E27FC236}">
                <a16:creationId xmlns:a16="http://schemas.microsoft.com/office/drawing/2014/main" id="{1755AEBD-55A5-3F77-945B-07E33CC87782}"/>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Tree>
    <p:extLst>
      <p:ext uri="{BB962C8B-B14F-4D97-AF65-F5344CB8AC3E}">
        <p14:creationId xmlns:p14="http://schemas.microsoft.com/office/powerpoint/2010/main" val="3636355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2F5492-8E4D-8B0A-A680-3DB4622FCA2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345F3E0-F920-2829-A4D2-EAFA03593EAE}"/>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9833CDD-C87D-EE7C-008C-1A112494F0C2}"/>
              </a:ext>
            </a:extLst>
          </p:cNvPr>
          <p:cNvSpPr>
            <a:spLocks noGrp="1"/>
          </p:cNvSpPr>
          <p:nvPr>
            <p:ph type="dt" sz="half" idx="10"/>
          </p:nvPr>
        </p:nvSpPr>
        <p:spPr/>
        <p:txBody>
          <a:bodyPr/>
          <a:lstStyle/>
          <a:p>
            <a:fld id="{438B0F2F-6A1E-C748-ABBC-32E5DC7E5774}" type="datetime1">
              <a:rPr lang="de-DE" smtClean="0"/>
              <a:t>08.03.25</a:t>
            </a:fld>
            <a:endParaRPr lang="de-DE"/>
          </a:p>
        </p:txBody>
      </p:sp>
      <p:sp>
        <p:nvSpPr>
          <p:cNvPr id="5" name="Fußzeilenplatzhalter 4">
            <a:extLst>
              <a:ext uri="{FF2B5EF4-FFF2-40B4-BE49-F238E27FC236}">
                <a16:creationId xmlns:a16="http://schemas.microsoft.com/office/drawing/2014/main" id="{736451AC-83DD-D960-5093-2BCD92B6CF8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C0BF558-98B8-C497-F67A-887378693E82}"/>
              </a:ext>
            </a:extLst>
          </p:cNvPr>
          <p:cNvSpPr>
            <a:spLocks noGrp="1"/>
          </p:cNvSpPr>
          <p:nvPr>
            <p:ph type="sldNum" sz="quarter" idx="12"/>
          </p:nvPr>
        </p:nvSpPr>
        <p:spPr/>
        <p:txBody>
          <a:bodyPr/>
          <a:lstStyle/>
          <a:p>
            <a:fld id="{3A8B627B-E937-BF42-9F32-48BF246BCC47}" type="slidenum">
              <a:rPr lang="de-DE" smtClean="0"/>
              <a:t>‹Nr.›</a:t>
            </a:fld>
            <a:endParaRPr lang="de-DE"/>
          </a:p>
        </p:txBody>
      </p:sp>
    </p:spTree>
    <p:extLst>
      <p:ext uri="{BB962C8B-B14F-4D97-AF65-F5344CB8AC3E}">
        <p14:creationId xmlns:p14="http://schemas.microsoft.com/office/powerpoint/2010/main" val="293026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9D626B-B781-96D7-E73A-7AE2C821B6C3}"/>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D726611B-A57B-76F7-54AA-930E7615951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2F6C085-C72E-D007-3085-04337B98C93C}"/>
              </a:ext>
            </a:extLst>
          </p:cNvPr>
          <p:cNvSpPr>
            <a:spLocks noGrp="1"/>
          </p:cNvSpPr>
          <p:nvPr>
            <p:ph type="dt" sz="half" idx="10"/>
          </p:nvPr>
        </p:nvSpPr>
        <p:spPr/>
        <p:txBody>
          <a:bodyPr/>
          <a:lstStyle/>
          <a:p>
            <a:fld id="{880A359F-BACE-E042-AFC4-CDC4625ED9FD}" type="datetime1">
              <a:rPr lang="de-DE" smtClean="0"/>
              <a:t>08.03.25</a:t>
            </a:fld>
            <a:endParaRPr lang="de-DE"/>
          </a:p>
        </p:txBody>
      </p:sp>
      <p:sp>
        <p:nvSpPr>
          <p:cNvPr id="5" name="Fußzeilenplatzhalter 4">
            <a:extLst>
              <a:ext uri="{FF2B5EF4-FFF2-40B4-BE49-F238E27FC236}">
                <a16:creationId xmlns:a16="http://schemas.microsoft.com/office/drawing/2014/main" id="{6F710407-1F14-D3DF-5F6C-6D0003ACB79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2985875-4EC9-A8B1-FC9F-5758D6A14BE9}"/>
              </a:ext>
            </a:extLst>
          </p:cNvPr>
          <p:cNvSpPr>
            <a:spLocks noGrp="1"/>
          </p:cNvSpPr>
          <p:nvPr>
            <p:ph type="sldNum" sz="quarter" idx="12"/>
          </p:nvPr>
        </p:nvSpPr>
        <p:spPr/>
        <p:txBody>
          <a:bodyPr/>
          <a:lstStyle/>
          <a:p>
            <a:fld id="{3A8B627B-E937-BF42-9F32-48BF246BCC47}" type="slidenum">
              <a:rPr lang="de-DE" smtClean="0"/>
              <a:t>‹Nr.›</a:t>
            </a:fld>
            <a:endParaRPr lang="de-DE"/>
          </a:p>
        </p:txBody>
      </p:sp>
    </p:spTree>
    <p:extLst>
      <p:ext uri="{BB962C8B-B14F-4D97-AF65-F5344CB8AC3E}">
        <p14:creationId xmlns:p14="http://schemas.microsoft.com/office/powerpoint/2010/main" val="416557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476349-F3D8-2E03-8965-8E259C88B0C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BB1244B-884F-5B6B-2AFC-3CBFAE886F7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D63F5C9F-A589-A11E-37FB-2EA74DB2C870}"/>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7C90053B-52D9-8F14-9ED9-308C552B25D3}"/>
              </a:ext>
            </a:extLst>
          </p:cNvPr>
          <p:cNvSpPr>
            <a:spLocks noGrp="1"/>
          </p:cNvSpPr>
          <p:nvPr>
            <p:ph type="dt" sz="half" idx="10"/>
          </p:nvPr>
        </p:nvSpPr>
        <p:spPr/>
        <p:txBody>
          <a:bodyPr/>
          <a:lstStyle/>
          <a:p>
            <a:fld id="{5B5EFF26-99D9-2046-8BDA-101DE84E88F4}" type="datetime1">
              <a:rPr lang="de-DE" smtClean="0"/>
              <a:t>08.03.25</a:t>
            </a:fld>
            <a:endParaRPr lang="de-DE"/>
          </a:p>
        </p:txBody>
      </p:sp>
      <p:sp>
        <p:nvSpPr>
          <p:cNvPr id="6" name="Fußzeilenplatzhalter 5">
            <a:extLst>
              <a:ext uri="{FF2B5EF4-FFF2-40B4-BE49-F238E27FC236}">
                <a16:creationId xmlns:a16="http://schemas.microsoft.com/office/drawing/2014/main" id="{A72F5FA6-8267-73C0-DA41-57E1F34DFC5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60336CE-3360-4AD7-34E2-823DE52C266F}"/>
              </a:ext>
            </a:extLst>
          </p:cNvPr>
          <p:cNvSpPr>
            <a:spLocks noGrp="1"/>
          </p:cNvSpPr>
          <p:nvPr>
            <p:ph type="sldNum" sz="quarter" idx="12"/>
          </p:nvPr>
        </p:nvSpPr>
        <p:spPr/>
        <p:txBody>
          <a:bodyPr/>
          <a:lstStyle/>
          <a:p>
            <a:fld id="{3A8B627B-E937-BF42-9F32-48BF246BCC47}" type="slidenum">
              <a:rPr lang="de-DE" smtClean="0"/>
              <a:t>‹Nr.›</a:t>
            </a:fld>
            <a:endParaRPr lang="de-DE"/>
          </a:p>
        </p:txBody>
      </p:sp>
    </p:spTree>
    <p:extLst>
      <p:ext uri="{BB962C8B-B14F-4D97-AF65-F5344CB8AC3E}">
        <p14:creationId xmlns:p14="http://schemas.microsoft.com/office/powerpoint/2010/main" val="4233593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6EBF3A-D8A4-944F-9E7B-3DEDA0D5417A}"/>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1A5EA342-7E61-63CC-7329-8CDFAE19AC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72946B0-B5D9-36AC-99F7-78BE850E456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077FF4DD-A5CD-FEB0-489C-591C7C9A8D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63D647B1-C55F-18F6-7F23-B9E1DBF1C941}"/>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CF4660E8-EF28-4F6E-401F-A8ACEA37476D}"/>
              </a:ext>
            </a:extLst>
          </p:cNvPr>
          <p:cNvSpPr>
            <a:spLocks noGrp="1"/>
          </p:cNvSpPr>
          <p:nvPr>
            <p:ph type="dt" sz="half" idx="10"/>
          </p:nvPr>
        </p:nvSpPr>
        <p:spPr/>
        <p:txBody>
          <a:bodyPr/>
          <a:lstStyle/>
          <a:p>
            <a:fld id="{439D15CC-46C1-8A4B-B3F1-893061A342B2}" type="datetime1">
              <a:rPr lang="de-DE" smtClean="0"/>
              <a:t>08.03.25</a:t>
            </a:fld>
            <a:endParaRPr lang="de-DE"/>
          </a:p>
        </p:txBody>
      </p:sp>
      <p:sp>
        <p:nvSpPr>
          <p:cNvPr id="8" name="Fußzeilenplatzhalter 7">
            <a:extLst>
              <a:ext uri="{FF2B5EF4-FFF2-40B4-BE49-F238E27FC236}">
                <a16:creationId xmlns:a16="http://schemas.microsoft.com/office/drawing/2014/main" id="{2CDCA043-787F-6341-D968-2E99F85625B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76F499A3-2197-B5B4-A1B5-A2C285E3B00B}"/>
              </a:ext>
            </a:extLst>
          </p:cNvPr>
          <p:cNvSpPr>
            <a:spLocks noGrp="1"/>
          </p:cNvSpPr>
          <p:nvPr>
            <p:ph type="sldNum" sz="quarter" idx="12"/>
          </p:nvPr>
        </p:nvSpPr>
        <p:spPr/>
        <p:txBody>
          <a:bodyPr/>
          <a:lstStyle/>
          <a:p>
            <a:fld id="{3A8B627B-E937-BF42-9F32-48BF246BCC47}" type="slidenum">
              <a:rPr lang="de-DE" smtClean="0"/>
              <a:t>‹Nr.›</a:t>
            </a:fld>
            <a:endParaRPr lang="de-DE"/>
          </a:p>
        </p:txBody>
      </p:sp>
    </p:spTree>
    <p:extLst>
      <p:ext uri="{BB962C8B-B14F-4D97-AF65-F5344CB8AC3E}">
        <p14:creationId xmlns:p14="http://schemas.microsoft.com/office/powerpoint/2010/main" val="1486576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4DF954-E14B-35FB-932A-C23B74AF63F8}"/>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7FE680FE-5554-DDF7-E1EE-7A8C1D638F50}"/>
              </a:ext>
            </a:extLst>
          </p:cNvPr>
          <p:cNvSpPr>
            <a:spLocks noGrp="1"/>
          </p:cNvSpPr>
          <p:nvPr>
            <p:ph type="dt" sz="half" idx="10"/>
          </p:nvPr>
        </p:nvSpPr>
        <p:spPr/>
        <p:txBody>
          <a:bodyPr/>
          <a:lstStyle/>
          <a:p>
            <a:fld id="{0647CA72-49E0-9545-A9BD-0BFFAF30E8F9}" type="datetime1">
              <a:rPr lang="de-DE" smtClean="0"/>
              <a:t>08.03.25</a:t>
            </a:fld>
            <a:endParaRPr lang="de-DE"/>
          </a:p>
        </p:txBody>
      </p:sp>
      <p:sp>
        <p:nvSpPr>
          <p:cNvPr id="4" name="Fußzeilenplatzhalter 3">
            <a:extLst>
              <a:ext uri="{FF2B5EF4-FFF2-40B4-BE49-F238E27FC236}">
                <a16:creationId xmlns:a16="http://schemas.microsoft.com/office/drawing/2014/main" id="{732CD10C-C21D-FD9C-B3B4-4AF4FA1776F3}"/>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07E9DCAD-E00E-E024-B083-4C584F119DB1}"/>
              </a:ext>
            </a:extLst>
          </p:cNvPr>
          <p:cNvSpPr>
            <a:spLocks noGrp="1"/>
          </p:cNvSpPr>
          <p:nvPr>
            <p:ph type="sldNum" sz="quarter" idx="12"/>
          </p:nvPr>
        </p:nvSpPr>
        <p:spPr/>
        <p:txBody>
          <a:bodyPr/>
          <a:lstStyle/>
          <a:p>
            <a:fld id="{3A8B627B-E937-BF42-9F32-48BF246BCC47}" type="slidenum">
              <a:rPr lang="de-DE" smtClean="0"/>
              <a:t>‹Nr.›</a:t>
            </a:fld>
            <a:endParaRPr lang="de-DE"/>
          </a:p>
        </p:txBody>
      </p:sp>
    </p:spTree>
    <p:extLst>
      <p:ext uri="{BB962C8B-B14F-4D97-AF65-F5344CB8AC3E}">
        <p14:creationId xmlns:p14="http://schemas.microsoft.com/office/powerpoint/2010/main" val="4010281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831DC4B-9408-6C45-6066-32B34B4B5D3A}"/>
              </a:ext>
            </a:extLst>
          </p:cNvPr>
          <p:cNvSpPr>
            <a:spLocks noGrp="1"/>
          </p:cNvSpPr>
          <p:nvPr>
            <p:ph type="dt" sz="half" idx="10"/>
          </p:nvPr>
        </p:nvSpPr>
        <p:spPr/>
        <p:txBody>
          <a:bodyPr/>
          <a:lstStyle/>
          <a:p>
            <a:fld id="{2AFF93B4-7D1E-6B49-A581-10B5558696DB}" type="datetime1">
              <a:rPr lang="de-DE" smtClean="0"/>
              <a:t>08.03.25</a:t>
            </a:fld>
            <a:endParaRPr lang="de-DE"/>
          </a:p>
        </p:txBody>
      </p:sp>
      <p:sp>
        <p:nvSpPr>
          <p:cNvPr id="3" name="Fußzeilenplatzhalter 2">
            <a:extLst>
              <a:ext uri="{FF2B5EF4-FFF2-40B4-BE49-F238E27FC236}">
                <a16:creationId xmlns:a16="http://schemas.microsoft.com/office/drawing/2014/main" id="{41D92009-BA84-C9FA-278D-4B41FE523D13}"/>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E283D079-79E2-37A9-D3A5-D5B2B7A4AB96}"/>
              </a:ext>
            </a:extLst>
          </p:cNvPr>
          <p:cNvSpPr>
            <a:spLocks noGrp="1"/>
          </p:cNvSpPr>
          <p:nvPr>
            <p:ph type="sldNum" sz="quarter" idx="12"/>
          </p:nvPr>
        </p:nvSpPr>
        <p:spPr/>
        <p:txBody>
          <a:bodyPr/>
          <a:lstStyle/>
          <a:p>
            <a:fld id="{3A8B627B-E937-BF42-9F32-48BF246BCC47}" type="slidenum">
              <a:rPr lang="de-DE" smtClean="0"/>
              <a:t>‹Nr.›</a:t>
            </a:fld>
            <a:endParaRPr lang="de-DE"/>
          </a:p>
        </p:txBody>
      </p:sp>
    </p:spTree>
    <p:extLst>
      <p:ext uri="{BB962C8B-B14F-4D97-AF65-F5344CB8AC3E}">
        <p14:creationId xmlns:p14="http://schemas.microsoft.com/office/powerpoint/2010/main" val="3818123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4FC295-9F68-13BE-B808-090F5B6CBAF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3F8CC77C-E0DE-F5C7-509D-EFA9666659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A1945AB4-B437-862C-A931-98F82F176D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D7D7817-8383-7C7A-F6B0-71EDD08F6378}"/>
              </a:ext>
            </a:extLst>
          </p:cNvPr>
          <p:cNvSpPr>
            <a:spLocks noGrp="1"/>
          </p:cNvSpPr>
          <p:nvPr>
            <p:ph type="dt" sz="half" idx="10"/>
          </p:nvPr>
        </p:nvSpPr>
        <p:spPr/>
        <p:txBody>
          <a:bodyPr/>
          <a:lstStyle/>
          <a:p>
            <a:fld id="{CE32CF5D-DB77-824B-9947-E45ACA30CDCE}" type="datetime1">
              <a:rPr lang="de-DE" smtClean="0"/>
              <a:t>08.03.25</a:t>
            </a:fld>
            <a:endParaRPr lang="de-DE"/>
          </a:p>
        </p:txBody>
      </p:sp>
      <p:sp>
        <p:nvSpPr>
          <p:cNvPr id="6" name="Fußzeilenplatzhalter 5">
            <a:extLst>
              <a:ext uri="{FF2B5EF4-FFF2-40B4-BE49-F238E27FC236}">
                <a16:creationId xmlns:a16="http://schemas.microsoft.com/office/drawing/2014/main" id="{048EE54B-585F-7DF7-74D8-BF496B4238E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024864F-839B-7D62-5CE6-73D16C654198}"/>
              </a:ext>
            </a:extLst>
          </p:cNvPr>
          <p:cNvSpPr>
            <a:spLocks noGrp="1"/>
          </p:cNvSpPr>
          <p:nvPr>
            <p:ph type="sldNum" sz="quarter" idx="12"/>
          </p:nvPr>
        </p:nvSpPr>
        <p:spPr/>
        <p:txBody>
          <a:bodyPr/>
          <a:lstStyle/>
          <a:p>
            <a:fld id="{3A8B627B-E937-BF42-9F32-48BF246BCC47}" type="slidenum">
              <a:rPr lang="de-DE" smtClean="0"/>
              <a:t>‹Nr.›</a:t>
            </a:fld>
            <a:endParaRPr lang="de-DE"/>
          </a:p>
        </p:txBody>
      </p:sp>
    </p:spTree>
    <p:extLst>
      <p:ext uri="{BB962C8B-B14F-4D97-AF65-F5344CB8AC3E}">
        <p14:creationId xmlns:p14="http://schemas.microsoft.com/office/powerpoint/2010/main" val="216027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BAF7A7-D6C6-C6F7-3E30-88B749AD3FA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9E82CA6-096D-D966-533E-274E2C5BAD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4D3463F1-2469-5757-19AB-4EFF798768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B75EA73-76AF-13F9-1E60-ED63C42089C2}"/>
              </a:ext>
            </a:extLst>
          </p:cNvPr>
          <p:cNvSpPr>
            <a:spLocks noGrp="1"/>
          </p:cNvSpPr>
          <p:nvPr>
            <p:ph type="dt" sz="half" idx="10"/>
          </p:nvPr>
        </p:nvSpPr>
        <p:spPr/>
        <p:txBody>
          <a:bodyPr/>
          <a:lstStyle/>
          <a:p>
            <a:fld id="{0D43C1C5-AF1F-AE4D-8674-B29B59645BB2}" type="datetime1">
              <a:rPr lang="de-DE" smtClean="0"/>
              <a:t>08.03.25</a:t>
            </a:fld>
            <a:endParaRPr lang="de-DE"/>
          </a:p>
        </p:txBody>
      </p:sp>
      <p:sp>
        <p:nvSpPr>
          <p:cNvPr id="6" name="Fußzeilenplatzhalter 5">
            <a:extLst>
              <a:ext uri="{FF2B5EF4-FFF2-40B4-BE49-F238E27FC236}">
                <a16:creationId xmlns:a16="http://schemas.microsoft.com/office/drawing/2014/main" id="{4B53A8FA-ED08-9A7B-2375-46435C3D7F0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0B3774F-0EAA-FBC9-4CE5-C6DE9699E98F}"/>
              </a:ext>
            </a:extLst>
          </p:cNvPr>
          <p:cNvSpPr>
            <a:spLocks noGrp="1"/>
          </p:cNvSpPr>
          <p:nvPr>
            <p:ph type="sldNum" sz="quarter" idx="12"/>
          </p:nvPr>
        </p:nvSpPr>
        <p:spPr/>
        <p:txBody>
          <a:bodyPr/>
          <a:lstStyle/>
          <a:p>
            <a:fld id="{3A8B627B-E937-BF42-9F32-48BF246BCC47}" type="slidenum">
              <a:rPr lang="de-DE" smtClean="0"/>
              <a:t>‹Nr.›</a:t>
            </a:fld>
            <a:endParaRPr lang="de-DE"/>
          </a:p>
        </p:txBody>
      </p:sp>
    </p:spTree>
    <p:extLst>
      <p:ext uri="{BB962C8B-B14F-4D97-AF65-F5344CB8AC3E}">
        <p14:creationId xmlns:p14="http://schemas.microsoft.com/office/powerpoint/2010/main" val="3340926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256F22B-049C-DD2A-A263-51B7464914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9B21C65E-B697-34A5-FABF-926B701E7F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614D48C-2932-17C6-23EE-A191940CDC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240A51F-365E-C441-917A-DB412EEC06E0}" type="datetime1">
              <a:rPr lang="de-DE" smtClean="0"/>
              <a:t>08.03.25</a:t>
            </a:fld>
            <a:endParaRPr lang="de-DE"/>
          </a:p>
        </p:txBody>
      </p:sp>
      <p:sp>
        <p:nvSpPr>
          <p:cNvPr id="5" name="Fußzeilenplatzhalter 4">
            <a:extLst>
              <a:ext uri="{FF2B5EF4-FFF2-40B4-BE49-F238E27FC236}">
                <a16:creationId xmlns:a16="http://schemas.microsoft.com/office/drawing/2014/main" id="{3D984C94-E710-95AB-70EA-90453160A1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CF89FA20-7FA0-FC99-4304-50996AE0AF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A8B627B-E937-BF42-9F32-48BF246BCC47}" type="slidenum">
              <a:rPr lang="de-DE" smtClean="0"/>
              <a:t>‹Nr.›</a:t>
            </a:fld>
            <a:endParaRPr lang="de-DE"/>
          </a:p>
        </p:txBody>
      </p:sp>
    </p:spTree>
    <p:extLst>
      <p:ext uri="{BB962C8B-B14F-4D97-AF65-F5344CB8AC3E}">
        <p14:creationId xmlns:p14="http://schemas.microsoft.com/office/powerpoint/2010/main" val="3976978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5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github.com/aaronpasternak/Sicherheit-von-Recommender-Systems/tree/main/Code" TargetMode="External"/><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7ABB1D2-50D8-8964-056B-30195303C29A}"/>
              </a:ext>
            </a:extLst>
          </p:cNvPr>
          <p:cNvSpPr>
            <a:spLocks noGrp="1"/>
          </p:cNvSpPr>
          <p:nvPr>
            <p:ph type="body" sz="quarter" idx="10"/>
          </p:nvPr>
        </p:nvSpPr>
        <p:spPr/>
        <p:txBody>
          <a:bodyPr/>
          <a:lstStyle/>
          <a:p>
            <a:pPr marL="0" indent="0">
              <a:buNone/>
            </a:pPr>
            <a:r>
              <a:rPr lang="de-DE" dirty="0">
                <a:latin typeface="Open Sans" panose="020B0606030504020204" pitchFamily="34" charset="0"/>
                <a:ea typeface="Open Sans" panose="020B0606030504020204" pitchFamily="34" charset="0"/>
                <a:cs typeface="Open Sans" panose="020B0606030504020204" pitchFamily="34" charset="0"/>
              </a:rPr>
              <a:t>Aaron Pasternak</a:t>
            </a:r>
          </a:p>
        </p:txBody>
      </p:sp>
      <p:sp>
        <p:nvSpPr>
          <p:cNvPr id="3" name="Titel 2">
            <a:extLst>
              <a:ext uri="{FF2B5EF4-FFF2-40B4-BE49-F238E27FC236}">
                <a16:creationId xmlns:a16="http://schemas.microsoft.com/office/drawing/2014/main" id="{3F2365B3-5CB5-167E-BEF0-83F50788635C}"/>
              </a:ext>
            </a:extLst>
          </p:cNvPr>
          <p:cNvSpPr>
            <a:spLocks noGrp="1"/>
          </p:cNvSpPr>
          <p:nvPr>
            <p:ph type="title"/>
          </p:nvPr>
        </p:nvSpPr>
        <p:spPr/>
        <p:txBody>
          <a:bodyPr>
            <a:normAutofit fontScale="90000"/>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de-DE" dirty="0">
                <a:solidFill>
                  <a:srgbClr val="FFFFFF"/>
                </a:solidFill>
              </a:rPr>
              <a:t>Sicherheit von </a:t>
            </a:r>
            <a:r>
              <a:rPr lang="de-DE" dirty="0" err="1">
                <a:solidFill>
                  <a:srgbClr val="FFFFFF"/>
                </a:solidFill>
              </a:rPr>
              <a:t>Recommender</a:t>
            </a:r>
            <a:r>
              <a:rPr lang="de-DE" dirty="0">
                <a:solidFill>
                  <a:srgbClr val="FFFFFF"/>
                </a:solidFill>
              </a:rPr>
              <a:t> Systems</a:t>
            </a:r>
            <a:endParaRPr kumimoji="0" lang="de-DE" sz="8800" b="1" i="0" u="none" strike="noStrike" kern="1200" cap="none" spc="0" normalizeH="0" baseline="0" noProof="0" dirty="0">
              <a:ln>
                <a:noFill/>
              </a:ln>
              <a:solidFill>
                <a:srgbClr val="FFFFFF"/>
              </a:solidFill>
              <a:effectLst/>
              <a:uLnTx/>
              <a:uFillTx/>
              <a:latin typeface="Open Sans Extrabold" panose="020B0606030504020204" pitchFamily="34" charset="0"/>
              <a:cs typeface="Open Sans Extrabold" panose="020B0606030504020204" pitchFamily="34" charset="0"/>
            </a:endParaRPr>
          </a:p>
        </p:txBody>
      </p:sp>
      <p:sp>
        <p:nvSpPr>
          <p:cNvPr id="4" name="Textplatzhalter 3">
            <a:extLst>
              <a:ext uri="{FF2B5EF4-FFF2-40B4-BE49-F238E27FC236}">
                <a16:creationId xmlns:a16="http://schemas.microsoft.com/office/drawing/2014/main" id="{1B9A0B81-1FE0-3771-1E44-314EE0758DF9}"/>
              </a:ext>
            </a:extLst>
          </p:cNvPr>
          <p:cNvSpPr>
            <a:spLocks noGrp="1"/>
          </p:cNvSpPr>
          <p:nvPr>
            <p:ph type="body" sz="quarter" idx="11"/>
          </p:nvPr>
        </p:nvSpPr>
        <p:spPr/>
        <p:txBody>
          <a:bodyPr/>
          <a:lstStyle/>
          <a:p>
            <a:pPr marL="0" indent="0">
              <a:buNone/>
            </a:pPr>
            <a:endParaRPr lang="de-DE" dirty="0">
              <a:solidFill>
                <a:schemeClr val="bg1"/>
              </a:solidFill>
            </a:endParaRPr>
          </a:p>
          <a:p>
            <a:endParaRPr lang="en-US" dirty="0"/>
          </a:p>
        </p:txBody>
      </p:sp>
    </p:spTree>
    <p:extLst>
      <p:ext uri="{BB962C8B-B14F-4D97-AF65-F5344CB8AC3E}">
        <p14:creationId xmlns:p14="http://schemas.microsoft.com/office/powerpoint/2010/main" val="2455975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7A2C21-13CE-F3F8-C35A-6B2308E47CA6}"/>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554B54CC-7575-2656-8E09-F3342A5ABE6A}"/>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0E553F41-97C6-5DA2-DB10-AC4B1D1C3824}"/>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9FA26614-6999-25B8-7721-96E20434852D}"/>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Collaborative Filtering Recommender Systeme</a:t>
            </a:r>
          </a:p>
        </p:txBody>
      </p:sp>
      <p:sp>
        <p:nvSpPr>
          <p:cNvPr id="9" name="Textplatzhalter 10">
            <a:extLst>
              <a:ext uri="{FF2B5EF4-FFF2-40B4-BE49-F238E27FC236}">
                <a16:creationId xmlns:a16="http://schemas.microsoft.com/office/drawing/2014/main" id="{7C6893B2-6A20-E0A6-8FC2-BB4A50F66BA9}"/>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Muster in Bewertungen im System werden als Grundlage für Empfehlungen verwendet </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Dies basiert auf dem Prinzip, dass Personen mit ähnlichen Interessen oft auch ähnliche Produkte positiv bewerten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Wenn zwei Nutzer bisher viele gleiche Filme/Produkte positiv bewertet haben, ist es wahrscheinlich, dass sie auch bei weiteren Empfehlungen ähnliche Vorlieben zeigen [1]</a:t>
            </a:r>
          </a:p>
          <a:p>
            <a:pPr marL="285750" indent="-285750">
              <a:buFont typeface="Arial" panose="020B0604020202020204" pitchFamily="34" charset="0"/>
              <a:buChar char="•"/>
            </a:pPr>
            <a:endParaRPr lang="de-DE" dirty="0"/>
          </a:p>
        </p:txBody>
      </p:sp>
      <p:sp>
        <p:nvSpPr>
          <p:cNvPr id="2" name="Foliennummernplatzhalter 1">
            <a:extLst>
              <a:ext uri="{FF2B5EF4-FFF2-40B4-BE49-F238E27FC236}">
                <a16:creationId xmlns:a16="http://schemas.microsoft.com/office/drawing/2014/main" id="{88AEF03A-0016-30F6-1E40-36877383AA63}"/>
              </a:ext>
            </a:extLst>
          </p:cNvPr>
          <p:cNvSpPr>
            <a:spLocks noGrp="1"/>
          </p:cNvSpPr>
          <p:nvPr>
            <p:ph type="sldNum" sz="quarter" idx="12"/>
          </p:nvPr>
        </p:nvSpPr>
        <p:spPr/>
        <p:txBody>
          <a:bodyPr/>
          <a:lstStyle/>
          <a:p>
            <a:fld id="{3A8B627B-E937-BF42-9F32-48BF246BCC47}" type="slidenum">
              <a:rPr lang="de-DE" smtClean="0">
                <a:solidFill>
                  <a:schemeClr val="bg1"/>
                </a:solidFill>
              </a:rPr>
              <a:t>10</a:t>
            </a:fld>
            <a:endParaRPr lang="de-DE" dirty="0">
              <a:solidFill>
                <a:schemeClr val="bg1"/>
              </a:solidFill>
            </a:endParaRPr>
          </a:p>
        </p:txBody>
      </p:sp>
      <p:sp>
        <p:nvSpPr>
          <p:cNvPr id="3" name="Rechteck 2">
            <a:extLst>
              <a:ext uri="{FF2B5EF4-FFF2-40B4-BE49-F238E27FC236}">
                <a16:creationId xmlns:a16="http://schemas.microsoft.com/office/drawing/2014/main" id="{8B8F2F87-5AE1-084E-912C-FFB86F0697EE}"/>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41B869F3-8D72-9329-07A0-519CAEB429AB}"/>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10</a:t>
            </a:fld>
            <a:endParaRPr lang="de-DE" dirty="0">
              <a:solidFill>
                <a:schemeClr val="bg1"/>
              </a:solidFill>
            </a:endParaRPr>
          </a:p>
        </p:txBody>
      </p:sp>
      <p:sp>
        <p:nvSpPr>
          <p:cNvPr id="11" name="Foliennummernplatzhalter 11">
            <a:extLst>
              <a:ext uri="{FF2B5EF4-FFF2-40B4-BE49-F238E27FC236}">
                <a16:creationId xmlns:a16="http://schemas.microsoft.com/office/drawing/2014/main" id="{B68FC82E-6530-AA2F-2364-6AFAEA3437ED}"/>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6ADA00F6-7457-0DC3-F2FE-2C1713A22137}"/>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1887138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4891C3-4A1E-6FA9-B444-7439EA986D2B}"/>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BA136CF0-0D93-8B0D-B037-81A6F5E5EB9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5981C356-271A-5A1C-274A-87524FB7F646}"/>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6D2DA050-BF77-C675-218E-8D6DB50CE0FE}"/>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Collaborative Filtering Recommender Systeme</a:t>
            </a:r>
          </a:p>
        </p:txBody>
      </p:sp>
      <p:sp>
        <p:nvSpPr>
          <p:cNvPr id="9" name="Textplatzhalter 10">
            <a:extLst>
              <a:ext uri="{FF2B5EF4-FFF2-40B4-BE49-F238E27FC236}">
                <a16:creationId xmlns:a16="http://schemas.microsoft.com/office/drawing/2014/main" id="{1B1A8C77-8CE8-B17B-9205-E1B593F4C9A6}"/>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Arten des Collaborative Filtering (CF) [1]:</a:t>
            </a:r>
          </a:p>
          <a:p>
            <a:pPr marL="628650" lvl="1" indent="-285750">
              <a:buFont typeface="Arial" panose="020B0604020202020204" pitchFamily="34" charset="0"/>
              <a:buChar char="•"/>
            </a:pPr>
            <a:r>
              <a:rPr lang="de-DE" b="1" dirty="0"/>
              <a:t>Memory-based CF (auch neighborhood-based genannt):</a:t>
            </a:r>
          </a:p>
          <a:p>
            <a:pPr marL="971550" lvl="2" indent="-285750">
              <a:buFont typeface="Arial" panose="020B0604020202020204" pitchFamily="34" charset="0"/>
              <a:buChar char="•"/>
            </a:pPr>
            <a:r>
              <a:rPr lang="de-DE" dirty="0"/>
              <a:t>Nutzerbasiertes (user-based) CF: Empfehlungen für eine Person weden auf Basis von Bewertungen anderer Nutzer erstellt, die ähnliche Präferenzen zeigen.</a:t>
            </a:r>
          </a:p>
          <a:p>
            <a:pPr marL="971550" lvl="2" indent="-285750">
              <a:buFont typeface="Arial" panose="020B0604020202020204" pitchFamily="34" charset="0"/>
              <a:buChar char="•"/>
            </a:pPr>
            <a:r>
              <a:rPr lang="de-DE" dirty="0"/>
              <a:t>Itembasiertes (item-based) CF: Empfehlungen basieren auf der Ähnlichkeit von Items. Die Ähnlichkeit wird berechnet, indem analysiert wird, welche Items von denselben Nutzern ähnlich bewertet oder häufig zusammen konsumiert wurden.</a:t>
            </a:r>
          </a:p>
          <a:p>
            <a:pPr marL="628650" lvl="1" indent="-285750">
              <a:buFont typeface="Arial" panose="020B0604020202020204" pitchFamily="34" charset="0"/>
              <a:buChar char="•"/>
            </a:pPr>
            <a:r>
              <a:rPr lang="de-DE" b="1" dirty="0"/>
              <a:t>Model-based CF: </a:t>
            </a:r>
          </a:p>
          <a:p>
            <a:pPr lvl="1"/>
            <a:r>
              <a:rPr lang="de-DE" dirty="0"/>
              <a:t>Diese Art basiert auf Machine Learning-Methoden, die datenbasiert Vorhersagen ermöglichen. Es wird ein Modell trainiert, das Muster in den vorhandenen Bewertungen erkennt und daraus Rückschlüsse auf unbekannte Bewertungen zieht. Beispiele sind Entscheidungsbäume oder Bayes-Modelle Faktorenmodelle. </a:t>
            </a:r>
          </a:p>
          <a:p>
            <a:pPr lvl="1"/>
            <a:r>
              <a:rPr lang="de-DE" dirty="0"/>
              <a:t>Wichtige Technik: Matrixfaktorisierung: Methode, um eine große Bewertungsmatrix in zwei kleinere Matrizen zu zerlegen. Dabei werden versteckte Muster erkannt, indem Nutzer- und Item-Eigenschaften in einem gemeinsamen Konzeptraum dargestellt werden. Singular Value Decomposition (SVD) und Alternating Least Squares (ALS) sind zwei in der Praxis häufig angewandte Algorithmen, die auf Matrixfaktorisierung basieren </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p:txBody>
      </p:sp>
      <p:sp>
        <p:nvSpPr>
          <p:cNvPr id="2" name="Foliennummernplatzhalter 1">
            <a:extLst>
              <a:ext uri="{FF2B5EF4-FFF2-40B4-BE49-F238E27FC236}">
                <a16:creationId xmlns:a16="http://schemas.microsoft.com/office/drawing/2014/main" id="{3E9C191F-28BF-7B99-8912-87F3F0183F92}"/>
              </a:ext>
            </a:extLst>
          </p:cNvPr>
          <p:cNvSpPr>
            <a:spLocks noGrp="1"/>
          </p:cNvSpPr>
          <p:nvPr>
            <p:ph type="sldNum" sz="quarter" idx="12"/>
          </p:nvPr>
        </p:nvSpPr>
        <p:spPr/>
        <p:txBody>
          <a:bodyPr/>
          <a:lstStyle/>
          <a:p>
            <a:fld id="{3A8B627B-E937-BF42-9F32-48BF246BCC47}" type="slidenum">
              <a:rPr lang="de-DE" smtClean="0">
                <a:solidFill>
                  <a:schemeClr val="bg1"/>
                </a:solidFill>
              </a:rPr>
              <a:t>11</a:t>
            </a:fld>
            <a:endParaRPr lang="de-DE" dirty="0">
              <a:solidFill>
                <a:schemeClr val="bg1"/>
              </a:solidFill>
            </a:endParaRPr>
          </a:p>
        </p:txBody>
      </p:sp>
      <p:sp>
        <p:nvSpPr>
          <p:cNvPr id="3" name="Rechteck 2">
            <a:extLst>
              <a:ext uri="{FF2B5EF4-FFF2-40B4-BE49-F238E27FC236}">
                <a16:creationId xmlns:a16="http://schemas.microsoft.com/office/drawing/2014/main" id="{FF1308EE-47FF-FB28-20AD-13E932A86050}"/>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F3745EA4-B8EA-7DB0-4ED4-E2C3F5ED1236}"/>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11</a:t>
            </a:fld>
            <a:endParaRPr lang="de-DE" dirty="0">
              <a:solidFill>
                <a:schemeClr val="bg1"/>
              </a:solidFill>
            </a:endParaRPr>
          </a:p>
        </p:txBody>
      </p:sp>
      <p:sp>
        <p:nvSpPr>
          <p:cNvPr id="11" name="Foliennummernplatzhalter 11">
            <a:extLst>
              <a:ext uri="{FF2B5EF4-FFF2-40B4-BE49-F238E27FC236}">
                <a16:creationId xmlns:a16="http://schemas.microsoft.com/office/drawing/2014/main" id="{779C1EB8-9026-ABE7-45BE-9621A8966420}"/>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0F85A3CB-5F37-522F-73FC-89760F5B735F}"/>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2929894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DADBB1-9F30-B93E-39E1-437458727303}"/>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1FB1F48F-A289-6537-2A7F-9A6EE3CAC016}"/>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FEDAB340-6811-37C9-C284-4045078CD5D7}"/>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F0282413-065A-79E4-621E-2CECC1F67B3B}"/>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Collaborative Filtering Recommender Systeme</a:t>
            </a:r>
          </a:p>
        </p:txBody>
      </p:sp>
      <p:sp>
        <p:nvSpPr>
          <p:cNvPr id="9" name="Textplatzhalter 10">
            <a:extLst>
              <a:ext uri="{FF2B5EF4-FFF2-40B4-BE49-F238E27FC236}">
                <a16:creationId xmlns:a16="http://schemas.microsoft.com/office/drawing/2014/main" id="{5FA5505E-53E3-5402-37F9-DEADBEDF351A}"/>
              </a:ext>
            </a:extLst>
          </p:cNvPr>
          <p:cNvSpPr txBox="1">
            <a:spLocks/>
          </p:cNvSpPr>
          <p:nvPr/>
        </p:nvSpPr>
        <p:spPr>
          <a:xfrm>
            <a:off x="626445" y="1447203"/>
            <a:ext cx="8476913" cy="4491577"/>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Veranschaulichung nutzerbasiertes vs. itembasiertes Collaborative Filtering:</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r>
              <a:rPr lang="de-DE" sz="1100" dirty="0"/>
              <a:t>			</a:t>
            </a:r>
          </a:p>
          <a:p>
            <a:r>
              <a:rPr lang="de-DE" sz="1100" dirty="0"/>
              <a:t>			                         Quelle: eigene Darstellung</a:t>
            </a:r>
          </a:p>
        </p:txBody>
      </p:sp>
      <p:sp>
        <p:nvSpPr>
          <p:cNvPr id="2" name="Foliennummernplatzhalter 1">
            <a:extLst>
              <a:ext uri="{FF2B5EF4-FFF2-40B4-BE49-F238E27FC236}">
                <a16:creationId xmlns:a16="http://schemas.microsoft.com/office/drawing/2014/main" id="{7C08515B-7E20-38A3-5FE2-2538ACE4BB79}"/>
              </a:ext>
            </a:extLst>
          </p:cNvPr>
          <p:cNvSpPr>
            <a:spLocks noGrp="1"/>
          </p:cNvSpPr>
          <p:nvPr>
            <p:ph type="sldNum" sz="quarter" idx="12"/>
          </p:nvPr>
        </p:nvSpPr>
        <p:spPr/>
        <p:txBody>
          <a:bodyPr/>
          <a:lstStyle/>
          <a:p>
            <a:fld id="{3A8B627B-E937-BF42-9F32-48BF246BCC47}" type="slidenum">
              <a:rPr lang="de-DE" smtClean="0">
                <a:solidFill>
                  <a:schemeClr val="bg1"/>
                </a:solidFill>
              </a:rPr>
              <a:t>12</a:t>
            </a:fld>
            <a:endParaRPr lang="de-DE" dirty="0">
              <a:solidFill>
                <a:schemeClr val="bg1"/>
              </a:solidFill>
            </a:endParaRPr>
          </a:p>
        </p:txBody>
      </p:sp>
      <p:sp>
        <p:nvSpPr>
          <p:cNvPr id="3" name="Rechteck 2">
            <a:extLst>
              <a:ext uri="{FF2B5EF4-FFF2-40B4-BE49-F238E27FC236}">
                <a16:creationId xmlns:a16="http://schemas.microsoft.com/office/drawing/2014/main" id="{E6A8B11C-E5B9-1CC9-BD87-8CFF9A096A5B}"/>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B39DF793-26E3-5332-E27D-607449CBA362}"/>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12</a:t>
            </a:fld>
            <a:endParaRPr lang="de-DE" dirty="0">
              <a:solidFill>
                <a:schemeClr val="bg1"/>
              </a:solidFill>
            </a:endParaRPr>
          </a:p>
        </p:txBody>
      </p:sp>
      <p:sp>
        <p:nvSpPr>
          <p:cNvPr id="11" name="Foliennummernplatzhalter 11">
            <a:extLst>
              <a:ext uri="{FF2B5EF4-FFF2-40B4-BE49-F238E27FC236}">
                <a16:creationId xmlns:a16="http://schemas.microsoft.com/office/drawing/2014/main" id="{715FC023-E024-DC95-EB2E-BD14005F8C35}"/>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1813EFF2-F12D-F2EF-36B4-2185A5A463F4}"/>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pic>
        <p:nvPicPr>
          <p:cNvPr id="7" name="Grafik 6">
            <a:extLst>
              <a:ext uri="{FF2B5EF4-FFF2-40B4-BE49-F238E27FC236}">
                <a16:creationId xmlns:a16="http://schemas.microsoft.com/office/drawing/2014/main" id="{E5DE64AE-52E9-0050-1C5B-0A8E4C2B9FA5}"/>
              </a:ext>
            </a:extLst>
          </p:cNvPr>
          <p:cNvPicPr>
            <a:picLocks noChangeAspect="1"/>
          </p:cNvPicPr>
          <p:nvPr/>
        </p:nvPicPr>
        <p:blipFill>
          <a:blip r:embed="rId3"/>
          <a:stretch>
            <a:fillRect/>
          </a:stretch>
        </p:blipFill>
        <p:spPr>
          <a:xfrm>
            <a:off x="1611637" y="1987042"/>
            <a:ext cx="2856221" cy="3599621"/>
          </a:xfrm>
          <a:prstGeom prst="rect">
            <a:avLst/>
          </a:prstGeom>
        </p:spPr>
      </p:pic>
      <p:pic>
        <p:nvPicPr>
          <p:cNvPr id="10" name="Grafik 9">
            <a:extLst>
              <a:ext uri="{FF2B5EF4-FFF2-40B4-BE49-F238E27FC236}">
                <a16:creationId xmlns:a16="http://schemas.microsoft.com/office/drawing/2014/main" id="{4554912E-7C68-576D-C53B-9DE90655056B}"/>
              </a:ext>
            </a:extLst>
          </p:cNvPr>
          <p:cNvPicPr>
            <a:picLocks noChangeAspect="1"/>
          </p:cNvPicPr>
          <p:nvPr/>
        </p:nvPicPr>
        <p:blipFill>
          <a:blip r:embed="rId4"/>
          <a:stretch>
            <a:fillRect/>
          </a:stretch>
        </p:blipFill>
        <p:spPr>
          <a:xfrm>
            <a:off x="5453050" y="1987042"/>
            <a:ext cx="2856222" cy="3599622"/>
          </a:xfrm>
          <a:prstGeom prst="rect">
            <a:avLst/>
          </a:prstGeom>
        </p:spPr>
      </p:pic>
    </p:spTree>
    <p:extLst>
      <p:ext uri="{BB962C8B-B14F-4D97-AF65-F5344CB8AC3E}">
        <p14:creationId xmlns:p14="http://schemas.microsoft.com/office/powerpoint/2010/main" val="769396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4836D-4DA4-952D-4856-725745724E92}"/>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0DD56AAB-DD8E-E0EE-7CCF-8AC5425B9AF7}"/>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C9D695E6-AC48-C0A3-6D42-0F1FC9516BFF}"/>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83F8A015-6797-FF78-1B24-B84901F168F8}"/>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Content-based Filtering Recommender Systeme</a:t>
            </a:r>
          </a:p>
        </p:txBody>
      </p:sp>
      <p:sp>
        <p:nvSpPr>
          <p:cNvPr id="9" name="Textplatzhalter 10">
            <a:extLst>
              <a:ext uri="{FF2B5EF4-FFF2-40B4-BE49-F238E27FC236}">
                <a16:creationId xmlns:a16="http://schemas.microsoft.com/office/drawing/2014/main" id="{6CF7C396-44F9-0671-9731-267A54088C67}"/>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Eigenschaften von Items werden verwendet, um darauf basierend Empfehlungen für Nutzer zu generieren. Das System analysiert die Eigenschaften der Items, die ein Nutzer positiv bewertet hat und schlägt ähnliche Inhalte vor [1]</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Empfehlungsgrundlage: beispielsweise Genres, Schlüsselwörter oder Beschreibungen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Content-based Filtering ist vor allem hilfreich, wenn es darum geht, Empfehlungen für neue Items zu generieren, zu denen bisher keine Bewertungen vorliegen. Stattdessen können Eigenschaften der Items genutzt werden, u basierend auf ähnlichen Items diese Items zu empfehlen.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Nachteil dieser Methode: Nutzer bekommen oft nur sehr ähnliche Inhalte vorgeschlagen </a:t>
            </a:r>
            <a:r>
              <a:rPr lang="de-DE" dirty="0">
                <a:sym typeface="Wingdings" pitchFamily="2" charset="2"/>
              </a:rPr>
              <a:t> Einschränkung der Vielfalt der Empfehlungen</a:t>
            </a: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p:txBody>
      </p:sp>
      <p:sp>
        <p:nvSpPr>
          <p:cNvPr id="2" name="Foliennummernplatzhalter 1">
            <a:extLst>
              <a:ext uri="{FF2B5EF4-FFF2-40B4-BE49-F238E27FC236}">
                <a16:creationId xmlns:a16="http://schemas.microsoft.com/office/drawing/2014/main" id="{7722888F-8C29-5DD2-9368-B49850CE386E}"/>
              </a:ext>
            </a:extLst>
          </p:cNvPr>
          <p:cNvSpPr>
            <a:spLocks noGrp="1"/>
          </p:cNvSpPr>
          <p:nvPr>
            <p:ph type="sldNum" sz="quarter" idx="12"/>
          </p:nvPr>
        </p:nvSpPr>
        <p:spPr/>
        <p:txBody>
          <a:bodyPr/>
          <a:lstStyle/>
          <a:p>
            <a:fld id="{3A8B627B-E937-BF42-9F32-48BF246BCC47}" type="slidenum">
              <a:rPr lang="de-DE" smtClean="0">
                <a:solidFill>
                  <a:schemeClr val="bg1"/>
                </a:solidFill>
              </a:rPr>
              <a:t>13</a:t>
            </a:fld>
            <a:endParaRPr lang="de-DE" dirty="0">
              <a:solidFill>
                <a:schemeClr val="bg1"/>
              </a:solidFill>
            </a:endParaRPr>
          </a:p>
        </p:txBody>
      </p:sp>
      <p:sp>
        <p:nvSpPr>
          <p:cNvPr id="3" name="Rechteck 2">
            <a:extLst>
              <a:ext uri="{FF2B5EF4-FFF2-40B4-BE49-F238E27FC236}">
                <a16:creationId xmlns:a16="http://schemas.microsoft.com/office/drawing/2014/main" id="{1E683B53-2D28-D369-94CB-69AAA5D9A86A}"/>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B9FF432D-F6D2-6515-79BB-D753DEFE6968}"/>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13</a:t>
            </a:fld>
            <a:endParaRPr lang="de-DE" dirty="0">
              <a:solidFill>
                <a:schemeClr val="bg1"/>
              </a:solidFill>
            </a:endParaRPr>
          </a:p>
        </p:txBody>
      </p:sp>
      <p:sp>
        <p:nvSpPr>
          <p:cNvPr id="11" name="Foliennummernplatzhalter 11">
            <a:extLst>
              <a:ext uri="{FF2B5EF4-FFF2-40B4-BE49-F238E27FC236}">
                <a16:creationId xmlns:a16="http://schemas.microsoft.com/office/drawing/2014/main" id="{F602D174-79C6-8FC9-E6C1-BC72D2CB65E2}"/>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978FC97A-A236-F391-32B2-D322F0906F06}"/>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901936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F3BC6B-5615-FCF9-A5D2-430B2075BCFD}"/>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4EFCBADC-3CB9-7E2F-09C8-EF2EA62ECDB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0CD98190-4D33-9966-2435-2E9BD362D3F4}"/>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FAC95F3D-2A65-B426-6109-F597724BEC60}"/>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Content-based Filtering Recommender Systeme</a:t>
            </a:r>
          </a:p>
        </p:txBody>
      </p:sp>
      <p:sp>
        <p:nvSpPr>
          <p:cNvPr id="9" name="Textplatzhalter 10">
            <a:extLst>
              <a:ext uri="{FF2B5EF4-FFF2-40B4-BE49-F238E27FC236}">
                <a16:creationId xmlns:a16="http://schemas.microsoft.com/office/drawing/2014/main" id="{1D0E2C07-CA7F-8F32-7F75-C9C9CD3D27F7}"/>
              </a:ext>
            </a:extLst>
          </p:cNvPr>
          <p:cNvSpPr txBox="1">
            <a:spLocks/>
          </p:cNvSpPr>
          <p:nvPr/>
        </p:nvSpPr>
        <p:spPr>
          <a:xfrm>
            <a:off x="626445" y="1447203"/>
            <a:ext cx="8476913" cy="4491577"/>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Veranschaulichung Content-based Filtering:</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r>
              <a:rPr lang="de-DE" sz="1100" dirty="0"/>
              <a:t>				                     </a:t>
            </a:r>
          </a:p>
          <a:p>
            <a:endParaRPr lang="de-DE" sz="1100" dirty="0"/>
          </a:p>
          <a:p>
            <a:r>
              <a:rPr lang="de-DE" sz="1100" dirty="0"/>
              <a:t>				                           Quelle: eigene Darstellung</a:t>
            </a:r>
          </a:p>
          <a:p>
            <a:endParaRPr lang="de-DE" dirty="0"/>
          </a:p>
        </p:txBody>
      </p:sp>
      <p:sp>
        <p:nvSpPr>
          <p:cNvPr id="2" name="Foliennummernplatzhalter 1">
            <a:extLst>
              <a:ext uri="{FF2B5EF4-FFF2-40B4-BE49-F238E27FC236}">
                <a16:creationId xmlns:a16="http://schemas.microsoft.com/office/drawing/2014/main" id="{B68EE4FB-3409-8383-F824-72690C28D927}"/>
              </a:ext>
            </a:extLst>
          </p:cNvPr>
          <p:cNvSpPr>
            <a:spLocks noGrp="1"/>
          </p:cNvSpPr>
          <p:nvPr>
            <p:ph type="sldNum" sz="quarter" idx="12"/>
          </p:nvPr>
        </p:nvSpPr>
        <p:spPr/>
        <p:txBody>
          <a:bodyPr/>
          <a:lstStyle/>
          <a:p>
            <a:fld id="{3A8B627B-E937-BF42-9F32-48BF246BCC47}" type="slidenum">
              <a:rPr lang="de-DE" smtClean="0">
                <a:solidFill>
                  <a:schemeClr val="bg1"/>
                </a:solidFill>
              </a:rPr>
              <a:t>14</a:t>
            </a:fld>
            <a:endParaRPr lang="de-DE" dirty="0">
              <a:solidFill>
                <a:schemeClr val="bg1"/>
              </a:solidFill>
            </a:endParaRPr>
          </a:p>
        </p:txBody>
      </p:sp>
      <p:sp>
        <p:nvSpPr>
          <p:cNvPr id="3" name="Rechteck 2">
            <a:extLst>
              <a:ext uri="{FF2B5EF4-FFF2-40B4-BE49-F238E27FC236}">
                <a16:creationId xmlns:a16="http://schemas.microsoft.com/office/drawing/2014/main" id="{70AC245C-E9F9-DBD8-8428-A213A38A16D6}"/>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590FD697-37CE-6B22-F231-AB9203987708}"/>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14</a:t>
            </a:fld>
            <a:endParaRPr lang="de-DE" dirty="0">
              <a:solidFill>
                <a:schemeClr val="bg1"/>
              </a:solidFill>
            </a:endParaRPr>
          </a:p>
        </p:txBody>
      </p:sp>
      <p:sp>
        <p:nvSpPr>
          <p:cNvPr id="11" name="Foliennummernplatzhalter 11">
            <a:extLst>
              <a:ext uri="{FF2B5EF4-FFF2-40B4-BE49-F238E27FC236}">
                <a16:creationId xmlns:a16="http://schemas.microsoft.com/office/drawing/2014/main" id="{70785623-81C6-9F01-8014-E561B4B540AB}"/>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4F2C7336-FCE7-A1F6-BF02-ACC3FE95CB93}"/>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pic>
        <p:nvPicPr>
          <p:cNvPr id="13" name="Grafik 12">
            <a:extLst>
              <a:ext uri="{FF2B5EF4-FFF2-40B4-BE49-F238E27FC236}">
                <a16:creationId xmlns:a16="http://schemas.microsoft.com/office/drawing/2014/main" id="{7674A07C-E397-9E44-C57E-CB131C8C43CD}"/>
              </a:ext>
            </a:extLst>
          </p:cNvPr>
          <p:cNvPicPr>
            <a:picLocks noChangeAspect="1"/>
          </p:cNvPicPr>
          <p:nvPr/>
        </p:nvPicPr>
        <p:blipFill>
          <a:blip r:embed="rId3"/>
          <a:stretch>
            <a:fillRect/>
          </a:stretch>
        </p:blipFill>
        <p:spPr>
          <a:xfrm>
            <a:off x="4027509" y="1875556"/>
            <a:ext cx="3713469" cy="3282753"/>
          </a:xfrm>
          <a:prstGeom prst="rect">
            <a:avLst/>
          </a:prstGeom>
        </p:spPr>
      </p:pic>
    </p:spTree>
    <p:extLst>
      <p:ext uri="{BB962C8B-B14F-4D97-AF65-F5344CB8AC3E}">
        <p14:creationId xmlns:p14="http://schemas.microsoft.com/office/powerpoint/2010/main" val="338485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47717-8511-4640-F40C-B965A41DDA3F}"/>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A9A928FE-9007-8413-2A08-8289FE0B2CD3}"/>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337601BD-0955-BD52-FEAC-906BCBF502AC}"/>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BF5E4D57-BE31-0C25-FCBC-1A9EFF16FA64}"/>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Weitere Arten von Recommender Systemen</a:t>
            </a:r>
          </a:p>
        </p:txBody>
      </p:sp>
      <p:sp>
        <p:nvSpPr>
          <p:cNvPr id="9" name="Textplatzhalter 10">
            <a:extLst>
              <a:ext uri="{FF2B5EF4-FFF2-40B4-BE49-F238E27FC236}">
                <a16:creationId xmlns:a16="http://schemas.microsoft.com/office/drawing/2014/main" id="{9FEE2921-B02C-ED09-06BD-25FA83832425}"/>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Knowledge-based Filtering </a:t>
            </a:r>
            <a:r>
              <a:rPr lang="de-DE" dirty="0"/>
              <a:t>[1]</a:t>
            </a:r>
            <a:r>
              <a:rPr lang="de-DE" b="1" dirty="0"/>
              <a:t>: </a:t>
            </a:r>
          </a:p>
          <a:p>
            <a:r>
              <a:rPr lang="de-DE" dirty="0"/>
              <a:t>Nutzer werden direkt nach ihren Anforderungen und Präferenzen gefragt, um maßgeschneiderte Vorschläge zu erstellen. </a:t>
            </a:r>
          </a:p>
          <a:p>
            <a:r>
              <a:rPr lang="de-DE" dirty="0"/>
              <a:t>Beispielhafte Kontexte, in denen diese Art Anwendung findet: seltene und individuell konfigurierbare Produkte wie Immobilien oder Autos.</a:t>
            </a:r>
          </a:p>
          <a:p>
            <a:endParaRPr lang="de-DE" dirty="0"/>
          </a:p>
          <a:p>
            <a:pPr marL="285750" indent="-285750">
              <a:buFont typeface="Arial" panose="020B0604020202020204" pitchFamily="34" charset="0"/>
              <a:buChar char="•"/>
            </a:pPr>
            <a:r>
              <a:rPr lang="de-DE" b="1" dirty="0"/>
              <a:t>Demographic Filtering </a:t>
            </a:r>
            <a:r>
              <a:rPr lang="de-DE" dirty="0"/>
              <a:t>[9]</a:t>
            </a:r>
            <a:r>
              <a:rPr lang="de-DE" b="1" dirty="0"/>
              <a:t>:</a:t>
            </a:r>
          </a:p>
          <a:p>
            <a:r>
              <a:rPr lang="de-DE" dirty="0"/>
              <a:t>Demografische Daten der Nutzer wie das Alter oder das Geschlecht werden verwendet, um Nutzer zu gruppieren und ihnen individuelle Empfehlungen machen zu können.  Diese Art von Recommender Systemen hat auch bei neuen Nutzern keine Schwierigkeiten, Empfehlungen zu generieren.</a:t>
            </a:r>
          </a:p>
          <a:p>
            <a:endParaRPr lang="de-DE" dirty="0"/>
          </a:p>
          <a:p>
            <a:pPr marL="285750" indent="-285750">
              <a:buFont typeface="Arial" panose="020B0604020202020204" pitchFamily="34" charset="0"/>
              <a:buChar char="•"/>
            </a:pPr>
            <a:r>
              <a:rPr lang="de-DE" b="1" dirty="0"/>
              <a:t>Hybride Ansätze </a:t>
            </a:r>
            <a:r>
              <a:rPr lang="de-DE" dirty="0"/>
              <a:t>[1,9]</a:t>
            </a:r>
            <a:r>
              <a:rPr lang="de-DE" b="1" dirty="0"/>
              <a:t>: </a:t>
            </a:r>
          </a:p>
          <a:p>
            <a:r>
              <a:rPr lang="de-DE" dirty="0"/>
              <a:t>Kombination mehrerer Ansätze, um so die Stärken verschiedener Ansätze zu nutzen und die Schwächen kompensieren zu können </a:t>
            </a:r>
            <a:r>
              <a:rPr lang="de-DE" dirty="0">
                <a:sym typeface="Wingdings" pitchFamily="2" charset="2"/>
              </a:rPr>
              <a:t> noch robustere Systeme</a:t>
            </a:r>
            <a:endParaRPr lang="de-DE" dirty="0"/>
          </a:p>
        </p:txBody>
      </p:sp>
      <p:sp>
        <p:nvSpPr>
          <p:cNvPr id="2" name="Foliennummernplatzhalter 1">
            <a:extLst>
              <a:ext uri="{FF2B5EF4-FFF2-40B4-BE49-F238E27FC236}">
                <a16:creationId xmlns:a16="http://schemas.microsoft.com/office/drawing/2014/main" id="{44473E49-540C-55E7-26BB-52BA25DD0819}"/>
              </a:ext>
            </a:extLst>
          </p:cNvPr>
          <p:cNvSpPr>
            <a:spLocks noGrp="1"/>
          </p:cNvSpPr>
          <p:nvPr>
            <p:ph type="sldNum" sz="quarter" idx="12"/>
          </p:nvPr>
        </p:nvSpPr>
        <p:spPr/>
        <p:txBody>
          <a:bodyPr/>
          <a:lstStyle/>
          <a:p>
            <a:fld id="{3A8B627B-E937-BF42-9F32-48BF246BCC47}" type="slidenum">
              <a:rPr lang="de-DE" smtClean="0">
                <a:solidFill>
                  <a:schemeClr val="bg1"/>
                </a:solidFill>
              </a:rPr>
              <a:t>15</a:t>
            </a:fld>
            <a:endParaRPr lang="de-DE" dirty="0">
              <a:solidFill>
                <a:schemeClr val="bg1"/>
              </a:solidFill>
            </a:endParaRPr>
          </a:p>
        </p:txBody>
      </p:sp>
      <p:sp>
        <p:nvSpPr>
          <p:cNvPr id="3" name="Rechteck 2">
            <a:extLst>
              <a:ext uri="{FF2B5EF4-FFF2-40B4-BE49-F238E27FC236}">
                <a16:creationId xmlns:a16="http://schemas.microsoft.com/office/drawing/2014/main" id="{EC5D7357-94DE-5F71-327D-1E058B22CD6E}"/>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A8D937FF-ED36-1EE2-6F4E-04B56EF517D9}"/>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15</a:t>
            </a:fld>
            <a:endParaRPr lang="de-DE" dirty="0">
              <a:solidFill>
                <a:schemeClr val="bg1"/>
              </a:solidFill>
            </a:endParaRPr>
          </a:p>
        </p:txBody>
      </p:sp>
      <p:sp>
        <p:nvSpPr>
          <p:cNvPr id="11" name="Foliennummernplatzhalter 11">
            <a:extLst>
              <a:ext uri="{FF2B5EF4-FFF2-40B4-BE49-F238E27FC236}">
                <a16:creationId xmlns:a16="http://schemas.microsoft.com/office/drawing/2014/main" id="{F9F630F4-DB5C-D95C-EAE1-F8C05BC235AD}"/>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0F4C554E-8779-3B46-502F-DC64C31DDAA0}"/>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2242850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66E284-DB8E-658A-5A0A-2966C393326E}"/>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779ED659-E873-53F8-0578-EC61EB22B3E3}"/>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7585DA3D-A297-FDAE-4799-8F680E96BEAB}"/>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043D84E8-A122-E680-F959-38DC46C99968}"/>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Maße zur Bewertung der Empfehlungsqualität</a:t>
            </a:r>
          </a:p>
        </p:txBody>
      </p:sp>
      <p:sp>
        <p:nvSpPr>
          <p:cNvPr id="9" name="Textplatzhalter 10">
            <a:extLst>
              <a:ext uri="{FF2B5EF4-FFF2-40B4-BE49-F238E27FC236}">
                <a16:creationId xmlns:a16="http://schemas.microsoft.com/office/drawing/2014/main" id="{561616B0-D381-DEFF-CC2C-6190AFE0CFC8}"/>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Mean Absolute Error (MAE): </a:t>
            </a:r>
            <a:r>
              <a:rPr lang="de-DE" dirty="0"/>
              <a:t>berechnet die durchschnittliche Abweichung zwischen realer und vorhergesagter Werte eines Recommender Systems. Dafür wird ein Datensatz in Trainings- und Testdaten eingeteilt und die Vorhersagen basierend auf den Testdaten werden genutzt, um die Qualität des Recommender Systems zu evaluieren [1].</a:t>
            </a:r>
          </a:p>
          <a:p>
            <a:r>
              <a:rPr lang="de-DE" dirty="0"/>
              <a:t>                                                                =  vorhergesagte Bewertung des Nutzer u für das Item j </a:t>
            </a:r>
          </a:p>
          <a:p>
            <a:r>
              <a:rPr lang="de-DE" dirty="0"/>
              <a:t>			        = tatsächliche Bewertung des Nutzer u für das Item j </a:t>
            </a:r>
          </a:p>
          <a:p>
            <a:pPr lvl="5" indent="0">
              <a:buNone/>
            </a:pPr>
            <a:r>
              <a:rPr lang="de-DE" dirty="0"/>
              <a:t>        E  = Menge aller betrachteten Nutzer-Item Paare</a:t>
            </a:r>
          </a:p>
          <a:p>
            <a:pPr lvl="5" indent="0">
              <a:buNone/>
            </a:pPr>
            <a:r>
              <a:rPr lang="de-DE" dirty="0"/>
              <a:t>             = Anzahl aller betrachteten Nutzer-Item Paare</a:t>
            </a:r>
          </a:p>
          <a:p>
            <a:endParaRPr lang="de-DE" dirty="0"/>
          </a:p>
          <a:p>
            <a:pPr marL="285750" indent="-285750">
              <a:buFont typeface="Arial" panose="020B0604020202020204" pitchFamily="34" charset="0"/>
              <a:buChar char="•"/>
            </a:pPr>
            <a:r>
              <a:rPr lang="de-DE" b="1" dirty="0"/>
              <a:t>Root Mean Square Error (RMSE): </a:t>
            </a:r>
            <a:r>
              <a:rPr lang="de-DE" dirty="0"/>
              <a:t>ähnlich wie MAE, allerdings hier stärkere Gewichtung größerer Abweichungen [1]</a:t>
            </a:r>
          </a:p>
          <a:p>
            <a:pPr marL="285750" indent="-285750">
              <a:buFont typeface="Arial" panose="020B0604020202020204" pitchFamily="34" charset="0"/>
              <a:buChar char="•"/>
            </a:pPr>
            <a:endParaRPr lang="de-DE" dirty="0"/>
          </a:p>
        </p:txBody>
      </p:sp>
      <p:sp>
        <p:nvSpPr>
          <p:cNvPr id="2" name="Foliennummernplatzhalter 1">
            <a:extLst>
              <a:ext uri="{FF2B5EF4-FFF2-40B4-BE49-F238E27FC236}">
                <a16:creationId xmlns:a16="http://schemas.microsoft.com/office/drawing/2014/main" id="{9F9F2D6A-C06D-FB75-77B1-EC9336BB0192}"/>
              </a:ext>
            </a:extLst>
          </p:cNvPr>
          <p:cNvSpPr>
            <a:spLocks noGrp="1"/>
          </p:cNvSpPr>
          <p:nvPr>
            <p:ph type="sldNum" sz="quarter" idx="12"/>
          </p:nvPr>
        </p:nvSpPr>
        <p:spPr/>
        <p:txBody>
          <a:bodyPr/>
          <a:lstStyle/>
          <a:p>
            <a:fld id="{3A8B627B-E937-BF42-9F32-48BF246BCC47}" type="slidenum">
              <a:rPr lang="de-DE" smtClean="0">
                <a:solidFill>
                  <a:schemeClr val="bg1"/>
                </a:solidFill>
              </a:rPr>
              <a:t>16</a:t>
            </a:fld>
            <a:endParaRPr lang="de-DE" dirty="0">
              <a:solidFill>
                <a:schemeClr val="bg1"/>
              </a:solidFill>
            </a:endParaRPr>
          </a:p>
        </p:txBody>
      </p:sp>
      <p:sp>
        <p:nvSpPr>
          <p:cNvPr id="3" name="Rechteck 2">
            <a:extLst>
              <a:ext uri="{FF2B5EF4-FFF2-40B4-BE49-F238E27FC236}">
                <a16:creationId xmlns:a16="http://schemas.microsoft.com/office/drawing/2014/main" id="{DFE20AF0-F437-7C73-F531-90BED9439FA6}"/>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1DD88C38-D6C0-4556-EC77-7A1DB87DD8C3}"/>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16</a:t>
            </a:fld>
            <a:endParaRPr lang="de-DE" dirty="0">
              <a:solidFill>
                <a:schemeClr val="bg1"/>
              </a:solidFill>
            </a:endParaRPr>
          </a:p>
        </p:txBody>
      </p:sp>
      <p:sp>
        <p:nvSpPr>
          <p:cNvPr id="11" name="Foliennummernplatzhalter 11">
            <a:extLst>
              <a:ext uri="{FF2B5EF4-FFF2-40B4-BE49-F238E27FC236}">
                <a16:creationId xmlns:a16="http://schemas.microsoft.com/office/drawing/2014/main" id="{B80DDB55-056C-4660-EE72-1B86AF1C3BBF}"/>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32A1F5FC-280B-8E55-EB81-B5CE829EE050}"/>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pic>
        <p:nvPicPr>
          <p:cNvPr id="7" name="Grafik 6">
            <a:extLst>
              <a:ext uri="{FF2B5EF4-FFF2-40B4-BE49-F238E27FC236}">
                <a16:creationId xmlns:a16="http://schemas.microsoft.com/office/drawing/2014/main" id="{9F14CC55-ACA7-BD34-E530-15B3EAD10EA6}"/>
              </a:ext>
            </a:extLst>
          </p:cNvPr>
          <p:cNvPicPr>
            <a:picLocks noChangeAspect="1"/>
          </p:cNvPicPr>
          <p:nvPr/>
        </p:nvPicPr>
        <p:blipFill>
          <a:blip r:embed="rId3"/>
          <a:stretch>
            <a:fillRect/>
          </a:stretch>
        </p:blipFill>
        <p:spPr>
          <a:xfrm>
            <a:off x="1185529" y="2938839"/>
            <a:ext cx="1676400" cy="342900"/>
          </a:xfrm>
          <a:prstGeom prst="rect">
            <a:avLst/>
          </a:prstGeom>
        </p:spPr>
      </p:pic>
      <p:pic>
        <p:nvPicPr>
          <p:cNvPr id="10" name="Grafik 9">
            <a:extLst>
              <a:ext uri="{FF2B5EF4-FFF2-40B4-BE49-F238E27FC236}">
                <a16:creationId xmlns:a16="http://schemas.microsoft.com/office/drawing/2014/main" id="{CF017CE3-685A-6A93-7598-495FAE72F909}"/>
              </a:ext>
            </a:extLst>
          </p:cNvPr>
          <p:cNvPicPr>
            <a:picLocks noChangeAspect="1"/>
          </p:cNvPicPr>
          <p:nvPr/>
        </p:nvPicPr>
        <p:blipFill>
          <a:blip r:embed="rId4"/>
          <a:stretch>
            <a:fillRect/>
          </a:stretch>
        </p:blipFill>
        <p:spPr>
          <a:xfrm>
            <a:off x="626444" y="3354730"/>
            <a:ext cx="2628900" cy="762000"/>
          </a:xfrm>
          <a:prstGeom prst="rect">
            <a:avLst/>
          </a:prstGeom>
        </p:spPr>
      </p:pic>
      <p:pic>
        <p:nvPicPr>
          <p:cNvPr id="13" name="Grafik 12">
            <a:extLst>
              <a:ext uri="{FF2B5EF4-FFF2-40B4-BE49-F238E27FC236}">
                <a16:creationId xmlns:a16="http://schemas.microsoft.com/office/drawing/2014/main" id="{B2912BDA-844F-8BE3-B305-72C9DCAA07E8}"/>
              </a:ext>
            </a:extLst>
          </p:cNvPr>
          <p:cNvPicPr>
            <a:picLocks noChangeAspect="1"/>
          </p:cNvPicPr>
          <p:nvPr/>
        </p:nvPicPr>
        <p:blipFill>
          <a:blip r:embed="rId5"/>
          <a:stretch>
            <a:fillRect/>
          </a:stretch>
        </p:blipFill>
        <p:spPr>
          <a:xfrm>
            <a:off x="4978251" y="4543331"/>
            <a:ext cx="3086100" cy="1130300"/>
          </a:xfrm>
          <a:prstGeom prst="rect">
            <a:avLst/>
          </a:prstGeom>
        </p:spPr>
      </p:pic>
      <p:pic>
        <p:nvPicPr>
          <p:cNvPr id="14" name="Grafik 13">
            <a:extLst>
              <a:ext uri="{FF2B5EF4-FFF2-40B4-BE49-F238E27FC236}">
                <a16:creationId xmlns:a16="http://schemas.microsoft.com/office/drawing/2014/main" id="{620B2373-8B31-BA00-32F5-4C348E302DA3}"/>
              </a:ext>
            </a:extLst>
          </p:cNvPr>
          <p:cNvPicPr>
            <a:picLocks noChangeAspect="1"/>
          </p:cNvPicPr>
          <p:nvPr/>
        </p:nvPicPr>
        <p:blipFill>
          <a:blip r:embed="rId6"/>
          <a:stretch>
            <a:fillRect/>
          </a:stretch>
        </p:blipFill>
        <p:spPr>
          <a:xfrm>
            <a:off x="3312259" y="2888796"/>
            <a:ext cx="321408" cy="266700"/>
          </a:xfrm>
          <a:prstGeom prst="rect">
            <a:avLst/>
          </a:prstGeom>
        </p:spPr>
      </p:pic>
      <p:pic>
        <p:nvPicPr>
          <p:cNvPr id="15" name="Grafik 14">
            <a:extLst>
              <a:ext uri="{FF2B5EF4-FFF2-40B4-BE49-F238E27FC236}">
                <a16:creationId xmlns:a16="http://schemas.microsoft.com/office/drawing/2014/main" id="{C345F358-9DA1-7B89-AA74-31B6F73F516C}"/>
              </a:ext>
            </a:extLst>
          </p:cNvPr>
          <p:cNvPicPr>
            <a:picLocks noChangeAspect="1"/>
          </p:cNvPicPr>
          <p:nvPr/>
        </p:nvPicPr>
        <p:blipFill>
          <a:blip r:embed="rId7"/>
          <a:stretch>
            <a:fillRect/>
          </a:stretch>
        </p:blipFill>
        <p:spPr>
          <a:xfrm>
            <a:off x="3380343" y="3154723"/>
            <a:ext cx="459896" cy="255498"/>
          </a:xfrm>
          <a:prstGeom prst="rect">
            <a:avLst/>
          </a:prstGeom>
        </p:spPr>
      </p:pic>
      <p:pic>
        <p:nvPicPr>
          <p:cNvPr id="16" name="Grafik 15">
            <a:extLst>
              <a:ext uri="{FF2B5EF4-FFF2-40B4-BE49-F238E27FC236}">
                <a16:creationId xmlns:a16="http://schemas.microsoft.com/office/drawing/2014/main" id="{17DE9339-7CB6-04B7-15DB-F394CE7DC488}"/>
              </a:ext>
            </a:extLst>
          </p:cNvPr>
          <p:cNvPicPr>
            <a:picLocks noChangeAspect="1"/>
          </p:cNvPicPr>
          <p:nvPr/>
        </p:nvPicPr>
        <p:blipFill>
          <a:blip r:embed="rId8"/>
          <a:stretch>
            <a:fillRect/>
          </a:stretch>
        </p:blipFill>
        <p:spPr>
          <a:xfrm>
            <a:off x="3464122" y="3735730"/>
            <a:ext cx="339090" cy="278807"/>
          </a:xfrm>
          <a:prstGeom prst="rect">
            <a:avLst/>
          </a:prstGeom>
        </p:spPr>
      </p:pic>
    </p:spTree>
    <p:extLst>
      <p:ext uri="{BB962C8B-B14F-4D97-AF65-F5344CB8AC3E}">
        <p14:creationId xmlns:p14="http://schemas.microsoft.com/office/powerpoint/2010/main" val="3782656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54125-AD25-4F8D-CA4C-8D2F7DE30870}"/>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1D82C0B6-6CC1-C859-5A78-25AA4AC802D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382F8DDE-C9AA-131C-7019-31CD13C3958F}"/>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74AD2F18-771E-2148-A9C6-190AD410A972}"/>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Maße zur Bewertung der Empfehlungsqualität</a:t>
            </a:r>
          </a:p>
        </p:txBody>
      </p:sp>
      <p:sp>
        <p:nvSpPr>
          <p:cNvPr id="9" name="Textplatzhalter 10">
            <a:extLst>
              <a:ext uri="{FF2B5EF4-FFF2-40B4-BE49-F238E27FC236}">
                <a16:creationId xmlns:a16="http://schemas.microsoft.com/office/drawing/2014/main" id="{B71FDDEE-4339-B53E-34D7-BDDDE9CCBE18}"/>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HitRate@K: </a:t>
            </a:r>
            <a:r>
              <a:rPr lang="de-DE" dirty="0"/>
              <a:t>Anteil der Nutzer, der in seinen Top k Empfehlungen mindestens ein relevantes (vom Nutzer positiv bewertetes) Item hat [10]</a:t>
            </a:r>
          </a:p>
          <a:p>
            <a:pPr marL="285750" indent="-285750">
              <a:buFont typeface="Arial" panose="020B0604020202020204" pitchFamily="34" charset="0"/>
              <a:buChar char="•"/>
            </a:pPr>
            <a:endParaRPr lang="de-DE" dirty="0"/>
          </a:p>
          <a:p>
            <a:endParaRPr lang="de-DE" dirty="0"/>
          </a:p>
          <a:p>
            <a:r>
              <a:rPr lang="de-DE" dirty="0"/>
              <a:t>       N = Nutzeranzahl;         = K dem Nutzer u empfohlene Items,         = relevante Items</a:t>
            </a:r>
          </a:p>
          <a:p>
            <a:r>
              <a:rPr lang="de-DE" dirty="0"/>
              <a:t>            = 1, wenn mindestens ein Item i aus           in          enthalten, sonst     = 0</a:t>
            </a:r>
          </a:p>
          <a:p>
            <a:endParaRPr lang="de-DE" dirty="0"/>
          </a:p>
          <a:p>
            <a:pPr marL="285750" indent="-285750">
              <a:buFont typeface="Arial" panose="020B0604020202020204" pitchFamily="34" charset="0"/>
              <a:buChar char="•"/>
            </a:pPr>
            <a:r>
              <a:rPr lang="de-DE" b="1" dirty="0"/>
              <a:t>Prediction Shift: </a:t>
            </a:r>
            <a:r>
              <a:rPr lang="de-DE" dirty="0"/>
              <a:t>durchschnittliche Veränderung vorhergesagter Bewertungen als Folge eines Angriffs [11]</a:t>
            </a:r>
          </a:p>
          <a:p>
            <a:r>
              <a:rPr lang="de-DE" dirty="0"/>
              <a:t>			   = Differenz zwischen neuen      und alten      Vorhersagen</a:t>
            </a:r>
          </a:p>
          <a:p>
            <a:endParaRPr lang="de-DE" dirty="0"/>
          </a:p>
          <a:p>
            <a:r>
              <a:rPr lang="de-DE" dirty="0"/>
              <a:t>			 = Veränderung der Vorhersagen für Item i. Summe über 				alle Nutzer u aus Menge U;        = Anzahl der Nutzer</a:t>
            </a:r>
          </a:p>
          <a:p>
            <a:r>
              <a:rPr lang="de-DE" dirty="0"/>
              <a:t>			</a:t>
            </a:r>
          </a:p>
          <a:p>
            <a:r>
              <a:rPr lang="de-DE" dirty="0"/>
              <a:t>			 = durchschnittlicher Prediction Shift über alle Items i</a:t>
            </a:r>
          </a:p>
          <a:p>
            <a:endParaRPr lang="de-DE" dirty="0"/>
          </a:p>
          <a:p>
            <a:r>
              <a:rPr lang="de-DE" dirty="0"/>
              <a:t>                                                        </a:t>
            </a:r>
          </a:p>
          <a:p>
            <a:pPr marL="3714750" lvl="7" indent="-285750"/>
            <a:endParaRPr lang="de-DE" dirty="0"/>
          </a:p>
          <a:p>
            <a:pPr lvl="8" indent="0">
              <a:buNone/>
            </a:pPr>
            <a:endParaRPr lang="de-DE" dirty="0"/>
          </a:p>
        </p:txBody>
      </p:sp>
      <p:sp>
        <p:nvSpPr>
          <p:cNvPr id="2" name="Foliennummernplatzhalter 1">
            <a:extLst>
              <a:ext uri="{FF2B5EF4-FFF2-40B4-BE49-F238E27FC236}">
                <a16:creationId xmlns:a16="http://schemas.microsoft.com/office/drawing/2014/main" id="{9932F491-F20D-84DD-F96A-F0E798A9A324}"/>
              </a:ext>
            </a:extLst>
          </p:cNvPr>
          <p:cNvSpPr>
            <a:spLocks noGrp="1"/>
          </p:cNvSpPr>
          <p:nvPr>
            <p:ph type="sldNum" sz="quarter" idx="12"/>
          </p:nvPr>
        </p:nvSpPr>
        <p:spPr/>
        <p:txBody>
          <a:bodyPr/>
          <a:lstStyle/>
          <a:p>
            <a:fld id="{3A8B627B-E937-BF42-9F32-48BF246BCC47}" type="slidenum">
              <a:rPr lang="de-DE" smtClean="0">
                <a:solidFill>
                  <a:schemeClr val="bg1"/>
                </a:solidFill>
              </a:rPr>
              <a:t>17</a:t>
            </a:fld>
            <a:endParaRPr lang="de-DE" dirty="0">
              <a:solidFill>
                <a:schemeClr val="bg1"/>
              </a:solidFill>
            </a:endParaRPr>
          </a:p>
        </p:txBody>
      </p:sp>
      <p:sp>
        <p:nvSpPr>
          <p:cNvPr id="3" name="Rechteck 2">
            <a:extLst>
              <a:ext uri="{FF2B5EF4-FFF2-40B4-BE49-F238E27FC236}">
                <a16:creationId xmlns:a16="http://schemas.microsoft.com/office/drawing/2014/main" id="{F26B1743-6858-1C3C-9F14-9EF1B129FC4E}"/>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C1786047-D2BE-A5F8-6C35-603A8BBE94E1}"/>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17</a:t>
            </a:fld>
            <a:endParaRPr lang="de-DE" dirty="0">
              <a:solidFill>
                <a:schemeClr val="bg1"/>
              </a:solidFill>
            </a:endParaRPr>
          </a:p>
        </p:txBody>
      </p:sp>
      <p:sp>
        <p:nvSpPr>
          <p:cNvPr id="11" name="Foliennummernplatzhalter 11">
            <a:extLst>
              <a:ext uri="{FF2B5EF4-FFF2-40B4-BE49-F238E27FC236}">
                <a16:creationId xmlns:a16="http://schemas.microsoft.com/office/drawing/2014/main" id="{C0B72268-8E2C-353A-B522-069F33939E9E}"/>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BE7F13CC-D35C-668D-25D8-4F8160ECCA16}"/>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pic>
        <p:nvPicPr>
          <p:cNvPr id="7" name="Grafik 6">
            <a:extLst>
              <a:ext uri="{FF2B5EF4-FFF2-40B4-BE49-F238E27FC236}">
                <a16:creationId xmlns:a16="http://schemas.microsoft.com/office/drawing/2014/main" id="{7B398F0F-2411-EC2F-7D9B-4B23CAB9A200}"/>
              </a:ext>
            </a:extLst>
          </p:cNvPr>
          <p:cNvPicPr>
            <a:picLocks noChangeAspect="1"/>
          </p:cNvPicPr>
          <p:nvPr/>
        </p:nvPicPr>
        <p:blipFill>
          <a:blip r:embed="rId3"/>
          <a:stretch>
            <a:fillRect/>
          </a:stretch>
        </p:blipFill>
        <p:spPr>
          <a:xfrm>
            <a:off x="2696401" y="2004365"/>
            <a:ext cx="4064286" cy="613877"/>
          </a:xfrm>
          <a:prstGeom prst="rect">
            <a:avLst/>
          </a:prstGeom>
        </p:spPr>
      </p:pic>
      <p:pic>
        <p:nvPicPr>
          <p:cNvPr id="15" name="Grafik 14">
            <a:extLst>
              <a:ext uri="{FF2B5EF4-FFF2-40B4-BE49-F238E27FC236}">
                <a16:creationId xmlns:a16="http://schemas.microsoft.com/office/drawing/2014/main" id="{34C7318F-2649-CBFB-C8CC-C47BE814ED54}"/>
              </a:ext>
            </a:extLst>
          </p:cNvPr>
          <p:cNvPicPr>
            <a:picLocks noChangeAspect="1"/>
          </p:cNvPicPr>
          <p:nvPr/>
        </p:nvPicPr>
        <p:blipFill>
          <a:blip r:embed="rId4"/>
          <a:stretch>
            <a:fillRect/>
          </a:stretch>
        </p:blipFill>
        <p:spPr>
          <a:xfrm>
            <a:off x="2871233" y="2591124"/>
            <a:ext cx="347218" cy="302703"/>
          </a:xfrm>
          <a:prstGeom prst="rect">
            <a:avLst/>
          </a:prstGeom>
        </p:spPr>
      </p:pic>
      <p:pic>
        <p:nvPicPr>
          <p:cNvPr id="16" name="Grafik 15">
            <a:extLst>
              <a:ext uri="{FF2B5EF4-FFF2-40B4-BE49-F238E27FC236}">
                <a16:creationId xmlns:a16="http://schemas.microsoft.com/office/drawing/2014/main" id="{ACA58304-B025-57B3-DC00-B92FE3D50C3C}"/>
              </a:ext>
            </a:extLst>
          </p:cNvPr>
          <p:cNvPicPr>
            <a:picLocks noChangeAspect="1"/>
          </p:cNvPicPr>
          <p:nvPr/>
        </p:nvPicPr>
        <p:blipFill>
          <a:blip r:embed="rId5"/>
          <a:stretch>
            <a:fillRect/>
          </a:stretch>
        </p:blipFill>
        <p:spPr>
          <a:xfrm>
            <a:off x="6794481" y="2559720"/>
            <a:ext cx="347548" cy="302703"/>
          </a:xfrm>
          <a:prstGeom prst="rect">
            <a:avLst/>
          </a:prstGeom>
        </p:spPr>
      </p:pic>
      <p:pic>
        <p:nvPicPr>
          <p:cNvPr id="17" name="Grafik 16">
            <a:extLst>
              <a:ext uri="{FF2B5EF4-FFF2-40B4-BE49-F238E27FC236}">
                <a16:creationId xmlns:a16="http://schemas.microsoft.com/office/drawing/2014/main" id="{D2300F59-8D57-6D51-0F09-0C12BFF16AFD}"/>
              </a:ext>
            </a:extLst>
          </p:cNvPr>
          <p:cNvPicPr>
            <a:picLocks noChangeAspect="1"/>
          </p:cNvPicPr>
          <p:nvPr/>
        </p:nvPicPr>
        <p:blipFill>
          <a:blip r:embed="rId6"/>
          <a:stretch>
            <a:fillRect/>
          </a:stretch>
        </p:blipFill>
        <p:spPr>
          <a:xfrm>
            <a:off x="1034265" y="2875992"/>
            <a:ext cx="165100" cy="279400"/>
          </a:xfrm>
          <a:prstGeom prst="rect">
            <a:avLst/>
          </a:prstGeom>
        </p:spPr>
      </p:pic>
      <p:pic>
        <p:nvPicPr>
          <p:cNvPr id="18" name="Grafik 17">
            <a:extLst>
              <a:ext uri="{FF2B5EF4-FFF2-40B4-BE49-F238E27FC236}">
                <a16:creationId xmlns:a16="http://schemas.microsoft.com/office/drawing/2014/main" id="{A61522DF-1692-F57B-E2AB-7B473AA9748D}"/>
              </a:ext>
            </a:extLst>
          </p:cNvPr>
          <p:cNvPicPr>
            <a:picLocks noChangeAspect="1"/>
          </p:cNvPicPr>
          <p:nvPr/>
        </p:nvPicPr>
        <p:blipFill>
          <a:blip r:embed="rId5"/>
          <a:stretch>
            <a:fillRect/>
          </a:stretch>
        </p:blipFill>
        <p:spPr>
          <a:xfrm>
            <a:off x="4856967" y="2875992"/>
            <a:ext cx="347548" cy="302703"/>
          </a:xfrm>
          <a:prstGeom prst="rect">
            <a:avLst/>
          </a:prstGeom>
        </p:spPr>
      </p:pic>
      <p:pic>
        <p:nvPicPr>
          <p:cNvPr id="19" name="Grafik 18">
            <a:extLst>
              <a:ext uri="{FF2B5EF4-FFF2-40B4-BE49-F238E27FC236}">
                <a16:creationId xmlns:a16="http://schemas.microsoft.com/office/drawing/2014/main" id="{860B2684-E8E2-144E-A7EE-C8D2976F0FFF}"/>
              </a:ext>
            </a:extLst>
          </p:cNvPr>
          <p:cNvPicPr>
            <a:picLocks noChangeAspect="1"/>
          </p:cNvPicPr>
          <p:nvPr/>
        </p:nvPicPr>
        <p:blipFill>
          <a:blip r:embed="rId4"/>
          <a:stretch>
            <a:fillRect/>
          </a:stretch>
        </p:blipFill>
        <p:spPr>
          <a:xfrm>
            <a:off x="5537026" y="2846082"/>
            <a:ext cx="347218" cy="302703"/>
          </a:xfrm>
          <a:prstGeom prst="rect">
            <a:avLst/>
          </a:prstGeom>
        </p:spPr>
      </p:pic>
      <p:pic>
        <p:nvPicPr>
          <p:cNvPr id="20" name="Grafik 19">
            <a:extLst>
              <a:ext uri="{FF2B5EF4-FFF2-40B4-BE49-F238E27FC236}">
                <a16:creationId xmlns:a16="http://schemas.microsoft.com/office/drawing/2014/main" id="{7773D7D1-B664-BA7D-1F37-00F8A52C9933}"/>
              </a:ext>
            </a:extLst>
          </p:cNvPr>
          <p:cNvPicPr>
            <a:picLocks noChangeAspect="1"/>
          </p:cNvPicPr>
          <p:nvPr/>
        </p:nvPicPr>
        <p:blipFill>
          <a:blip r:embed="rId6"/>
          <a:stretch>
            <a:fillRect/>
          </a:stretch>
        </p:blipFill>
        <p:spPr>
          <a:xfrm>
            <a:off x="7523090" y="2846082"/>
            <a:ext cx="165100" cy="279400"/>
          </a:xfrm>
          <a:prstGeom prst="rect">
            <a:avLst/>
          </a:prstGeom>
        </p:spPr>
      </p:pic>
      <p:pic>
        <p:nvPicPr>
          <p:cNvPr id="22" name="Grafik 21">
            <a:extLst>
              <a:ext uri="{FF2B5EF4-FFF2-40B4-BE49-F238E27FC236}">
                <a16:creationId xmlns:a16="http://schemas.microsoft.com/office/drawing/2014/main" id="{39A96858-B4B3-2038-2435-C633927846ED}"/>
              </a:ext>
            </a:extLst>
          </p:cNvPr>
          <p:cNvPicPr>
            <a:picLocks noChangeAspect="1"/>
          </p:cNvPicPr>
          <p:nvPr/>
        </p:nvPicPr>
        <p:blipFill>
          <a:blip r:embed="rId7"/>
          <a:stretch>
            <a:fillRect/>
          </a:stretch>
        </p:blipFill>
        <p:spPr>
          <a:xfrm>
            <a:off x="933154" y="3940485"/>
            <a:ext cx="1938079" cy="338899"/>
          </a:xfrm>
          <a:prstGeom prst="rect">
            <a:avLst/>
          </a:prstGeom>
        </p:spPr>
      </p:pic>
      <p:pic>
        <p:nvPicPr>
          <p:cNvPr id="23" name="Grafik 22">
            <a:extLst>
              <a:ext uri="{FF2B5EF4-FFF2-40B4-BE49-F238E27FC236}">
                <a16:creationId xmlns:a16="http://schemas.microsoft.com/office/drawing/2014/main" id="{FBE31F0D-FA72-66C3-9FA1-206B801281DA}"/>
              </a:ext>
            </a:extLst>
          </p:cNvPr>
          <p:cNvPicPr>
            <a:picLocks noChangeAspect="1"/>
          </p:cNvPicPr>
          <p:nvPr/>
        </p:nvPicPr>
        <p:blipFill>
          <a:blip r:embed="rId8"/>
          <a:stretch>
            <a:fillRect/>
          </a:stretch>
        </p:blipFill>
        <p:spPr>
          <a:xfrm>
            <a:off x="1007301" y="4450964"/>
            <a:ext cx="1689100" cy="514074"/>
          </a:xfrm>
          <a:prstGeom prst="rect">
            <a:avLst/>
          </a:prstGeom>
        </p:spPr>
      </p:pic>
      <p:pic>
        <p:nvPicPr>
          <p:cNvPr id="24" name="Grafik 23">
            <a:extLst>
              <a:ext uri="{FF2B5EF4-FFF2-40B4-BE49-F238E27FC236}">
                <a16:creationId xmlns:a16="http://schemas.microsoft.com/office/drawing/2014/main" id="{12CDF08C-CF89-86D2-A820-331A28067495}"/>
              </a:ext>
            </a:extLst>
          </p:cNvPr>
          <p:cNvPicPr>
            <a:picLocks noChangeAspect="1"/>
          </p:cNvPicPr>
          <p:nvPr/>
        </p:nvPicPr>
        <p:blipFill>
          <a:blip r:embed="rId9"/>
          <a:stretch>
            <a:fillRect/>
          </a:stretch>
        </p:blipFill>
        <p:spPr>
          <a:xfrm>
            <a:off x="1007301" y="5214124"/>
            <a:ext cx="1689100" cy="596900"/>
          </a:xfrm>
          <a:prstGeom prst="rect">
            <a:avLst/>
          </a:prstGeom>
        </p:spPr>
      </p:pic>
      <p:pic>
        <p:nvPicPr>
          <p:cNvPr id="25" name="Grafik 24">
            <a:extLst>
              <a:ext uri="{FF2B5EF4-FFF2-40B4-BE49-F238E27FC236}">
                <a16:creationId xmlns:a16="http://schemas.microsoft.com/office/drawing/2014/main" id="{FEEB184F-8086-B754-8BA1-A6E1E38197DF}"/>
              </a:ext>
            </a:extLst>
          </p:cNvPr>
          <p:cNvPicPr>
            <a:picLocks noChangeAspect="1"/>
          </p:cNvPicPr>
          <p:nvPr/>
        </p:nvPicPr>
        <p:blipFill>
          <a:blip r:embed="rId10"/>
          <a:stretch>
            <a:fillRect/>
          </a:stretch>
        </p:blipFill>
        <p:spPr>
          <a:xfrm>
            <a:off x="3044842" y="3922259"/>
            <a:ext cx="546100" cy="317500"/>
          </a:xfrm>
          <a:prstGeom prst="rect">
            <a:avLst/>
          </a:prstGeom>
        </p:spPr>
      </p:pic>
      <p:pic>
        <p:nvPicPr>
          <p:cNvPr id="26" name="Grafik 25">
            <a:extLst>
              <a:ext uri="{FF2B5EF4-FFF2-40B4-BE49-F238E27FC236}">
                <a16:creationId xmlns:a16="http://schemas.microsoft.com/office/drawing/2014/main" id="{8C9464B2-49E3-2732-630D-9C2FD82DE0C0}"/>
              </a:ext>
            </a:extLst>
          </p:cNvPr>
          <p:cNvPicPr>
            <a:picLocks noChangeAspect="1"/>
          </p:cNvPicPr>
          <p:nvPr/>
        </p:nvPicPr>
        <p:blipFill>
          <a:blip r:embed="rId11"/>
          <a:stretch>
            <a:fillRect/>
          </a:stretch>
        </p:blipFill>
        <p:spPr>
          <a:xfrm>
            <a:off x="3090916" y="4494111"/>
            <a:ext cx="342900" cy="279400"/>
          </a:xfrm>
          <a:prstGeom prst="rect">
            <a:avLst/>
          </a:prstGeom>
        </p:spPr>
      </p:pic>
      <p:pic>
        <p:nvPicPr>
          <p:cNvPr id="27" name="Grafik 26">
            <a:extLst>
              <a:ext uri="{FF2B5EF4-FFF2-40B4-BE49-F238E27FC236}">
                <a16:creationId xmlns:a16="http://schemas.microsoft.com/office/drawing/2014/main" id="{6D877BEA-D497-80BC-6255-68936AEFD469}"/>
              </a:ext>
            </a:extLst>
          </p:cNvPr>
          <p:cNvPicPr>
            <a:picLocks noChangeAspect="1"/>
          </p:cNvPicPr>
          <p:nvPr/>
        </p:nvPicPr>
        <p:blipFill>
          <a:blip r:embed="rId12"/>
          <a:stretch>
            <a:fillRect/>
          </a:stretch>
        </p:blipFill>
        <p:spPr>
          <a:xfrm>
            <a:off x="6103487" y="4773511"/>
            <a:ext cx="330200" cy="317500"/>
          </a:xfrm>
          <a:prstGeom prst="rect">
            <a:avLst/>
          </a:prstGeom>
        </p:spPr>
      </p:pic>
      <p:pic>
        <p:nvPicPr>
          <p:cNvPr id="28" name="Grafik 27">
            <a:extLst>
              <a:ext uri="{FF2B5EF4-FFF2-40B4-BE49-F238E27FC236}">
                <a16:creationId xmlns:a16="http://schemas.microsoft.com/office/drawing/2014/main" id="{7B0D6DA2-A2C1-9613-B068-2B2C4FDF2149}"/>
              </a:ext>
            </a:extLst>
          </p:cNvPr>
          <p:cNvPicPr>
            <a:picLocks noChangeAspect="1"/>
          </p:cNvPicPr>
          <p:nvPr/>
        </p:nvPicPr>
        <p:blipFill>
          <a:blip r:embed="rId13"/>
          <a:stretch>
            <a:fillRect/>
          </a:stretch>
        </p:blipFill>
        <p:spPr>
          <a:xfrm>
            <a:off x="3044842" y="5267425"/>
            <a:ext cx="419100" cy="330200"/>
          </a:xfrm>
          <a:prstGeom prst="rect">
            <a:avLst/>
          </a:prstGeom>
        </p:spPr>
      </p:pic>
      <p:pic>
        <p:nvPicPr>
          <p:cNvPr id="29" name="Grafik 28">
            <a:extLst>
              <a:ext uri="{FF2B5EF4-FFF2-40B4-BE49-F238E27FC236}">
                <a16:creationId xmlns:a16="http://schemas.microsoft.com/office/drawing/2014/main" id="{2A14794C-40F1-B281-4247-A9585F86E552}"/>
              </a:ext>
            </a:extLst>
          </p:cNvPr>
          <p:cNvPicPr>
            <a:picLocks noChangeAspect="1"/>
          </p:cNvPicPr>
          <p:nvPr/>
        </p:nvPicPr>
        <p:blipFill>
          <a:blip r:embed="rId14"/>
          <a:stretch>
            <a:fillRect/>
          </a:stretch>
        </p:blipFill>
        <p:spPr>
          <a:xfrm>
            <a:off x="6296935" y="4000532"/>
            <a:ext cx="273504" cy="218803"/>
          </a:xfrm>
          <a:prstGeom prst="rect">
            <a:avLst/>
          </a:prstGeom>
        </p:spPr>
      </p:pic>
      <p:pic>
        <p:nvPicPr>
          <p:cNvPr id="30" name="Grafik 29">
            <a:extLst>
              <a:ext uri="{FF2B5EF4-FFF2-40B4-BE49-F238E27FC236}">
                <a16:creationId xmlns:a16="http://schemas.microsoft.com/office/drawing/2014/main" id="{191299B1-BD35-B52A-3B2A-4F5220B395B9}"/>
              </a:ext>
            </a:extLst>
          </p:cNvPr>
          <p:cNvPicPr>
            <a:picLocks noChangeAspect="1"/>
          </p:cNvPicPr>
          <p:nvPr/>
        </p:nvPicPr>
        <p:blipFill>
          <a:blip r:embed="rId15"/>
          <a:stretch>
            <a:fillRect/>
          </a:stretch>
        </p:blipFill>
        <p:spPr>
          <a:xfrm>
            <a:off x="7523090" y="4046434"/>
            <a:ext cx="228600" cy="127000"/>
          </a:xfrm>
          <a:prstGeom prst="rect">
            <a:avLst/>
          </a:prstGeom>
        </p:spPr>
      </p:pic>
    </p:spTree>
    <p:extLst>
      <p:ext uri="{BB962C8B-B14F-4D97-AF65-F5344CB8AC3E}">
        <p14:creationId xmlns:p14="http://schemas.microsoft.com/office/powerpoint/2010/main" val="1596943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670AF-D9F8-34BB-C7F7-B8D425C932E3}"/>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C3402692-9947-FAF5-0798-C884E3919B3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FB89DCA0-8CF4-4A76-71F9-EFD9620EB8E5}"/>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564DCA56-3D77-A3A2-4259-F153E619EF38}"/>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Datensätze zur Forschung</a:t>
            </a:r>
          </a:p>
        </p:txBody>
      </p:sp>
      <p:sp>
        <p:nvSpPr>
          <p:cNvPr id="9" name="Textplatzhalter 10">
            <a:extLst>
              <a:ext uri="{FF2B5EF4-FFF2-40B4-BE49-F238E27FC236}">
                <a16:creationId xmlns:a16="http://schemas.microsoft.com/office/drawing/2014/main" id="{5B49069C-4D8D-25FE-421E-F7A0168E4FCD}"/>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Es gibt einige frei zugängliche Datensätze für Recommender Systeme. Diese Datensätze unterscheiden sich in verschiedenen Aspekten wie ihrer Größe oder der Branche, aus der sie stammen. </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Zu den bekanntesten und meist genutzten Datensätze zählen die Datensätze von MovieLens, die Bewertungen zu Filmen enthalten und in verschiedenen Größen wie mit 100.000, 1 Millionen oder 10 Millionen Bewertungen verfügbar sind.</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Durch ihre expliziten Bewertungen sind die meisten Datensätze für Forschungszwecke mit Collaborative Filtering-Algorithmen anwendbar. </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Viele Datensätze enthalten auch Eigenschaften wie das Genre, was eine Anwendung von Content-based Filtering-Algorithmen ebenfalls ermöglicht [12]. </a:t>
            </a:r>
          </a:p>
        </p:txBody>
      </p:sp>
      <p:sp>
        <p:nvSpPr>
          <p:cNvPr id="2" name="Foliennummernplatzhalter 1">
            <a:extLst>
              <a:ext uri="{FF2B5EF4-FFF2-40B4-BE49-F238E27FC236}">
                <a16:creationId xmlns:a16="http://schemas.microsoft.com/office/drawing/2014/main" id="{CDB2CFCC-B1B6-E3EF-DF26-250892630178}"/>
              </a:ext>
            </a:extLst>
          </p:cNvPr>
          <p:cNvSpPr>
            <a:spLocks noGrp="1"/>
          </p:cNvSpPr>
          <p:nvPr>
            <p:ph type="sldNum" sz="quarter" idx="12"/>
          </p:nvPr>
        </p:nvSpPr>
        <p:spPr/>
        <p:txBody>
          <a:bodyPr/>
          <a:lstStyle/>
          <a:p>
            <a:fld id="{3A8B627B-E937-BF42-9F32-48BF246BCC47}" type="slidenum">
              <a:rPr lang="de-DE" smtClean="0">
                <a:solidFill>
                  <a:schemeClr val="bg1"/>
                </a:solidFill>
              </a:rPr>
              <a:t>18</a:t>
            </a:fld>
            <a:endParaRPr lang="de-DE" dirty="0">
              <a:solidFill>
                <a:schemeClr val="bg1"/>
              </a:solidFill>
            </a:endParaRPr>
          </a:p>
        </p:txBody>
      </p:sp>
      <p:sp>
        <p:nvSpPr>
          <p:cNvPr id="3" name="Rechteck 2">
            <a:extLst>
              <a:ext uri="{FF2B5EF4-FFF2-40B4-BE49-F238E27FC236}">
                <a16:creationId xmlns:a16="http://schemas.microsoft.com/office/drawing/2014/main" id="{8D748665-ECF2-A8B0-9E3E-8649791524E0}"/>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8E130E76-0B39-F270-2D35-EB4F6410FB57}"/>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18</a:t>
            </a:fld>
            <a:endParaRPr lang="de-DE" dirty="0">
              <a:solidFill>
                <a:schemeClr val="bg1"/>
              </a:solidFill>
            </a:endParaRPr>
          </a:p>
        </p:txBody>
      </p:sp>
      <p:sp>
        <p:nvSpPr>
          <p:cNvPr id="11" name="Foliennummernplatzhalter 11">
            <a:extLst>
              <a:ext uri="{FF2B5EF4-FFF2-40B4-BE49-F238E27FC236}">
                <a16:creationId xmlns:a16="http://schemas.microsoft.com/office/drawing/2014/main" id="{3D679278-5233-2CDB-97F7-20694933C5E6}"/>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295BEB56-78CE-CDC8-A228-E097A8602C63}"/>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986838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8BD631-F2E1-73E9-DB09-0CB1D22A2E21}"/>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71D6CD29-3598-1D23-C722-48012D1A7245}"/>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2DBADB6B-1F4C-67FE-3868-8070DEBB961A}"/>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DE592315-ED43-BE8E-BF77-42DD2396F516}"/>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Datenbezogene Schwachstellen</a:t>
            </a:r>
          </a:p>
        </p:txBody>
      </p:sp>
      <p:sp>
        <p:nvSpPr>
          <p:cNvPr id="9" name="Textplatzhalter 10">
            <a:extLst>
              <a:ext uri="{FF2B5EF4-FFF2-40B4-BE49-F238E27FC236}">
                <a16:creationId xmlns:a16="http://schemas.microsoft.com/office/drawing/2014/main" id="{D907886B-F1C9-46BF-3386-E3376E26043B}"/>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Cold-Start Problem: </a:t>
            </a:r>
            <a:r>
              <a:rPr lang="de-DE" dirty="0"/>
              <a:t>Schwierigkeit eines Collaborative Filtering Recommender Systems, Empfehlungen für neue Nutzer/Items zu machen, wenn keine Bewertungen vorliegen [13].</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b="1" dirty="0"/>
              <a:t>Spärlichkeit: </a:t>
            </a:r>
            <a:r>
              <a:rPr lang="de-DE" dirty="0"/>
              <a:t>Schwierigkeit, Ähnlichkeiten zu erkennen, wenn die meisten Nutzer nur wenige Items bewertet haben und für viele Kombinationen aus Nutzer und Item keine Daten vorliegen [14].</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Synonymie:</a:t>
            </a:r>
            <a:r>
              <a:rPr lang="de-DE" dirty="0"/>
              <a:t> Ähnlichkeit zweier Items kann vom System nicht erkannt werden, wenn diese unterschiedliche Namen haben [15].</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Begrenzte Inhaltsanalyse: </a:t>
            </a:r>
            <a:r>
              <a:rPr lang="de-DE" dirty="0"/>
              <a:t>Zwei Items sind schwer zu unterscheiden, wenn sie im System mit denselben Eigenschaften repräsentiert sind [16].</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endParaRPr lang="de-DE" b="1" dirty="0"/>
          </a:p>
        </p:txBody>
      </p:sp>
      <p:sp>
        <p:nvSpPr>
          <p:cNvPr id="2" name="Foliennummernplatzhalter 1">
            <a:extLst>
              <a:ext uri="{FF2B5EF4-FFF2-40B4-BE49-F238E27FC236}">
                <a16:creationId xmlns:a16="http://schemas.microsoft.com/office/drawing/2014/main" id="{B97D2C4C-D303-421A-5D82-156C1CBB377B}"/>
              </a:ext>
            </a:extLst>
          </p:cNvPr>
          <p:cNvSpPr>
            <a:spLocks noGrp="1"/>
          </p:cNvSpPr>
          <p:nvPr>
            <p:ph type="sldNum" sz="quarter" idx="12"/>
          </p:nvPr>
        </p:nvSpPr>
        <p:spPr/>
        <p:txBody>
          <a:bodyPr/>
          <a:lstStyle/>
          <a:p>
            <a:fld id="{3A8B627B-E937-BF42-9F32-48BF246BCC47}" type="slidenum">
              <a:rPr lang="de-DE" smtClean="0">
                <a:solidFill>
                  <a:schemeClr val="bg1"/>
                </a:solidFill>
              </a:rPr>
              <a:t>19</a:t>
            </a:fld>
            <a:endParaRPr lang="de-DE" dirty="0">
              <a:solidFill>
                <a:schemeClr val="bg1"/>
              </a:solidFill>
            </a:endParaRPr>
          </a:p>
        </p:txBody>
      </p:sp>
      <p:sp>
        <p:nvSpPr>
          <p:cNvPr id="3" name="Rechteck 2">
            <a:extLst>
              <a:ext uri="{FF2B5EF4-FFF2-40B4-BE49-F238E27FC236}">
                <a16:creationId xmlns:a16="http://schemas.microsoft.com/office/drawing/2014/main" id="{40DE7777-FE45-11CC-E181-42E8656CCA5F}"/>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C3836516-CC2F-0EDA-17F6-A782A7D8128E}"/>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19</a:t>
            </a:fld>
            <a:endParaRPr lang="de-DE" dirty="0">
              <a:solidFill>
                <a:schemeClr val="bg1"/>
              </a:solidFill>
            </a:endParaRPr>
          </a:p>
        </p:txBody>
      </p:sp>
      <p:sp>
        <p:nvSpPr>
          <p:cNvPr id="11" name="Foliennummernplatzhalter 11">
            <a:extLst>
              <a:ext uri="{FF2B5EF4-FFF2-40B4-BE49-F238E27FC236}">
                <a16:creationId xmlns:a16="http://schemas.microsoft.com/office/drawing/2014/main" id="{C8AE0F8E-C625-2BA6-9759-7867D344E635}"/>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EA4F7E46-C701-A47A-3D67-90117B1C6CDE}"/>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3042809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96A2CDFA-AEB4-DE81-13DA-809554FEF3A3}"/>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E8AD4473-BF8B-5DB5-67F1-0C67656AD5D1}"/>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4340F164-45D9-E536-4617-906AD0E21587}"/>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Inhaltsverzeichnis</a:t>
            </a:r>
          </a:p>
        </p:txBody>
      </p:sp>
      <p:sp>
        <p:nvSpPr>
          <p:cNvPr id="9" name="Textplatzhalter 10">
            <a:extLst>
              <a:ext uri="{FF2B5EF4-FFF2-40B4-BE49-F238E27FC236}">
                <a16:creationId xmlns:a16="http://schemas.microsoft.com/office/drawing/2014/main" id="{017654CF-7CBC-4DC5-30A0-4578213A5E20}"/>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sz="2400" dirty="0"/>
              <a:t>Einführung ins Thema / Motivation</a:t>
            </a:r>
          </a:p>
          <a:p>
            <a:pPr marL="285750" indent="-285750">
              <a:buFont typeface="Arial" panose="020B0604020202020204" pitchFamily="34" charset="0"/>
              <a:buChar char="•"/>
            </a:pPr>
            <a:r>
              <a:rPr lang="de-DE" sz="2400" dirty="0"/>
              <a:t>Wichtige Grundlagen rund um Recommender Systeme und mit ihnen verbundene Sicherheitsaspekte</a:t>
            </a:r>
          </a:p>
          <a:p>
            <a:pPr marL="285750" indent="-285750">
              <a:buFont typeface="Arial" panose="020B0604020202020204" pitchFamily="34" charset="0"/>
              <a:buChar char="•"/>
            </a:pPr>
            <a:r>
              <a:rPr lang="de-DE" sz="2400" dirty="0"/>
              <a:t>Aktueller Forschungsstand und Forschungslücken</a:t>
            </a:r>
          </a:p>
          <a:p>
            <a:pPr marL="285750" indent="-285750">
              <a:buFont typeface="Arial" panose="020B0604020202020204" pitchFamily="34" charset="0"/>
              <a:buChar char="•"/>
            </a:pPr>
            <a:r>
              <a:rPr lang="de-DE" sz="2400" dirty="0"/>
              <a:t>Methodik: </a:t>
            </a:r>
            <a:r>
              <a:rPr lang="de-DE" sz="2400">
                <a:solidFill>
                  <a:srgbClr val="000000"/>
                </a:solidFill>
                <a:effectLst/>
                <a:latin typeface="Helvetica" pitchFamily="2" charset="0"/>
              </a:rPr>
              <a:t>Simulation von Shilling-Angriffen und Klassifikation mit Machine Learning </a:t>
            </a:r>
          </a:p>
          <a:p>
            <a:pPr marL="285750" indent="-285750">
              <a:buFont typeface="Arial" panose="020B0604020202020204" pitchFamily="34" charset="0"/>
              <a:buChar char="•"/>
            </a:pPr>
            <a:r>
              <a:rPr lang="de-DE" sz="2400">
                <a:solidFill>
                  <a:srgbClr val="000000"/>
                </a:solidFill>
                <a:effectLst/>
                <a:latin typeface="Helvetica" pitchFamily="2" charset="0"/>
              </a:rPr>
              <a:t>Analyse der Auswirkungen von Shilling-Angriffen und deren Erkennung </a:t>
            </a:r>
          </a:p>
          <a:p>
            <a:pPr marL="285750" indent="-285750">
              <a:buFont typeface="Arial" panose="020B0604020202020204" pitchFamily="34" charset="0"/>
              <a:buChar char="•"/>
            </a:pPr>
            <a:r>
              <a:rPr lang="de-DE" sz="2400" dirty="0"/>
              <a:t>Zusammenfassung und zukünftige Forschungsansätze</a:t>
            </a:r>
          </a:p>
        </p:txBody>
      </p:sp>
      <p:sp>
        <p:nvSpPr>
          <p:cNvPr id="12" name="Foliennummernplatzhalter 11">
            <a:extLst>
              <a:ext uri="{FF2B5EF4-FFF2-40B4-BE49-F238E27FC236}">
                <a16:creationId xmlns:a16="http://schemas.microsoft.com/office/drawing/2014/main" id="{7F948C24-4328-F83C-53D3-EC2C214E22F1}"/>
              </a:ext>
            </a:extLst>
          </p:cNvPr>
          <p:cNvSpPr>
            <a:spLocks noGrp="1"/>
          </p:cNvSpPr>
          <p:nvPr>
            <p:ph type="sldNum" sz="quarter" idx="12"/>
          </p:nvPr>
        </p:nvSpPr>
        <p:spPr>
          <a:xfrm>
            <a:off x="8623852" y="6219884"/>
            <a:ext cx="2743200" cy="365125"/>
          </a:xfrm>
        </p:spPr>
        <p:txBody>
          <a:bodyPr/>
          <a:lstStyle/>
          <a:p>
            <a:fld id="{3A8B627B-E937-BF42-9F32-48BF246BCC47}" type="slidenum">
              <a:rPr lang="de-DE" smtClean="0">
                <a:solidFill>
                  <a:schemeClr val="bg1"/>
                </a:solidFill>
              </a:rPr>
              <a:t>2</a:t>
            </a:fld>
            <a:endParaRPr lang="de-DE" dirty="0">
              <a:solidFill>
                <a:schemeClr val="bg1"/>
              </a:solidFill>
            </a:endParaRPr>
          </a:p>
        </p:txBody>
      </p:sp>
      <p:sp>
        <p:nvSpPr>
          <p:cNvPr id="14" name="Textplatzhalter 10">
            <a:extLst>
              <a:ext uri="{FF2B5EF4-FFF2-40B4-BE49-F238E27FC236}">
                <a16:creationId xmlns:a16="http://schemas.microsoft.com/office/drawing/2014/main" id="{7B8C8F15-0DB0-38DD-D9F7-E01FF2CD984D}"/>
              </a:ext>
            </a:extLst>
          </p:cNvPr>
          <p:cNvSpPr txBox="1">
            <a:spLocks/>
          </p:cNvSpPr>
          <p:nvPr/>
        </p:nvSpPr>
        <p:spPr>
          <a:xfrm>
            <a:off x="10890533" y="1383458"/>
            <a:ext cx="658457"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400" dirty="0"/>
              <a:t>  3</a:t>
            </a:r>
          </a:p>
          <a:p>
            <a:r>
              <a:rPr lang="de-DE" sz="2400" dirty="0"/>
              <a:t>  6</a:t>
            </a:r>
          </a:p>
          <a:p>
            <a:endParaRPr lang="de-DE" sz="2400" dirty="0"/>
          </a:p>
          <a:p>
            <a:r>
              <a:rPr lang="de-DE" sz="2400" dirty="0"/>
              <a:t>45</a:t>
            </a:r>
          </a:p>
          <a:p>
            <a:r>
              <a:rPr lang="de-DE" sz="2400" dirty="0"/>
              <a:t>48</a:t>
            </a:r>
          </a:p>
          <a:p>
            <a:endParaRPr lang="de-DE" sz="2400" dirty="0"/>
          </a:p>
          <a:p>
            <a:r>
              <a:rPr lang="de-DE" sz="2400" dirty="0"/>
              <a:t>52</a:t>
            </a:r>
          </a:p>
          <a:p>
            <a:endParaRPr lang="de-DE" sz="2400" dirty="0"/>
          </a:p>
          <a:p>
            <a:r>
              <a:rPr lang="de-DE" sz="2400" dirty="0"/>
              <a:t>72</a:t>
            </a:r>
          </a:p>
          <a:p>
            <a:endParaRPr lang="de-DE" sz="2400" dirty="0"/>
          </a:p>
        </p:txBody>
      </p:sp>
      <p:sp>
        <p:nvSpPr>
          <p:cNvPr id="2" name="Foliennummernplatzhalter 11">
            <a:extLst>
              <a:ext uri="{FF2B5EF4-FFF2-40B4-BE49-F238E27FC236}">
                <a16:creationId xmlns:a16="http://schemas.microsoft.com/office/drawing/2014/main" id="{90D6093E-2CAB-2715-3557-9DC3C5F47162}"/>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3" name="Foliennummernplatzhalter 11">
            <a:extLst>
              <a:ext uri="{FF2B5EF4-FFF2-40B4-BE49-F238E27FC236}">
                <a16:creationId xmlns:a16="http://schemas.microsoft.com/office/drawing/2014/main" id="{0C8B7D7B-5345-A47F-1A40-5147DA817B17}"/>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3309647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51D8F-58B4-F266-FBBB-9E676B3F80BB}"/>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D5324228-E618-04AD-CEFF-E025FC6F623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F8B2F7C4-D2C6-A51C-CCD5-3EEF9CC00A0B}"/>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C88B1D75-58B7-25B8-4518-966748977EE7}"/>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Datenbezogene Schwachstellen</a:t>
            </a:r>
          </a:p>
        </p:txBody>
      </p:sp>
      <p:sp>
        <p:nvSpPr>
          <p:cNvPr id="9" name="Textplatzhalter 10">
            <a:extLst>
              <a:ext uri="{FF2B5EF4-FFF2-40B4-BE49-F238E27FC236}">
                <a16:creationId xmlns:a16="http://schemas.microsoft.com/office/drawing/2014/main" id="{DAAA2EC8-335E-F3C1-88E9-093D5D3D8890}"/>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Big Data und Skalierbarkeit: </a:t>
            </a:r>
            <a:r>
              <a:rPr lang="de-DE" dirty="0"/>
              <a:t>Recommender Systeme arbeiten häufig mit einer großen Menge an Daten. Durch neue Nutzer und Items können die Rechenanforderungen immer weiter ansteigen [15]. Exponentiell ansteigende Berechnungen können zu ungenauen Ergebnissen führen [13].</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Latenzzeit: </a:t>
            </a:r>
            <a:r>
              <a:rPr lang="de-DE" dirty="0"/>
              <a:t>In Recommender Systemen kann es vorkommen, dass neu hinzugekommene Items aufgrund fehlender zugehöriger Bewertungen nicht bzw. deutlich seltener im Vergleich zu bestehenden Items empfohlen werden [17].</a:t>
            </a:r>
            <a:endParaRPr lang="de-DE" b="1" dirty="0"/>
          </a:p>
          <a:p>
            <a:pPr marL="285750" indent="-285750">
              <a:buFont typeface="Arial" panose="020B0604020202020204" pitchFamily="34" charset="0"/>
              <a:buChar char="•"/>
            </a:pPr>
            <a:endParaRPr lang="de-DE" b="1" dirty="0"/>
          </a:p>
        </p:txBody>
      </p:sp>
      <p:sp>
        <p:nvSpPr>
          <p:cNvPr id="2" name="Foliennummernplatzhalter 1">
            <a:extLst>
              <a:ext uri="{FF2B5EF4-FFF2-40B4-BE49-F238E27FC236}">
                <a16:creationId xmlns:a16="http://schemas.microsoft.com/office/drawing/2014/main" id="{8DA4A779-45DD-1B7E-248C-9A2401F3E23E}"/>
              </a:ext>
            </a:extLst>
          </p:cNvPr>
          <p:cNvSpPr>
            <a:spLocks noGrp="1"/>
          </p:cNvSpPr>
          <p:nvPr>
            <p:ph type="sldNum" sz="quarter" idx="12"/>
          </p:nvPr>
        </p:nvSpPr>
        <p:spPr/>
        <p:txBody>
          <a:bodyPr/>
          <a:lstStyle/>
          <a:p>
            <a:fld id="{3A8B627B-E937-BF42-9F32-48BF246BCC47}" type="slidenum">
              <a:rPr lang="de-DE" smtClean="0">
                <a:solidFill>
                  <a:schemeClr val="bg1"/>
                </a:solidFill>
              </a:rPr>
              <a:t>20</a:t>
            </a:fld>
            <a:endParaRPr lang="de-DE" dirty="0">
              <a:solidFill>
                <a:schemeClr val="bg1"/>
              </a:solidFill>
            </a:endParaRPr>
          </a:p>
        </p:txBody>
      </p:sp>
      <p:sp>
        <p:nvSpPr>
          <p:cNvPr id="3" name="Rechteck 2">
            <a:extLst>
              <a:ext uri="{FF2B5EF4-FFF2-40B4-BE49-F238E27FC236}">
                <a16:creationId xmlns:a16="http://schemas.microsoft.com/office/drawing/2014/main" id="{B998B203-051A-5DAB-13BA-C700283A95B0}"/>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E076770F-E6AB-105A-92E4-B491A6D66E03}"/>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20</a:t>
            </a:fld>
            <a:endParaRPr lang="de-DE" dirty="0">
              <a:solidFill>
                <a:schemeClr val="bg1"/>
              </a:solidFill>
            </a:endParaRPr>
          </a:p>
        </p:txBody>
      </p:sp>
      <p:sp>
        <p:nvSpPr>
          <p:cNvPr id="11" name="Foliennummernplatzhalter 11">
            <a:extLst>
              <a:ext uri="{FF2B5EF4-FFF2-40B4-BE49-F238E27FC236}">
                <a16:creationId xmlns:a16="http://schemas.microsoft.com/office/drawing/2014/main" id="{8833F8B6-8403-3C87-6220-FAAEA05B09EF}"/>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3447F009-62C0-511F-4AFA-14C3DB0A38B2}"/>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3047110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ECB7D-0F14-5405-C8D5-2960044FD470}"/>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34912A89-CAB6-0C56-B30F-4877D71F91F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56361E70-7C57-D2EE-B788-0F4F5CB4E6E5}"/>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8309FB85-CDB7-B976-83DD-F8246BFD3549}"/>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Algorithmische Schwachstellen</a:t>
            </a:r>
          </a:p>
        </p:txBody>
      </p:sp>
      <p:sp>
        <p:nvSpPr>
          <p:cNvPr id="9" name="Textplatzhalter 10">
            <a:extLst>
              <a:ext uri="{FF2B5EF4-FFF2-40B4-BE49-F238E27FC236}">
                <a16:creationId xmlns:a16="http://schemas.microsoft.com/office/drawing/2014/main" id="{8838A387-3863-BA52-7AA0-23AB3EA75A71}"/>
              </a:ext>
            </a:extLst>
          </p:cNvPr>
          <p:cNvSpPr txBox="1">
            <a:spLocks/>
          </p:cNvSpPr>
          <p:nvPr/>
        </p:nvSpPr>
        <p:spPr>
          <a:xfrm>
            <a:off x="626445" y="1447203"/>
            <a:ext cx="8724032"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Überspezialisierung bei Content-based Filtering: </a:t>
            </a:r>
            <a:r>
              <a:rPr lang="de-DE" dirty="0"/>
              <a:t>Es kann passieren, dass Content-based Recommender Systeme den Nutzern nur ähnliche Items zu bisher angesehenen/gekauften empfehlen. Durch fehlende Variation lernen die Nutzer keine neuen Inhalte kennen. Dies kann zu sinkender Nutzerzufriedenheit führen [16].</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Schwächen von nachbarschaftsbasierten Methoden: </a:t>
            </a:r>
            <a:r>
              <a:rPr lang="de-DE" dirty="0"/>
              <a:t>Nachbarschaftsbasierte Methoden können für einen hohen Rechenaufwand sorgen. Durch Spärlichkeit in solchen Systemen wird die Berechnung von Ähnlichkeiten zwischen Nutzern eingeschränkt. Das erschwert präzise Empfehlungen [1].</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Feedback Loops und Fairness: </a:t>
            </a:r>
            <a:r>
              <a:rPr lang="de-DE" dirty="0"/>
              <a:t>Empfehlungen in Recommender Systemen basieren auf historischen Daten.  Dies kann zu verzerrten Empfehlungen führen, wenn das System durch eine überrepräsentierte Nutzergruppe falsche Annahmen über individuelle Präferenzen trifft. Außerdem kann es dafür sorgen, dass populäre Items häufiger empfohlen werden als unpopuläre Items [18].</a:t>
            </a:r>
            <a:endParaRPr lang="de-DE" b="1" dirty="0"/>
          </a:p>
        </p:txBody>
      </p:sp>
      <p:sp>
        <p:nvSpPr>
          <p:cNvPr id="2" name="Foliennummernplatzhalter 1">
            <a:extLst>
              <a:ext uri="{FF2B5EF4-FFF2-40B4-BE49-F238E27FC236}">
                <a16:creationId xmlns:a16="http://schemas.microsoft.com/office/drawing/2014/main" id="{BFD39241-1726-C30A-7CE4-113BD2DE06BC}"/>
              </a:ext>
            </a:extLst>
          </p:cNvPr>
          <p:cNvSpPr>
            <a:spLocks noGrp="1"/>
          </p:cNvSpPr>
          <p:nvPr>
            <p:ph type="sldNum" sz="quarter" idx="12"/>
          </p:nvPr>
        </p:nvSpPr>
        <p:spPr/>
        <p:txBody>
          <a:bodyPr/>
          <a:lstStyle/>
          <a:p>
            <a:fld id="{3A8B627B-E937-BF42-9F32-48BF246BCC47}" type="slidenum">
              <a:rPr lang="de-DE" smtClean="0">
                <a:solidFill>
                  <a:schemeClr val="bg1"/>
                </a:solidFill>
              </a:rPr>
              <a:t>21</a:t>
            </a:fld>
            <a:endParaRPr lang="de-DE" dirty="0">
              <a:solidFill>
                <a:schemeClr val="bg1"/>
              </a:solidFill>
            </a:endParaRPr>
          </a:p>
        </p:txBody>
      </p:sp>
      <p:sp>
        <p:nvSpPr>
          <p:cNvPr id="3" name="Rechteck 2">
            <a:extLst>
              <a:ext uri="{FF2B5EF4-FFF2-40B4-BE49-F238E27FC236}">
                <a16:creationId xmlns:a16="http://schemas.microsoft.com/office/drawing/2014/main" id="{E92426E0-77FD-6DBC-E37E-7C8892C25841}"/>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4D5291F9-1828-A30F-EE39-969DFE60E553}"/>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21</a:t>
            </a:fld>
            <a:endParaRPr lang="de-DE" dirty="0">
              <a:solidFill>
                <a:schemeClr val="bg1"/>
              </a:solidFill>
            </a:endParaRPr>
          </a:p>
        </p:txBody>
      </p:sp>
      <p:sp>
        <p:nvSpPr>
          <p:cNvPr id="11" name="Foliennummernplatzhalter 11">
            <a:extLst>
              <a:ext uri="{FF2B5EF4-FFF2-40B4-BE49-F238E27FC236}">
                <a16:creationId xmlns:a16="http://schemas.microsoft.com/office/drawing/2014/main" id="{17FCA4AA-20D8-48E3-BC28-3F3A29C0FB8D}"/>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98276325-0078-CFB2-D6CA-B0FC4EB82C21}"/>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2893737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D2B63-B475-0EB4-503A-71F08D137335}"/>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995048ED-591C-117E-3A10-63C88EF78036}"/>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F79B2B84-EE91-53AD-9C96-396785C2BB7B}"/>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0291C7A0-9414-F863-7281-1929A30EB8C0}"/>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Algorithmische Schwachstellen</a:t>
            </a:r>
          </a:p>
        </p:txBody>
      </p:sp>
      <p:sp>
        <p:nvSpPr>
          <p:cNvPr id="9" name="Textplatzhalter 10">
            <a:extLst>
              <a:ext uri="{FF2B5EF4-FFF2-40B4-BE49-F238E27FC236}">
                <a16:creationId xmlns:a16="http://schemas.microsoft.com/office/drawing/2014/main" id="{EE63B7FD-AD09-2CCB-A559-348219621E73}"/>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Diversität: </a:t>
            </a:r>
            <a:r>
              <a:rPr lang="de-DE" dirty="0"/>
              <a:t>Wenn alle Empfehlungen in der Empfehlungsliste eines Nutzers sich nicht unterscheiden oder aus dem selben Genre stammen kann das dazu führen, dass einem Nutzer keine seiner Empfehlungen zusagt [1].</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Neuartigkeit: </a:t>
            </a:r>
            <a:r>
              <a:rPr lang="de-DE" dirty="0"/>
              <a:t>Empfehlungen eines Recommender Systems sollten auch neue Inhalte enthalten, die der Nutzer noch nicht kennt. So können Nutzer neue Inhalte kennenlernen und neue Präferenzen entdecken. Zugleich kann das System seine Informationen über die Präferenzen der Nutzer erweitern [1].</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Serendipität: </a:t>
            </a:r>
            <a:r>
              <a:rPr lang="de-DE" dirty="0"/>
              <a:t>Empfehlungen sollten zumindest teilweise überraschend sein und nicht nur den Nutzern bereits bekannte oder ähnliche Items beinhalten. Solche Überraschungen können langfristig die Zufriedenheit der Nutzer mit einem Recommender System steigern [1].</a:t>
            </a:r>
            <a:endParaRPr lang="de-DE" b="1" dirty="0"/>
          </a:p>
        </p:txBody>
      </p:sp>
      <p:sp>
        <p:nvSpPr>
          <p:cNvPr id="2" name="Foliennummernplatzhalter 1">
            <a:extLst>
              <a:ext uri="{FF2B5EF4-FFF2-40B4-BE49-F238E27FC236}">
                <a16:creationId xmlns:a16="http://schemas.microsoft.com/office/drawing/2014/main" id="{F6E19A7E-9EED-989E-1CC1-7B5FD03E0476}"/>
              </a:ext>
            </a:extLst>
          </p:cNvPr>
          <p:cNvSpPr>
            <a:spLocks noGrp="1"/>
          </p:cNvSpPr>
          <p:nvPr>
            <p:ph type="sldNum" sz="quarter" idx="12"/>
          </p:nvPr>
        </p:nvSpPr>
        <p:spPr/>
        <p:txBody>
          <a:bodyPr/>
          <a:lstStyle/>
          <a:p>
            <a:fld id="{3A8B627B-E937-BF42-9F32-48BF246BCC47}" type="slidenum">
              <a:rPr lang="de-DE" smtClean="0">
                <a:solidFill>
                  <a:schemeClr val="bg1"/>
                </a:solidFill>
              </a:rPr>
              <a:t>22</a:t>
            </a:fld>
            <a:endParaRPr lang="de-DE" dirty="0">
              <a:solidFill>
                <a:schemeClr val="bg1"/>
              </a:solidFill>
            </a:endParaRPr>
          </a:p>
        </p:txBody>
      </p:sp>
      <p:sp>
        <p:nvSpPr>
          <p:cNvPr id="3" name="Rechteck 2">
            <a:extLst>
              <a:ext uri="{FF2B5EF4-FFF2-40B4-BE49-F238E27FC236}">
                <a16:creationId xmlns:a16="http://schemas.microsoft.com/office/drawing/2014/main" id="{C25B955E-51B6-F05D-162C-8C8E9AC55847}"/>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4CF153CE-CE81-1384-F086-438FAC2E01EA}"/>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22</a:t>
            </a:fld>
            <a:endParaRPr lang="de-DE" dirty="0">
              <a:solidFill>
                <a:schemeClr val="bg1"/>
              </a:solidFill>
            </a:endParaRPr>
          </a:p>
        </p:txBody>
      </p:sp>
      <p:sp>
        <p:nvSpPr>
          <p:cNvPr id="11" name="Foliennummernplatzhalter 11">
            <a:extLst>
              <a:ext uri="{FF2B5EF4-FFF2-40B4-BE49-F238E27FC236}">
                <a16:creationId xmlns:a16="http://schemas.microsoft.com/office/drawing/2014/main" id="{BBF9CD76-129E-A97E-1B62-A84413EC73FA}"/>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5BD0AEE8-438F-81F2-DF45-51EA0A82A8E1}"/>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1282755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468D9E-FF24-3789-B8E0-1A7E9045BA16}"/>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65FA4D92-0B0F-2B9A-7036-1B33C41668E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81B04DC3-2428-9CB7-5B91-90A2977EF19D}"/>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C418CB2D-5F52-4BA0-CF2C-E6D54D46DB4D}"/>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Sicherheits- und Manipulationsprobleme</a:t>
            </a:r>
          </a:p>
        </p:txBody>
      </p:sp>
      <p:sp>
        <p:nvSpPr>
          <p:cNvPr id="9" name="Textplatzhalter 10">
            <a:extLst>
              <a:ext uri="{FF2B5EF4-FFF2-40B4-BE49-F238E27FC236}">
                <a16:creationId xmlns:a16="http://schemas.microsoft.com/office/drawing/2014/main" id="{63FE0DEC-D2EE-62A0-F12C-46F55ABD4C9E}"/>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Shilling-Angriffe: </a:t>
            </a:r>
            <a:r>
              <a:rPr lang="de-DE" dirty="0"/>
              <a:t>Angriffe mit dem Ziel, Bewertungen in einem Recommender System zu manipulieren. Angegriffene Items sollen vermehrt/vermindert empfohlen werden. Zudem wird die Performance der Empfehlungsqualität angegriffen [19]. Angreifer nutzen Verschleierungstechniken um unbemerkt zu bleiben [20].</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Robustheit und Stabilität: </a:t>
            </a:r>
            <a:r>
              <a:rPr lang="de-DE" dirty="0"/>
              <a:t>Systeme müssen robust gegen Angriffe wie Shilling-Attacken sein. Implementierte Mechanismen sollten eine Manipulation kurz- und langfristig verhindern [1].</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Betrug: </a:t>
            </a:r>
            <a:r>
              <a:rPr lang="de-DE" dirty="0"/>
              <a:t>Anbieter könnten durch Fake-Bewertungen versuchen, die Empfehlungwahrscheinlichkeit eigener Items zu stärken oder die der Konkurrenz zu schwächen, um sich einen Vorteil zu verschaffen [21].</a:t>
            </a:r>
            <a:endParaRPr lang="de-DE" b="1" dirty="0"/>
          </a:p>
        </p:txBody>
      </p:sp>
      <p:sp>
        <p:nvSpPr>
          <p:cNvPr id="2" name="Foliennummernplatzhalter 1">
            <a:extLst>
              <a:ext uri="{FF2B5EF4-FFF2-40B4-BE49-F238E27FC236}">
                <a16:creationId xmlns:a16="http://schemas.microsoft.com/office/drawing/2014/main" id="{85B97B49-9A0F-43AE-BB4D-A094AFD8EDFE}"/>
              </a:ext>
            </a:extLst>
          </p:cNvPr>
          <p:cNvSpPr>
            <a:spLocks noGrp="1"/>
          </p:cNvSpPr>
          <p:nvPr>
            <p:ph type="sldNum" sz="quarter" idx="12"/>
          </p:nvPr>
        </p:nvSpPr>
        <p:spPr/>
        <p:txBody>
          <a:bodyPr/>
          <a:lstStyle/>
          <a:p>
            <a:fld id="{3A8B627B-E937-BF42-9F32-48BF246BCC47}" type="slidenum">
              <a:rPr lang="de-DE" smtClean="0">
                <a:solidFill>
                  <a:schemeClr val="bg1"/>
                </a:solidFill>
              </a:rPr>
              <a:t>23</a:t>
            </a:fld>
            <a:endParaRPr lang="de-DE" dirty="0">
              <a:solidFill>
                <a:schemeClr val="bg1"/>
              </a:solidFill>
            </a:endParaRPr>
          </a:p>
        </p:txBody>
      </p:sp>
      <p:sp>
        <p:nvSpPr>
          <p:cNvPr id="3" name="Rechteck 2">
            <a:extLst>
              <a:ext uri="{FF2B5EF4-FFF2-40B4-BE49-F238E27FC236}">
                <a16:creationId xmlns:a16="http://schemas.microsoft.com/office/drawing/2014/main" id="{BD8180D7-1059-24F8-C82B-80F75D66FA45}"/>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0A5143C2-C691-DEC0-6914-3C4E29B4FA82}"/>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23</a:t>
            </a:fld>
            <a:endParaRPr lang="de-DE" dirty="0">
              <a:solidFill>
                <a:schemeClr val="bg1"/>
              </a:solidFill>
            </a:endParaRPr>
          </a:p>
        </p:txBody>
      </p:sp>
      <p:sp>
        <p:nvSpPr>
          <p:cNvPr id="11" name="Foliennummernplatzhalter 11">
            <a:extLst>
              <a:ext uri="{FF2B5EF4-FFF2-40B4-BE49-F238E27FC236}">
                <a16:creationId xmlns:a16="http://schemas.microsoft.com/office/drawing/2014/main" id="{026E1AF1-FF48-E93C-735A-86AA79AAD61E}"/>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036D1AA6-9435-E9EA-A30C-122776E38E2C}"/>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1595785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9479C4-75FF-C01A-3E32-93B7B993A4CE}"/>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D7BB4AF5-C625-3F5B-6300-5A8C37AD449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D29C0A91-0F7F-A64B-11EB-401A44912DCB}"/>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6FA3A52B-6B30-1D17-F245-C825CBD420B9}"/>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Nutzerzentrierte Herausforderungen</a:t>
            </a:r>
          </a:p>
        </p:txBody>
      </p:sp>
      <p:sp>
        <p:nvSpPr>
          <p:cNvPr id="9" name="Textplatzhalter 10">
            <a:extLst>
              <a:ext uri="{FF2B5EF4-FFF2-40B4-BE49-F238E27FC236}">
                <a16:creationId xmlns:a16="http://schemas.microsoft.com/office/drawing/2014/main" id="{B2B50BA1-A2BB-D513-559C-5AE424542365}"/>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Gray Sheep: </a:t>
            </a:r>
            <a:r>
              <a:rPr lang="de-DE" dirty="0"/>
              <a:t>In kleinen oder mittelgroßen auf Collaborative Filtering basierenden Recommender Systemen kann es vorkommen, dass einzelne Nutzer sich in ihren Präferenzen von den meisten anderen Nutzern unterscheiden. So ist es schwer, diese Nutzer zu gruppieren und ihnen präzise, zutreffende Empfehlungen zu machen [22].</a:t>
            </a:r>
          </a:p>
          <a:p>
            <a:endParaRPr lang="de-DE" dirty="0"/>
          </a:p>
          <a:p>
            <a:pPr marL="285750" indent="-285750">
              <a:buFont typeface="Arial" panose="020B0604020202020204" pitchFamily="34" charset="0"/>
              <a:buChar char="•"/>
            </a:pPr>
            <a:r>
              <a:rPr lang="de-DE" b="1" dirty="0"/>
              <a:t>Vertrauen und Nutzerakzeptanz: </a:t>
            </a:r>
            <a:r>
              <a:rPr lang="de-DE" dirty="0"/>
              <a:t>Empfehlungen sollten nachvollziehbar sein, um Unsicherheit auf Seiten der Nutzer zu reduzieren. Umsetzung u.a. durch Vergleiche von empfohlenen Produkten, z.B. mit anderen gekauften/angesehenen Produkten. Vertrauenswürdige Empfehlungen in einem Online-Shop können zu mehr Käufen der Nutzer führen [2].</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endParaRPr lang="de-DE" b="1" dirty="0"/>
          </a:p>
        </p:txBody>
      </p:sp>
      <p:sp>
        <p:nvSpPr>
          <p:cNvPr id="2" name="Foliennummernplatzhalter 1">
            <a:extLst>
              <a:ext uri="{FF2B5EF4-FFF2-40B4-BE49-F238E27FC236}">
                <a16:creationId xmlns:a16="http://schemas.microsoft.com/office/drawing/2014/main" id="{0401E5FA-9260-595D-A051-B6526B823F1E}"/>
              </a:ext>
            </a:extLst>
          </p:cNvPr>
          <p:cNvSpPr>
            <a:spLocks noGrp="1"/>
          </p:cNvSpPr>
          <p:nvPr>
            <p:ph type="sldNum" sz="quarter" idx="12"/>
          </p:nvPr>
        </p:nvSpPr>
        <p:spPr/>
        <p:txBody>
          <a:bodyPr/>
          <a:lstStyle/>
          <a:p>
            <a:fld id="{3A8B627B-E937-BF42-9F32-48BF246BCC47}" type="slidenum">
              <a:rPr lang="de-DE" smtClean="0">
                <a:solidFill>
                  <a:schemeClr val="bg1"/>
                </a:solidFill>
              </a:rPr>
              <a:t>24</a:t>
            </a:fld>
            <a:endParaRPr lang="de-DE" dirty="0">
              <a:solidFill>
                <a:schemeClr val="bg1"/>
              </a:solidFill>
            </a:endParaRPr>
          </a:p>
        </p:txBody>
      </p:sp>
      <p:sp>
        <p:nvSpPr>
          <p:cNvPr id="3" name="Rechteck 2">
            <a:extLst>
              <a:ext uri="{FF2B5EF4-FFF2-40B4-BE49-F238E27FC236}">
                <a16:creationId xmlns:a16="http://schemas.microsoft.com/office/drawing/2014/main" id="{6E397938-2A4B-E087-4905-4F5496CA8183}"/>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947E29AD-D12F-03BF-7D94-8336ED226765}"/>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24</a:t>
            </a:fld>
            <a:endParaRPr lang="de-DE" dirty="0">
              <a:solidFill>
                <a:schemeClr val="bg1"/>
              </a:solidFill>
            </a:endParaRPr>
          </a:p>
        </p:txBody>
      </p:sp>
      <p:sp>
        <p:nvSpPr>
          <p:cNvPr id="11" name="Foliennummernplatzhalter 11">
            <a:extLst>
              <a:ext uri="{FF2B5EF4-FFF2-40B4-BE49-F238E27FC236}">
                <a16:creationId xmlns:a16="http://schemas.microsoft.com/office/drawing/2014/main" id="{6B1F193E-B00F-2302-8E50-E275B5FC36A8}"/>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FC358DBC-A164-B4D1-5699-1B2CA7513B75}"/>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846436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5DC6C5-A788-85D5-EF30-DFF55BD3A4D2}"/>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921BD138-C8AD-AB86-80A0-CF19AF1854B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56871833-0D34-0707-5CC1-EDEA716F2958}"/>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8F7DDC7B-42E4-836D-745B-25B6AC961211}"/>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Relevanz von Privatsphäre und Datenschutz</a:t>
            </a:r>
          </a:p>
        </p:txBody>
      </p:sp>
      <p:sp>
        <p:nvSpPr>
          <p:cNvPr id="9" name="Textplatzhalter 10">
            <a:extLst>
              <a:ext uri="{FF2B5EF4-FFF2-40B4-BE49-F238E27FC236}">
                <a16:creationId xmlns:a16="http://schemas.microsoft.com/office/drawing/2014/main" id="{2C7FE7D7-AF13-4FCB-C854-BE480FA1A28E}"/>
              </a:ext>
            </a:extLst>
          </p:cNvPr>
          <p:cNvSpPr txBox="1">
            <a:spLocks/>
          </p:cNvSpPr>
          <p:nvPr/>
        </p:nvSpPr>
        <p:spPr>
          <a:xfrm>
            <a:off x="626445" y="1447203"/>
            <a:ext cx="8768278"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Verarbeitung vieler verschiedener Daten in Recommender Systemen [23]:</a:t>
            </a:r>
          </a:p>
          <a:p>
            <a:pPr marL="628650" lvl="1" indent="-285750">
              <a:buFont typeface="Arial" panose="020B0604020202020204" pitchFamily="34" charset="0"/>
              <a:buChar char="•"/>
            </a:pPr>
            <a:r>
              <a:rPr lang="de-DE" dirty="0"/>
              <a:t>Bewertungen, Kommentare, Favoriten</a:t>
            </a:r>
          </a:p>
          <a:p>
            <a:pPr marL="628650" lvl="1" indent="-285750">
              <a:buFont typeface="Arial" panose="020B0604020202020204" pitchFamily="34" charset="0"/>
              <a:buChar char="•"/>
            </a:pPr>
            <a:r>
              <a:rPr lang="de-DE" dirty="0"/>
              <a:t>Kauf-/View-Historie</a:t>
            </a:r>
          </a:p>
          <a:p>
            <a:pPr marL="628650" lvl="1" indent="-285750">
              <a:buFont typeface="Arial" panose="020B0604020202020204" pitchFamily="34" charset="0"/>
              <a:buChar char="•"/>
            </a:pPr>
            <a:r>
              <a:rPr lang="de-DE" dirty="0"/>
              <a:t>Nutzerdaten: demografische Merkmale, Verbindungen zu anderen Personen, Mitgliedschaften in Gruppen</a:t>
            </a:r>
          </a:p>
          <a:p>
            <a:endParaRPr lang="de-DE" dirty="0"/>
          </a:p>
          <a:p>
            <a:pPr marL="285750" indent="-285750">
              <a:buFont typeface="Arial" panose="020B0604020202020204" pitchFamily="34" charset="0"/>
              <a:buChar char="•"/>
            </a:pPr>
            <a:r>
              <a:rPr lang="de-DE" dirty="0"/>
              <a:t>Daten werden von Anbietern (teilweise) plattformübergreifend geteilt [24]</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Daten können private Informationen wie politische Ansichten oder sexuelle Orientierung enthalten [1]</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Offenlegung von Daten </a:t>
            </a:r>
            <a:r>
              <a:rPr lang="de-DE" dirty="0">
                <a:sym typeface="Wingdings" pitchFamily="2" charset="2"/>
              </a:rPr>
              <a:t> Reputationsverlust und weniger Gewinne  bei Anbieter; Nutzer verlieren Vertrauen, teilen keine Inhalte mehr </a:t>
            </a:r>
            <a:r>
              <a:rPr lang="de-DE" dirty="0"/>
              <a:t>[2,25]</a:t>
            </a:r>
            <a:endParaRPr lang="de-DE" dirty="0">
              <a:sym typeface="Wingdings" pitchFamily="2" charset="2"/>
            </a:endParaRPr>
          </a:p>
          <a:p>
            <a:pPr marL="285750" indent="-285750">
              <a:buFont typeface="Arial" panose="020B0604020202020204" pitchFamily="34" charset="0"/>
              <a:buChar char="•"/>
            </a:pPr>
            <a:endParaRPr lang="de-DE" dirty="0">
              <a:sym typeface="Wingdings" pitchFamily="2" charset="2"/>
            </a:endParaRPr>
          </a:p>
          <a:p>
            <a:pPr marL="285750" indent="-285750">
              <a:buFont typeface="Arial" panose="020B0604020202020204" pitchFamily="34" charset="0"/>
              <a:buChar char="•"/>
            </a:pPr>
            <a:r>
              <a:rPr lang="de-DE" dirty="0">
                <a:sym typeface="Wingdings" pitchFamily="2" charset="2"/>
              </a:rPr>
              <a:t> Maßnahmen zum Schutz der Daten &amp; zur Einhaltung der DSGVO </a:t>
            </a:r>
            <a:r>
              <a:rPr lang="de-DE" dirty="0"/>
              <a:t>[26]</a:t>
            </a:r>
            <a:r>
              <a:rPr lang="de-DE" dirty="0">
                <a:sym typeface="Wingdings" pitchFamily="2" charset="2"/>
              </a:rPr>
              <a:t> notwendig !</a:t>
            </a:r>
          </a:p>
          <a:p>
            <a:pPr lvl="5" indent="0">
              <a:buNone/>
            </a:pPr>
            <a:endParaRPr lang="de-DE" dirty="0">
              <a:sym typeface="Wingdings" pitchFamily="2" charset="2"/>
            </a:endParaRPr>
          </a:p>
          <a:p>
            <a:pPr lvl="5" indent="0">
              <a:buNone/>
            </a:pPr>
            <a:endParaRPr lang="de-DE" dirty="0">
              <a:sym typeface="Wingdings" pitchFamily="2" charset="2"/>
            </a:endParaRPr>
          </a:p>
          <a:p>
            <a:pPr lvl="5" indent="0">
              <a:buNone/>
            </a:pPr>
            <a:endParaRPr lang="de-DE" dirty="0">
              <a:sym typeface="Wingdings" pitchFamily="2" charset="2"/>
            </a:endParaRPr>
          </a:p>
        </p:txBody>
      </p:sp>
      <p:sp>
        <p:nvSpPr>
          <p:cNvPr id="2" name="Foliennummernplatzhalter 1">
            <a:extLst>
              <a:ext uri="{FF2B5EF4-FFF2-40B4-BE49-F238E27FC236}">
                <a16:creationId xmlns:a16="http://schemas.microsoft.com/office/drawing/2014/main" id="{76CDB16E-0542-D01A-8DA8-4C7FDDAF3EEC}"/>
              </a:ext>
            </a:extLst>
          </p:cNvPr>
          <p:cNvSpPr>
            <a:spLocks noGrp="1"/>
          </p:cNvSpPr>
          <p:nvPr>
            <p:ph type="sldNum" sz="quarter" idx="12"/>
          </p:nvPr>
        </p:nvSpPr>
        <p:spPr/>
        <p:txBody>
          <a:bodyPr/>
          <a:lstStyle/>
          <a:p>
            <a:fld id="{3A8B627B-E937-BF42-9F32-48BF246BCC47}" type="slidenum">
              <a:rPr lang="de-DE" smtClean="0">
                <a:solidFill>
                  <a:schemeClr val="bg1"/>
                </a:solidFill>
              </a:rPr>
              <a:t>25</a:t>
            </a:fld>
            <a:endParaRPr lang="de-DE" dirty="0">
              <a:solidFill>
                <a:schemeClr val="bg1"/>
              </a:solidFill>
            </a:endParaRPr>
          </a:p>
        </p:txBody>
      </p:sp>
      <p:sp>
        <p:nvSpPr>
          <p:cNvPr id="3" name="Rechteck 2">
            <a:extLst>
              <a:ext uri="{FF2B5EF4-FFF2-40B4-BE49-F238E27FC236}">
                <a16:creationId xmlns:a16="http://schemas.microsoft.com/office/drawing/2014/main" id="{9D3ADDE5-7029-E794-BF68-3AB6640A40F0}"/>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BEDAFBB7-0F76-1DC8-CBE0-FBC2421FEB69}"/>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25</a:t>
            </a:fld>
            <a:endParaRPr lang="de-DE" dirty="0">
              <a:solidFill>
                <a:schemeClr val="bg1"/>
              </a:solidFill>
            </a:endParaRPr>
          </a:p>
        </p:txBody>
      </p:sp>
      <p:sp>
        <p:nvSpPr>
          <p:cNvPr id="11" name="Foliennummernplatzhalter 11">
            <a:extLst>
              <a:ext uri="{FF2B5EF4-FFF2-40B4-BE49-F238E27FC236}">
                <a16:creationId xmlns:a16="http://schemas.microsoft.com/office/drawing/2014/main" id="{C259ABF7-AE72-F1AD-0D56-9EB9327EF31A}"/>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905CF458-6DD9-1A71-AE63-55B9E94B8C3F}"/>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315653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F4C6DB-1F3E-C7F5-1F79-7495B69A3AC1}"/>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673DAF96-6DA8-F8AF-2192-913BB795D27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DC7E9E5A-5A38-402F-738A-D5C8214D6CC4}"/>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FB1C4D62-487F-A01B-E527-7692DA5512D1}"/>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Techniken zur Sicherstellung von Privatsphäre</a:t>
            </a:r>
            <a:br>
              <a:rPr lang="de-DE" dirty="0"/>
            </a:br>
            <a:r>
              <a:rPr lang="de-DE" dirty="0"/>
              <a:t>und Datenschutz</a:t>
            </a:r>
          </a:p>
        </p:txBody>
      </p:sp>
      <p:sp>
        <p:nvSpPr>
          <p:cNvPr id="9" name="Textplatzhalter 10">
            <a:extLst>
              <a:ext uri="{FF2B5EF4-FFF2-40B4-BE49-F238E27FC236}">
                <a16:creationId xmlns:a16="http://schemas.microsoft.com/office/drawing/2014/main" id="{77E0AF80-D28E-8F7F-1BE3-2B5364278B9B}"/>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Stochastische Methoden: Zufallsrauschen: </a:t>
            </a:r>
          </a:p>
          <a:p>
            <a:pPr marL="628650" lvl="1" indent="-285750">
              <a:buFont typeface="Arial" panose="020B0604020202020204" pitchFamily="34" charset="0"/>
              <a:buChar char="•"/>
            </a:pPr>
            <a:r>
              <a:rPr lang="de-DE" u="sng" dirty="0"/>
              <a:t>Randomized Perturbation </a:t>
            </a:r>
            <a:r>
              <a:rPr lang="de-DE" dirty="0"/>
              <a:t>als Ansatz, bei dem jeder Bewertung ein zufälliger Wert hinzugefügt wird </a:t>
            </a:r>
            <a:r>
              <a:rPr lang="de-DE" dirty="0">
                <a:sym typeface="Wingdings" pitchFamily="2" charset="2"/>
              </a:rPr>
              <a:t> tatsächliche Bewertungen nicht mehr ersichtlich, aggregierte Informationen können weiterhin zur Generierung der Empfehlungen verwendet werden </a:t>
            </a:r>
            <a:r>
              <a:rPr lang="de-DE" dirty="0"/>
              <a:t>[27]</a:t>
            </a:r>
            <a:endParaRPr lang="de-DE" dirty="0">
              <a:sym typeface="Wingdings" pitchFamily="2" charset="2"/>
            </a:endParaRPr>
          </a:p>
          <a:p>
            <a:pPr marL="628650" lvl="1" indent="-285750">
              <a:buFont typeface="Arial" panose="020B0604020202020204" pitchFamily="34" charset="0"/>
              <a:buChar char="•"/>
            </a:pPr>
            <a:r>
              <a:rPr lang="de-DE" u="sng" dirty="0">
                <a:sym typeface="Wingdings" pitchFamily="2" charset="2"/>
              </a:rPr>
              <a:t>Differential Privacy</a:t>
            </a:r>
            <a:r>
              <a:rPr lang="de-DE" dirty="0">
                <a:sym typeface="Wingdings" pitchFamily="2" charset="2"/>
              </a:rPr>
              <a:t>: Rauschen zu Daten hinzufügen, um Rückschlüsse auf individuelle Nutzerdaten zu erschweren. Stärke des Rauschens abhängig von Sensitivität der Abfrage. Ziel: Wahrscheinlichkeiten sollen sich nicht signifikant ändern, unabhängig davon, ob eine bestimmte Person in den Daten enthalten ist oder nicht </a:t>
            </a:r>
            <a:r>
              <a:rPr lang="de-DE" dirty="0"/>
              <a:t>[28]</a:t>
            </a:r>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Anonymisierungsverfahren:</a:t>
            </a:r>
          </a:p>
          <a:p>
            <a:pPr marL="628650" lvl="1" indent="-285750">
              <a:buFont typeface="Arial" panose="020B0604020202020204" pitchFamily="34" charset="0"/>
              <a:buChar char="•"/>
            </a:pPr>
            <a:r>
              <a:rPr lang="de-DE" u="sng" dirty="0"/>
              <a:t>k-Anonymität</a:t>
            </a:r>
            <a:r>
              <a:rPr lang="de-DE" dirty="0"/>
              <a:t>: spezifische Daten durch allgemeine ersetzen und generalisieren, damit Daten nicht mehr eindeutig einzelnen Personen zuordenbar sind </a:t>
            </a:r>
            <a:r>
              <a:rPr lang="de-DE" dirty="0">
                <a:sym typeface="Wingdings" pitchFamily="2" charset="2"/>
              </a:rPr>
              <a:t> Jede Kombination von Quasi-Identifikatoren (z.B. Geschlecht, Geburtsdatum) wird mit mindestens k Personen geteilt </a:t>
            </a:r>
            <a:r>
              <a:rPr lang="de-DE" dirty="0"/>
              <a:t>[29]</a:t>
            </a:r>
            <a:endParaRPr lang="de-DE" dirty="0">
              <a:sym typeface="Wingdings" pitchFamily="2" charset="2"/>
            </a:endParaRPr>
          </a:p>
          <a:p>
            <a:pPr marL="628650" lvl="1" indent="-285750">
              <a:buFont typeface="Arial" panose="020B0604020202020204" pitchFamily="34" charset="0"/>
              <a:buChar char="•"/>
            </a:pPr>
            <a:r>
              <a:rPr lang="de-DE" u="sng" dirty="0">
                <a:sym typeface="Wingdings" pitchFamily="2" charset="2"/>
              </a:rPr>
              <a:t>l-Diversität</a:t>
            </a:r>
            <a:r>
              <a:rPr lang="de-DE" dirty="0">
                <a:sym typeface="Wingdings" pitchFamily="2" charset="2"/>
              </a:rPr>
              <a:t>: Daten sind genau dann l-divers, wenn es in jeder Gruppe mindestens l verschiedene gut verteilte Wert des sensiblen Attributs gibt </a:t>
            </a:r>
            <a:r>
              <a:rPr lang="de-DE" dirty="0"/>
              <a:t>[30]</a:t>
            </a:r>
            <a:endParaRPr lang="de-DE" dirty="0">
              <a:sym typeface="Wingdings" pitchFamily="2" charset="2"/>
            </a:endParaRPr>
          </a:p>
          <a:p>
            <a:pPr marL="628650" lvl="1" indent="-285750">
              <a:buFont typeface="Arial" panose="020B0604020202020204" pitchFamily="34" charset="0"/>
              <a:buChar char="•"/>
            </a:pPr>
            <a:r>
              <a:rPr lang="de-DE" u="sng" dirty="0">
                <a:sym typeface="Wingdings" pitchFamily="2" charset="2"/>
              </a:rPr>
              <a:t>t-Closeness: </a:t>
            </a:r>
            <a:r>
              <a:rPr lang="de-DE" dirty="0">
                <a:sym typeface="Wingdings" pitchFamily="2" charset="2"/>
              </a:rPr>
              <a:t>Ziel: Verteilung eines sensiblen Attributs innerhalb jeder Äquivalenzklasse der Gesamtverteilung des Attributs im Datensatz möglichst ähnlich halten, um Informationsgewinn über einzelne Personen einzuschränken </a:t>
            </a:r>
            <a:r>
              <a:rPr lang="de-DE" dirty="0"/>
              <a:t>[31]</a:t>
            </a:r>
          </a:p>
        </p:txBody>
      </p:sp>
      <p:sp>
        <p:nvSpPr>
          <p:cNvPr id="2" name="Foliennummernplatzhalter 1">
            <a:extLst>
              <a:ext uri="{FF2B5EF4-FFF2-40B4-BE49-F238E27FC236}">
                <a16:creationId xmlns:a16="http://schemas.microsoft.com/office/drawing/2014/main" id="{A64D2A5B-03E2-98A8-81CF-3057F8B0643E}"/>
              </a:ext>
            </a:extLst>
          </p:cNvPr>
          <p:cNvSpPr>
            <a:spLocks noGrp="1"/>
          </p:cNvSpPr>
          <p:nvPr>
            <p:ph type="sldNum" sz="quarter" idx="12"/>
          </p:nvPr>
        </p:nvSpPr>
        <p:spPr/>
        <p:txBody>
          <a:bodyPr/>
          <a:lstStyle/>
          <a:p>
            <a:fld id="{3A8B627B-E937-BF42-9F32-48BF246BCC47}" type="slidenum">
              <a:rPr lang="de-DE" smtClean="0">
                <a:solidFill>
                  <a:schemeClr val="bg1"/>
                </a:solidFill>
              </a:rPr>
              <a:t>26</a:t>
            </a:fld>
            <a:endParaRPr lang="de-DE" dirty="0">
              <a:solidFill>
                <a:schemeClr val="bg1"/>
              </a:solidFill>
            </a:endParaRPr>
          </a:p>
        </p:txBody>
      </p:sp>
      <p:sp>
        <p:nvSpPr>
          <p:cNvPr id="3" name="Rechteck 2">
            <a:extLst>
              <a:ext uri="{FF2B5EF4-FFF2-40B4-BE49-F238E27FC236}">
                <a16:creationId xmlns:a16="http://schemas.microsoft.com/office/drawing/2014/main" id="{B1D6AAF1-9EB3-C0D7-4C13-5CABEF298459}"/>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36D2A996-6356-00E8-FDAF-9AD31E33D7F7}"/>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26</a:t>
            </a:fld>
            <a:endParaRPr lang="de-DE" dirty="0">
              <a:solidFill>
                <a:schemeClr val="bg1"/>
              </a:solidFill>
            </a:endParaRPr>
          </a:p>
        </p:txBody>
      </p:sp>
      <p:sp>
        <p:nvSpPr>
          <p:cNvPr id="11" name="Foliennummernplatzhalter 11">
            <a:extLst>
              <a:ext uri="{FF2B5EF4-FFF2-40B4-BE49-F238E27FC236}">
                <a16:creationId xmlns:a16="http://schemas.microsoft.com/office/drawing/2014/main" id="{DE629B9E-5377-D144-CF47-2C6A887EBBEF}"/>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50F4969D-77CF-9C03-7942-84961337EBC6}"/>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3011461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7AD3A-6619-6B40-B865-4D3E596636B7}"/>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59A055CC-49E9-2FF6-7929-1AC2F12EDB3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8B57B1BD-9B8E-5E8A-0A2D-1EBDA04EB89D}"/>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904B522B-BF3E-E90F-45E7-94B1A0E1ECA5}"/>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Techniken zur Sicherstellung von Privatsphäre</a:t>
            </a:r>
            <a:br>
              <a:rPr lang="de-DE" dirty="0"/>
            </a:br>
            <a:r>
              <a:rPr lang="de-DE" dirty="0"/>
              <a:t>und Datenschutz</a:t>
            </a:r>
          </a:p>
        </p:txBody>
      </p:sp>
      <p:sp>
        <p:nvSpPr>
          <p:cNvPr id="9" name="Textplatzhalter 10">
            <a:extLst>
              <a:ext uri="{FF2B5EF4-FFF2-40B4-BE49-F238E27FC236}">
                <a16:creationId xmlns:a16="http://schemas.microsoft.com/office/drawing/2014/main" id="{A3E6BD23-2D4D-A4EE-F987-47FF2CB253BC}"/>
              </a:ext>
            </a:extLst>
          </p:cNvPr>
          <p:cNvSpPr txBox="1">
            <a:spLocks/>
          </p:cNvSpPr>
          <p:nvPr/>
        </p:nvSpPr>
        <p:spPr>
          <a:xfrm>
            <a:off x="626445" y="1447203"/>
            <a:ext cx="8561800"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Kryptographische Methoden:</a:t>
            </a:r>
          </a:p>
          <a:p>
            <a:pPr marL="628650" lvl="1" indent="-285750">
              <a:buFont typeface="Arial" panose="020B0604020202020204" pitchFamily="34" charset="0"/>
              <a:buChar char="•"/>
            </a:pPr>
            <a:r>
              <a:rPr lang="de-DE" u="sng" dirty="0"/>
              <a:t>Homomorphe Verschlüsselung:</a:t>
            </a:r>
            <a:r>
              <a:rPr lang="de-DE" dirty="0"/>
              <a:t> Verschlüsselungsverfahren, das Berechnungen direkt auf verschlüsselten Daten ermöglicht, so dass </a:t>
            </a:r>
            <a:r>
              <a:rPr lang="de-DE" dirty="0">
                <a:sym typeface="Wingdings" pitchFamily="2" charset="2"/>
              </a:rPr>
              <a:t>entschlüsseltes Ergebnis mit dem einer Berechnung auf den unverschlüsselten Daten übereinstimmt  So können in Recommender Systemen Nutzerdaten verschlüsselt bleiben und trotzdem als Grundlage für die Generierung der Empfehlungen genutzt werden  Keine Gefährdung der Vertraulichkeit </a:t>
            </a:r>
            <a:r>
              <a:rPr lang="de-DE" dirty="0"/>
              <a:t>[32]</a:t>
            </a:r>
            <a:endParaRPr lang="de-DE" u="sng"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Dezentrale und agentbasierte Lösungen:</a:t>
            </a:r>
          </a:p>
          <a:p>
            <a:pPr marL="628650" lvl="1" indent="-285750">
              <a:buFont typeface="Arial" panose="020B0604020202020204" pitchFamily="34" charset="0"/>
              <a:buChar char="•"/>
            </a:pPr>
            <a:r>
              <a:rPr lang="de-DE" u="sng" dirty="0"/>
              <a:t>Agentenbasierte Ansätze: </a:t>
            </a:r>
            <a:r>
              <a:rPr lang="de-DE" dirty="0"/>
              <a:t>Personalisierte Empfehlung, ohne dass es dafür einer dauerhaften Speicherung oder Weitergabe privater Informationen bedarf </a:t>
            </a:r>
            <a:r>
              <a:rPr lang="de-DE" dirty="0">
                <a:sym typeface="Wingdings" pitchFamily="2" charset="2"/>
              </a:rPr>
              <a:t> Nutzerprofile in einem Recommender System werden nur temporär verarbeitet. Durch ein Kommunikationsprotokoll und vertrauenswürdige Agenten wird die Offenlegung sensibler Daten verhindert.  Datenschutzanforderungen können eingehalten werden </a:t>
            </a:r>
            <a:r>
              <a:rPr lang="de-DE" dirty="0"/>
              <a:t>[33]</a:t>
            </a:r>
            <a:endParaRPr lang="de-DE" dirty="0">
              <a:sym typeface="Wingdings" pitchFamily="2" charset="2"/>
            </a:endParaRPr>
          </a:p>
          <a:p>
            <a:pPr marL="628650" lvl="1" indent="-285750">
              <a:buFont typeface="Arial" panose="020B0604020202020204" pitchFamily="34" charset="0"/>
              <a:buChar char="•"/>
            </a:pPr>
            <a:r>
              <a:rPr lang="de-DE" u="sng" dirty="0">
                <a:sym typeface="Wingdings" pitchFamily="2" charset="2"/>
              </a:rPr>
              <a:t>Blockchain:</a:t>
            </a:r>
            <a:r>
              <a:rPr lang="de-DE" dirty="0">
                <a:sym typeface="Wingdings" pitchFamily="2" charset="2"/>
              </a:rPr>
              <a:t> Verkettete Transaktionsblöcke, die durch Hashes abgesichert sind. Jede Transaktion wird mittels Peer-to-Peer-Netzwerk validiert und in eine unveränderbare Kette aufgenommen  Manipulation wird erschwert, da immense Rechenleistung benötigt würde.</a:t>
            </a:r>
            <a:r>
              <a:rPr lang="de-DE" u="sng" dirty="0">
                <a:sym typeface="Wingdings" pitchFamily="2" charset="2"/>
              </a:rPr>
              <a:t> </a:t>
            </a:r>
            <a:r>
              <a:rPr lang="de-DE" dirty="0">
                <a:sym typeface="Wingdings" pitchFamily="2" charset="2"/>
              </a:rPr>
              <a:t> So könnten in Recommender Systemen die Nutzerdaten vor Manipulation geschützt werden </a:t>
            </a:r>
            <a:r>
              <a:rPr lang="de-DE" dirty="0"/>
              <a:t>[34]</a:t>
            </a:r>
            <a:endParaRPr lang="de-DE" dirty="0">
              <a:sym typeface="Wingdings" pitchFamily="2" charset="2"/>
            </a:endParaRPr>
          </a:p>
        </p:txBody>
      </p:sp>
      <p:sp>
        <p:nvSpPr>
          <p:cNvPr id="2" name="Foliennummernplatzhalter 1">
            <a:extLst>
              <a:ext uri="{FF2B5EF4-FFF2-40B4-BE49-F238E27FC236}">
                <a16:creationId xmlns:a16="http://schemas.microsoft.com/office/drawing/2014/main" id="{9456B62B-5EF6-0C63-DE10-2150D46EF022}"/>
              </a:ext>
            </a:extLst>
          </p:cNvPr>
          <p:cNvSpPr>
            <a:spLocks noGrp="1"/>
          </p:cNvSpPr>
          <p:nvPr>
            <p:ph type="sldNum" sz="quarter" idx="12"/>
          </p:nvPr>
        </p:nvSpPr>
        <p:spPr/>
        <p:txBody>
          <a:bodyPr/>
          <a:lstStyle/>
          <a:p>
            <a:fld id="{3A8B627B-E937-BF42-9F32-48BF246BCC47}" type="slidenum">
              <a:rPr lang="de-DE" smtClean="0">
                <a:solidFill>
                  <a:schemeClr val="bg1"/>
                </a:solidFill>
              </a:rPr>
              <a:t>27</a:t>
            </a:fld>
            <a:endParaRPr lang="de-DE" dirty="0">
              <a:solidFill>
                <a:schemeClr val="bg1"/>
              </a:solidFill>
            </a:endParaRPr>
          </a:p>
        </p:txBody>
      </p:sp>
      <p:sp>
        <p:nvSpPr>
          <p:cNvPr id="3" name="Rechteck 2">
            <a:extLst>
              <a:ext uri="{FF2B5EF4-FFF2-40B4-BE49-F238E27FC236}">
                <a16:creationId xmlns:a16="http://schemas.microsoft.com/office/drawing/2014/main" id="{A15080D5-A1C3-3ACA-4787-4D141737CA36}"/>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FB00ED9F-312F-FAFE-0B1C-52F2DC9289BE}"/>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27</a:t>
            </a:fld>
            <a:endParaRPr lang="de-DE" dirty="0">
              <a:solidFill>
                <a:schemeClr val="bg1"/>
              </a:solidFill>
            </a:endParaRPr>
          </a:p>
        </p:txBody>
      </p:sp>
      <p:sp>
        <p:nvSpPr>
          <p:cNvPr id="11" name="Foliennummernplatzhalter 11">
            <a:extLst>
              <a:ext uri="{FF2B5EF4-FFF2-40B4-BE49-F238E27FC236}">
                <a16:creationId xmlns:a16="http://schemas.microsoft.com/office/drawing/2014/main" id="{57939B48-D568-8CE6-B634-9EF168F18A9D}"/>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16ED4174-EC1C-673A-40EE-844BD584F9A6}"/>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3973393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A69A8-D2D0-9A5B-1441-85A0E3C68BED}"/>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2AF9A517-10D4-BBFC-EF9F-09110509FC69}"/>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261DF33B-DC7C-616B-9653-3E31E6F930B4}"/>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E9A9AA8F-9F6D-15EB-69B1-350C38A9DFA3}"/>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Shilling-Angriffe</a:t>
            </a:r>
          </a:p>
        </p:txBody>
      </p:sp>
      <p:sp>
        <p:nvSpPr>
          <p:cNvPr id="9" name="Textplatzhalter 10">
            <a:extLst>
              <a:ext uri="{FF2B5EF4-FFF2-40B4-BE49-F238E27FC236}">
                <a16:creationId xmlns:a16="http://schemas.microsoft.com/office/drawing/2014/main" id="{A4D1D67C-D70B-9152-8816-F623373D6022}"/>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Angriffe auf Collaborative Filtering Recommender Systeme durch Einfügen von Fake-Bewertungen mit dem Ziel, die Empfehlungen zu verzerren [1]</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Empfehlungswahrscheinlichkeit eines Items soll erhöht (</a:t>
            </a:r>
            <a:r>
              <a:rPr lang="de-DE" b="1" dirty="0"/>
              <a:t>Push-Angriffe</a:t>
            </a:r>
            <a:r>
              <a:rPr lang="de-DE" dirty="0"/>
              <a:t>) oder vermindert (</a:t>
            </a:r>
            <a:r>
              <a:rPr lang="de-DE" b="1" dirty="0"/>
              <a:t>Nuke-Angriffe</a:t>
            </a:r>
            <a:r>
              <a:rPr lang="de-DE" dirty="0"/>
              <a:t>) werden [35]</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b="1" dirty="0"/>
              <a:t>Angriffsprofil: </a:t>
            </a:r>
            <a:r>
              <a:rPr lang="de-DE" dirty="0"/>
              <a:t>Bewertungen des Nutzerprofils eines Angreifers, besteht aus [36]:</a:t>
            </a:r>
          </a:p>
          <a:p>
            <a:pPr marL="628650" lvl="1" indent="-285750">
              <a:buFont typeface="Arial" panose="020B0604020202020204" pitchFamily="34" charset="0"/>
              <a:buChar char="•"/>
            </a:pPr>
            <a:r>
              <a:rPr lang="de-DE" dirty="0"/>
              <a:t>Bewertung für das Ziel- bzw. Target-Item</a:t>
            </a:r>
          </a:p>
          <a:p>
            <a:pPr marL="628650" lvl="1" indent="-285750">
              <a:buFont typeface="Arial" panose="020B0604020202020204" pitchFamily="34" charset="0"/>
              <a:buChar char="•"/>
            </a:pPr>
            <a:r>
              <a:rPr lang="de-DE" dirty="0"/>
              <a:t>Bewertungen für ausgewählte Items</a:t>
            </a:r>
          </a:p>
          <a:p>
            <a:pPr marL="628650" lvl="1" indent="-285750">
              <a:buFont typeface="Arial" panose="020B0604020202020204" pitchFamily="34" charset="0"/>
              <a:buChar char="•"/>
            </a:pPr>
            <a:r>
              <a:rPr lang="de-DE" dirty="0"/>
              <a:t>Bewertungen für zufällig ausgesuchte Filler-Items</a:t>
            </a:r>
          </a:p>
          <a:p>
            <a:pPr lvl="1"/>
            <a:r>
              <a:rPr lang="de-DE" dirty="0"/>
              <a:t>      zur Verschleierung der Attacke</a:t>
            </a:r>
          </a:p>
          <a:p>
            <a:pPr lvl="1"/>
            <a:endParaRPr lang="de-DE" dirty="0"/>
          </a:p>
          <a:p>
            <a:pPr lvl="1"/>
            <a:endParaRPr lang="de-DE" dirty="0"/>
          </a:p>
          <a:p>
            <a:pPr lvl="1"/>
            <a:endParaRPr lang="de-DE" dirty="0"/>
          </a:p>
          <a:p>
            <a:pPr lvl="1"/>
            <a:endParaRPr lang="de-DE" dirty="0"/>
          </a:p>
          <a:p>
            <a:pPr lvl="1"/>
            <a:endParaRPr lang="de-DE" dirty="0"/>
          </a:p>
          <a:p>
            <a:pPr lvl="1"/>
            <a:r>
              <a:rPr lang="de-DE" sz="1400" dirty="0"/>
              <a:t>				                                 Quelle: eigene Darstellung (nach [36])</a:t>
            </a:r>
          </a:p>
          <a:p>
            <a:pPr lvl="1"/>
            <a:endParaRPr lang="de-DE" dirty="0"/>
          </a:p>
        </p:txBody>
      </p:sp>
      <p:sp>
        <p:nvSpPr>
          <p:cNvPr id="2" name="Foliennummernplatzhalter 1">
            <a:extLst>
              <a:ext uri="{FF2B5EF4-FFF2-40B4-BE49-F238E27FC236}">
                <a16:creationId xmlns:a16="http://schemas.microsoft.com/office/drawing/2014/main" id="{FCED2E34-8E43-2613-0C04-308E98C14ACA}"/>
              </a:ext>
            </a:extLst>
          </p:cNvPr>
          <p:cNvSpPr>
            <a:spLocks noGrp="1"/>
          </p:cNvSpPr>
          <p:nvPr>
            <p:ph type="sldNum" sz="quarter" idx="12"/>
          </p:nvPr>
        </p:nvSpPr>
        <p:spPr/>
        <p:txBody>
          <a:bodyPr/>
          <a:lstStyle/>
          <a:p>
            <a:fld id="{3A8B627B-E937-BF42-9F32-48BF246BCC47}" type="slidenum">
              <a:rPr lang="de-DE" smtClean="0">
                <a:solidFill>
                  <a:schemeClr val="bg1"/>
                </a:solidFill>
              </a:rPr>
              <a:t>28</a:t>
            </a:fld>
            <a:endParaRPr lang="de-DE" dirty="0">
              <a:solidFill>
                <a:schemeClr val="bg1"/>
              </a:solidFill>
            </a:endParaRPr>
          </a:p>
        </p:txBody>
      </p:sp>
      <p:sp>
        <p:nvSpPr>
          <p:cNvPr id="3" name="Rechteck 2">
            <a:extLst>
              <a:ext uri="{FF2B5EF4-FFF2-40B4-BE49-F238E27FC236}">
                <a16:creationId xmlns:a16="http://schemas.microsoft.com/office/drawing/2014/main" id="{38393F99-BE71-7BE7-5AB2-15FD6807747E}"/>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F8ACA590-8CF2-3C2F-DB00-26A639A0C6F1}"/>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28</a:t>
            </a:fld>
            <a:endParaRPr lang="de-DE" dirty="0">
              <a:solidFill>
                <a:schemeClr val="bg1"/>
              </a:solidFill>
            </a:endParaRPr>
          </a:p>
        </p:txBody>
      </p:sp>
      <p:sp>
        <p:nvSpPr>
          <p:cNvPr id="11" name="Foliennummernplatzhalter 11">
            <a:extLst>
              <a:ext uri="{FF2B5EF4-FFF2-40B4-BE49-F238E27FC236}">
                <a16:creationId xmlns:a16="http://schemas.microsoft.com/office/drawing/2014/main" id="{7D127CAA-67E4-B768-ECB0-EB0BE0AC21EA}"/>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336CEAE2-F8E6-1507-86AA-AA209ECE9AE5}"/>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pic>
        <p:nvPicPr>
          <p:cNvPr id="7" name="Grafik 6">
            <a:extLst>
              <a:ext uri="{FF2B5EF4-FFF2-40B4-BE49-F238E27FC236}">
                <a16:creationId xmlns:a16="http://schemas.microsoft.com/office/drawing/2014/main" id="{30C3EDF6-C952-8719-3852-43FFB4BCD9A4}"/>
              </a:ext>
            </a:extLst>
          </p:cNvPr>
          <p:cNvPicPr>
            <a:picLocks noChangeAspect="1"/>
          </p:cNvPicPr>
          <p:nvPr/>
        </p:nvPicPr>
        <p:blipFill>
          <a:blip r:embed="rId3"/>
          <a:stretch>
            <a:fillRect/>
          </a:stretch>
        </p:blipFill>
        <p:spPr>
          <a:xfrm>
            <a:off x="5689599" y="3516932"/>
            <a:ext cx="4025011" cy="2206197"/>
          </a:xfrm>
          <a:prstGeom prst="rect">
            <a:avLst/>
          </a:prstGeom>
        </p:spPr>
      </p:pic>
    </p:spTree>
    <p:extLst>
      <p:ext uri="{BB962C8B-B14F-4D97-AF65-F5344CB8AC3E}">
        <p14:creationId xmlns:p14="http://schemas.microsoft.com/office/powerpoint/2010/main" val="3160414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7E3C4D-447D-9B22-82B1-DBAF296E05B1}"/>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4366B2C9-EB5C-BF35-66CE-B56A257836C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C13BFB44-DDD6-37D9-1210-29CA66B25811}"/>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77F96D98-12E7-6FA0-A057-B514EC15C84A}"/>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Shilling-Angriffe: Schlüsselbegriffe</a:t>
            </a:r>
          </a:p>
        </p:txBody>
      </p:sp>
      <p:sp>
        <p:nvSpPr>
          <p:cNvPr id="9" name="Textplatzhalter 10">
            <a:extLst>
              <a:ext uri="{FF2B5EF4-FFF2-40B4-BE49-F238E27FC236}">
                <a16:creationId xmlns:a16="http://schemas.microsoft.com/office/drawing/2014/main" id="{5A446108-1DAE-AA43-2E9B-57B4124803D1}"/>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Angriffsgröße: </a:t>
            </a:r>
            <a:r>
              <a:rPr lang="de-DE" dirty="0"/>
              <a:t>Anzahl an Angriffsprofilen, die im Rahmen eines Angriffs Bewertungen in das System einfügen [37]</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Filler-Größe: </a:t>
            </a:r>
            <a:r>
              <a:rPr lang="de-DE" dirty="0"/>
              <a:t>Anzahl an Filler-Items, die als Bestandteil eines jeden Angriffsprofils im Rahmen einer Attacke bewertet werden [38]</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Profil-Größe: </a:t>
            </a:r>
            <a:r>
              <a:rPr lang="de-DE" dirty="0"/>
              <a:t>Anzahl an Ratings, die ein Angriffsprofil enthält [38]</a:t>
            </a:r>
            <a:endParaRPr lang="de-DE" b="1" dirty="0"/>
          </a:p>
        </p:txBody>
      </p:sp>
      <p:sp>
        <p:nvSpPr>
          <p:cNvPr id="2" name="Foliennummernplatzhalter 1">
            <a:extLst>
              <a:ext uri="{FF2B5EF4-FFF2-40B4-BE49-F238E27FC236}">
                <a16:creationId xmlns:a16="http://schemas.microsoft.com/office/drawing/2014/main" id="{8513D8F4-9B7C-C7A9-0121-B5FDAAA99EC8}"/>
              </a:ext>
            </a:extLst>
          </p:cNvPr>
          <p:cNvSpPr>
            <a:spLocks noGrp="1"/>
          </p:cNvSpPr>
          <p:nvPr>
            <p:ph type="sldNum" sz="quarter" idx="12"/>
          </p:nvPr>
        </p:nvSpPr>
        <p:spPr/>
        <p:txBody>
          <a:bodyPr/>
          <a:lstStyle/>
          <a:p>
            <a:fld id="{3A8B627B-E937-BF42-9F32-48BF246BCC47}" type="slidenum">
              <a:rPr lang="de-DE" smtClean="0">
                <a:solidFill>
                  <a:schemeClr val="bg1"/>
                </a:solidFill>
              </a:rPr>
              <a:t>29</a:t>
            </a:fld>
            <a:endParaRPr lang="de-DE" dirty="0">
              <a:solidFill>
                <a:schemeClr val="bg1"/>
              </a:solidFill>
            </a:endParaRPr>
          </a:p>
        </p:txBody>
      </p:sp>
      <p:sp>
        <p:nvSpPr>
          <p:cNvPr id="3" name="Rechteck 2">
            <a:extLst>
              <a:ext uri="{FF2B5EF4-FFF2-40B4-BE49-F238E27FC236}">
                <a16:creationId xmlns:a16="http://schemas.microsoft.com/office/drawing/2014/main" id="{D061BDEC-44D7-5967-1E2B-1014476A7232}"/>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52616EAE-2DF0-3B1B-2865-EB1AE059D062}"/>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29</a:t>
            </a:fld>
            <a:endParaRPr lang="de-DE" dirty="0">
              <a:solidFill>
                <a:schemeClr val="bg1"/>
              </a:solidFill>
            </a:endParaRPr>
          </a:p>
        </p:txBody>
      </p:sp>
      <p:sp>
        <p:nvSpPr>
          <p:cNvPr id="11" name="Foliennummernplatzhalter 11">
            <a:extLst>
              <a:ext uri="{FF2B5EF4-FFF2-40B4-BE49-F238E27FC236}">
                <a16:creationId xmlns:a16="http://schemas.microsoft.com/office/drawing/2014/main" id="{B3172246-276F-CB5D-9D4E-0FCD14A4F147}"/>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A44B7353-E1B8-45D2-2292-9B517546C64E}"/>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3037128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35F340-B629-A0FD-A790-9DC7BC8A97DC}"/>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ABE47F90-3D48-8CE2-472B-CFC1D99BBF0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2DB45F5C-6E08-4BC2-46D9-D088134F4643}"/>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284E8FBA-D1FF-AFF7-3F99-6BED10072D83}"/>
              </a:ext>
            </a:extLst>
          </p:cNvPr>
          <p:cNvSpPr>
            <a:spLocks noGrp="1"/>
          </p:cNvSpPr>
          <p:nvPr>
            <p:ph type="title"/>
          </p:nvPr>
        </p:nvSpPr>
        <p:spPr>
          <a:xfrm>
            <a:off x="626444" y="365129"/>
            <a:ext cx="10740608" cy="4723238"/>
          </a:xfrm>
          <a:prstGeom prst="rect">
            <a:avLst/>
          </a:prstGeom>
        </p:spPr>
        <p:txBody>
          <a:bodyPr>
            <a:normAutofit/>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sz="4000" dirty="0"/>
              <a:t>Einführung ins Thema / Motivation</a:t>
            </a:r>
          </a:p>
        </p:txBody>
      </p:sp>
      <p:sp>
        <p:nvSpPr>
          <p:cNvPr id="12" name="Foliennummernplatzhalter 11">
            <a:extLst>
              <a:ext uri="{FF2B5EF4-FFF2-40B4-BE49-F238E27FC236}">
                <a16:creationId xmlns:a16="http://schemas.microsoft.com/office/drawing/2014/main" id="{919589B7-075E-C2A7-D19D-927C2217AAE7}"/>
              </a:ext>
            </a:extLst>
          </p:cNvPr>
          <p:cNvSpPr>
            <a:spLocks noGrp="1"/>
          </p:cNvSpPr>
          <p:nvPr>
            <p:ph type="sldNum" sz="quarter" idx="12"/>
          </p:nvPr>
        </p:nvSpPr>
        <p:spPr>
          <a:xfrm>
            <a:off x="8623852" y="6219884"/>
            <a:ext cx="2743200" cy="365125"/>
          </a:xfrm>
        </p:spPr>
        <p:txBody>
          <a:bodyPr/>
          <a:lstStyle/>
          <a:p>
            <a:fld id="{3A8B627B-E937-BF42-9F32-48BF246BCC47}" type="slidenum">
              <a:rPr lang="de-DE" smtClean="0">
                <a:solidFill>
                  <a:schemeClr val="bg1"/>
                </a:solidFill>
              </a:rPr>
              <a:t>3</a:t>
            </a:fld>
            <a:endParaRPr lang="de-DE" dirty="0">
              <a:solidFill>
                <a:schemeClr val="bg1"/>
              </a:solidFill>
            </a:endParaRPr>
          </a:p>
        </p:txBody>
      </p:sp>
      <p:sp>
        <p:nvSpPr>
          <p:cNvPr id="2" name="Foliennummernplatzhalter 11">
            <a:extLst>
              <a:ext uri="{FF2B5EF4-FFF2-40B4-BE49-F238E27FC236}">
                <a16:creationId xmlns:a16="http://schemas.microsoft.com/office/drawing/2014/main" id="{FF57C087-6C4F-87F5-AF23-A82C53CF42FD}"/>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3" name="Foliennummernplatzhalter 11">
            <a:extLst>
              <a:ext uri="{FF2B5EF4-FFF2-40B4-BE49-F238E27FC236}">
                <a16:creationId xmlns:a16="http://schemas.microsoft.com/office/drawing/2014/main" id="{6C4D3792-4A3A-090F-D895-D1FA2D239B31}"/>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6112119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1953B2-5132-820C-B51E-669378CB89B8}"/>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C0566F11-8D97-593C-0C4F-C869D8E23F0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A3DBE4DB-7FA8-B725-934C-B57927890C7D}"/>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909D54AE-38C0-EC38-DD19-7CC4CD6AEC99}"/>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Arten von Shilling-Angriffen</a:t>
            </a:r>
          </a:p>
        </p:txBody>
      </p:sp>
      <p:sp>
        <p:nvSpPr>
          <p:cNvPr id="9" name="Textplatzhalter 10">
            <a:extLst>
              <a:ext uri="{FF2B5EF4-FFF2-40B4-BE49-F238E27FC236}">
                <a16:creationId xmlns:a16="http://schemas.microsoft.com/office/drawing/2014/main" id="{AD2B05D5-4E9E-3B38-2178-F6781476E416}"/>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Bandwagon:</a:t>
            </a:r>
            <a:r>
              <a:rPr lang="de-DE" dirty="0"/>
              <a:t> Target-Item wird maximal bewertet, populäre Items werden ebenfalls maximal bewertet, um die Angriffsprofile ähnlicher zu denen normaler Nutzer erscheinen zu lassen, Bewertungen der Filler-Items folgen einer Normalverteilung mit dem Mittelwert und der Standardabweichung des Systems [39]</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Random</a:t>
            </a:r>
            <a:r>
              <a:rPr lang="de-DE" dirty="0"/>
              <a:t>: Größtenteils identisch zu Bandwagon-Angriffen mit dem Unterschied, dass hier keine ausgewählten (populären) Items bewertet werden [39]</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Average:</a:t>
            </a:r>
            <a:r>
              <a:rPr lang="de-DE" dirty="0"/>
              <a:t> Ähnlich wie Random-Angriffe mit dem Unterschied, dass hier die Bewertung der Filler-Items nicht auf dem Gesamt-Mittelwert des Systems sondern auf den individuellen Mittelwerten der bewerteten Items basiert [40]</a:t>
            </a:r>
            <a:endParaRPr lang="de-DE" b="1" dirty="0"/>
          </a:p>
          <a:p>
            <a:pPr marL="285750" indent="-285750">
              <a:buFont typeface="Arial" panose="020B0604020202020204" pitchFamily="34" charset="0"/>
              <a:buChar char="•"/>
            </a:pPr>
            <a:endParaRPr lang="de-DE" b="1" dirty="0"/>
          </a:p>
        </p:txBody>
      </p:sp>
      <p:sp>
        <p:nvSpPr>
          <p:cNvPr id="2" name="Foliennummernplatzhalter 1">
            <a:extLst>
              <a:ext uri="{FF2B5EF4-FFF2-40B4-BE49-F238E27FC236}">
                <a16:creationId xmlns:a16="http://schemas.microsoft.com/office/drawing/2014/main" id="{8654DCB5-1C7F-0F3F-C8F7-CECACFBDAAA0}"/>
              </a:ext>
            </a:extLst>
          </p:cNvPr>
          <p:cNvSpPr>
            <a:spLocks noGrp="1"/>
          </p:cNvSpPr>
          <p:nvPr>
            <p:ph type="sldNum" sz="quarter" idx="12"/>
          </p:nvPr>
        </p:nvSpPr>
        <p:spPr/>
        <p:txBody>
          <a:bodyPr/>
          <a:lstStyle/>
          <a:p>
            <a:fld id="{3A8B627B-E937-BF42-9F32-48BF246BCC47}" type="slidenum">
              <a:rPr lang="de-DE" smtClean="0">
                <a:solidFill>
                  <a:schemeClr val="bg1"/>
                </a:solidFill>
              </a:rPr>
              <a:t>30</a:t>
            </a:fld>
            <a:endParaRPr lang="de-DE" dirty="0">
              <a:solidFill>
                <a:schemeClr val="bg1"/>
              </a:solidFill>
            </a:endParaRPr>
          </a:p>
        </p:txBody>
      </p:sp>
      <p:sp>
        <p:nvSpPr>
          <p:cNvPr id="3" name="Rechteck 2">
            <a:extLst>
              <a:ext uri="{FF2B5EF4-FFF2-40B4-BE49-F238E27FC236}">
                <a16:creationId xmlns:a16="http://schemas.microsoft.com/office/drawing/2014/main" id="{71B006A3-8504-CF37-B99A-FDD1A6337351}"/>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96EC383C-DC13-18BA-A795-B814CD155CF7}"/>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30</a:t>
            </a:fld>
            <a:endParaRPr lang="de-DE" dirty="0">
              <a:solidFill>
                <a:schemeClr val="bg1"/>
              </a:solidFill>
            </a:endParaRPr>
          </a:p>
        </p:txBody>
      </p:sp>
      <p:sp>
        <p:nvSpPr>
          <p:cNvPr id="11" name="Foliennummernplatzhalter 11">
            <a:extLst>
              <a:ext uri="{FF2B5EF4-FFF2-40B4-BE49-F238E27FC236}">
                <a16:creationId xmlns:a16="http://schemas.microsoft.com/office/drawing/2014/main" id="{1B96CF7B-800F-FA3D-374A-66F4AB2EB0BE}"/>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8FDA7DBE-3C39-620B-D890-20EC0CEE9AF7}"/>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2677288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8758EA-DC95-E5DA-0B83-60A6B0948901}"/>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6C791FC4-8AB4-EC2E-02EA-CC88F877D29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5015BDCB-573E-17AD-CD54-8AFB60139DF3}"/>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81101C7D-F821-ABA7-91CB-3EB05ADF28CE}"/>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Arten von Shilling-Angriffen</a:t>
            </a:r>
          </a:p>
        </p:txBody>
      </p:sp>
      <p:sp>
        <p:nvSpPr>
          <p:cNvPr id="9" name="Textplatzhalter 10">
            <a:extLst>
              <a:ext uri="{FF2B5EF4-FFF2-40B4-BE49-F238E27FC236}">
                <a16:creationId xmlns:a16="http://schemas.microsoft.com/office/drawing/2014/main" id="{6B39A226-ED91-469D-E446-FDDCA190F1C4}"/>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Segment:</a:t>
            </a:r>
            <a:r>
              <a:rPr lang="de-DE" dirty="0"/>
              <a:t> Ziel: ein Item innerhalb eines bestimmten Segments zu pushen bzw. die Ähnlichkeit des Target-Items zu anderen Items desselben Segments zu maximieren. Target-Item und Items aus dem selben Segment (z.B. Genre) werden maximal bewertet. Für besondere Effektivität dieser Angriffsart werden Filler-Items minimal bewertet [41]</a:t>
            </a:r>
            <a:endParaRPr lang="de-DE" b="1"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b="1" dirty="0"/>
              <a:t>Reverse Bandwagon:</a:t>
            </a:r>
            <a:r>
              <a:rPr lang="de-DE" dirty="0"/>
              <a:t> Gegenteil von Bandwagon. Nuke-Angriffsart. Target-Item und unbeliebte Items werden minimal bewertet, Bewertungen der Filler-Items folgen einer Normalverteilung mit dem Mittelwert und der Standardabweichung des Systems [42]</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b="1" dirty="0"/>
              <a:t>Weitere Arten: </a:t>
            </a:r>
            <a:r>
              <a:rPr lang="de-DE" dirty="0"/>
              <a:t>z.B. Probe-Angriffe, Love/Hate-Angriffe, Power-User-Angriffe, Power-Item-Angriffe [37,42]</a:t>
            </a:r>
            <a:endParaRPr lang="de-DE" b="1" dirty="0"/>
          </a:p>
        </p:txBody>
      </p:sp>
      <p:sp>
        <p:nvSpPr>
          <p:cNvPr id="2" name="Foliennummernplatzhalter 1">
            <a:extLst>
              <a:ext uri="{FF2B5EF4-FFF2-40B4-BE49-F238E27FC236}">
                <a16:creationId xmlns:a16="http://schemas.microsoft.com/office/drawing/2014/main" id="{A7C719A7-5E07-AB52-DA38-7C3B9F738786}"/>
              </a:ext>
            </a:extLst>
          </p:cNvPr>
          <p:cNvSpPr>
            <a:spLocks noGrp="1"/>
          </p:cNvSpPr>
          <p:nvPr>
            <p:ph type="sldNum" sz="quarter" idx="12"/>
          </p:nvPr>
        </p:nvSpPr>
        <p:spPr/>
        <p:txBody>
          <a:bodyPr/>
          <a:lstStyle/>
          <a:p>
            <a:fld id="{3A8B627B-E937-BF42-9F32-48BF246BCC47}" type="slidenum">
              <a:rPr lang="de-DE" smtClean="0">
                <a:solidFill>
                  <a:schemeClr val="bg1"/>
                </a:solidFill>
              </a:rPr>
              <a:t>31</a:t>
            </a:fld>
            <a:endParaRPr lang="de-DE" dirty="0">
              <a:solidFill>
                <a:schemeClr val="bg1"/>
              </a:solidFill>
            </a:endParaRPr>
          </a:p>
        </p:txBody>
      </p:sp>
      <p:sp>
        <p:nvSpPr>
          <p:cNvPr id="3" name="Rechteck 2">
            <a:extLst>
              <a:ext uri="{FF2B5EF4-FFF2-40B4-BE49-F238E27FC236}">
                <a16:creationId xmlns:a16="http://schemas.microsoft.com/office/drawing/2014/main" id="{B18FD06A-3811-9A1E-D4DB-FEA49EE30D01}"/>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8BF32B43-7AB2-5814-9E64-0A79530058A9}"/>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31</a:t>
            </a:fld>
            <a:endParaRPr lang="de-DE" dirty="0">
              <a:solidFill>
                <a:schemeClr val="bg1"/>
              </a:solidFill>
            </a:endParaRPr>
          </a:p>
        </p:txBody>
      </p:sp>
      <p:sp>
        <p:nvSpPr>
          <p:cNvPr id="11" name="Foliennummernplatzhalter 11">
            <a:extLst>
              <a:ext uri="{FF2B5EF4-FFF2-40B4-BE49-F238E27FC236}">
                <a16:creationId xmlns:a16="http://schemas.microsoft.com/office/drawing/2014/main" id="{9257F434-E93C-A48A-CC23-BE39C4F009CC}"/>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78803EE0-DC6E-D4B1-53B0-A0602B5E7C2A}"/>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8507126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60B26-17C2-72DA-8073-37CF76D374B1}"/>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C367400A-7197-8763-C027-46C2ECF4D6E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E9EB9A1D-D6DE-9AFE-6E1F-6CFF1380FB1D}"/>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7A3C9BF7-F922-B9B1-4818-4AA7FB2FDD98}"/>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Features zur Erkennung von Shilling-Angriffen</a:t>
            </a:r>
          </a:p>
        </p:txBody>
      </p:sp>
      <p:sp>
        <p:nvSpPr>
          <p:cNvPr id="9" name="Textplatzhalter 10">
            <a:extLst>
              <a:ext uri="{FF2B5EF4-FFF2-40B4-BE49-F238E27FC236}">
                <a16:creationId xmlns:a16="http://schemas.microsoft.com/office/drawing/2014/main" id="{5CE2A64C-3C2D-2F89-1C4C-840485F9F3E2}"/>
              </a:ext>
            </a:extLst>
          </p:cNvPr>
          <p:cNvSpPr txBox="1">
            <a:spLocks/>
          </p:cNvSpPr>
          <p:nvPr/>
        </p:nvSpPr>
        <p:spPr>
          <a:xfrm>
            <a:off x="626445" y="1447203"/>
            <a:ext cx="8712427"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Generische Features:</a:t>
            </a:r>
          </a:p>
          <a:p>
            <a:pPr marL="285750" indent="-285750">
              <a:buFont typeface="Arial" panose="020B0604020202020204" pitchFamily="34" charset="0"/>
              <a:buChar char="•"/>
            </a:pPr>
            <a:r>
              <a:rPr lang="de-DE" b="1" dirty="0"/>
              <a:t>Rating Deviation from Mean Agreeement (RDMA):</a:t>
            </a:r>
            <a:r>
              <a:rPr lang="de-DE" dirty="0"/>
              <a:t> misst die Abweichung der Bewertungen eines Nutzers zu den durchschnittlichen Item-Bewertungen und untersucht, inwiefern die Bewertungen von anderen Nutzern beeinflusst wurden [43]</a:t>
            </a:r>
            <a:endParaRPr lang="de-DE" b="1" dirty="0"/>
          </a:p>
          <a:p>
            <a:pPr marL="285750" indent="-285750">
              <a:buFont typeface="Arial" panose="020B0604020202020204" pitchFamily="34" charset="0"/>
              <a:buChar char="•"/>
            </a:pPr>
            <a:endParaRPr lang="de-DE" b="1" dirty="0"/>
          </a:p>
          <a:p>
            <a:r>
              <a:rPr lang="de-DE" b="1" dirty="0"/>
              <a:t>                                                                                       </a:t>
            </a:r>
            <a:r>
              <a:rPr lang="de-DE" dirty="0"/>
              <a:t>j=Nutzer, i=item, NR</a:t>
            </a:r>
            <a:r>
              <a:rPr lang="de-DE" baseline="-25000" dirty="0"/>
              <a:t>i</a:t>
            </a:r>
            <a:r>
              <a:rPr lang="de-DE" dirty="0"/>
              <a:t>=Anzahl Ratings für i im        				       System, N</a:t>
            </a:r>
            <a:r>
              <a:rPr lang="de-DE" baseline="-25000" dirty="0"/>
              <a:t>j</a:t>
            </a:r>
            <a:r>
              <a:rPr lang="de-DE" dirty="0"/>
              <a:t>= Anzahl Ratings von j, r=rating					       Avg</a:t>
            </a:r>
            <a:r>
              <a:rPr lang="de-DE" baseline="-25000" dirty="0"/>
              <a:t>i</a:t>
            </a:r>
            <a:r>
              <a:rPr lang="de-DE" dirty="0"/>
              <a:t>=durchschnittliche Bewertung von i</a:t>
            </a:r>
            <a:endParaRPr lang="de-DE" b="1" dirty="0"/>
          </a:p>
          <a:p>
            <a:endParaRPr lang="de-DE" b="1" dirty="0"/>
          </a:p>
          <a:p>
            <a:pPr marL="285750" indent="-285750">
              <a:buFont typeface="Arial" panose="020B0604020202020204" pitchFamily="34" charset="0"/>
              <a:buChar char="•"/>
            </a:pPr>
            <a:r>
              <a:rPr lang="de-DE" b="1" dirty="0"/>
              <a:t>Weighted Deviation from Mean Agreeement (WDMA):</a:t>
            </a:r>
            <a:r>
              <a:rPr lang="de-DE" dirty="0"/>
              <a:t> ähnlich wie RDMA, Bewertungsabweichungen selten bewerteter Items werden stärker gewichtet [36]</a:t>
            </a:r>
            <a:endParaRPr lang="de-DE" b="1" dirty="0"/>
          </a:p>
          <a:p>
            <a:pPr lvl="8" indent="0">
              <a:buNone/>
            </a:pPr>
            <a:r>
              <a:rPr lang="de-DE" dirty="0"/>
              <a:t>u=Nutzer, i=Item, l</a:t>
            </a:r>
            <a:r>
              <a:rPr lang="de-DE" baseline="-25000" dirty="0"/>
              <a:t>i</a:t>
            </a:r>
            <a:r>
              <a:rPr lang="de-DE" dirty="0"/>
              <a:t>= Anzahl Ratings für i im               System, n</a:t>
            </a:r>
            <a:r>
              <a:rPr lang="de-DE" baseline="-25000" dirty="0"/>
              <a:t>u</a:t>
            </a:r>
            <a:r>
              <a:rPr lang="de-DE" dirty="0"/>
              <a:t>=Anzahl Ratings von u, r=rating, </a:t>
            </a:r>
          </a:p>
          <a:p>
            <a:pPr lvl="8" indent="0">
              <a:buNone/>
            </a:pPr>
            <a:r>
              <a:rPr lang="de-DE"/>
              <a:t>ṝ</a:t>
            </a:r>
            <a:r>
              <a:rPr lang="de-DE" baseline="-25000"/>
              <a:t>i</a:t>
            </a:r>
            <a:r>
              <a:rPr lang="de-DE"/>
              <a:t>=</a:t>
            </a:r>
            <a:r>
              <a:rPr lang="de-DE" dirty="0"/>
              <a:t> durchschnittliche Bewertung von i</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endParaRPr lang="de-DE" b="1" dirty="0"/>
          </a:p>
        </p:txBody>
      </p:sp>
      <p:sp>
        <p:nvSpPr>
          <p:cNvPr id="2" name="Foliennummernplatzhalter 1">
            <a:extLst>
              <a:ext uri="{FF2B5EF4-FFF2-40B4-BE49-F238E27FC236}">
                <a16:creationId xmlns:a16="http://schemas.microsoft.com/office/drawing/2014/main" id="{106A6677-FCB7-B478-CB36-66D0D57239FB}"/>
              </a:ext>
            </a:extLst>
          </p:cNvPr>
          <p:cNvSpPr>
            <a:spLocks noGrp="1"/>
          </p:cNvSpPr>
          <p:nvPr>
            <p:ph type="sldNum" sz="quarter" idx="12"/>
          </p:nvPr>
        </p:nvSpPr>
        <p:spPr/>
        <p:txBody>
          <a:bodyPr/>
          <a:lstStyle/>
          <a:p>
            <a:fld id="{3A8B627B-E937-BF42-9F32-48BF246BCC47}" type="slidenum">
              <a:rPr lang="de-DE" smtClean="0">
                <a:solidFill>
                  <a:schemeClr val="bg1"/>
                </a:solidFill>
              </a:rPr>
              <a:t>32</a:t>
            </a:fld>
            <a:endParaRPr lang="de-DE" dirty="0">
              <a:solidFill>
                <a:schemeClr val="bg1"/>
              </a:solidFill>
            </a:endParaRPr>
          </a:p>
        </p:txBody>
      </p:sp>
      <p:sp>
        <p:nvSpPr>
          <p:cNvPr id="3" name="Rechteck 2">
            <a:extLst>
              <a:ext uri="{FF2B5EF4-FFF2-40B4-BE49-F238E27FC236}">
                <a16:creationId xmlns:a16="http://schemas.microsoft.com/office/drawing/2014/main" id="{ADBABB43-CEB0-036B-A2DD-C2EA50F82C12}"/>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D7B1F857-00BD-6821-0C48-A5E50AC68E5F}"/>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32</a:t>
            </a:fld>
            <a:endParaRPr lang="de-DE" dirty="0">
              <a:solidFill>
                <a:schemeClr val="bg1"/>
              </a:solidFill>
            </a:endParaRPr>
          </a:p>
        </p:txBody>
      </p:sp>
      <p:sp>
        <p:nvSpPr>
          <p:cNvPr id="11" name="Foliennummernplatzhalter 11">
            <a:extLst>
              <a:ext uri="{FF2B5EF4-FFF2-40B4-BE49-F238E27FC236}">
                <a16:creationId xmlns:a16="http://schemas.microsoft.com/office/drawing/2014/main" id="{4DF6F283-F3EC-82D2-1D72-2EF0C1D2F17E}"/>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14608027-3383-7B0D-FC89-5941DBCA6BD9}"/>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pic>
        <p:nvPicPr>
          <p:cNvPr id="7" name="Grafik 6">
            <a:extLst>
              <a:ext uri="{FF2B5EF4-FFF2-40B4-BE49-F238E27FC236}">
                <a16:creationId xmlns:a16="http://schemas.microsoft.com/office/drawing/2014/main" id="{07140E78-68CE-4AC1-8166-5BC898410FA9}"/>
              </a:ext>
            </a:extLst>
          </p:cNvPr>
          <p:cNvPicPr>
            <a:picLocks noChangeAspect="1"/>
          </p:cNvPicPr>
          <p:nvPr/>
        </p:nvPicPr>
        <p:blipFill>
          <a:blip r:embed="rId3"/>
          <a:stretch>
            <a:fillRect/>
          </a:stretch>
        </p:blipFill>
        <p:spPr>
          <a:xfrm>
            <a:off x="908050" y="2959100"/>
            <a:ext cx="3213100" cy="939800"/>
          </a:xfrm>
          <a:prstGeom prst="rect">
            <a:avLst/>
          </a:prstGeom>
        </p:spPr>
      </p:pic>
      <p:pic>
        <p:nvPicPr>
          <p:cNvPr id="10" name="Grafik 9">
            <a:extLst>
              <a:ext uri="{FF2B5EF4-FFF2-40B4-BE49-F238E27FC236}">
                <a16:creationId xmlns:a16="http://schemas.microsoft.com/office/drawing/2014/main" id="{1399D1BD-1A93-AB81-3326-43137D3398DE}"/>
              </a:ext>
            </a:extLst>
          </p:cNvPr>
          <p:cNvPicPr>
            <a:picLocks noChangeAspect="1"/>
          </p:cNvPicPr>
          <p:nvPr/>
        </p:nvPicPr>
        <p:blipFill>
          <a:blip r:embed="rId4"/>
          <a:stretch>
            <a:fillRect/>
          </a:stretch>
        </p:blipFill>
        <p:spPr>
          <a:xfrm>
            <a:off x="908050" y="4500572"/>
            <a:ext cx="2908300" cy="1092200"/>
          </a:xfrm>
          <a:prstGeom prst="rect">
            <a:avLst/>
          </a:prstGeom>
        </p:spPr>
      </p:pic>
    </p:spTree>
    <p:extLst>
      <p:ext uri="{BB962C8B-B14F-4D97-AF65-F5344CB8AC3E}">
        <p14:creationId xmlns:p14="http://schemas.microsoft.com/office/powerpoint/2010/main" val="9882396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0714D2-50BF-FF76-9607-41D9B33C99A4}"/>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2AF36B1A-5314-8501-C942-B58EF22258A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F4482F5F-D8B5-FE55-3F0E-7F445BCD6555}"/>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CB51EE5E-6D47-2C4E-B7D4-9931A798A630}"/>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Features zur Erkennung von Shilling-Angriffen</a:t>
            </a:r>
          </a:p>
        </p:txBody>
      </p:sp>
      <p:sp>
        <p:nvSpPr>
          <p:cNvPr id="9" name="Textplatzhalter 10">
            <a:extLst>
              <a:ext uri="{FF2B5EF4-FFF2-40B4-BE49-F238E27FC236}">
                <a16:creationId xmlns:a16="http://schemas.microsoft.com/office/drawing/2014/main" id="{1D254B8B-1959-A430-D8C5-F9D75F74D32B}"/>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Generische Features:</a:t>
            </a:r>
          </a:p>
          <a:p>
            <a:pPr marL="285750" indent="-285750">
              <a:buFont typeface="Arial" panose="020B0604020202020204" pitchFamily="34" charset="0"/>
              <a:buChar char="•"/>
            </a:pPr>
            <a:r>
              <a:rPr lang="de-DE" b="1" dirty="0"/>
              <a:t>Length Variance (LengthVar):</a:t>
            </a:r>
            <a:r>
              <a:rPr lang="de-DE" dirty="0"/>
              <a:t> analysiert, wie stark die Profillänge eines Nutzerprofils von der durchschnittlichen Profillänge aller Nutzer abweicht [41]</a:t>
            </a:r>
            <a:endParaRPr lang="de-DE" b="1" dirty="0"/>
          </a:p>
          <a:p>
            <a:pPr marL="285750" indent="-285750">
              <a:buFont typeface="Arial" panose="020B0604020202020204" pitchFamily="34" charset="0"/>
              <a:buChar char="•"/>
            </a:pPr>
            <a:endParaRPr lang="de-DE" b="1" dirty="0"/>
          </a:p>
          <a:p>
            <a:pPr lvl="8" indent="0">
              <a:buNone/>
            </a:pPr>
            <a:r>
              <a:rPr lang="de-DE" b="1" dirty="0"/>
              <a:t>	</a:t>
            </a:r>
            <a:r>
              <a:rPr lang="de-DE" dirty="0"/>
              <a:t>n</a:t>
            </a:r>
            <a:r>
              <a:rPr lang="de-DE" baseline="-25000" dirty="0"/>
              <a:t>u</a:t>
            </a:r>
            <a:r>
              <a:rPr lang="de-DE" dirty="0"/>
              <a:t>= Anzahl an Bewertungen von 	einem  Nutzer u</a:t>
            </a:r>
            <a:endParaRPr lang="de-DE" b="1" dirty="0"/>
          </a:p>
          <a:p>
            <a:pPr lvl="8" indent="0">
              <a:buNone/>
            </a:pPr>
            <a:r>
              <a:rPr lang="de-DE" dirty="0"/>
              <a:t>	     = durchschnittliche Anzahl an 	Bewertungen von allen Nutzern</a:t>
            </a:r>
            <a:endParaRPr lang="de-DE" b="1" dirty="0"/>
          </a:p>
          <a:p>
            <a:pPr lvl="8" indent="0">
              <a:buNone/>
            </a:pPr>
            <a:endParaRPr lang="de-DE" b="1" dirty="0"/>
          </a:p>
          <a:p>
            <a:pPr marL="285750" indent="-285750">
              <a:buFont typeface="Arial" panose="020B0604020202020204" pitchFamily="34" charset="0"/>
              <a:buChar char="•"/>
            </a:pPr>
            <a:r>
              <a:rPr lang="de-DE" b="1" dirty="0"/>
              <a:t>Degree of Similarity (DegSim):</a:t>
            </a:r>
            <a:r>
              <a:rPr lang="de-DE" dirty="0"/>
              <a:t> misst die durchschnittliche Ähnlichkeit (Pearson-Korrelation) eines Nutzerprofils zu seinen k nächsten Nachbarn [44]</a:t>
            </a:r>
          </a:p>
          <a:p>
            <a:pPr marL="285750" indent="-285750">
              <a:buFont typeface="Arial" panose="020B0604020202020204" pitchFamily="34" charset="0"/>
              <a:buChar char="•"/>
            </a:pPr>
            <a:endParaRPr lang="de-DE" b="1" dirty="0"/>
          </a:p>
          <a:p>
            <a:r>
              <a:rPr lang="de-DE" b="1" dirty="0"/>
              <a:t>					</a:t>
            </a:r>
            <a:r>
              <a:rPr lang="de-DE" dirty="0"/>
              <a:t>W</a:t>
            </a:r>
            <a:r>
              <a:rPr lang="de-DE" baseline="-25000" dirty="0"/>
              <a:t>uv</a:t>
            </a:r>
            <a:r>
              <a:rPr lang="de-DE" dirty="0"/>
              <a:t>= Ähnlichkeit zwischen Nutzer v 						und seinem Nachbarn u. Summe 						läuft über k nächste Nachbarn von v</a:t>
            </a:r>
            <a:endParaRPr lang="de-DE" b="1" dirty="0"/>
          </a:p>
        </p:txBody>
      </p:sp>
      <p:sp>
        <p:nvSpPr>
          <p:cNvPr id="2" name="Foliennummernplatzhalter 1">
            <a:extLst>
              <a:ext uri="{FF2B5EF4-FFF2-40B4-BE49-F238E27FC236}">
                <a16:creationId xmlns:a16="http://schemas.microsoft.com/office/drawing/2014/main" id="{B7ABC45D-965E-EE4A-5231-CD56B49CC54A}"/>
              </a:ext>
            </a:extLst>
          </p:cNvPr>
          <p:cNvSpPr>
            <a:spLocks noGrp="1"/>
          </p:cNvSpPr>
          <p:nvPr>
            <p:ph type="sldNum" sz="quarter" idx="12"/>
          </p:nvPr>
        </p:nvSpPr>
        <p:spPr/>
        <p:txBody>
          <a:bodyPr/>
          <a:lstStyle/>
          <a:p>
            <a:fld id="{3A8B627B-E937-BF42-9F32-48BF246BCC47}" type="slidenum">
              <a:rPr lang="de-DE" smtClean="0">
                <a:solidFill>
                  <a:schemeClr val="bg1"/>
                </a:solidFill>
              </a:rPr>
              <a:t>33</a:t>
            </a:fld>
            <a:endParaRPr lang="de-DE" dirty="0">
              <a:solidFill>
                <a:schemeClr val="bg1"/>
              </a:solidFill>
            </a:endParaRPr>
          </a:p>
        </p:txBody>
      </p:sp>
      <p:sp>
        <p:nvSpPr>
          <p:cNvPr id="3" name="Rechteck 2">
            <a:extLst>
              <a:ext uri="{FF2B5EF4-FFF2-40B4-BE49-F238E27FC236}">
                <a16:creationId xmlns:a16="http://schemas.microsoft.com/office/drawing/2014/main" id="{828F44B6-F550-90E1-43DF-437C277B8F19}"/>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414A9172-87AE-3ED5-925A-1DD5BC7D51C3}"/>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33</a:t>
            </a:fld>
            <a:endParaRPr lang="de-DE" dirty="0">
              <a:solidFill>
                <a:schemeClr val="bg1"/>
              </a:solidFill>
            </a:endParaRPr>
          </a:p>
        </p:txBody>
      </p:sp>
      <p:sp>
        <p:nvSpPr>
          <p:cNvPr id="11" name="Foliennummernplatzhalter 11">
            <a:extLst>
              <a:ext uri="{FF2B5EF4-FFF2-40B4-BE49-F238E27FC236}">
                <a16:creationId xmlns:a16="http://schemas.microsoft.com/office/drawing/2014/main" id="{92984F04-23A8-1CDF-B0E5-6236494AC1A1}"/>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2E1224FB-A112-AEE2-835A-98228627A88C}"/>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pic>
        <p:nvPicPr>
          <p:cNvPr id="7" name="Grafik 6">
            <a:extLst>
              <a:ext uri="{FF2B5EF4-FFF2-40B4-BE49-F238E27FC236}">
                <a16:creationId xmlns:a16="http://schemas.microsoft.com/office/drawing/2014/main" id="{3FE1189F-09B1-1512-87C2-88286A263164}"/>
              </a:ext>
            </a:extLst>
          </p:cNvPr>
          <p:cNvPicPr>
            <a:picLocks noChangeAspect="1"/>
          </p:cNvPicPr>
          <p:nvPr/>
        </p:nvPicPr>
        <p:blipFill>
          <a:blip r:embed="rId3"/>
          <a:stretch>
            <a:fillRect/>
          </a:stretch>
        </p:blipFill>
        <p:spPr>
          <a:xfrm>
            <a:off x="982044" y="2514600"/>
            <a:ext cx="3530600" cy="914400"/>
          </a:xfrm>
          <a:prstGeom prst="rect">
            <a:avLst/>
          </a:prstGeom>
        </p:spPr>
      </p:pic>
      <p:pic>
        <p:nvPicPr>
          <p:cNvPr id="10" name="Grafik 9">
            <a:extLst>
              <a:ext uri="{FF2B5EF4-FFF2-40B4-BE49-F238E27FC236}">
                <a16:creationId xmlns:a16="http://schemas.microsoft.com/office/drawing/2014/main" id="{B93BC25D-9DCA-8867-B1C6-A5E6BE791187}"/>
              </a:ext>
            </a:extLst>
          </p:cNvPr>
          <p:cNvPicPr>
            <a:picLocks noChangeAspect="1"/>
          </p:cNvPicPr>
          <p:nvPr/>
        </p:nvPicPr>
        <p:blipFill>
          <a:blip r:embed="rId4"/>
          <a:stretch>
            <a:fillRect/>
          </a:stretch>
        </p:blipFill>
        <p:spPr>
          <a:xfrm>
            <a:off x="5209871" y="3253516"/>
            <a:ext cx="257073" cy="209856"/>
          </a:xfrm>
          <a:prstGeom prst="rect">
            <a:avLst/>
          </a:prstGeom>
        </p:spPr>
      </p:pic>
      <p:pic>
        <p:nvPicPr>
          <p:cNvPr id="13" name="Grafik 12">
            <a:extLst>
              <a:ext uri="{FF2B5EF4-FFF2-40B4-BE49-F238E27FC236}">
                <a16:creationId xmlns:a16="http://schemas.microsoft.com/office/drawing/2014/main" id="{AE5A5C3E-E1C8-AF94-28B9-245907BEC262}"/>
              </a:ext>
            </a:extLst>
          </p:cNvPr>
          <p:cNvPicPr>
            <a:picLocks noChangeAspect="1"/>
          </p:cNvPicPr>
          <p:nvPr/>
        </p:nvPicPr>
        <p:blipFill>
          <a:blip r:embed="rId5"/>
          <a:stretch>
            <a:fillRect/>
          </a:stretch>
        </p:blipFill>
        <p:spPr>
          <a:xfrm>
            <a:off x="868180" y="4721421"/>
            <a:ext cx="3200400" cy="850900"/>
          </a:xfrm>
          <a:prstGeom prst="rect">
            <a:avLst/>
          </a:prstGeom>
        </p:spPr>
      </p:pic>
    </p:spTree>
    <p:extLst>
      <p:ext uri="{BB962C8B-B14F-4D97-AF65-F5344CB8AC3E}">
        <p14:creationId xmlns:p14="http://schemas.microsoft.com/office/powerpoint/2010/main" val="5158404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BE2A9B-03EA-E844-292A-2ADE303418BF}"/>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65190D54-2432-A6DD-412D-419EDE4E47B5}"/>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94E53838-0E7A-D168-8A4D-8167BBEEB7B7}"/>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0DAB0600-4718-F97D-0752-E185FCB1743E}"/>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Features zur Erkennung von Shilling-Angriffen</a:t>
            </a:r>
          </a:p>
        </p:txBody>
      </p:sp>
      <p:sp>
        <p:nvSpPr>
          <p:cNvPr id="9" name="Textplatzhalter 10">
            <a:extLst>
              <a:ext uri="{FF2B5EF4-FFF2-40B4-BE49-F238E27FC236}">
                <a16:creationId xmlns:a16="http://schemas.microsoft.com/office/drawing/2014/main" id="{8AECE7AF-495A-B2C2-D5E8-11CEA75FB6E2}"/>
              </a:ext>
            </a:extLst>
          </p:cNvPr>
          <p:cNvSpPr txBox="1">
            <a:spLocks/>
          </p:cNvSpPr>
          <p:nvPr/>
        </p:nvSpPr>
        <p:spPr>
          <a:xfrm>
            <a:off x="626445" y="1447203"/>
            <a:ext cx="8996222"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Modellspezifische Features: Einteilung in Target-Items (Items mit maximaler Bewertung) und Filler-Items (Rest) [45]:</a:t>
            </a:r>
          </a:p>
          <a:p>
            <a:pPr marL="285750" indent="-285750">
              <a:buFont typeface="Arial" panose="020B0604020202020204" pitchFamily="34" charset="0"/>
              <a:buChar char="•"/>
            </a:pPr>
            <a:r>
              <a:rPr lang="de-DE" b="1" dirty="0"/>
              <a:t>Mean Variance (MeanVar):</a:t>
            </a:r>
            <a:r>
              <a:rPr lang="de-DE" dirty="0"/>
              <a:t> durchschnittliche Varianz zwischen Bewertungen der Filler-Items und deren Mittelwerten. Kleine Differenz </a:t>
            </a:r>
            <a:r>
              <a:rPr lang="de-DE" dirty="0">
                <a:sym typeface="Wingdings" pitchFamily="2" charset="2"/>
              </a:rPr>
              <a:t></a:t>
            </a:r>
            <a:r>
              <a:rPr lang="de-DE" dirty="0"/>
              <a:t> </a:t>
            </a:r>
            <a:r>
              <a:rPr lang="de-DE" dirty="0">
                <a:sym typeface="Wingdings" pitchFamily="2" charset="2"/>
              </a:rPr>
              <a:t>vermutlich Average-Angriff </a:t>
            </a:r>
            <a:r>
              <a:rPr lang="de-DE" dirty="0"/>
              <a:t>[45]</a:t>
            </a:r>
            <a:endParaRPr lang="de-DE" b="1" dirty="0"/>
          </a:p>
          <a:p>
            <a:pPr lvl="8" indent="0">
              <a:buNone/>
            </a:pPr>
            <a:r>
              <a:rPr lang="de-DE" b="1" dirty="0"/>
              <a:t>  </a:t>
            </a:r>
            <a:r>
              <a:rPr lang="de-DE" dirty="0"/>
              <a:t>r</a:t>
            </a:r>
            <a:r>
              <a:rPr lang="de-DE" baseline="-25000" dirty="0"/>
              <a:t>u,i</a:t>
            </a:r>
            <a:r>
              <a:rPr lang="de-DE" dirty="0"/>
              <a:t>=Bewertung des Nutzers u für Filler-Item i</a:t>
            </a:r>
          </a:p>
          <a:p>
            <a:pPr lvl="8" indent="0">
              <a:buNone/>
            </a:pPr>
            <a:r>
              <a:rPr lang="de-DE"/>
              <a:t>  ṝ</a:t>
            </a:r>
            <a:r>
              <a:rPr lang="de-DE" baseline="-25000"/>
              <a:t>i</a:t>
            </a:r>
            <a:r>
              <a:rPr lang="de-DE"/>
              <a:t>=</a:t>
            </a:r>
            <a:r>
              <a:rPr lang="de-DE" dirty="0"/>
              <a:t> durchschnittliche Bewertung von i</a:t>
            </a:r>
          </a:p>
          <a:p>
            <a:pPr lvl="8" indent="0">
              <a:buNone/>
            </a:pPr>
            <a:r>
              <a:rPr lang="de-DE" b="1" dirty="0"/>
              <a:t>  </a:t>
            </a:r>
            <a:r>
              <a:rPr lang="de-DE" dirty="0"/>
              <a:t>P</a:t>
            </a:r>
            <a:r>
              <a:rPr lang="de-DE" baseline="-25000" dirty="0"/>
              <a:t>u,F</a:t>
            </a:r>
            <a:r>
              <a:rPr lang="de-DE" dirty="0"/>
              <a:t>= Menge von u bewerteter Filler-Items</a:t>
            </a:r>
            <a:endParaRPr lang="de-DE" b="1" dirty="0"/>
          </a:p>
          <a:p>
            <a:endParaRPr lang="de-DE" b="1" dirty="0"/>
          </a:p>
          <a:p>
            <a:pPr marL="285750" indent="-285750">
              <a:buFont typeface="Arial" panose="020B0604020202020204" pitchFamily="34" charset="0"/>
              <a:buChar char="•"/>
            </a:pPr>
            <a:r>
              <a:rPr lang="de-DE" b="1" dirty="0"/>
              <a:t>Filler Mean Target Difference</a:t>
            </a:r>
            <a:r>
              <a:rPr lang="de-DE" b="1" dirty="0">
                <a:sym typeface="Wingdings" pitchFamily="2" charset="2"/>
              </a:rPr>
              <a:t> (FMTD):</a:t>
            </a:r>
            <a:r>
              <a:rPr lang="de-DE" dirty="0">
                <a:sym typeface="Wingdings" pitchFamily="2" charset="2"/>
              </a:rPr>
              <a:t> Abweichung zwischen durchschnittlicher Bewertung der Filler- und Target-Items. Hohe Abweichung  vermutlich Segment-Angriff </a:t>
            </a:r>
            <a:r>
              <a:rPr lang="de-DE" dirty="0"/>
              <a:t>[41]</a:t>
            </a:r>
            <a:endParaRPr lang="de-DE" dirty="0">
              <a:sym typeface="Wingdings" pitchFamily="2" charset="2"/>
            </a:endParaRPr>
          </a:p>
          <a:p>
            <a:r>
              <a:rPr lang="de-DE" b="1" dirty="0">
                <a:sym typeface="Wingdings" pitchFamily="2" charset="2"/>
              </a:rPr>
              <a:t>						</a:t>
            </a:r>
            <a:r>
              <a:rPr lang="de-DE" dirty="0"/>
              <a:t>     r</a:t>
            </a:r>
            <a:r>
              <a:rPr lang="de-DE" baseline="-25000" dirty="0"/>
              <a:t>u,k </a:t>
            </a:r>
            <a:r>
              <a:rPr lang="de-DE" dirty="0"/>
              <a:t>= Bewertung des 							     Nutzers u für Target-Item k</a:t>
            </a:r>
          </a:p>
          <a:p>
            <a:r>
              <a:rPr lang="de-DE" b="1" dirty="0"/>
              <a:t>						     </a:t>
            </a:r>
            <a:r>
              <a:rPr lang="de-DE" dirty="0"/>
              <a:t>P</a:t>
            </a:r>
            <a:r>
              <a:rPr lang="de-DE" baseline="-25000" dirty="0"/>
              <a:t>u,T</a:t>
            </a:r>
            <a:r>
              <a:rPr lang="de-DE" b="1" dirty="0"/>
              <a:t> </a:t>
            </a:r>
            <a:r>
              <a:rPr lang="de-DE" dirty="0"/>
              <a:t>=Menge von u						  	     bewerteter Target-Items</a:t>
            </a:r>
          </a:p>
        </p:txBody>
      </p:sp>
      <p:sp>
        <p:nvSpPr>
          <p:cNvPr id="2" name="Foliennummernplatzhalter 1">
            <a:extLst>
              <a:ext uri="{FF2B5EF4-FFF2-40B4-BE49-F238E27FC236}">
                <a16:creationId xmlns:a16="http://schemas.microsoft.com/office/drawing/2014/main" id="{70FB986B-E48D-C125-3285-4DC94ECFFE67}"/>
              </a:ext>
            </a:extLst>
          </p:cNvPr>
          <p:cNvSpPr>
            <a:spLocks noGrp="1"/>
          </p:cNvSpPr>
          <p:nvPr>
            <p:ph type="sldNum" sz="quarter" idx="12"/>
          </p:nvPr>
        </p:nvSpPr>
        <p:spPr/>
        <p:txBody>
          <a:bodyPr/>
          <a:lstStyle/>
          <a:p>
            <a:fld id="{3A8B627B-E937-BF42-9F32-48BF246BCC47}" type="slidenum">
              <a:rPr lang="de-DE" smtClean="0">
                <a:solidFill>
                  <a:schemeClr val="bg1"/>
                </a:solidFill>
              </a:rPr>
              <a:t>34</a:t>
            </a:fld>
            <a:endParaRPr lang="de-DE" dirty="0">
              <a:solidFill>
                <a:schemeClr val="bg1"/>
              </a:solidFill>
            </a:endParaRPr>
          </a:p>
        </p:txBody>
      </p:sp>
      <p:sp>
        <p:nvSpPr>
          <p:cNvPr id="3" name="Rechteck 2">
            <a:extLst>
              <a:ext uri="{FF2B5EF4-FFF2-40B4-BE49-F238E27FC236}">
                <a16:creationId xmlns:a16="http://schemas.microsoft.com/office/drawing/2014/main" id="{3B98D7F4-00E2-343F-5AC3-AB8B7CCDC6AA}"/>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02CA2A61-9950-BB6F-C079-F89AA7E66EAB}"/>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34</a:t>
            </a:fld>
            <a:endParaRPr lang="de-DE" dirty="0">
              <a:solidFill>
                <a:schemeClr val="bg1"/>
              </a:solidFill>
            </a:endParaRPr>
          </a:p>
        </p:txBody>
      </p:sp>
      <p:sp>
        <p:nvSpPr>
          <p:cNvPr id="11" name="Foliennummernplatzhalter 11">
            <a:extLst>
              <a:ext uri="{FF2B5EF4-FFF2-40B4-BE49-F238E27FC236}">
                <a16:creationId xmlns:a16="http://schemas.microsoft.com/office/drawing/2014/main" id="{5CDA5763-F18D-A6E4-4112-E8A336FD1858}"/>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7F66D079-4DD8-4B94-D4A5-8D354066B502}"/>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pic>
        <p:nvPicPr>
          <p:cNvPr id="7" name="Grafik 6">
            <a:extLst>
              <a:ext uri="{FF2B5EF4-FFF2-40B4-BE49-F238E27FC236}">
                <a16:creationId xmlns:a16="http://schemas.microsoft.com/office/drawing/2014/main" id="{524AAE38-16F3-9CB8-E00E-DB4044518F68}"/>
              </a:ext>
            </a:extLst>
          </p:cNvPr>
          <p:cNvPicPr>
            <a:picLocks noChangeAspect="1"/>
          </p:cNvPicPr>
          <p:nvPr/>
        </p:nvPicPr>
        <p:blipFill>
          <a:blip r:embed="rId3"/>
          <a:stretch>
            <a:fillRect/>
          </a:stretch>
        </p:blipFill>
        <p:spPr>
          <a:xfrm>
            <a:off x="814198" y="2689693"/>
            <a:ext cx="3632200" cy="1003300"/>
          </a:xfrm>
          <a:prstGeom prst="rect">
            <a:avLst/>
          </a:prstGeom>
        </p:spPr>
      </p:pic>
      <p:pic>
        <p:nvPicPr>
          <p:cNvPr id="10" name="Grafik 9">
            <a:extLst>
              <a:ext uri="{FF2B5EF4-FFF2-40B4-BE49-F238E27FC236}">
                <a16:creationId xmlns:a16="http://schemas.microsoft.com/office/drawing/2014/main" id="{80D2CD9D-05D8-C2D9-88FE-B9B6A265FDFF}"/>
              </a:ext>
            </a:extLst>
          </p:cNvPr>
          <p:cNvPicPr>
            <a:picLocks noChangeAspect="1"/>
          </p:cNvPicPr>
          <p:nvPr/>
        </p:nvPicPr>
        <p:blipFill>
          <a:blip r:embed="rId4"/>
          <a:stretch>
            <a:fillRect/>
          </a:stretch>
        </p:blipFill>
        <p:spPr>
          <a:xfrm>
            <a:off x="657862" y="4838215"/>
            <a:ext cx="5537200" cy="889000"/>
          </a:xfrm>
          <a:prstGeom prst="rect">
            <a:avLst/>
          </a:prstGeom>
        </p:spPr>
      </p:pic>
    </p:spTree>
    <p:extLst>
      <p:ext uri="{BB962C8B-B14F-4D97-AF65-F5344CB8AC3E}">
        <p14:creationId xmlns:p14="http://schemas.microsoft.com/office/powerpoint/2010/main" val="3092255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23C2D-606C-122D-56EF-1F5DD699966C}"/>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C1135111-214C-2798-68E1-09B76632829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A6D52128-7613-7659-E61E-2E58DDCFF851}"/>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7229C2BA-B11E-2FFD-B563-3875D16AAE1D}"/>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Features zur Erkennung von Shilling-Angriffen</a:t>
            </a:r>
          </a:p>
        </p:txBody>
      </p:sp>
      <p:sp>
        <p:nvSpPr>
          <p:cNvPr id="9" name="Textplatzhalter 10">
            <a:extLst>
              <a:ext uri="{FF2B5EF4-FFF2-40B4-BE49-F238E27FC236}">
                <a16:creationId xmlns:a16="http://schemas.microsoft.com/office/drawing/2014/main" id="{44C5E28C-029D-EC14-9AD2-F53E691BB460}"/>
              </a:ext>
            </a:extLst>
          </p:cNvPr>
          <p:cNvSpPr txBox="1">
            <a:spLocks/>
          </p:cNvSpPr>
          <p:nvPr/>
        </p:nvSpPr>
        <p:spPr>
          <a:xfrm>
            <a:off x="626445" y="1447203"/>
            <a:ext cx="8667457"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Modellspezifische Features: Einteilung in Target-Item (Items mit maximaler Bewertung) und Filler-Items (Rest) [45]:</a:t>
            </a:r>
            <a:endParaRPr lang="de-DE" b="1" dirty="0"/>
          </a:p>
          <a:p>
            <a:pPr marL="285750" indent="-285750">
              <a:buFont typeface="Arial" panose="020B0604020202020204" pitchFamily="34" charset="0"/>
              <a:buChar char="•"/>
            </a:pPr>
            <a:r>
              <a:rPr lang="de-DE" b="1" dirty="0"/>
              <a:t>Filler Average Correlation</a:t>
            </a:r>
            <a:r>
              <a:rPr lang="de-DE" b="1" dirty="0">
                <a:sym typeface="Wingdings" pitchFamily="2" charset="2"/>
              </a:rPr>
              <a:t> (FAC):</a:t>
            </a:r>
            <a:r>
              <a:rPr lang="de-DE" dirty="0">
                <a:sym typeface="Wingdings" pitchFamily="2" charset="2"/>
              </a:rPr>
              <a:t> misst die durchschnittliche Differenz zwischen der Filler-Bewertungen eines Nutzers und der durchschnittlichen Bewertungen der Filler-Items im System. Geringe Korrelation  vermutlich Random-Angriff </a:t>
            </a:r>
            <a:r>
              <a:rPr lang="de-DE" dirty="0"/>
              <a:t>[45]</a:t>
            </a:r>
            <a:endParaRPr lang="de-DE" b="1" dirty="0"/>
          </a:p>
          <a:p>
            <a:pPr marL="285750" indent="-285750">
              <a:buFont typeface="Arial" panose="020B0604020202020204" pitchFamily="34" charset="0"/>
              <a:buChar char="•"/>
            </a:pPr>
            <a:endParaRPr lang="de-DE" b="1" dirty="0"/>
          </a:p>
          <a:p>
            <a:pPr lvl="7" indent="0">
              <a:buNone/>
            </a:pPr>
            <a:r>
              <a:rPr lang="de-DE" b="1" dirty="0"/>
              <a:t>	 </a:t>
            </a:r>
            <a:r>
              <a:rPr lang="de-DE" dirty="0"/>
              <a:t>r</a:t>
            </a:r>
            <a:r>
              <a:rPr lang="de-DE" baseline="-25000" dirty="0"/>
              <a:t>u,i</a:t>
            </a:r>
            <a:r>
              <a:rPr lang="de-DE" dirty="0"/>
              <a:t>=Bewertung des Nutzers u für Filler-Item i</a:t>
            </a:r>
          </a:p>
          <a:p>
            <a:pPr lvl="7" indent="0">
              <a:buNone/>
            </a:pPr>
            <a:r>
              <a:rPr lang="de-DE" b="1" dirty="0"/>
              <a:t>	</a:t>
            </a:r>
            <a:r>
              <a:rPr lang="de-DE"/>
              <a:t> ṝ</a:t>
            </a:r>
            <a:r>
              <a:rPr lang="de-DE" baseline="-25000"/>
              <a:t>i</a:t>
            </a:r>
            <a:r>
              <a:rPr lang="de-DE"/>
              <a:t>=</a:t>
            </a:r>
            <a:r>
              <a:rPr lang="de-DE" dirty="0"/>
              <a:t> durchschnittliche Bewertung von i</a:t>
            </a:r>
            <a:endParaRPr lang="de-DE" b="1" dirty="0"/>
          </a:p>
          <a:p>
            <a:endParaRPr lang="de-DE" b="1" dirty="0"/>
          </a:p>
          <a:p>
            <a:pPr marL="285750" indent="-285750">
              <a:buFont typeface="Arial" panose="020B0604020202020204" pitchFamily="34" charset="0"/>
              <a:buChar char="•"/>
            </a:pPr>
            <a:r>
              <a:rPr lang="de-DE" b="1" dirty="0"/>
              <a:t>Filler Mean Difference (FMD):</a:t>
            </a:r>
            <a:r>
              <a:rPr lang="de-DE" dirty="0"/>
              <a:t> Abweichung zwischen Bewertung der Filler-Items eines Nutzers und der durchschnittlichen Bewertung aller Items im System. Geringe Abweichung </a:t>
            </a:r>
            <a:r>
              <a:rPr lang="de-DE" dirty="0">
                <a:sym typeface="Wingdings" pitchFamily="2" charset="2"/>
              </a:rPr>
              <a:t> vermutlich Random-Angriff </a:t>
            </a:r>
            <a:r>
              <a:rPr lang="de-DE" dirty="0"/>
              <a:t>[45]</a:t>
            </a:r>
            <a:endParaRPr lang="de-DE" dirty="0">
              <a:sym typeface="Wingdings" pitchFamily="2" charset="2"/>
            </a:endParaRPr>
          </a:p>
          <a:p>
            <a:pPr lvl="6" indent="0">
              <a:buNone/>
            </a:pPr>
            <a:r>
              <a:rPr lang="de-DE" dirty="0">
                <a:sym typeface="Wingdings" pitchFamily="2" charset="2"/>
              </a:rPr>
              <a:t>             </a:t>
            </a:r>
            <a:r>
              <a:rPr lang="de-DE" dirty="0"/>
              <a:t>U</a:t>
            </a:r>
            <a:r>
              <a:rPr lang="de-DE" baseline="-25000" dirty="0"/>
              <a:t>u</a:t>
            </a:r>
            <a:r>
              <a:rPr lang="de-DE" dirty="0"/>
              <a:t>=Anzahl der Filler-Bewertungen des Nutzers u</a:t>
            </a:r>
          </a:p>
          <a:p>
            <a:pPr lvl="8" indent="0">
              <a:buNone/>
            </a:pPr>
            <a:endParaRPr lang="de-DE" b="1" dirty="0"/>
          </a:p>
        </p:txBody>
      </p:sp>
      <p:sp>
        <p:nvSpPr>
          <p:cNvPr id="2" name="Foliennummernplatzhalter 1">
            <a:extLst>
              <a:ext uri="{FF2B5EF4-FFF2-40B4-BE49-F238E27FC236}">
                <a16:creationId xmlns:a16="http://schemas.microsoft.com/office/drawing/2014/main" id="{06C2B38A-B6E2-9E1F-89AD-51BAD27169AA}"/>
              </a:ext>
            </a:extLst>
          </p:cNvPr>
          <p:cNvSpPr>
            <a:spLocks noGrp="1"/>
          </p:cNvSpPr>
          <p:nvPr>
            <p:ph type="sldNum" sz="quarter" idx="12"/>
          </p:nvPr>
        </p:nvSpPr>
        <p:spPr/>
        <p:txBody>
          <a:bodyPr/>
          <a:lstStyle/>
          <a:p>
            <a:fld id="{3A8B627B-E937-BF42-9F32-48BF246BCC47}" type="slidenum">
              <a:rPr lang="de-DE" smtClean="0">
                <a:solidFill>
                  <a:schemeClr val="bg1"/>
                </a:solidFill>
              </a:rPr>
              <a:t>35</a:t>
            </a:fld>
            <a:endParaRPr lang="de-DE" dirty="0">
              <a:solidFill>
                <a:schemeClr val="bg1"/>
              </a:solidFill>
            </a:endParaRPr>
          </a:p>
        </p:txBody>
      </p:sp>
      <p:sp>
        <p:nvSpPr>
          <p:cNvPr id="3" name="Rechteck 2">
            <a:extLst>
              <a:ext uri="{FF2B5EF4-FFF2-40B4-BE49-F238E27FC236}">
                <a16:creationId xmlns:a16="http://schemas.microsoft.com/office/drawing/2014/main" id="{0A63924D-9624-A6FB-A17E-8618FCD4D888}"/>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2896A831-9866-A0A6-5656-17E88608DC65}"/>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35</a:t>
            </a:fld>
            <a:endParaRPr lang="de-DE" dirty="0">
              <a:solidFill>
                <a:schemeClr val="bg1"/>
              </a:solidFill>
            </a:endParaRPr>
          </a:p>
        </p:txBody>
      </p:sp>
      <p:sp>
        <p:nvSpPr>
          <p:cNvPr id="11" name="Foliennummernplatzhalter 11">
            <a:extLst>
              <a:ext uri="{FF2B5EF4-FFF2-40B4-BE49-F238E27FC236}">
                <a16:creationId xmlns:a16="http://schemas.microsoft.com/office/drawing/2014/main" id="{56B3CD75-2557-F5D3-6344-5B969D35A147}"/>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8771539D-C423-159C-F351-F0D0C05031E3}"/>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pic>
        <p:nvPicPr>
          <p:cNvPr id="7" name="Grafik 6">
            <a:extLst>
              <a:ext uri="{FF2B5EF4-FFF2-40B4-BE49-F238E27FC236}">
                <a16:creationId xmlns:a16="http://schemas.microsoft.com/office/drawing/2014/main" id="{87006401-BF79-CD62-2245-F4D3FA5181DD}"/>
              </a:ext>
            </a:extLst>
          </p:cNvPr>
          <p:cNvPicPr>
            <a:picLocks noChangeAspect="1"/>
          </p:cNvPicPr>
          <p:nvPr/>
        </p:nvPicPr>
        <p:blipFill>
          <a:blip r:embed="rId3"/>
          <a:stretch>
            <a:fillRect/>
          </a:stretch>
        </p:blipFill>
        <p:spPr>
          <a:xfrm>
            <a:off x="835910" y="3008689"/>
            <a:ext cx="3175000" cy="889000"/>
          </a:xfrm>
          <a:prstGeom prst="rect">
            <a:avLst/>
          </a:prstGeom>
        </p:spPr>
      </p:pic>
      <p:pic>
        <p:nvPicPr>
          <p:cNvPr id="10" name="Grafik 9">
            <a:extLst>
              <a:ext uri="{FF2B5EF4-FFF2-40B4-BE49-F238E27FC236}">
                <a16:creationId xmlns:a16="http://schemas.microsoft.com/office/drawing/2014/main" id="{A7EFF12A-B7B4-6453-F049-01A968FE6605}"/>
              </a:ext>
            </a:extLst>
          </p:cNvPr>
          <p:cNvPicPr>
            <a:picLocks noChangeAspect="1"/>
          </p:cNvPicPr>
          <p:nvPr/>
        </p:nvPicPr>
        <p:blipFill>
          <a:blip r:embed="rId4"/>
          <a:stretch>
            <a:fillRect/>
          </a:stretch>
        </p:blipFill>
        <p:spPr>
          <a:xfrm>
            <a:off x="762631" y="4848325"/>
            <a:ext cx="2959100" cy="914400"/>
          </a:xfrm>
          <a:prstGeom prst="rect">
            <a:avLst/>
          </a:prstGeom>
        </p:spPr>
      </p:pic>
    </p:spTree>
    <p:extLst>
      <p:ext uri="{BB962C8B-B14F-4D97-AF65-F5344CB8AC3E}">
        <p14:creationId xmlns:p14="http://schemas.microsoft.com/office/powerpoint/2010/main" val="12217412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12577-6BCE-1525-A73E-542E94F5113D}"/>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49C6448C-CFDA-8A04-8C5E-90CC4F4BA90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A7E78398-BACB-229A-B5C2-7E42BEF1D9E6}"/>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F08FE2BE-5BC3-6E38-3360-23E0D43F5B08}"/>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Machine Learning</a:t>
            </a:r>
          </a:p>
        </p:txBody>
      </p:sp>
      <p:sp>
        <p:nvSpPr>
          <p:cNvPr id="9" name="Textplatzhalter 10">
            <a:extLst>
              <a:ext uri="{FF2B5EF4-FFF2-40B4-BE49-F238E27FC236}">
                <a16:creationId xmlns:a16="http://schemas.microsoft.com/office/drawing/2014/main" id="{7AA8F054-6964-4AD2-565F-1C4F58EB960C}"/>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Bereich der Informatik, der verschiedene Algorithmen und Techniken zur automatisierten Lösung komplexer Probleme beinhaltet [46]</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Algorithmen lernen Strukturen, Regeln und Zusammenhänge aus Daten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Seit Mitte der 2000er Jahre große Fortschritte dank großer frei verfügbarere Datenmengen, hoher möglicher Rechenkapazität und optimierter Algorithmen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Probleme, in denen Machine Learning angewendet wird: Klassifikation, Clustering, Vorhersagen</a:t>
            </a:r>
          </a:p>
        </p:txBody>
      </p:sp>
      <p:sp>
        <p:nvSpPr>
          <p:cNvPr id="2" name="Foliennummernplatzhalter 1">
            <a:extLst>
              <a:ext uri="{FF2B5EF4-FFF2-40B4-BE49-F238E27FC236}">
                <a16:creationId xmlns:a16="http://schemas.microsoft.com/office/drawing/2014/main" id="{4709C064-9BE1-C472-E4F3-5A9421129D05}"/>
              </a:ext>
            </a:extLst>
          </p:cNvPr>
          <p:cNvSpPr>
            <a:spLocks noGrp="1"/>
          </p:cNvSpPr>
          <p:nvPr>
            <p:ph type="sldNum" sz="quarter" idx="12"/>
          </p:nvPr>
        </p:nvSpPr>
        <p:spPr/>
        <p:txBody>
          <a:bodyPr/>
          <a:lstStyle/>
          <a:p>
            <a:fld id="{3A8B627B-E937-BF42-9F32-48BF246BCC47}" type="slidenum">
              <a:rPr lang="de-DE" smtClean="0">
                <a:solidFill>
                  <a:schemeClr val="bg1"/>
                </a:solidFill>
              </a:rPr>
              <a:t>36</a:t>
            </a:fld>
            <a:endParaRPr lang="de-DE" dirty="0">
              <a:solidFill>
                <a:schemeClr val="bg1"/>
              </a:solidFill>
            </a:endParaRPr>
          </a:p>
        </p:txBody>
      </p:sp>
      <p:sp>
        <p:nvSpPr>
          <p:cNvPr id="3" name="Rechteck 2">
            <a:extLst>
              <a:ext uri="{FF2B5EF4-FFF2-40B4-BE49-F238E27FC236}">
                <a16:creationId xmlns:a16="http://schemas.microsoft.com/office/drawing/2014/main" id="{8C827C6E-505C-2986-0D75-40162444F377}"/>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45FA4359-44BF-9EF6-BC4E-669D65EE0F01}"/>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36</a:t>
            </a:fld>
            <a:endParaRPr lang="de-DE" dirty="0">
              <a:solidFill>
                <a:schemeClr val="bg1"/>
              </a:solidFill>
            </a:endParaRPr>
          </a:p>
        </p:txBody>
      </p:sp>
      <p:sp>
        <p:nvSpPr>
          <p:cNvPr id="11" name="Foliennummernplatzhalter 11">
            <a:extLst>
              <a:ext uri="{FF2B5EF4-FFF2-40B4-BE49-F238E27FC236}">
                <a16:creationId xmlns:a16="http://schemas.microsoft.com/office/drawing/2014/main" id="{6A2E10C0-5612-9183-4CA7-7A4FEC8EA0FF}"/>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C72477CC-9920-30D7-6027-9E18007D920D}"/>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933841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65EDF6-9673-3000-F316-51A982E03AEE}"/>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FD238032-0F94-DE7C-09D9-9E0D1398FED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8F985C9E-C851-437F-73E9-BFF0C0D33F9F}"/>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4FFDF3E9-8E94-4FE0-D397-ACBCF764E1A1}"/>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Teilbereiche des Machine Learning</a:t>
            </a:r>
          </a:p>
        </p:txBody>
      </p:sp>
      <p:sp>
        <p:nvSpPr>
          <p:cNvPr id="9" name="Textplatzhalter 10">
            <a:extLst>
              <a:ext uri="{FF2B5EF4-FFF2-40B4-BE49-F238E27FC236}">
                <a16:creationId xmlns:a16="http://schemas.microsoft.com/office/drawing/2014/main" id="{DC13D01D-2FBD-2C39-7994-406053E3EB43}"/>
              </a:ext>
            </a:extLst>
          </p:cNvPr>
          <p:cNvSpPr txBox="1">
            <a:spLocks/>
          </p:cNvSpPr>
          <p:nvPr/>
        </p:nvSpPr>
        <p:spPr>
          <a:xfrm>
            <a:off x="626445" y="1447203"/>
            <a:ext cx="8517555"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Überwachtes Lernen:</a:t>
            </a:r>
            <a:r>
              <a:rPr lang="de-DE" dirty="0"/>
              <a:t> Verwendung von gelabelten Daten als Grundlage für Klassifikationsalgorithmen. Diese lernen Eigenschaften aus Daten und versuchen für neue Daten die richtigen Antworten vorherzusagen. Klassifikation (Vorhersage bestimmer Klasse) und Regression (Vorhersage kontinuierlicher Variablen) [46]</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Nicht überwachtes Lernen:</a:t>
            </a:r>
            <a:r>
              <a:rPr lang="de-DE" dirty="0"/>
              <a:t> nicht gelabelte Daten als Eingabe für Machine Learning Algorithmen. Ziel: Trends und Zusammenhänge aus Daten ableiten und trennbare Gruppen bilden (Clustering), in denen sich die Daten jeweils ähneln [46]</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Semi-überwachtes Lernen:</a:t>
            </a:r>
            <a:r>
              <a:rPr lang="de-DE" dirty="0"/>
              <a:t> Kombination von Aspekten des überwachten und des nicht überwachten Lernens. Nur Teil der Daten gelabeled. Clustering mit Rest der Daten und Zuweisung der am besten zu den Daten passenden Labels [46]</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Deep Learning:</a:t>
            </a:r>
            <a:r>
              <a:rPr lang="de-DE" dirty="0"/>
              <a:t> Verwendung künstlicher neuronaler Netze, um aus Daten zu lernen. Anwendungsbereiche: Spracherkennung, NLP, Computer Vision [42]</a:t>
            </a:r>
            <a:endParaRPr lang="de-DE" b="1" dirty="0"/>
          </a:p>
        </p:txBody>
      </p:sp>
      <p:sp>
        <p:nvSpPr>
          <p:cNvPr id="2" name="Foliennummernplatzhalter 1">
            <a:extLst>
              <a:ext uri="{FF2B5EF4-FFF2-40B4-BE49-F238E27FC236}">
                <a16:creationId xmlns:a16="http://schemas.microsoft.com/office/drawing/2014/main" id="{7AFE8C82-EB35-DDAB-DD3A-76E7193C770E}"/>
              </a:ext>
            </a:extLst>
          </p:cNvPr>
          <p:cNvSpPr>
            <a:spLocks noGrp="1"/>
          </p:cNvSpPr>
          <p:nvPr>
            <p:ph type="sldNum" sz="quarter" idx="12"/>
          </p:nvPr>
        </p:nvSpPr>
        <p:spPr/>
        <p:txBody>
          <a:bodyPr/>
          <a:lstStyle/>
          <a:p>
            <a:fld id="{3A8B627B-E937-BF42-9F32-48BF246BCC47}" type="slidenum">
              <a:rPr lang="de-DE" smtClean="0">
                <a:solidFill>
                  <a:schemeClr val="bg1"/>
                </a:solidFill>
              </a:rPr>
              <a:t>37</a:t>
            </a:fld>
            <a:endParaRPr lang="de-DE" dirty="0">
              <a:solidFill>
                <a:schemeClr val="bg1"/>
              </a:solidFill>
            </a:endParaRPr>
          </a:p>
        </p:txBody>
      </p:sp>
      <p:sp>
        <p:nvSpPr>
          <p:cNvPr id="3" name="Rechteck 2">
            <a:extLst>
              <a:ext uri="{FF2B5EF4-FFF2-40B4-BE49-F238E27FC236}">
                <a16:creationId xmlns:a16="http://schemas.microsoft.com/office/drawing/2014/main" id="{77DD732E-419F-040B-EBCF-2E49C4607AA8}"/>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A8231085-2FDC-A33D-3071-9BE566B78655}"/>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37</a:t>
            </a:fld>
            <a:endParaRPr lang="de-DE" dirty="0">
              <a:solidFill>
                <a:schemeClr val="bg1"/>
              </a:solidFill>
            </a:endParaRPr>
          </a:p>
        </p:txBody>
      </p:sp>
      <p:sp>
        <p:nvSpPr>
          <p:cNvPr id="11" name="Foliennummernplatzhalter 11">
            <a:extLst>
              <a:ext uri="{FF2B5EF4-FFF2-40B4-BE49-F238E27FC236}">
                <a16:creationId xmlns:a16="http://schemas.microsoft.com/office/drawing/2014/main" id="{8809BE24-E7EE-3433-925E-2146DE78A2FF}"/>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53A285B8-8888-65B8-250C-BAE9608EFD90}"/>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24578808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051711-0C9D-10EF-5144-5832C4F5D79E}"/>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967F68F5-3389-4DFD-B9D9-29025AC4907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400D1310-C517-66B1-9F5A-04D53611E079}"/>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155E82A0-9341-85D0-A3BB-1A53A0746F98}"/>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Machine Learning Algorithmen</a:t>
            </a:r>
          </a:p>
        </p:txBody>
      </p:sp>
      <p:sp>
        <p:nvSpPr>
          <p:cNvPr id="9" name="Textplatzhalter 10">
            <a:extLst>
              <a:ext uri="{FF2B5EF4-FFF2-40B4-BE49-F238E27FC236}">
                <a16:creationId xmlns:a16="http://schemas.microsoft.com/office/drawing/2014/main" id="{DDAA3EE8-9E43-A62B-1EF1-67BEFBBD091F}"/>
              </a:ext>
            </a:extLst>
          </p:cNvPr>
          <p:cNvSpPr txBox="1">
            <a:spLocks/>
          </p:cNvSpPr>
          <p:nvPr/>
        </p:nvSpPr>
        <p:spPr>
          <a:xfrm>
            <a:off x="626445" y="1447203"/>
            <a:ext cx="8840284"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Naive Bayes:</a:t>
            </a:r>
            <a:r>
              <a:rPr lang="de-DE" dirty="0"/>
              <a:t> Basiert auf dem Bayes Theorem, nutzt die  bedingte Wahrscheinlichkeit und beruht auf der Annahme, dass das Vorkommen eines bestimmten Features in einer Klasse nicht mit dem Vorkommen eines anderen zusammenhängt [47]</a:t>
            </a:r>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K-Nearest Neighbors:</a:t>
            </a:r>
            <a:r>
              <a:rPr lang="de-DE" dirty="0"/>
              <a:t> Basiert auf der auf der Ähnlichkeit von Daten. Daten müssen erst normalisiert werden. Für jeden Datenpunkt werden die k nächsten Nachbarn basierend auf der euklidischen Distanz bestimmt </a:t>
            </a:r>
            <a:r>
              <a:rPr lang="de-DE" dirty="0">
                <a:sym typeface="Wingdings" pitchFamily="2" charset="2"/>
              </a:rPr>
              <a:t> Klassifikation </a:t>
            </a:r>
            <a:r>
              <a:rPr lang="de-DE" dirty="0"/>
              <a:t>[48]</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Decision Tree:</a:t>
            </a:r>
            <a:r>
              <a:rPr lang="de-DE" dirty="0"/>
              <a:t> Baumstruktur, Algorithmus trifft durch rekursive Aufteilung der Daten anhand von Entscheidungsregelen eine Vorhersage. Schrittweise Verteilung der Daten anhand Merkmale auf Knoten, dann</a:t>
            </a:r>
            <a:r>
              <a:rPr lang="de-DE" dirty="0">
                <a:sym typeface="Wingdings" pitchFamily="2" charset="2"/>
              </a:rPr>
              <a:t> finale Entscheidung </a:t>
            </a:r>
            <a:r>
              <a:rPr lang="de-DE" dirty="0"/>
              <a:t>[49]</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Random Forest:</a:t>
            </a:r>
            <a:r>
              <a:rPr lang="de-DE" dirty="0"/>
              <a:t> basiert auf mehreren Entscheidungsbäumen, die auf zufällig ausgewählten Datenmerkmalen beruhen, um Korrelation zu reduzieren. Kombination der Bäume </a:t>
            </a:r>
            <a:r>
              <a:rPr lang="de-DE" dirty="0">
                <a:sym typeface="Wingdings" pitchFamily="2" charset="2"/>
              </a:rPr>
              <a:t> präzisere Vorhersagen, robust gegen Overfitting </a:t>
            </a:r>
            <a:r>
              <a:rPr lang="de-DE" dirty="0"/>
              <a:t>[50]</a:t>
            </a:r>
            <a:endParaRPr lang="de-DE" b="1" dirty="0"/>
          </a:p>
        </p:txBody>
      </p:sp>
      <p:sp>
        <p:nvSpPr>
          <p:cNvPr id="2" name="Foliennummernplatzhalter 1">
            <a:extLst>
              <a:ext uri="{FF2B5EF4-FFF2-40B4-BE49-F238E27FC236}">
                <a16:creationId xmlns:a16="http://schemas.microsoft.com/office/drawing/2014/main" id="{9531DC01-7C99-B7DB-50EA-52A295148F57}"/>
              </a:ext>
            </a:extLst>
          </p:cNvPr>
          <p:cNvSpPr>
            <a:spLocks noGrp="1"/>
          </p:cNvSpPr>
          <p:nvPr>
            <p:ph type="sldNum" sz="quarter" idx="12"/>
          </p:nvPr>
        </p:nvSpPr>
        <p:spPr/>
        <p:txBody>
          <a:bodyPr/>
          <a:lstStyle/>
          <a:p>
            <a:fld id="{3A8B627B-E937-BF42-9F32-48BF246BCC47}" type="slidenum">
              <a:rPr lang="de-DE" smtClean="0">
                <a:solidFill>
                  <a:schemeClr val="bg1"/>
                </a:solidFill>
              </a:rPr>
              <a:t>38</a:t>
            </a:fld>
            <a:endParaRPr lang="de-DE" dirty="0">
              <a:solidFill>
                <a:schemeClr val="bg1"/>
              </a:solidFill>
            </a:endParaRPr>
          </a:p>
        </p:txBody>
      </p:sp>
      <p:sp>
        <p:nvSpPr>
          <p:cNvPr id="3" name="Rechteck 2">
            <a:extLst>
              <a:ext uri="{FF2B5EF4-FFF2-40B4-BE49-F238E27FC236}">
                <a16:creationId xmlns:a16="http://schemas.microsoft.com/office/drawing/2014/main" id="{6ED7EDEA-3126-8108-F65A-DE2B133F420C}"/>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301AB56D-C9AF-F005-474B-446CB3629E71}"/>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38</a:t>
            </a:fld>
            <a:endParaRPr lang="de-DE" dirty="0">
              <a:solidFill>
                <a:schemeClr val="bg1"/>
              </a:solidFill>
            </a:endParaRPr>
          </a:p>
        </p:txBody>
      </p:sp>
      <p:sp>
        <p:nvSpPr>
          <p:cNvPr id="11" name="Foliennummernplatzhalter 11">
            <a:extLst>
              <a:ext uri="{FF2B5EF4-FFF2-40B4-BE49-F238E27FC236}">
                <a16:creationId xmlns:a16="http://schemas.microsoft.com/office/drawing/2014/main" id="{85DCAB09-D5E3-78E2-1592-09A2AF4F917F}"/>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0D4EC08D-1A32-05BB-E106-1FCB23B6A163}"/>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28132414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BBA1C-5801-4766-9A81-16A947B71DAE}"/>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F7DE546D-EE8E-45B9-A389-0E116FAEFD4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380D3332-0F59-A0D4-BFD1-C33EB5B0018D}"/>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BF685637-EC0C-ED5B-0E7A-9961EC32E24E}"/>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Machine Learning Algorithmen</a:t>
            </a:r>
          </a:p>
        </p:txBody>
      </p:sp>
      <p:sp>
        <p:nvSpPr>
          <p:cNvPr id="9" name="Textplatzhalter 10">
            <a:extLst>
              <a:ext uri="{FF2B5EF4-FFF2-40B4-BE49-F238E27FC236}">
                <a16:creationId xmlns:a16="http://schemas.microsoft.com/office/drawing/2014/main" id="{0DD55D29-E0A0-DA30-7B2C-62FCD13B1D42}"/>
              </a:ext>
            </a:extLst>
          </p:cNvPr>
          <p:cNvSpPr txBox="1">
            <a:spLocks/>
          </p:cNvSpPr>
          <p:nvPr/>
        </p:nvSpPr>
        <p:spPr>
          <a:xfrm>
            <a:off x="626445" y="1447203"/>
            <a:ext cx="8996222"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Support Vector Machines:</a:t>
            </a:r>
            <a:r>
              <a:rPr lang="de-DE" dirty="0"/>
              <a:t> Daten werden basierend auf Hyperebene optimal voneinander getrennt. Gewichtung aller Attribute, Berechnung des höchsten Spielraums pro Attribut um Abstand zur Hyperebene zu maximieren [38]</a:t>
            </a:r>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Logistische Regression:</a:t>
            </a:r>
            <a:r>
              <a:rPr lang="de-DE" dirty="0"/>
              <a:t> Zusammenhang zwischen Output- und Vorhersage-Variablen wird durch geschätzte Wahrscheinlichkeiten basierend auf logistischer Funktion gemessen, um optimale Vorhersagen zu treffen </a:t>
            </a:r>
            <a:r>
              <a:rPr lang="de-DE" dirty="0">
                <a:sym typeface="Wingdings" pitchFamily="2" charset="2"/>
              </a:rPr>
              <a:t> binäre Klassifikation </a:t>
            </a:r>
            <a:r>
              <a:rPr lang="de-DE" dirty="0"/>
              <a:t>[51]</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XGBoost:</a:t>
            </a:r>
            <a:r>
              <a:rPr lang="de-DE" dirty="0"/>
              <a:t> Leistungsstarker Boosting-Algorithmus. Basiert auf regularisierter Zielfunktion und Gradient-Tree-Boosting. Parallele Datenverarbeitung und optimierte Speicherzugriffe </a:t>
            </a:r>
            <a:r>
              <a:rPr lang="de-DE" dirty="0">
                <a:sym typeface="Wingdings" pitchFamily="2" charset="2"/>
              </a:rPr>
              <a:t> für große Datensätze hervorragend geeignet </a:t>
            </a:r>
            <a:r>
              <a:rPr lang="de-DE" dirty="0"/>
              <a:t>[52]</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Neural Network:</a:t>
            </a:r>
            <a:r>
              <a:rPr lang="de-DE" dirty="0"/>
              <a:t> Nachahmung der Funktionsweise des menschl. Gehirns, um Zusammenhänge in Daten zu erkennen und aus diesen zu lernen. Schichten für Dateneingabe und –verarbeitung. Können sich an veränderte Eingaben anpassen [47]</a:t>
            </a:r>
            <a:endParaRPr lang="de-DE" b="1" dirty="0"/>
          </a:p>
        </p:txBody>
      </p:sp>
      <p:sp>
        <p:nvSpPr>
          <p:cNvPr id="2" name="Foliennummernplatzhalter 1">
            <a:extLst>
              <a:ext uri="{FF2B5EF4-FFF2-40B4-BE49-F238E27FC236}">
                <a16:creationId xmlns:a16="http://schemas.microsoft.com/office/drawing/2014/main" id="{8CC0C01B-301B-7140-8F14-97893F38AC81}"/>
              </a:ext>
            </a:extLst>
          </p:cNvPr>
          <p:cNvSpPr>
            <a:spLocks noGrp="1"/>
          </p:cNvSpPr>
          <p:nvPr>
            <p:ph type="sldNum" sz="quarter" idx="12"/>
          </p:nvPr>
        </p:nvSpPr>
        <p:spPr/>
        <p:txBody>
          <a:bodyPr/>
          <a:lstStyle/>
          <a:p>
            <a:fld id="{3A8B627B-E937-BF42-9F32-48BF246BCC47}" type="slidenum">
              <a:rPr lang="de-DE" smtClean="0">
                <a:solidFill>
                  <a:schemeClr val="bg1"/>
                </a:solidFill>
              </a:rPr>
              <a:t>39</a:t>
            </a:fld>
            <a:endParaRPr lang="de-DE" dirty="0">
              <a:solidFill>
                <a:schemeClr val="bg1"/>
              </a:solidFill>
            </a:endParaRPr>
          </a:p>
        </p:txBody>
      </p:sp>
      <p:sp>
        <p:nvSpPr>
          <p:cNvPr id="3" name="Rechteck 2">
            <a:extLst>
              <a:ext uri="{FF2B5EF4-FFF2-40B4-BE49-F238E27FC236}">
                <a16:creationId xmlns:a16="http://schemas.microsoft.com/office/drawing/2014/main" id="{168637DD-9DCE-4462-F866-BB6AF45679A8}"/>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CBCE3ACE-6BD2-5639-A9FB-5FFC7F7BDFFA}"/>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39</a:t>
            </a:fld>
            <a:endParaRPr lang="de-DE" dirty="0">
              <a:solidFill>
                <a:schemeClr val="bg1"/>
              </a:solidFill>
            </a:endParaRPr>
          </a:p>
        </p:txBody>
      </p:sp>
      <p:sp>
        <p:nvSpPr>
          <p:cNvPr id="11" name="Foliennummernplatzhalter 11">
            <a:extLst>
              <a:ext uri="{FF2B5EF4-FFF2-40B4-BE49-F238E27FC236}">
                <a16:creationId xmlns:a16="http://schemas.microsoft.com/office/drawing/2014/main" id="{F8241662-42F5-DA0F-C7A6-AC5EEB4CA0C6}"/>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D7C68A64-0D19-6062-4519-D0059197FB38}"/>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1615804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9F27B6-07BF-9FED-E953-9017B3A9B468}"/>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35792A20-D4BB-B705-762C-441889F04ED7}"/>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EA99F93F-78C1-C9B1-EA97-0FA1909E86FE}"/>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31F723FD-D90C-2A8D-72B1-BEA7AADD3412}"/>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Relevanz von Recommender Systemen</a:t>
            </a:r>
          </a:p>
        </p:txBody>
      </p:sp>
      <p:sp>
        <p:nvSpPr>
          <p:cNvPr id="9" name="Textplatzhalter 10">
            <a:extLst>
              <a:ext uri="{FF2B5EF4-FFF2-40B4-BE49-F238E27FC236}">
                <a16:creationId xmlns:a16="http://schemas.microsoft.com/office/drawing/2014/main" id="{580A72CE-A443-8F3E-8336-A2C9B2F58EC1}"/>
              </a:ext>
            </a:extLst>
          </p:cNvPr>
          <p:cNvSpPr txBox="1">
            <a:spLocks/>
          </p:cNvSpPr>
          <p:nvPr/>
        </p:nvSpPr>
        <p:spPr>
          <a:xfrm>
            <a:off x="626445" y="1447203"/>
            <a:ext cx="8576549"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Vielfalt an Informationen und Daten in einer schnelllebigen Welt nimmt immer weiter zu </a:t>
            </a:r>
            <a:r>
              <a:rPr lang="de-DE" dirty="0">
                <a:sym typeface="Wingdings" pitchFamily="2" charset="2"/>
              </a:rPr>
              <a:t> Filterung wirklich relevanter Inhalte essenziell !</a:t>
            </a: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Unternehmen nutzen Recommender Systeme, um ihren Kunden personalisierte Empfehlungen zu machen und ihnen so bei der Entscheidungsfindung zu helfen [1]</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Empfehlungen können auf Produkteigenschaften, Bewertungen, Kundenanforderungen oder demografischen Informationen basieren [1]</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Beispiele für Recommender Systeme aus der realen Welt [1] :</a:t>
            </a:r>
          </a:p>
          <a:p>
            <a:pPr marL="628650" lvl="1" indent="-285750">
              <a:buFont typeface="Arial" panose="020B0604020202020204" pitchFamily="34" charset="0"/>
              <a:buChar char="•"/>
            </a:pPr>
            <a:r>
              <a:rPr lang="de-DE" dirty="0"/>
              <a:t>Filmempfehlungen bei Netflix</a:t>
            </a:r>
          </a:p>
          <a:p>
            <a:pPr marL="628650" lvl="1" indent="-285750">
              <a:buFont typeface="Arial" panose="020B0604020202020204" pitchFamily="34" charset="0"/>
              <a:buChar char="•"/>
            </a:pPr>
            <a:r>
              <a:rPr lang="de-DE" dirty="0"/>
              <a:t>Produktempfehlungen bei Amazon</a:t>
            </a:r>
          </a:p>
          <a:p>
            <a:pPr marL="628650" lvl="1" indent="-285750">
              <a:buFont typeface="Arial" panose="020B0604020202020204" pitchFamily="34" charset="0"/>
              <a:buChar char="•"/>
            </a:pPr>
            <a:r>
              <a:rPr lang="de-DE" dirty="0"/>
              <a:t>Musikempfehlungen bei last.fm</a:t>
            </a:r>
          </a:p>
          <a:p>
            <a:pPr marL="628650" lvl="1" indent="-285750">
              <a:buFont typeface="Arial" panose="020B0604020202020204" pitchFamily="34" charset="0"/>
              <a:buChar char="•"/>
            </a:pPr>
            <a:r>
              <a:rPr lang="de-DE" dirty="0"/>
              <a:t>Personalisierte Werbung bei Google</a:t>
            </a:r>
          </a:p>
          <a:p>
            <a:pPr marL="628650" lvl="1" indent="-285750">
              <a:buFont typeface="Arial" panose="020B0604020202020204" pitchFamily="34" charset="0"/>
              <a:buChar char="•"/>
            </a:pPr>
            <a:r>
              <a:rPr lang="de-DE" dirty="0"/>
              <a:t>Freundschaftsvorschläge bei Facebook</a:t>
            </a:r>
          </a:p>
        </p:txBody>
      </p:sp>
      <p:sp>
        <p:nvSpPr>
          <p:cNvPr id="2" name="Foliennummernplatzhalter 1">
            <a:extLst>
              <a:ext uri="{FF2B5EF4-FFF2-40B4-BE49-F238E27FC236}">
                <a16:creationId xmlns:a16="http://schemas.microsoft.com/office/drawing/2014/main" id="{96554E9C-4910-F367-9400-ECC4EE8778DF}"/>
              </a:ext>
            </a:extLst>
          </p:cNvPr>
          <p:cNvSpPr>
            <a:spLocks noGrp="1"/>
          </p:cNvSpPr>
          <p:nvPr>
            <p:ph type="sldNum" sz="quarter" idx="12"/>
          </p:nvPr>
        </p:nvSpPr>
        <p:spPr/>
        <p:txBody>
          <a:bodyPr/>
          <a:lstStyle/>
          <a:p>
            <a:fld id="{3A8B627B-E937-BF42-9F32-48BF246BCC47}" type="slidenum">
              <a:rPr lang="de-DE" smtClean="0">
                <a:solidFill>
                  <a:schemeClr val="bg1"/>
                </a:solidFill>
              </a:rPr>
              <a:t>4</a:t>
            </a:fld>
            <a:endParaRPr lang="de-DE" dirty="0">
              <a:solidFill>
                <a:schemeClr val="bg1"/>
              </a:solidFill>
            </a:endParaRPr>
          </a:p>
        </p:txBody>
      </p:sp>
      <p:sp>
        <p:nvSpPr>
          <p:cNvPr id="3" name="Rechteck 2">
            <a:extLst>
              <a:ext uri="{FF2B5EF4-FFF2-40B4-BE49-F238E27FC236}">
                <a16:creationId xmlns:a16="http://schemas.microsoft.com/office/drawing/2014/main" id="{7DE81F90-0E9D-407C-AE4D-BD771445FCFF}"/>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B146AA24-2C70-8BA2-F08A-9E67608B73B9}"/>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4</a:t>
            </a:fld>
            <a:endParaRPr lang="de-DE" dirty="0">
              <a:solidFill>
                <a:schemeClr val="bg1"/>
              </a:solidFill>
            </a:endParaRPr>
          </a:p>
        </p:txBody>
      </p:sp>
      <p:sp>
        <p:nvSpPr>
          <p:cNvPr id="11" name="Foliennummernplatzhalter 11">
            <a:extLst>
              <a:ext uri="{FF2B5EF4-FFF2-40B4-BE49-F238E27FC236}">
                <a16:creationId xmlns:a16="http://schemas.microsoft.com/office/drawing/2014/main" id="{84014D70-7F83-9E21-F5BE-1DF3CCEC767F}"/>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08CCE139-A397-0546-67CD-711AF2445EFE}"/>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34690362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7E3847-13EF-40AB-EFAB-1C47FAD73E67}"/>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D9526D0F-2540-ECCF-1F8B-6B71A3012C4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85B82EC6-C5A5-209F-499A-E14F72343D2B}"/>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CC7A5F2C-F22E-8F25-ADE0-6ACEE327E554}"/>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Stacking-/Ensemble-Ansätze:</a:t>
            </a:r>
          </a:p>
        </p:txBody>
      </p:sp>
      <p:sp>
        <p:nvSpPr>
          <p:cNvPr id="9" name="Textplatzhalter 10">
            <a:extLst>
              <a:ext uri="{FF2B5EF4-FFF2-40B4-BE49-F238E27FC236}">
                <a16:creationId xmlns:a16="http://schemas.microsoft.com/office/drawing/2014/main" id="{84CD6FB5-5149-D1CA-4DE9-6FF417531F09}"/>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endParaRPr lang="de-DE" b="1" dirty="0"/>
          </a:p>
        </p:txBody>
      </p:sp>
      <p:sp>
        <p:nvSpPr>
          <p:cNvPr id="2" name="Foliennummernplatzhalter 1">
            <a:extLst>
              <a:ext uri="{FF2B5EF4-FFF2-40B4-BE49-F238E27FC236}">
                <a16:creationId xmlns:a16="http://schemas.microsoft.com/office/drawing/2014/main" id="{89A4E8CA-89F1-2B1A-A48D-901919501081}"/>
              </a:ext>
            </a:extLst>
          </p:cNvPr>
          <p:cNvSpPr>
            <a:spLocks noGrp="1"/>
          </p:cNvSpPr>
          <p:nvPr>
            <p:ph type="sldNum" sz="quarter" idx="12"/>
          </p:nvPr>
        </p:nvSpPr>
        <p:spPr/>
        <p:txBody>
          <a:bodyPr/>
          <a:lstStyle/>
          <a:p>
            <a:fld id="{3A8B627B-E937-BF42-9F32-48BF246BCC47}" type="slidenum">
              <a:rPr lang="de-DE" smtClean="0">
                <a:solidFill>
                  <a:schemeClr val="bg1"/>
                </a:solidFill>
              </a:rPr>
              <a:t>40</a:t>
            </a:fld>
            <a:endParaRPr lang="de-DE" dirty="0">
              <a:solidFill>
                <a:schemeClr val="bg1"/>
              </a:solidFill>
            </a:endParaRPr>
          </a:p>
        </p:txBody>
      </p:sp>
      <p:sp>
        <p:nvSpPr>
          <p:cNvPr id="3" name="Rechteck 2">
            <a:extLst>
              <a:ext uri="{FF2B5EF4-FFF2-40B4-BE49-F238E27FC236}">
                <a16:creationId xmlns:a16="http://schemas.microsoft.com/office/drawing/2014/main" id="{9C9DD5DD-3338-75EB-AD71-AC0CADAAB806}"/>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B4158423-E66C-1929-4673-39AA002F3056}"/>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40</a:t>
            </a:fld>
            <a:endParaRPr lang="de-DE" dirty="0">
              <a:solidFill>
                <a:schemeClr val="bg1"/>
              </a:solidFill>
            </a:endParaRPr>
          </a:p>
        </p:txBody>
      </p:sp>
      <p:sp>
        <p:nvSpPr>
          <p:cNvPr id="11" name="Foliennummernplatzhalter 11">
            <a:extLst>
              <a:ext uri="{FF2B5EF4-FFF2-40B4-BE49-F238E27FC236}">
                <a16:creationId xmlns:a16="http://schemas.microsoft.com/office/drawing/2014/main" id="{3A9F4A0B-8CAA-06A7-2E9A-376417388086}"/>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B3FDD6B1-248B-D223-EA95-0715541E8F92}"/>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
        <p:nvSpPr>
          <p:cNvPr id="13" name="Textplatzhalter 10">
            <a:extLst>
              <a:ext uri="{FF2B5EF4-FFF2-40B4-BE49-F238E27FC236}">
                <a16:creationId xmlns:a16="http://schemas.microsoft.com/office/drawing/2014/main" id="{A0E28B86-CC16-2A32-DD5E-59C75D701B5E}"/>
              </a:ext>
            </a:extLst>
          </p:cNvPr>
          <p:cNvSpPr txBox="1">
            <a:spLocks/>
          </p:cNvSpPr>
          <p:nvPr/>
        </p:nvSpPr>
        <p:spPr>
          <a:xfrm>
            <a:off x="778845" y="15996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Ensemble: </a:t>
            </a:r>
            <a:r>
              <a:rPr lang="de-DE" dirty="0"/>
              <a:t>Kombination der Vorhersagen mehrerer Modelle </a:t>
            </a:r>
            <a:r>
              <a:rPr lang="de-DE" dirty="0">
                <a:sym typeface="Wingdings" pitchFamily="2" charset="2"/>
              </a:rPr>
              <a:t> verbesserte Modell-Performance </a:t>
            </a:r>
            <a:r>
              <a:rPr lang="de-DE" dirty="0"/>
              <a:t>[47]</a:t>
            </a:r>
            <a:endParaRPr lang="de-DE" dirty="0">
              <a:sym typeface="Wingdings" pitchFamily="2" charset="2"/>
            </a:endParaRPr>
          </a:p>
          <a:p>
            <a:pPr marL="285750" indent="-285750">
              <a:buFont typeface="Arial" panose="020B0604020202020204" pitchFamily="34" charset="0"/>
              <a:buChar char="•"/>
            </a:pPr>
            <a:endParaRPr lang="de-DE" dirty="0">
              <a:sym typeface="Wingdings" pitchFamily="2" charset="2"/>
            </a:endParaRPr>
          </a:p>
          <a:p>
            <a:endParaRPr lang="de-DE" dirty="0">
              <a:sym typeface="Wingdings" pitchFamily="2" charset="2"/>
            </a:endParaRPr>
          </a:p>
          <a:p>
            <a:pPr marL="285750" indent="-285750">
              <a:buFont typeface="Arial" panose="020B0604020202020204" pitchFamily="34" charset="0"/>
              <a:buChar char="•"/>
            </a:pPr>
            <a:r>
              <a:rPr lang="de-DE" b="1" dirty="0">
                <a:sym typeface="Wingdings" pitchFamily="2" charset="2"/>
              </a:rPr>
              <a:t>Stacking: </a:t>
            </a:r>
            <a:r>
              <a:rPr lang="de-DE" dirty="0">
                <a:sym typeface="Wingdings" pitchFamily="2" charset="2"/>
              </a:rPr>
              <a:t>konkreter Ensemble-Ansatz, zweischichtig </a:t>
            </a:r>
            <a:r>
              <a:rPr lang="de-DE" dirty="0"/>
              <a:t>[53]</a:t>
            </a:r>
            <a:r>
              <a:rPr lang="de-DE" dirty="0">
                <a:sym typeface="Wingdings" pitchFamily="2" charset="2"/>
              </a:rPr>
              <a:t>:</a:t>
            </a:r>
          </a:p>
          <a:p>
            <a:pPr marL="628650" lvl="1" indent="-285750">
              <a:buFont typeface="Arial" panose="020B0604020202020204" pitchFamily="34" charset="0"/>
              <a:buChar char="•"/>
            </a:pPr>
            <a:r>
              <a:rPr lang="de-DE" dirty="0">
                <a:sym typeface="Wingdings" pitchFamily="2" charset="2"/>
              </a:rPr>
              <a:t>Mehrere Algorithmen als Basis-Algorithmen, aus denen das Modell lernt</a:t>
            </a:r>
          </a:p>
          <a:p>
            <a:pPr marL="628650" lvl="1" indent="-285750">
              <a:buFont typeface="Arial" panose="020B0604020202020204" pitchFamily="34" charset="0"/>
              <a:buChar char="•"/>
            </a:pPr>
            <a:r>
              <a:rPr lang="de-DE" dirty="0">
                <a:sym typeface="Wingdings" pitchFamily="2" charset="2"/>
              </a:rPr>
              <a:t>Verwendung eines weiterem Algorithmus für die finale Vorhersage</a:t>
            </a:r>
            <a:endParaRPr lang="de-DE" dirty="0"/>
          </a:p>
        </p:txBody>
      </p:sp>
    </p:spTree>
    <p:extLst>
      <p:ext uri="{BB962C8B-B14F-4D97-AF65-F5344CB8AC3E}">
        <p14:creationId xmlns:p14="http://schemas.microsoft.com/office/powerpoint/2010/main" val="37068320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0E3392-B7AE-D4B3-59B7-4F65786F6A0A}"/>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2287391A-273F-460C-E85B-A5BB34271AD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F3E18B8E-28B1-6511-6D22-C5D1657CB598}"/>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0753EA55-36A3-75B8-A04C-8651891FB776}"/>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Herausforderungen &amp; Schwachstellen von</a:t>
            </a:r>
            <a:br>
              <a:rPr lang="de-DE" dirty="0"/>
            </a:br>
            <a:r>
              <a:rPr lang="de-DE" dirty="0"/>
              <a:t>Machine Learning Algorithmen</a:t>
            </a:r>
          </a:p>
        </p:txBody>
      </p:sp>
      <p:sp>
        <p:nvSpPr>
          <p:cNvPr id="9" name="Textplatzhalter 10">
            <a:extLst>
              <a:ext uri="{FF2B5EF4-FFF2-40B4-BE49-F238E27FC236}">
                <a16:creationId xmlns:a16="http://schemas.microsoft.com/office/drawing/2014/main" id="{9F48014C-1CD3-71FC-A072-EDF449C1CD42}"/>
              </a:ext>
            </a:extLst>
          </p:cNvPr>
          <p:cNvSpPr txBox="1">
            <a:spLocks/>
          </p:cNvSpPr>
          <p:nvPr/>
        </p:nvSpPr>
        <p:spPr>
          <a:xfrm>
            <a:off x="626445" y="1447203"/>
            <a:ext cx="8637476" cy="45234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Overfitting:</a:t>
            </a:r>
            <a:r>
              <a:rPr lang="de-DE" dirty="0"/>
              <a:t> Algorithmen sind zu angepasst an spezifische Daten, können schlecht auf neue Daten generalisieren [54]</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Underfitting:</a:t>
            </a:r>
            <a:r>
              <a:rPr lang="de-DE" dirty="0"/>
              <a:t> Modelle sind zu unangepasst auf die Daten [54]</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Unvollständige Daten / Rauschen:</a:t>
            </a:r>
            <a:r>
              <a:rPr lang="de-DE" dirty="0"/>
              <a:t> Vorverarbeitung der Daten nötig, sonst deutliche Schwächung der Modellperformance möglich [55,56]</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Größe von Datensätzen: </a:t>
            </a:r>
            <a:r>
              <a:rPr lang="de-DE" dirty="0"/>
              <a:t>Manche Algorithmen (z.B. Support Vector Machines, Neural Network) besser für große, andere eher für kleinere Datensätze geeignet [57] </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Art von Daten:</a:t>
            </a:r>
            <a:r>
              <a:rPr lang="de-DE" dirty="0"/>
              <a:t> Manche Algorithmen besser für kontinuierliche Features, andere funktionieren eher mit kategorischen Daten [57]</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Hyperparameter Tuning:</a:t>
            </a:r>
            <a:r>
              <a:rPr lang="de-DE" dirty="0"/>
              <a:t> Finden optimaler Hyperparameter (rechenaufwändig) </a:t>
            </a:r>
            <a:r>
              <a:rPr lang="de-DE" dirty="0">
                <a:sym typeface="Wingdings" pitchFamily="2" charset="2"/>
              </a:rPr>
              <a:t> diese können sich für verschiedene Datensätze unterscheiden </a:t>
            </a:r>
            <a:r>
              <a:rPr lang="de-DE" dirty="0"/>
              <a:t>[54]</a:t>
            </a:r>
            <a:endParaRPr lang="de-DE" b="1" dirty="0"/>
          </a:p>
          <a:p>
            <a:pPr marL="285750" indent="-285750">
              <a:buFont typeface="Arial" panose="020B0604020202020204" pitchFamily="34" charset="0"/>
              <a:buChar char="•"/>
            </a:pPr>
            <a:endParaRPr lang="de-DE" b="1" dirty="0"/>
          </a:p>
        </p:txBody>
      </p:sp>
      <p:sp>
        <p:nvSpPr>
          <p:cNvPr id="2" name="Foliennummernplatzhalter 1">
            <a:extLst>
              <a:ext uri="{FF2B5EF4-FFF2-40B4-BE49-F238E27FC236}">
                <a16:creationId xmlns:a16="http://schemas.microsoft.com/office/drawing/2014/main" id="{0F8E1515-3B7C-000E-82E3-CF82769857BE}"/>
              </a:ext>
            </a:extLst>
          </p:cNvPr>
          <p:cNvSpPr>
            <a:spLocks noGrp="1"/>
          </p:cNvSpPr>
          <p:nvPr>
            <p:ph type="sldNum" sz="quarter" idx="12"/>
          </p:nvPr>
        </p:nvSpPr>
        <p:spPr/>
        <p:txBody>
          <a:bodyPr/>
          <a:lstStyle/>
          <a:p>
            <a:fld id="{3A8B627B-E937-BF42-9F32-48BF246BCC47}" type="slidenum">
              <a:rPr lang="de-DE" smtClean="0">
                <a:solidFill>
                  <a:schemeClr val="bg1"/>
                </a:solidFill>
              </a:rPr>
              <a:t>41</a:t>
            </a:fld>
            <a:endParaRPr lang="de-DE" dirty="0">
              <a:solidFill>
                <a:schemeClr val="bg1"/>
              </a:solidFill>
            </a:endParaRPr>
          </a:p>
        </p:txBody>
      </p:sp>
      <p:sp>
        <p:nvSpPr>
          <p:cNvPr id="3" name="Rechteck 2">
            <a:extLst>
              <a:ext uri="{FF2B5EF4-FFF2-40B4-BE49-F238E27FC236}">
                <a16:creationId xmlns:a16="http://schemas.microsoft.com/office/drawing/2014/main" id="{106A5604-6C36-5576-95E5-1D41846A7F7D}"/>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0A947E81-817E-5880-9118-91D60AF029F9}"/>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41</a:t>
            </a:fld>
            <a:endParaRPr lang="de-DE" dirty="0">
              <a:solidFill>
                <a:schemeClr val="bg1"/>
              </a:solidFill>
            </a:endParaRPr>
          </a:p>
        </p:txBody>
      </p:sp>
      <p:sp>
        <p:nvSpPr>
          <p:cNvPr id="11" name="Foliennummernplatzhalter 11">
            <a:extLst>
              <a:ext uri="{FF2B5EF4-FFF2-40B4-BE49-F238E27FC236}">
                <a16:creationId xmlns:a16="http://schemas.microsoft.com/office/drawing/2014/main" id="{83E21E61-70A4-E426-3D94-8D4D03A488F1}"/>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DF173A3E-A0EE-0D89-6040-884F83628A14}"/>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10254897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154B3-E2D9-D5E5-FDC0-F67A26121552}"/>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711A5171-EE22-9199-F355-C648551E1A9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83AF96F6-F33D-2665-F775-108DB28BE68C}"/>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53D4A3B4-BEE7-2ABC-252D-11EDF945A773}"/>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Herausforderungen &amp; Schwachstellen von</a:t>
            </a:r>
            <a:br>
              <a:rPr lang="de-DE" dirty="0"/>
            </a:br>
            <a:r>
              <a:rPr lang="de-DE" dirty="0"/>
              <a:t>Machine Learning Algorithmen</a:t>
            </a:r>
          </a:p>
        </p:txBody>
      </p:sp>
      <p:sp>
        <p:nvSpPr>
          <p:cNvPr id="9" name="Textplatzhalter 10">
            <a:extLst>
              <a:ext uri="{FF2B5EF4-FFF2-40B4-BE49-F238E27FC236}">
                <a16:creationId xmlns:a16="http://schemas.microsoft.com/office/drawing/2014/main" id="{87CFD6D1-26EB-A795-FECC-A0D9D16B983D}"/>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Hoher Rechenaufwand &amp; lange Trainingszeit:</a:t>
            </a:r>
            <a:r>
              <a:rPr lang="de-DE" dirty="0"/>
              <a:t> Einige Algorithmen (z.B. Support Vector Machines, K-Nearest Neighbor) benötigen bei großen Datensätzen hohen Rechenaufwand (steigt mit größeren Datensätzen exponentiell an) und lange Trainingszeit [54,56]</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Unbalancierte Klassen:</a:t>
            </a:r>
            <a:r>
              <a:rPr lang="de-DE" dirty="0"/>
              <a:t> kann Performance der Algorithmen schwächen [58]</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Concept Drift:</a:t>
            </a:r>
            <a:r>
              <a:rPr lang="de-DE" dirty="0"/>
              <a:t> Neue Daten und veränderte Strukturen/Zusammenhänge können ein erneutes Training eines Machine Learning Modells nötig machen [58]</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Weitere Herausforderungen:</a:t>
            </a:r>
            <a:r>
              <a:rPr lang="de-DE" dirty="0"/>
              <a:t> z.B. Adversarial Attacks oder Privatsphäre &amp; Datenschutz [59]</a:t>
            </a:r>
            <a:endParaRPr lang="de-DE" b="1" dirty="0"/>
          </a:p>
        </p:txBody>
      </p:sp>
      <p:sp>
        <p:nvSpPr>
          <p:cNvPr id="2" name="Foliennummernplatzhalter 1">
            <a:extLst>
              <a:ext uri="{FF2B5EF4-FFF2-40B4-BE49-F238E27FC236}">
                <a16:creationId xmlns:a16="http://schemas.microsoft.com/office/drawing/2014/main" id="{CDC7679C-A437-A89A-D203-87B8C8F27339}"/>
              </a:ext>
            </a:extLst>
          </p:cNvPr>
          <p:cNvSpPr>
            <a:spLocks noGrp="1"/>
          </p:cNvSpPr>
          <p:nvPr>
            <p:ph type="sldNum" sz="quarter" idx="12"/>
          </p:nvPr>
        </p:nvSpPr>
        <p:spPr/>
        <p:txBody>
          <a:bodyPr/>
          <a:lstStyle/>
          <a:p>
            <a:fld id="{3A8B627B-E937-BF42-9F32-48BF246BCC47}" type="slidenum">
              <a:rPr lang="de-DE" smtClean="0">
                <a:solidFill>
                  <a:schemeClr val="bg1"/>
                </a:solidFill>
              </a:rPr>
              <a:t>42</a:t>
            </a:fld>
            <a:endParaRPr lang="de-DE" dirty="0">
              <a:solidFill>
                <a:schemeClr val="bg1"/>
              </a:solidFill>
            </a:endParaRPr>
          </a:p>
        </p:txBody>
      </p:sp>
      <p:sp>
        <p:nvSpPr>
          <p:cNvPr id="3" name="Rechteck 2">
            <a:extLst>
              <a:ext uri="{FF2B5EF4-FFF2-40B4-BE49-F238E27FC236}">
                <a16:creationId xmlns:a16="http://schemas.microsoft.com/office/drawing/2014/main" id="{42D1FE78-17EC-2244-F42A-98CC556F420D}"/>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5A7C9586-47CE-7FE9-CE8B-9FCE10482033}"/>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42</a:t>
            </a:fld>
            <a:endParaRPr lang="de-DE" dirty="0">
              <a:solidFill>
                <a:schemeClr val="bg1"/>
              </a:solidFill>
            </a:endParaRPr>
          </a:p>
        </p:txBody>
      </p:sp>
      <p:sp>
        <p:nvSpPr>
          <p:cNvPr id="11" name="Foliennummernplatzhalter 11">
            <a:extLst>
              <a:ext uri="{FF2B5EF4-FFF2-40B4-BE49-F238E27FC236}">
                <a16:creationId xmlns:a16="http://schemas.microsoft.com/office/drawing/2014/main" id="{67DBAA48-9D16-6708-16BC-9E7D159EA196}"/>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F04682C2-AE18-1944-8A58-9B9936ADAAC5}"/>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41303441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68A46E-A015-CD32-3273-C0E9EE0D3589}"/>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8033F443-116C-0288-B873-708D34DAC2E9}"/>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A944A7F5-A575-9A53-4381-C451D72DEFA9}"/>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1F8E2DAC-35D2-42AE-5551-002D90133852}"/>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Maße zur Auswertung einer Klassifikation</a:t>
            </a:r>
          </a:p>
        </p:txBody>
      </p:sp>
      <p:sp>
        <p:nvSpPr>
          <p:cNvPr id="9" name="Textplatzhalter 10">
            <a:extLst>
              <a:ext uri="{FF2B5EF4-FFF2-40B4-BE49-F238E27FC236}">
                <a16:creationId xmlns:a16="http://schemas.microsoft.com/office/drawing/2014/main" id="{F5006728-0502-62E6-2AB6-13BBB2CAA272}"/>
              </a:ext>
            </a:extLst>
          </p:cNvPr>
          <p:cNvSpPr txBox="1">
            <a:spLocks/>
          </p:cNvSpPr>
          <p:nvPr/>
        </p:nvSpPr>
        <p:spPr>
          <a:xfrm>
            <a:off x="626445" y="1447203"/>
            <a:ext cx="8601638"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b="1" dirty="0"/>
              <a:t>TP: </a:t>
            </a:r>
            <a:r>
              <a:rPr lang="de-DE" dirty="0"/>
              <a:t>korrekt als positiv klassifizierte Daten                     </a:t>
            </a:r>
            <a:r>
              <a:rPr lang="de-DE" b="1" dirty="0"/>
              <a:t>FP: </a:t>
            </a:r>
            <a:r>
              <a:rPr lang="de-DE" dirty="0"/>
              <a:t>falsch als positiv klassifiziert</a:t>
            </a:r>
          </a:p>
          <a:p>
            <a:r>
              <a:rPr lang="de-DE" b="1" dirty="0"/>
              <a:t>TN: </a:t>
            </a:r>
            <a:r>
              <a:rPr lang="de-DE" dirty="0"/>
              <a:t>korrekt als negativ klassifiziert 	                             </a:t>
            </a:r>
            <a:r>
              <a:rPr lang="de-DE" b="1" dirty="0"/>
              <a:t>FN: </a:t>
            </a:r>
            <a:r>
              <a:rPr lang="de-DE" dirty="0"/>
              <a:t>falsch als negativ klassifiziert</a:t>
            </a:r>
          </a:p>
          <a:p>
            <a:r>
              <a:rPr lang="de-DE" dirty="0"/>
              <a:t>	</a:t>
            </a:r>
          </a:p>
          <a:p>
            <a:pPr marL="285750" indent="-285750">
              <a:buFont typeface="Arial" panose="020B0604020202020204" pitchFamily="34" charset="0"/>
              <a:buChar char="•"/>
            </a:pPr>
            <a:r>
              <a:rPr lang="de-DE" b="1" dirty="0"/>
              <a:t>Precision:</a:t>
            </a:r>
            <a:r>
              <a:rPr lang="de-DE" dirty="0"/>
              <a:t> wie viele der als Angriffsprofile klassifizierten wirklich solche sind [60]</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Recall:</a:t>
            </a:r>
            <a:r>
              <a:rPr lang="de-DE" dirty="0"/>
              <a:t> wie viele der Angriffsprofile auch korrekt als solche erkannt werden [60]</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F1-Score:</a:t>
            </a:r>
            <a:r>
              <a:rPr lang="de-DE" dirty="0"/>
              <a:t> harmonisches Mittel aus Precision und Recall </a:t>
            </a:r>
            <a:r>
              <a:rPr lang="de-DE" dirty="0">
                <a:sym typeface="Wingdings" pitchFamily="2" charset="2"/>
              </a:rPr>
              <a:t> Gesamtqualität </a:t>
            </a:r>
            <a:r>
              <a:rPr lang="de-DE" dirty="0"/>
              <a:t>[61]</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PR-AUC:</a:t>
            </a:r>
            <a:r>
              <a:rPr lang="de-DE" dirty="0"/>
              <a:t> Fläche unter Precision-Recall-Kurve. Berücksichtigt, wie Precision und Recall bei verschiedenen Schwellenwerten im Verhältnis zueinander stehen. Fokus auf positive Klasse </a:t>
            </a:r>
            <a:r>
              <a:rPr lang="de-DE" dirty="0">
                <a:sym typeface="Wingdings" pitchFamily="2" charset="2"/>
              </a:rPr>
              <a:t> vor allem bei unausgewogenen Datensätzen geeignet </a:t>
            </a:r>
            <a:r>
              <a:rPr lang="de-DE" dirty="0"/>
              <a:t>[62]</a:t>
            </a:r>
            <a:endParaRPr lang="de-DE" b="1" dirty="0"/>
          </a:p>
          <a:p>
            <a:endParaRPr lang="de-DE" b="1" dirty="0"/>
          </a:p>
        </p:txBody>
      </p:sp>
      <p:sp>
        <p:nvSpPr>
          <p:cNvPr id="2" name="Foliennummernplatzhalter 1">
            <a:extLst>
              <a:ext uri="{FF2B5EF4-FFF2-40B4-BE49-F238E27FC236}">
                <a16:creationId xmlns:a16="http://schemas.microsoft.com/office/drawing/2014/main" id="{2C6826E9-945C-A747-B71D-CC07423F6B04}"/>
              </a:ext>
            </a:extLst>
          </p:cNvPr>
          <p:cNvSpPr>
            <a:spLocks noGrp="1"/>
          </p:cNvSpPr>
          <p:nvPr>
            <p:ph type="sldNum" sz="quarter" idx="12"/>
          </p:nvPr>
        </p:nvSpPr>
        <p:spPr/>
        <p:txBody>
          <a:bodyPr/>
          <a:lstStyle/>
          <a:p>
            <a:fld id="{3A8B627B-E937-BF42-9F32-48BF246BCC47}" type="slidenum">
              <a:rPr lang="de-DE" smtClean="0">
                <a:solidFill>
                  <a:schemeClr val="bg1"/>
                </a:solidFill>
              </a:rPr>
              <a:t>43</a:t>
            </a:fld>
            <a:endParaRPr lang="de-DE" dirty="0">
              <a:solidFill>
                <a:schemeClr val="bg1"/>
              </a:solidFill>
            </a:endParaRPr>
          </a:p>
        </p:txBody>
      </p:sp>
      <p:sp>
        <p:nvSpPr>
          <p:cNvPr id="3" name="Rechteck 2">
            <a:extLst>
              <a:ext uri="{FF2B5EF4-FFF2-40B4-BE49-F238E27FC236}">
                <a16:creationId xmlns:a16="http://schemas.microsoft.com/office/drawing/2014/main" id="{4B4AA18F-0B1B-5443-DE12-B9D2C16F0626}"/>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21AD702D-936F-1FD9-4447-FC410B8A96EB}"/>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43</a:t>
            </a:fld>
            <a:endParaRPr lang="de-DE" dirty="0">
              <a:solidFill>
                <a:schemeClr val="bg1"/>
              </a:solidFill>
            </a:endParaRPr>
          </a:p>
        </p:txBody>
      </p:sp>
      <p:sp>
        <p:nvSpPr>
          <p:cNvPr id="11" name="Foliennummernplatzhalter 11">
            <a:extLst>
              <a:ext uri="{FF2B5EF4-FFF2-40B4-BE49-F238E27FC236}">
                <a16:creationId xmlns:a16="http://schemas.microsoft.com/office/drawing/2014/main" id="{CB7C7B6B-D426-02F8-7B72-5972E233193F}"/>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DD0D983C-4D2A-5FDF-B43D-7D91CAB4B955}"/>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pic>
        <p:nvPicPr>
          <p:cNvPr id="7" name="Grafik 6">
            <a:extLst>
              <a:ext uri="{FF2B5EF4-FFF2-40B4-BE49-F238E27FC236}">
                <a16:creationId xmlns:a16="http://schemas.microsoft.com/office/drawing/2014/main" id="{7EC539E0-C9AE-3CDD-C320-5F56C24ADD8A}"/>
              </a:ext>
            </a:extLst>
          </p:cNvPr>
          <p:cNvPicPr>
            <a:picLocks noChangeAspect="1"/>
          </p:cNvPicPr>
          <p:nvPr/>
        </p:nvPicPr>
        <p:blipFill>
          <a:blip r:embed="rId3"/>
          <a:stretch>
            <a:fillRect/>
          </a:stretch>
        </p:blipFill>
        <p:spPr>
          <a:xfrm>
            <a:off x="4090201" y="2645348"/>
            <a:ext cx="774700" cy="393700"/>
          </a:xfrm>
          <a:prstGeom prst="rect">
            <a:avLst/>
          </a:prstGeom>
        </p:spPr>
      </p:pic>
      <p:pic>
        <p:nvPicPr>
          <p:cNvPr id="10" name="Grafik 9">
            <a:extLst>
              <a:ext uri="{FF2B5EF4-FFF2-40B4-BE49-F238E27FC236}">
                <a16:creationId xmlns:a16="http://schemas.microsoft.com/office/drawing/2014/main" id="{7156D150-2724-0C4E-FEAD-53471FBE7046}"/>
              </a:ext>
            </a:extLst>
          </p:cNvPr>
          <p:cNvPicPr>
            <a:picLocks noChangeAspect="1"/>
          </p:cNvPicPr>
          <p:nvPr/>
        </p:nvPicPr>
        <p:blipFill>
          <a:blip r:embed="rId4"/>
          <a:stretch>
            <a:fillRect/>
          </a:stretch>
        </p:blipFill>
        <p:spPr>
          <a:xfrm>
            <a:off x="4001301" y="3449310"/>
            <a:ext cx="863600" cy="419100"/>
          </a:xfrm>
          <a:prstGeom prst="rect">
            <a:avLst/>
          </a:prstGeom>
        </p:spPr>
      </p:pic>
      <p:pic>
        <p:nvPicPr>
          <p:cNvPr id="13" name="Grafik 12">
            <a:extLst>
              <a:ext uri="{FF2B5EF4-FFF2-40B4-BE49-F238E27FC236}">
                <a16:creationId xmlns:a16="http://schemas.microsoft.com/office/drawing/2014/main" id="{199ED5DD-A809-1B75-DEED-8E8FBEBD2A24}"/>
              </a:ext>
            </a:extLst>
          </p:cNvPr>
          <p:cNvPicPr>
            <a:picLocks noChangeAspect="1"/>
          </p:cNvPicPr>
          <p:nvPr/>
        </p:nvPicPr>
        <p:blipFill>
          <a:blip r:embed="rId5"/>
          <a:stretch>
            <a:fillRect/>
          </a:stretch>
        </p:blipFill>
        <p:spPr>
          <a:xfrm>
            <a:off x="3525051" y="4280694"/>
            <a:ext cx="1816100" cy="469900"/>
          </a:xfrm>
          <a:prstGeom prst="rect">
            <a:avLst/>
          </a:prstGeom>
        </p:spPr>
      </p:pic>
    </p:spTree>
    <p:extLst>
      <p:ext uri="{BB962C8B-B14F-4D97-AF65-F5344CB8AC3E}">
        <p14:creationId xmlns:p14="http://schemas.microsoft.com/office/powerpoint/2010/main" val="38454802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3E76C6-1D2E-EC0B-4810-10EE5E39BDB6}"/>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5877C375-11D6-A479-4917-D17E1AB93A2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FE5FC3F5-EDC6-509A-A4C2-52EDA702B054}"/>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54D7BD0E-BF4E-7F78-4554-4E6DDEF3D894}"/>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Tools und Technologien zur Simulation von</a:t>
            </a:r>
            <a:br>
              <a:rPr lang="de-DE" dirty="0"/>
            </a:br>
            <a:r>
              <a:rPr lang="de-DE" dirty="0"/>
              <a:t>Shilling Angriffen und Angriffserkennung</a:t>
            </a:r>
          </a:p>
        </p:txBody>
      </p:sp>
      <p:sp>
        <p:nvSpPr>
          <p:cNvPr id="9" name="Textplatzhalter 10">
            <a:extLst>
              <a:ext uri="{FF2B5EF4-FFF2-40B4-BE49-F238E27FC236}">
                <a16:creationId xmlns:a16="http://schemas.microsoft.com/office/drawing/2014/main" id="{77BC557D-2898-DAD8-04DD-37980DB40DF3}"/>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Python </a:t>
            </a:r>
            <a:r>
              <a:rPr lang="de-DE" dirty="0"/>
              <a:t>[63]</a:t>
            </a:r>
            <a:r>
              <a:rPr lang="de-DE" b="1" dirty="0"/>
              <a:t>:</a:t>
            </a:r>
          </a:p>
          <a:p>
            <a:pPr marL="628650" lvl="1" indent="-285750">
              <a:buFont typeface="Arial" panose="020B0604020202020204" pitchFamily="34" charset="0"/>
              <a:buChar char="•"/>
            </a:pPr>
            <a:r>
              <a:rPr lang="de-DE" dirty="0"/>
              <a:t>Leistungsfähige interpretierte Programmiersprache</a:t>
            </a:r>
          </a:p>
          <a:p>
            <a:pPr marL="628650" lvl="1" indent="-285750">
              <a:buFont typeface="Arial" panose="020B0604020202020204" pitchFamily="34" charset="0"/>
              <a:buChar char="•"/>
            </a:pPr>
            <a:r>
              <a:rPr lang="de-DE" dirty="0"/>
              <a:t>Zeichnet sich durch optimierte Datenstrukturen, intuitive objektorientierte Programmierung und gut lesbare Syntax aus</a:t>
            </a:r>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Jupyter Notebooks </a:t>
            </a:r>
            <a:r>
              <a:rPr lang="de-DE" dirty="0"/>
              <a:t>[64]</a:t>
            </a:r>
            <a:r>
              <a:rPr lang="de-DE" b="1" dirty="0"/>
              <a:t>:</a:t>
            </a:r>
          </a:p>
          <a:p>
            <a:pPr marL="628650" lvl="1" indent="-285750">
              <a:buFont typeface="Arial" panose="020B0604020202020204" pitchFamily="34" charset="0"/>
              <a:buChar char="•"/>
            </a:pPr>
            <a:r>
              <a:rPr lang="de-DE" dirty="0"/>
              <a:t>Interaktive Umgebung, in der Code in versch. Programmiersprachen (z.B. Python) geschrieben und direkt im Browser ausgeführt werden kann.</a:t>
            </a:r>
          </a:p>
          <a:p>
            <a:pPr marL="628650" lvl="1" indent="-285750">
              <a:buFont typeface="Arial" panose="020B0604020202020204" pitchFamily="34" charset="0"/>
              <a:buChar char="•"/>
            </a:pPr>
            <a:r>
              <a:rPr lang="de-DE" dirty="0"/>
              <a:t>Code in Zellen organisiert </a:t>
            </a:r>
            <a:r>
              <a:rPr lang="de-DE" dirty="0">
                <a:sym typeface="Wingdings" pitchFamily="2" charset="2"/>
              </a:rPr>
              <a:t> einzelne Ausführung und Testung möglich</a:t>
            </a:r>
          </a:p>
          <a:p>
            <a:pPr marL="628650" lvl="1" indent="-285750">
              <a:buFont typeface="Arial" panose="020B0604020202020204" pitchFamily="34" charset="0"/>
              <a:buChar char="•"/>
            </a:pPr>
            <a:r>
              <a:rPr lang="de-DE" dirty="0">
                <a:sym typeface="Wingdings" pitchFamily="2" charset="2"/>
              </a:rPr>
              <a:t>Abbildung von Grafiken, Tabellen und mathematischen Formeln  optimal für Machine Learning geeignet</a:t>
            </a:r>
            <a:endParaRPr lang="de-DE"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Google Colab </a:t>
            </a:r>
            <a:r>
              <a:rPr lang="de-DE" dirty="0"/>
              <a:t>[65]</a:t>
            </a:r>
            <a:r>
              <a:rPr lang="de-DE" b="1" dirty="0"/>
              <a:t>:</a:t>
            </a:r>
          </a:p>
          <a:p>
            <a:pPr marL="628650" lvl="1" indent="-285750">
              <a:buFont typeface="Arial" panose="020B0604020202020204" pitchFamily="34" charset="0"/>
              <a:buChar char="•"/>
            </a:pPr>
            <a:r>
              <a:rPr lang="de-DE" dirty="0"/>
              <a:t>Cloudbasierte Umgebung für Jupyter Notebooks, die direkt im Browser genutzt werden kann</a:t>
            </a:r>
          </a:p>
          <a:p>
            <a:pPr marL="628650" lvl="1" indent="-285750">
              <a:buFont typeface="Arial" panose="020B0604020202020204" pitchFamily="34" charset="0"/>
              <a:buChar char="•"/>
            </a:pPr>
            <a:r>
              <a:rPr lang="de-DE" dirty="0"/>
              <a:t>Stellt Rechenressourcen wie Graphics Processing Units (GPUs) und Tensor Processing Units (TPUs) bereit </a:t>
            </a:r>
            <a:r>
              <a:rPr lang="de-DE" dirty="0">
                <a:sym typeface="Wingdings" pitchFamily="2" charset="2"/>
              </a:rPr>
              <a:t> besonders für Machine Learning geeignet</a:t>
            </a:r>
            <a:endParaRPr lang="de-DE" dirty="0"/>
          </a:p>
        </p:txBody>
      </p:sp>
      <p:sp>
        <p:nvSpPr>
          <p:cNvPr id="2" name="Foliennummernplatzhalter 1">
            <a:extLst>
              <a:ext uri="{FF2B5EF4-FFF2-40B4-BE49-F238E27FC236}">
                <a16:creationId xmlns:a16="http://schemas.microsoft.com/office/drawing/2014/main" id="{125C06E0-9F3A-F146-DCB8-C644BB3D6B0F}"/>
              </a:ext>
            </a:extLst>
          </p:cNvPr>
          <p:cNvSpPr>
            <a:spLocks noGrp="1"/>
          </p:cNvSpPr>
          <p:nvPr>
            <p:ph type="sldNum" sz="quarter" idx="12"/>
          </p:nvPr>
        </p:nvSpPr>
        <p:spPr/>
        <p:txBody>
          <a:bodyPr/>
          <a:lstStyle/>
          <a:p>
            <a:fld id="{3A8B627B-E937-BF42-9F32-48BF246BCC47}" type="slidenum">
              <a:rPr lang="de-DE" smtClean="0">
                <a:solidFill>
                  <a:schemeClr val="bg1"/>
                </a:solidFill>
              </a:rPr>
              <a:t>44</a:t>
            </a:fld>
            <a:endParaRPr lang="de-DE" dirty="0">
              <a:solidFill>
                <a:schemeClr val="bg1"/>
              </a:solidFill>
            </a:endParaRPr>
          </a:p>
        </p:txBody>
      </p:sp>
      <p:sp>
        <p:nvSpPr>
          <p:cNvPr id="3" name="Rechteck 2">
            <a:extLst>
              <a:ext uri="{FF2B5EF4-FFF2-40B4-BE49-F238E27FC236}">
                <a16:creationId xmlns:a16="http://schemas.microsoft.com/office/drawing/2014/main" id="{48E52BEF-6B49-BC31-8B4B-25C6224F2DDD}"/>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AC68409A-8909-2F1B-DEF6-9FD6897575A1}"/>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44</a:t>
            </a:fld>
            <a:endParaRPr lang="de-DE" dirty="0">
              <a:solidFill>
                <a:schemeClr val="bg1"/>
              </a:solidFill>
            </a:endParaRPr>
          </a:p>
        </p:txBody>
      </p:sp>
      <p:sp>
        <p:nvSpPr>
          <p:cNvPr id="11" name="Foliennummernplatzhalter 11">
            <a:extLst>
              <a:ext uri="{FF2B5EF4-FFF2-40B4-BE49-F238E27FC236}">
                <a16:creationId xmlns:a16="http://schemas.microsoft.com/office/drawing/2014/main" id="{780907FA-2FCC-0C2C-6728-862BAF88FC5F}"/>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DC0E356D-E144-8137-82F3-1B00D716F74E}"/>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26978404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2B6C5-CB71-B6C0-7739-E8F137DF3F92}"/>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71CBF970-72F5-A020-DCB7-FADA9504C8D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2D2994DB-32C6-2F8E-5811-1B3244409FE4}"/>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45B2EB64-4A6C-378C-70E4-C931C8A8FFD2}"/>
              </a:ext>
            </a:extLst>
          </p:cNvPr>
          <p:cNvSpPr>
            <a:spLocks noGrp="1"/>
          </p:cNvSpPr>
          <p:nvPr>
            <p:ph type="title"/>
          </p:nvPr>
        </p:nvSpPr>
        <p:spPr>
          <a:xfrm>
            <a:off x="626444" y="365129"/>
            <a:ext cx="10740608" cy="4723238"/>
          </a:xfrm>
          <a:prstGeom prst="rect">
            <a:avLst/>
          </a:prstGeom>
        </p:spPr>
        <p:txBody>
          <a:bodyPr>
            <a:normAutofit/>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sz="4000" dirty="0"/>
              <a:t>Aktueller Forschungsstand und Forschungslücken</a:t>
            </a:r>
          </a:p>
        </p:txBody>
      </p:sp>
      <p:sp>
        <p:nvSpPr>
          <p:cNvPr id="12" name="Foliennummernplatzhalter 11">
            <a:extLst>
              <a:ext uri="{FF2B5EF4-FFF2-40B4-BE49-F238E27FC236}">
                <a16:creationId xmlns:a16="http://schemas.microsoft.com/office/drawing/2014/main" id="{FC2C9FCA-CEFD-900F-6C51-1818796A8C89}"/>
              </a:ext>
            </a:extLst>
          </p:cNvPr>
          <p:cNvSpPr>
            <a:spLocks noGrp="1"/>
          </p:cNvSpPr>
          <p:nvPr>
            <p:ph type="sldNum" sz="quarter" idx="12"/>
          </p:nvPr>
        </p:nvSpPr>
        <p:spPr>
          <a:xfrm>
            <a:off x="8623852" y="6219884"/>
            <a:ext cx="2743200" cy="365125"/>
          </a:xfrm>
        </p:spPr>
        <p:txBody>
          <a:bodyPr/>
          <a:lstStyle/>
          <a:p>
            <a:fld id="{3A8B627B-E937-BF42-9F32-48BF246BCC47}" type="slidenum">
              <a:rPr lang="de-DE" smtClean="0">
                <a:solidFill>
                  <a:schemeClr val="bg1"/>
                </a:solidFill>
              </a:rPr>
              <a:t>45</a:t>
            </a:fld>
            <a:endParaRPr lang="de-DE" dirty="0">
              <a:solidFill>
                <a:schemeClr val="bg1"/>
              </a:solidFill>
            </a:endParaRPr>
          </a:p>
        </p:txBody>
      </p:sp>
      <p:sp>
        <p:nvSpPr>
          <p:cNvPr id="2" name="Foliennummernplatzhalter 11">
            <a:extLst>
              <a:ext uri="{FF2B5EF4-FFF2-40B4-BE49-F238E27FC236}">
                <a16:creationId xmlns:a16="http://schemas.microsoft.com/office/drawing/2014/main" id="{6D9F9786-38C1-05D2-326B-F6FCD84E48CA}"/>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3" name="Foliennummernplatzhalter 11">
            <a:extLst>
              <a:ext uri="{FF2B5EF4-FFF2-40B4-BE49-F238E27FC236}">
                <a16:creationId xmlns:a16="http://schemas.microsoft.com/office/drawing/2014/main" id="{EB757235-2E68-6395-DD3C-E70E474CF3DF}"/>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33381689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70567-3785-533F-5A69-FE64F0C4350C}"/>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54B802FE-4ACC-C44C-D1A7-1791DB972816}"/>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899AACD4-7999-A1B2-3EDC-31A041150D82}"/>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A54157F5-3E9D-5CFB-DE9E-E42D1D72E59F}"/>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Aktueller Forschungsstand</a:t>
            </a:r>
          </a:p>
        </p:txBody>
      </p:sp>
      <p:sp>
        <p:nvSpPr>
          <p:cNvPr id="9" name="Textplatzhalter 10">
            <a:extLst>
              <a:ext uri="{FF2B5EF4-FFF2-40B4-BE49-F238E27FC236}">
                <a16:creationId xmlns:a16="http://schemas.microsoft.com/office/drawing/2014/main" id="{07F8D9C1-EDEE-6433-D8E7-808B157191C0}"/>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Bereits einige Publikationen zur Sicherheit von Recommender Systemen in der Fachliteratur vorhanden. Analyse sowohl, wie sich Angriffe auf Empfehlungsqualität auswirken als auch wie gut Angriffe verschiedener Arten und Größen mit unterschiedlichen Ansätzen erkannt werden können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Verschiedene Ansätze angewandt: überwachtes Lernen, nicht überwachtes Lernen, Deep Learning </a:t>
            </a:r>
            <a:r>
              <a:rPr lang="de-DE" dirty="0">
                <a:sym typeface="Wingdings" pitchFamily="2" charset="2"/>
              </a:rPr>
              <a:t> Vor allem Ensemble-Methoden mit guter Performance (Werte von über 90% bei Precision, Recall und F1-Score)</a:t>
            </a:r>
          </a:p>
          <a:p>
            <a:pPr marL="285750" indent="-285750">
              <a:buFont typeface="Arial" panose="020B0604020202020204" pitchFamily="34" charset="0"/>
              <a:buChar char="•"/>
            </a:pPr>
            <a:endParaRPr lang="de-DE" dirty="0">
              <a:sym typeface="Wingdings" pitchFamily="2" charset="2"/>
            </a:endParaRPr>
          </a:p>
          <a:p>
            <a:pPr marL="285750" indent="-285750">
              <a:buFont typeface="Arial" panose="020B0604020202020204" pitchFamily="34" charset="0"/>
              <a:buChar char="•"/>
            </a:pPr>
            <a:r>
              <a:rPr lang="de-DE" dirty="0">
                <a:sym typeface="Wingdings" pitchFamily="2" charset="2"/>
              </a:rPr>
              <a:t>Bisher fast immer sehr dichte, große Datensätze (z.B. MovieLens, Netflix) genutzt</a:t>
            </a:r>
          </a:p>
          <a:p>
            <a:pPr marL="285750" indent="-285750">
              <a:buFont typeface="Arial" panose="020B0604020202020204" pitchFamily="34" charset="0"/>
              <a:buChar char="•"/>
            </a:pPr>
            <a:endParaRPr lang="de-DE" dirty="0">
              <a:sym typeface="Wingdings" pitchFamily="2" charset="2"/>
            </a:endParaRPr>
          </a:p>
          <a:p>
            <a:pPr marL="285750" indent="-285750">
              <a:buFont typeface="Arial" panose="020B0604020202020204" pitchFamily="34" charset="0"/>
              <a:buChar char="•"/>
            </a:pPr>
            <a:r>
              <a:rPr lang="de-DE" dirty="0">
                <a:sym typeface="Wingdings" pitchFamily="2" charset="2"/>
              </a:rPr>
              <a:t>In den meisten Studien festgelegte Filler-Größen (z.B. 5%, 10% oder 50%) verwendet  je nach Datensatz deutlich über- oder unterdurchschnittliche Profillänge der Angreifer im Vergleich zu normalen Nutzerprofilen  kann Klassifikationsqualität entscheidened beeinflussen</a:t>
            </a:r>
          </a:p>
          <a:p>
            <a:endParaRPr lang="de-DE" dirty="0">
              <a:sym typeface="Wingdings" pitchFamily="2" charset="2"/>
            </a:endParaRPr>
          </a:p>
        </p:txBody>
      </p:sp>
      <p:sp>
        <p:nvSpPr>
          <p:cNvPr id="2" name="Foliennummernplatzhalter 1">
            <a:extLst>
              <a:ext uri="{FF2B5EF4-FFF2-40B4-BE49-F238E27FC236}">
                <a16:creationId xmlns:a16="http://schemas.microsoft.com/office/drawing/2014/main" id="{FB4F3469-B090-F165-008C-C4EBC1AFDF66}"/>
              </a:ext>
            </a:extLst>
          </p:cNvPr>
          <p:cNvSpPr>
            <a:spLocks noGrp="1"/>
          </p:cNvSpPr>
          <p:nvPr>
            <p:ph type="sldNum" sz="quarter" idx="12"/>
          </p:nvPr>
        </p:nvSpPr>
        <p:spPr/>
        <p:txBody>
          <a:bodyPr/>
          <a:lstStyle/>
          <a:p>
            <a:fld id="{3A8B627B-E937-BF42-9F32-48BF246BCC47}" type="slidenum">
              <a:rPr lang="de-DE" smtClean="0">
                <a:solidFill>
                  <a:schemeClr val="bg1"/>
                </a:solidFill>
              </a:rPr>
              <a:t>46</a:t>
            </a:fld>
            <a:endParaRPr lang="de-DE" dirty="0">
              <a:solidFill>
                <a:schemeClr val="bg1"/>
              </a:solidFill>
            </a:endParaRPr>
          </a:p>
        </p:txBody>
      </p:sp>
      <p:sp>
        <p:nvSpPr>
          <p:cNvPr id="3" name="Rechteck 2">
            <a:extLst>
              <a:ext uri="{FF2B5EF4-FFF2-40B4-BE49-F238E27FC236}">
                <a16:creationId xmlns:a16="http://schemas.microsoft.com/office/drawing/2014/main" id="{50144283-4F72-5E68-CCD5-8DE1DC825647}"/>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EC947F4A-CBCF-4A24-7966-07DD164414BE}"/>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46</a:t>
            </a:fld>
            <a:endParaRPr lang="de-DE" dirty="0">
              <a:solidFill>
                <a:schemeClr val="bg1"/>
              </a:solidFill>
            </a:endParaRPr>
          </a:p>
        </p:txBody>
      </p:sp>
      <p:sp>
        <p:nvSpPr>
          <p:cNvPr id="11" name="Foliennummernplatzhalter 11">
            <a:extLst>
              <a:ext uri="{FF2B5EF4-FFF2-40B4-BE49-F238E27FC236}">
                <a16:creationId xmlns:a16="http://schemas.microsoft.com/office/drawing/2014/main" id="{E1C3A6C3-621F-7D9B-CD05-BFD0B1622BC9}"/>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1391B4F4-7913-1816-7542-79F6B11ECCB4}"/>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20334147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A1966-5F50-C65D-77AD-99BEA58BA7C2}"/>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333004C1-1701-F75D-53B6-D32F225956D0}"/>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A6C7507E-C785-4608-FBA2-BF674013FAFC}"/>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946E52AF-079D-617F-68B9-C4F1C5FF8BE1}"/>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Forschungslücken</a:t>
            </a:r>
          </a:p>
        </p:txBody>
      </p:sp>
      <p:sp>
        <p:nvSpPr>
          <p:cNvPr id="9" name="Textplatzhalter 10">
            <a:extLst>
              <a:ext uri="{FF2B5EF4-FFF2-40B4-BE49-F238E27FC236}">
                <a16:creationId xmlns:a16="http://schemas.microsoft.com/office/drawing/2014/main" id="{CA9D28EF-3919-D3F9-E52B-6329D794C3DB}"/>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b="1" dirty="0">
                <a:sym typeface="Wingdings" pitchFamily="2" charset="2"/>
              </a:rPr>
              <a:t>Forschungslücken: </a:t>
            </a:r>
          </a:p>
          <a:p>
            <a:pPr marL="342900" indent="-342900">
              <a:buFont typeface="+mj-lt"/>
              <a:buAutoNum type="arabicPeriod"/>
            </a:pPr>
            <a:endParaRPr lang="de-DE" dirty="0">
              <a:sym typeface="Wingdings" pitchFamily="2" charset="2"/>
            </a:endParaRPr>
          </a:p>
          <a:p>
            <a:pPr marL="342900" indent="-342900">
              <a:buFont typeface="+mj-lt"/>
              <a:buAutoNum type="arabicPeriod"/>
            </a:pPr>
            <a:r>
              <a:rPr lang="de-DE" dirty="0">
                <a:sym typeface="Wingdings" pitchFamily="2" charset="2"/>
              </a:rPr>
              <a:t>Wie ist die Qualität der Angriffserkennung bei kleineren, weniger dichten Datensätzen?</a:t>
            </a:r>
          </a:p>
          <a:p>
            <a:pPr marL="342900" indent="-342900">
              <a:buFont typeface="+mj-lt"/>
              <a:buAutoNum type="arabicPeriod"/>
            </a:pPr>
            <a:endParaRPr lang="de-DE" dirty="0">
              <a:sym typeface="Wingdings" pitchFamily="2" charset="2"/>
            </a:endParaRPr>
          </a:p>
          <a:p>
            <a:pPr marL="342900" indent="-342900">
              <a:buFont typeface="+mj-lt"/>
              <a:buAutoNum type="arabicPeriod"/>
            </a:pPr>
            <a:r>
              <a:rPr lang="de-DE" dirty="0">
                <a:sym typeface="Wingdings" pitchFamily="2" charset="2"/>
              </a:rPr>
              <a:t>Wie wirkt es sich auf die Performance der Angriffserkennung aus, wenn die Filler-Anzahl in den Angriffsprofilen dynamisch an die durchschnittliche Anzahl an Bewertungen normaler Nutzer angepasst wird, so dass es hinsichtlich der Profillänge keine signifikanten Unterschiede zwischen normalen Nutzern und Angreifern gibt und sich diese nur in ihrem Bewertungsmuster unterscheiden?</a:t>
            </a:r>
            <a:endParaRPr lang="de-DE" dirty="0"/>
          </a:p>
        </p:txBody>
      </p:sp>
      <p:sp>
        <p:nvSpPr>
          <p:cNvPr id="2" name="Foliennummernplatzhalter 1">
            <a:extLst>
              <a:ext uri="{FF2B5EF4-FFF2-40B4-BE49-F238E27FC236}">
                <a16:creationId xmlns:a16="http://schemas.microsoft.com/office/drawing/2014/main" id="{62B9972D-8239-996D-68DC-30AF526797C6}"/>
              </a:ext>
            </a:extLst>
          </p:cNvPr>
          <p:cNvSpPr>
            <a:spLocks noGrp="1"/>
          </p:cNvSpPr>
          <p:nvPr>
            <p:ph type="sldNum" sz="quarter" idx="12"/>
          </p:nvPr>
        </p:nvSpPr>
        <p:spPr/>
        <p:txBody>
          <a:bodyPr/>
          <a:lstStyle/>
          <a:p>
            <a:fld id="{3A8B627B-E937-BF42-9F32-48BF246BCC47}" type="slidenum">
              <a:rPr lang="de-DE" smtClean="0">
                <a:solidFill>
                  <a:schemeClr val="bg1"/>
                </a:solidFill>
              </a:rPr>
              <a:t>47</a:t>
            </a:fld>
            <a:endParaRPr lang="de-DE" dirty="0">
              <a:solidFill>
                <a:schemeClr val="bg1"/>
              </a:solidFill>
            </a:endParaRPr>
          </a:p>
        </p:txBody>
      </p:sp>
      <p:sp>
        <p:nvSpPr>
          <p:cNvPr id="3" name="Rechteck 2">
            <a:extLst>
              <a:ext uri="{FF2B5EF4-FFF2-40B4-BE49-F238E27FC236}">
                <a16:creationId xmlns:a16="http://schemas.microsoft.com/office/drawing/2014/main" id="{5E81A7FD-A8FA-97DB-1955-6992B0A8A3C0}"/>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F25F6088-7E52-65B9-BA17-FB45F8423F70}"/>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47</a:t>
            </a:fld>
            <a:endParaRPr lang="de-DE" dirty="0">
              <a:solidFill>
                <a:schemeClr val="bg1"/>
              </a:solidFill>
            </a:endParaRPr>
          </a:p>
        </p:txBody>
      </p:sp>
      <p:sp>
        <p:nvSpPr>
          <p:cNvPr id="11" name="Foliennummernplatzhalter 11">
            <a:extLst>
              <a:ext uri="{FF2B5EF4-FFF2-40B4-BE49-F238E27FC236}">
                <a16:creationId xmlns:a16="http://schemas.microsoft.com/office/drawing/2014/main" id="{7521A113-FF9C-3372-BFFE-74E4A38144F9}"/>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54BC27B6-1966-E5B2-CAC3-0ADD63BD15BE}"/>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34534423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656C25-41E0-2019-8C58-54858FB679F4}"/>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5EFD5D2E-B3D0-1504-0A74-4B08F0E36EB8}"/>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1E44EB65-3352-F9DE-11A7-A65CF0292B1E}"/>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69F37663-40C1-F4A5-B4F6-3A0756A77F1C}"/>
              </a:ext>
            </a:extLst>
          </p:cNvPr>
          <p:cNvSpPr>
            <a:spLocks noGrp="1"/>
          </p:cNvSpPr>
          <p:nvPr>
            <p:ph type="title"/>
          </p:nvPr>
        </p:nvSpPr>
        <p:spPr>
          <a:xfrm>
            <a:off x="626444" y="365129"/>
            <a:ext cx="10740608" cy="4723238"/>
          </a:xfrm>
          <a:prstGeom prst="rect">
            <a:avLst/>
          </a:prstGeom>
        </p:spPr>
        <p:txBody>
          <a:bodyPr>
            <a:normAutofit/>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sz="4000" dirty="0"/>
              <a:t>Methodik: Simulation von Shilling-Angriffen und Klassifikation mit Machine Learning</a:t>
            </a:r>
          </a:p>
        </p:txBody>
      </p:sp>
      <p:sp>
        <p:nvSpPr>
          <p:cNvPr id="12" name="Foliennummernplatzhalter 11">
            <a:extLst>
              <a:ext uri="{FF2B5EF4-FFF2-40B4-BE49-F238E27FC236}">
                <a16:creationId xmlns:a16="http://schemas.microsoft.com/office/drawing/2014/main" id="{53FE00F5-B289-F071-B07C-7E3317A4B0D2}"/>
              </a:ext>
            </a:extLst>
          </p:cNvPr>
          <p:cNvSpPr>
            <a:spLocks noGrp="1"/>
          </p:cNvSpPr>
          <p:nvPr>
            <p:ph type="sldNum" sz="quarter" idx="12"/>
          </p:nvPr>
        </p:nvSpPr>
        <p:spPr>
          <a:xfrm>
            <a:off x="8623852" y="6219884"/>
            <a:ext cx="2743200" cy="365125"/>
          </a:xfrm>
        </p:spPr>
        <p:txBody>
          <a:bodyPr/>
          <a:lstStyle/>
          <a:p>
            <a:fld id="{3A8B627B-E937-BF42-9F32-48BF246BCC47}" type="slidenum">
              <a:rPr lang="de-DE" smtClean="0">
                <a:solidFill>
                  <a:schemeClr val="bg1"/>
                </a:solidFill>
              </a:rPr>
              <a:t>48</a:t>
            </a:fld>
            <a:endParaRPr lang="de-DE" dirty="0">
              <a:solidFill>
                <a:schemeClr val="bg1"/>
              </a:solidFill>
            </a:endParaRPr>
          </a:p>
        </p:txBody>
      </p:sp>
      <p:sp>
        <p:nvSpPr>
          <p:cNvPr id="2" name="Foliennummernplatzhalter 11">
            <a:extLst>
              <a:ext uri="{FF2B5EF4-FFF2-40B4-BE49-F238E27FC236}">
                <a16:creationId xmlns:a16="http://schemas.microsoft.com/office/drawing/2014/main" id="{1127C33A-AA82-600A-5D2D-307DB325D1AF}"/>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3" name="Foliennummernplatzhalter 11">
            <a:extLst>
              <a:ext uri="{FF2B5EF4-FFF2-40B4-BE49-F238E27FC236}">
                <a16:creationId xmlns:a16="http://schemas.microsoft.com/office/drawing/2014/main" id="{5400B13A-6F36-B50C-1E95-4EF58779380A}"/>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29521031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C32D8-A124-D4FB-3653-A322670D7682}"/>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61205795-958A-1063-2B3C-CECEF7CABFD3}"/>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E3F92D96-F681-6643-F8D8-A4DEFB18929C}"/>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A621EE70-C5EC-7788-0FD6-4963B071C2DB}"/>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Methodik: Überblick</a:t>
            </a:r>
          </a:p>
        </p:txBody>
      </p:sp>
      <p:sp>
        <p:nvSpPr>
          <p:cNvPr id="9" name="Textplatzhalter 10">
            <a:extLst>
              <a:ext uri="{FF2B5EF4-FFF2-40B4-BE49-F238E27FC236}">
                <a16:creationId xmlns:a16="http://schemas.microsoft.com/office/drawing/2014/main" id="{0B2561D8-7B73-FA25-134E-4A304360F042}"/>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Simulation von Shilling Angriffen verschiedener Arten und Größen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Analyse der Auswirkungen der Angriffe</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Angriffserkennung mit Machine Learning</a:t>
            </a:r>
          </a:p>
          <a:p>
            <a:endParaRPr lang="de-DE" dirty="0"/>
          </a:p>
          <a:p>
            <a:pPr marL="285750" indent="-285750">
              <a:buFont typeface="Arial" panose="020B0604020202020204" pitchFamily="34" charset="0"/>
              <a:buChar char="•"/>
            </a:pPr>
            <a:r>
              <a:rPr lang="de-DE" dirty="0"/>
              <a:t>Nutzung von drei Datensätzen, die sich in Branche, Dichte und Größe unterscheiden:</a:t>
            </a:r>
          </a:p>
          <a:p>
            <a:pPr marL="285750" indent="-285750">
              <a:buFont typeface="Arial" panose="020B0604020202020204" pitchFamily="34" charset="0"/>
              <a:buChar char="•"/>
            </a:pPr>
            <a:endParaRPr lang="de-DE" dirty="0"/>
          </a:p>
        </p:txBody>
      </p:sp>
      <p:sp>
        <p:nvSpPr>
          <p:cNvPr id="2" name="Foliennummernplatzhalter 1">
            <a:extLst>
              <a:ext uri="{FF2B5EF4-FFF2-40B4-BE49-F238E27FC236}">
                <a16:creationId xmlns:a16="http://schemas.microsoft.com/office/drawing/2014/main" id="{75DE7909-C109-5CC1-7DC2-F276C1335078}"/>
              </a:ext>
            </a:extLst>
          </p:cNvPr>
          <p:cNvSpPr>
            <a:spLocks noGrp="1"/>
          </p:cNvSpPr>
          <p:nvPr>
            <p:ph type="sldNum" sz="quarter" idx="12"/>
          </p:nvPr>
        </p:nvSpPr>
        <p:spPr/>
        <p:txBody>
          <a:bodyPr/>
          <a:lstStyle/>
          <a:p>
            <a:fld id="{3A8B627B-E937-BF42-9F32-48BF246BCC47}" type="slidenum">
              <a:rPr lang="de-DE" smtClean="0">
                <a:solidFill>
                  <a:schemeClr val="bg1"/>
                </a:solidFill>
              </a:rPr>
              <a:t>49</a:t>
            </a:fld>
            <a:endParaRPr lang="de-DE" dirty="0">
              <a:solidFill>
                <a:schemeClr val="bg1"/>
              </a:solidFill>
            </a:endParaRPr>
          </a:p>
        </p:txBody>
      </p:sp>
      <p:sp>
        <p:nvSpPr>
          <p:cNvPr id="3" name="Rechteck 2">
            <a:extLst>
              <a:ext uri="{FF2B5EF4-FFF2-40B4-BE49-F238E27FC236}">
                <a16:creationId xmlns:a16="http://schemas.microsoft.com/office/drawing/2014/main" id="{88F2504B-8022-7A39-82C0-9FC6C8B7ABCB}"/>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BB1FC3B2-4FDB-445F-8BEE-97DE59C1D185}"/>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49</a:t>
            </a:fld>
            <a:endParaRPr lang="de-DE" dirty="0">
              <a:solidFill>
                <a:schemeClr val="bg1"/>
              </a:solidFill>
            </a:endParaRPr>
          </a:p>
        </p:txBody>
      </p:sp>
      <p:sp>
        <p:nvSpPr>
          <p:cNvPr id="11" name="Foliennummernplatzhalter 11">
            <a:extLst>
              <a:ext uri="{FF2B5EF4-FFF2-40B4-BE49-F238E27FC236}">
                <a16:creationId xmlns:a16="http://schemas.microsoft.com/office/drawing/2014/main" id="{D3A9E8D4-12B7-254B-3151-E629962F1137}"/>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7B2029B0-9376-B7AF-BA95-F70EFFB37BF2}"/>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pic>
        <p:nvPicPr>
          <p:cNvPr id="7" name="Grafik 6">
            <a:extLst>
              <a:ext uri="{FF2B5EF4-FFF2-40B4-BE49-F238E27FC236}">
                <a16:creationId xmlns:a16="http://schemas.microsoft.com/office/drawing/2014/main" id="{8C16CF36-61CD-17BD-991A-77E1133FD454}"/>
              </a:ext>
            </a:extLst>
          </p:cNvPr>
          <p:cNvPicPr>
            <a:picLocks noChangeAspect="1"/>
          </p:cNvPicPr>
          <p:nvPr/>
        </p:nvPicPr>
        <p:blipFill>
          <a:blip r:embed="rId3"/>
          <a:stretch>
            <a:fillRect/>
          </a:stretch>
        </p:blipFill>
        <p:spPr>
          <a:xfrm>
            <a:off x="626444" y="3985110"/>
            <a:ext cx="7772400" cy="1185077"/>
          </a:xfrm>
          <a:prstGeom prst="rect">
            <a:avLst/>
          </a:prstGeom>
        </p:spPr>
      </p:pic>
    </p:spTree>
    <p:extLst>
      <p:ext uri="{BB962C8B-B14F-4D97-AF65-F5344CB8AC3E}">
        <p14:creationId xmlns:p14="http://schemas.microsoft.com/office/powerpoint/2010/main" val="3405424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6F22A-7AFE-3534-068C-0D341080D21D}"/>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13F5290A-3AE7-D212-964A-A991566D4A8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7B6EBE5D-A659-FE49-5E87-10476B3D074D}"/>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57D676C7-D6B4-C213-E04B-764AE7625E44}"/>
              </a:ext>
            </a:extLst>
          </p:cNvPr>
          <p:cNvSpPr>
            <a:spLocks noGrp="1"/>
          </p:cNvSpPr>
          <p:nvPr>
            <p:ph type="title"/>
          </p:nvPr>
        </p:nvSpPr>
        <p:spPr>
          <a:xfrm>
            <a:off x="626444" y="365129"/>
            <a:ext cx="8613249"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Folgen unsicherer Recommender Systeme</a:t>
            </a:r>
          </a:p>
        </p:txBody>
      </p:sp>
      <p:sp>
        <p:nvSpPr>
          <p:cNvPr id="9" name="Textplatzhalter 10">
            <a:extLst>
              <a:ext uri="{FF2B5EF4-FFF2-40B4-BE49-F238E27FC236}">
                <a16:creationId xmlns:a16="http://schemas.microsoft.com/office/drawing/2014/main" id="{8374E841-889B-FB6A-EC34-72BBC7C95F89}"/>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Sicherheitslücken bei Recommender Systemen können eine Reihe an negativen Konsequenzen nach sich ziehen, sowohl für die Unternehmen als auch für die Nutzer:</a:t>
            </a:r>
          </a:p>
          <a:p>
            <a:pPr marL="285750" indent="-285750">
              <a:buFont typeface="Arial" panose="020B0604020202020204" pitchFamily="34" charset="0"/>
              <a:buChar char="•"/>
            </a:pPr>
            <a:endParaRPr lang="de-DE" dirty="0"/>
          </a:p>
          <a:p>
            <a:pPr marL="628650" lvl="1" indent="-285750">
              <a:buFont typeface="Arial" panose="020B0604020202020204" pitchFamily="34" charset="0"/>
              <a:buChar char="•"/>
            </a:pPr>
            <a:r>
              <a:rPr lang="de-DE" dirty="0"/>
              <a:t>Manipulierte Empfehlungen können zu verminderter Kundenzufriedenheit und zum Verlust von Kunden führen </a:t>
            </a:r>
            <a:r>
              <a:rPr lang="de-DE" dirty="0">
                <a:sym typeface="Wingdings" pitchFamily="2" charset="2"/>
              </a:rPr>
              <a:t> auch die Umsätze der Unternehmen sinken </a:t>
            </a:r>
            <a:r>
              <a:rPr lang="de-DE" dirty="0"/>
              <a:t>[1]</a:t>
            </a:r>
          </a:p>
          <a:p>
            <a:pPr marL="285750" indent="-285750">
              <a:buFont typeface="Arial" panose="020B0604020202020204" pitchFamily="34" charset="0"/>
              <a:buChar char="•"/>
            </a:pPr>
            <a:endParaRPr lang="de-DE" dirty="0"/>
          </a:p>
          <a:p>
            <a:pPr marL="628650" lvl="1" indent="-285750">
              <a:buFont typeface="Arial" panose="020B0604020202020204" pitchFamily="34" charset="0"/>
              <a:buChar char="•"/>
            </a:pPr>
            <a:r>
              <a:rPr lang="de-DE" dirty="0"/>
              <a:t>Unfreiwillig veröffentlichte Daten können die Reputation von Anbietern verschlechtern und finanzielle Sanktionen zur Folge haben [2]</a:t>
            </a:r>
          </a:p>
          <a:p>
            <a:pPr marL="628650" lvl="1" indent="-285750">
              <a:buFont typeface="Arial" panose="020B0604020202020204" pitchFamily="34" charset="0"/>
              <a:buChar char="•"/>
            </a:pPr>
            <a:endParaRPr lang="de-DE" dirty="0"/>
          </a:p>
          <a:p>
            <a:endParaRPr lang="de-DE" dirty="0"/>
          </a:p>
          <a:p>
            <a:pPr marL="285750" indent="-285750">
              <a:buFont typeface="Arial" panose="020B0604020202020204" pitchFamily="34" charset="0"/>
              <a:buChar char="•"/>
            </a:pPr>
            <a:r>
              <a:rPr lang="de-DE" dirty="0">
                <a:sym typeface="Wingdings" pitchFamily="2" charset="2"/>
              </a:rPr>
              <a:t> Absicherung von Recommender Systemen von enormer Bedeutung !</a:t>
            </a:r>
            <a:endParaRPr lang="de-DE" dirty="0"/>
          </a:p>
          <a:p>
            <a:endParaRPr lang="de-DE" dirty="0"/>
          </a:p>
        </p:txBody>
      </p:sp>
      <p:sp>
        <p:nvSpPr>
          <p:cNvPr id="2" name="Foliennummernplatzhalter 1">
            <a:extLst>
              <a:ext uri="{FF2B5EF4-FFF2-40B4-BE49-F238E27FC236}">
                <a16:creationId xmlns:a16="http://schemas.microsoft.com/office/drawing/2014/main" id="{C4F5D631-2126-9D00-02BD-2AE5684C8B86}"/>
              </a:ext>
            </a:extLst>
          </p:cNvPr>
          <p:cNvSpPr>
            <a:spLocks noGrp="1"/>
          </p:cNvSpPr>
          <p:nvPr>
            <p:ph type="sldNum" sz="quarter" idx="12"/>
          </p:nvPr>
        </p:nvSpPr>
        <p:spPr/>
        <p:txBody>
          <a:bodyPr/>
          <a:lstStyle/>
          <a:p>
            <a:fld id="{3A8B627B-E937-BF42-9F32-48BF246BCC47}" type="slidenum">
              <a:rPr lang="de-DE" smtClean="0">
                <a:solidFill>
                  <a:schemeClr val="bg1"/>
                </a:solidFill>
              </a:rPr>
              <a:t>5</a:t>
            </a:fld>
            <a:endParaRPr lang="de-DE" dirty="0">
              <a:solidFill>
                <a:schemeClr val="bg1"/>
              </a:solidFill>
            </a:endParaRPr>
          </a:p>
        </p:txBody>
      </p:sp>
      <p:sp>
        <p:nvSpPr>
          <p:cNvPr id="3" name="Rechteck 2">
            <a:extLst>
              <a:ext uri="{FF2B5EF4-FFF2-40B4-BE49-F238E27FC236}">
                <a16:creationId xmlns:a16="http://schemas.microsoft.com/office/drawing/2014/main" id="{A07A6B7A-2ED5-BA8A-7058-9C3EAFBC9F1D}"/>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8AF8EEAF-1978-B538-EBEA-5898625A8D82}"/>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5</a:t>
            </a:fld>
            <a:endParaRPr lang="de-DE" dirty="0">
              <a:solidFill>
                <a:schemeClr val="bg1"/>
              </a:solidFill>
            </a:endParaRPr>
          </a:p>
        </p:txBody>
      </p:sp>
      <p:sp>
        <p:nvSpPr>
          <p:cNvPr id="11" name="Foliennummernplatzhalter 11">
            <a:extLst>
              <a:ext uri="{FF2B5EF4-FFF2-40B4-BE49-F238E27FC236}">
                <a16:creationId xmlns:a16="http://schemas.microsoft.com/office/drawing/2014/main" id="{E951E058-59A7-1235-BC45-781C4BC73A76}"/>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835FB44A-FDE7-E0EB-C177-26B7360EC941}"/>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39911537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5C49F7-700B-7475-53A8-25C97038156E}"/>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5D338512-0A4E-6B12-BFBC-234415995DB7}"/>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4F3863B1-AF12-DFAD-B8B1-107952AAF3AD}"/>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97620305-4043-FA2C-7E80-DB4A2E852C07}"/>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Datensätze: Verteilung der Bewertungen &amp;</a:t>
            </a:r>
            <a:br>
              <a:rPr lang="de-DE" dirty="0"/>
            </a:br>
            <a:r>
              <a:rPr lang="de-DE" dirty="0"/>
              <a:t>Bewertungen pro Nutzer</a:t>
            </a:r>
          </a:p>
        </p:txBody>
      </p:sp>
      <p:sp>
        <p:nvSpPr>
          <p:cNvPr id="9" name="Textplatzhalter 10">
            <a:extLst>
              <a:ext uri="{FF2B5EF4-FFF2-40B4-BE49-F238E27FC236}">
                <a16:creationId xmlns:a16="http://schemas.microsoft.com/office/drawing/2014/main" id="{A98BEB7E-5D22-3A19-EB63-48609408D9F1}"/>
              </a:ext>
            </a:extLst>
          </p:cNvPr>
          <p:cNvSpPr txBox="1">
            <a:spLocks/>
          </p:cNvSpPr>
          <p:nvPr/>
        </p:nvSpPr>
        <p:spPr>
          <a:xfrm>
            <a:off x="626445" y="1447203"/>
            <a:ext cx="10330204"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b="1" dirty="0"/>
              <a:t>BookCrossing </a:t>
            </a:r>
            <a:r>
              <a:rPr lang="de-DE" dirty="0"/>
              <a:t>[66]</a:t>
            </a:r>
            <a:r>
              <a:rPr lang="de-DE" b="1" dirty="0"/>
              <a:t>:		 Yelp </a:t>
            </a:r>
            <a:r>
              <a:rPr lang="de-DE" dirty="0"/>
              <a:t>[67]</a:t>
            </a:r>
            <a:r>
              <a:rPr lang="de-DE" b="1" dirty="0"/>
              <a:t>:			MovieLens 32M </a:t>
            </a:r>
            <a:r>
              <a:rPr lang="de-DE" dirty="0"/>
              <a:t>[68]</a:t>
            </a:r>
            <a:r>
              <a:rPr lang="de-DE" b="1" dirty="0"/>
              <a:t>:</a:t>
            </a:r>
          </a:p>
        </p:txBody>
      </p:sp>
      <p:sp>
        <p:nvSpPr>
          <p:cNvPr id="2" name="Foliennummernplatzhalter 1">
            <a:extLst>
              <a:ext uri="{FF2B5EF4-FFF2-40B4-BE49-F238E27FC236}">
                <a16:creationId xmlns:a16="http://schemas.microsoft.com/office/drawing/2014/main" id="{27818402-AC42-B553-44FD-E4D1018B28F6}"/>
              </a:ext>
            </a:extLst>
          </p:cNvPr>
          <p:cNvSpPr>
            <a:spLocks noGrp="1"/>
          </p:cNvSpPr>
          <p:nvPr>
            <p:ph type="sldNum" sz="quarter" idx="12"/>
          </p:nvPr>
        </p:nvSpPr>
        <p:spPr/>
        <p:txBody>
          <a:bodyPr/>
          <a:lstStyle/>
          <a:p>
            <a:fld id="{3A8B627B-E937-BF42-9F32-48BF246BCC47}" type="slidenum">
              <a:rPr lang="de-DE" smtClean="0">
                <a:solidFill>
                  <a:schemeClr val="bg1"/>
                </a:solidFill>
              </a:rPr>
              <a:t>50</a:t>
            </a:fld>
            <a:endParaRPr lang="de-DE" dirty="0">
              <a:solidFill>
                <a:schemeClr val="bg1"/>
              </a:solidFill>
            </a:endParaRPr>
          </a:p>
        </p:txBody>
      </p:sp>
      <p:sp>
        <p:nvSpPr>
          <p:cNvPr id="3" name="Rechteck 2">
            <a:extLst>
              <a:ext uri="{FF2B5EF4-FFF2-40B4-BE49-F238E27FC236}">
                <a16:creationId xmlns:a16="http://schemas.microsoft.com/office/drawing/2014/main" id="{ABE69518-B2B9-96CC-A447-36E06BA9F4AA}"/>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D26E6134-1937-2967-2DB0-AC87043E2770}"/>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50</a:t>
            </a:fld>
            <a:endParaRPr lang="de-DE" dirty="0">
              <a:solidFill>
                <a:schemeClr val="bg1"/>
              </a:solidFill>
            </a:endParaRPr>
          </a:p>
        </p:txBody>
      </p:sp>
      <p:sp>
        <p:nvSpPr>
          <p:cNvPr id="11" name="Foliennummernplatzhalter 11">
            <a:extLst>
              <a:ext uri="{FF2B5EF4-FFF2-40B4-BE49-F238E27FC236}">
                <a16:creationId xmlns:a16="http://schemas.microsoft.com/office/drawing/2014/main" id="{E526E272-8330-9617-318C-8731F6D245AB}"/>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F1C587B2-7175-C510-93A9-1978B5BB0E2A}"/>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pic>
        <p:nvPicPr>
          <p:cNvPr id="10" name="Grafik 9">
            <a:extLst>
              <a:ext uri="{FF2B5EF4-FFF2-40B4-BE49-F238E27FC236}">
                <a16:creationId xmlns:a16="http://schemas.microsoft.com/office/drawing/2014/main" id="{DB270FA4-BCDC-1CA6-FED5-77CA8D0087D1}"/>
              </a:ext>
            </a:extLst>
          </p:cNvPr>
          <p:cNvPicPr>
            <a:picLocks noChangeAspect="1"/>
          </p:cNvPicPr>
          <p:nvPr/>
        </p:nvPicPr>
        <p:blipFill>
          <a:blip r:embed="rId3"/>
          <a:stretch>
            <a:fillRect/>
          </a:stretch>
        </p:blipFill>
        <p:spPr>
          <a:xfrm>
            <a:off x="394836" y="1867206"/>
            <a:ext cx="3118555" cy="1868045"/>
          </a:xfrm>
          <a:prstGeom prst="rect">
            <a:avLst/>
          </a:prstGeom>
        </p:spPr>
      </p:pic>
      <p:pic>
        <p:nvPicPr>
          <p:cNvPr id="13" name="Grafik 12">
            <a:extLst>
              <a:ext uri="{FF2B5EF4-FFF2-40B4-BE49-F238E27FC236}">
                <a16:creationId xmlns:a16="http://schemas.microsoft.com/office/drawing/2014/main" id="{16DA6F21-1648-80ED-AF16-22AFC1971BC8}"/>
              </a:ext>
            </a:extLst>
          </p:cNvPr>
          <p:cNvPicPr>
            <a:picLocks noChangeAspect="1"/>
          </p:cNvPicPr>
          <p:nvPr/>
        </p:nvPicPr>
        <p:blipFill>
          <a:blip r:embed="rId4"/>
          <a:stretch>
            <a:fillRect/>
          </a:stretch>
        </p:blipFill>
        <p:spPr>
          <a:xfrm>
            <a:off x="375897" y="3735253"/>
            <a:ext cx="3137494" cy="2142900"/>
          </a:xfrm>
          <a:prstGeom prst="rect">
            <a:avLst/>
          </a:prstGeom>
        </p:spPr>
      </p:pic>
      <p:pic>
        <p:nvPicPr>
          <p:cNvPr id="14" name="Grafik 13">
            <a:extLst>
              <a:ext uri="{FF2B5EF4-FFF2-40B4-BE49-F238E27FC236}">
                <a16:creationId xmlns:a16="http://schemas.microsoft.com/office/drawing/2014/main" id="{4B76FBF3-98C3-B4D1-88F0-C8EFBECABE3C}"/>
              </a:ext>
            </a:extLst>
          </p:cNvPr>
          <p:cNvPicPr>
            <a:picLocks noChangeAspect="1"/>
          </p:cNvPicPr>
          <p:nvPr/>
        </p:nvPicPr>
        <p:blipFill>
          <a:blip r:embed="rId5"/>
          <a:stretch>
            <a:fillRect/>
          </a:stretch>
        </p:blipFill>
        <p:spPr>
          <a:xfrm>
            <a:off x="4066471" y="1846608"/>
            <a:ext cx="3199604" cy="1870890"/>
          </a:xfrm>
          <a:prstGeom prst="rect">
            <a:avLst/>
          </a:prstGeom>
        </p:spPr>
      </p:pic>
      <p:pic>
        <p:nvPicPr>
          <p:cNvPr id="15" name="Grafik 14">
            <a:extLst>
              <a:ext uri="{FF2B5EF4-FFF2-40B4-BE49-F238E27FC236}">
                <a16:creationId xmlns:a16="http://schemas.microsoft.com/office/drawing/2014/main" id="{96F43C5A-D72E-D29F-633B-D1A566DAA852}"/>
              </a:ext>
            </a:extLst>
          </p:cNvPr>
          <p:cNvPicPr>
            <a:picLocks noChangeAspect="1"/>
          </p:cNvPicPr>
          <p:nvPr/>
        </p:nvPicPr>
        <p:blipFill>
          <a:blip r:embed="rId6"/>
          <a:stretch>
            <a:fillRect/>
          </a:stretch>
        </p:blipFill>
        <p:spPr>
          <a:xfrm>
            <a:off x="4066471" y="3717500"/>
            <a:ext cx="3199604" cy="2193496"/>
          </a:xfrm>
          <a:prstGeom prst="rect">
            <a:avLst/>
          </a:prstGeom>
        </p:spPr>
      </p:pic>
      <p:pic>
        <p:nvPicPr>
          <p:cNvPr id="16" name="Grafik 15">
            <a:extLst>
              <a:ext uri="{FF2B5EF4-FFF2-40B4-BE49-F238E27FC236}">
                <a16:creationId xmlns:a16="http://schemas.microsoft.com/office/drawing/2014/main" id="{BB133E6D-87F6-0632-7BBC-0458EEDFFC8E}"/>
              </a:ext>
            </a:extLst>
          </p:cNvPr>
          <p:cNvPicPr>
            <a:picLocks noChangeAspect="1"/>
          </p:cNvPicPr>
          <p:nvPr/>
        </p:nvPicPr>
        <p:blipFill>
          <a:blip r:embed="rId7"/>
          <a:stretch>
            <a:fillRect/>
          </a:stretch>
        </p:blipFill>
        <p:spPr>
          <a:xfrm>
            <a:off x="7519749" y="1748297"/>
            <a:ext cx="3436900" cy="2027104"/>
          </a:xfrm>
          <a:prstGeom prst="rect">
            <a:avLst/>
          </a:prstGeom>
        </p:spPr>
      </p:pic>
      <p:pic>
        <p:nvPicPr>
          <p:cNvPr id="17" name="Grafik 16">
            <a:extLst>
              <a:ext uri="{FF2B5EF4-FFF2-40B4-BE49-F238E27FC236}">
                <a16:creationId xmlns:a16="http://schemas.microsoft.com/office/drawing/2014/main" id="{C7275DC5-4E4C-66C6-C510-3717B0AE2A3F}"/>
              </a:ext>
            </a:extLst>
          </p:cNvPr>
          <p:cNvPicPr>
            <a:picLocks noChangeAspect="1"/>
          </p:cNvPicPr>
          <p:nvPr/>
        </p:nvPicPr>
        <p:blipFill>
          <a:blip r:embed="rId8"/>
          <a:stretch>
            <a:fillRect/>
          </a:stretch>
        </p:blipFill>
        <p:spPr>
          <a:xfrm>
            <a:off x="7669452" y="3735251"/>
            <a:ext cx="3137494" cy="2202724"/>
          </a:xfrm>
          <a:prstGeom prst="rect">
            <a:avLst/>
          </a:prstGeom>
        </p:spPr>
      </p:pic>
    </p:spTree>
    <p:extLst>
      <p:ext uri="{BB962C8B-B14F-4D97-AF65-F5344CB8AC3E}">
        <p14:creationId xmlns:p14="http://schemas.microsoft.com/office/powerpoint/2010/main" val="11905912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F237E-9F04-CADB-B55F-94783B26507D}"/>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752BD439-2614-10B1-B641-215905A95B89}"/>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5479AA7B-87E5-7398-AF47-F67ECA6B3E34}"/>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E7A91266-D6F9-8742-6163-9F4003AAB603}"/>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Datenvorverarbeitung &amp; Durchführung</a:t>
            </a:r>
          </a:p>
        </p:txBody>
      </p:sp>
      <p:sp>
        <p:nvSpPr>
          <p:cNvPr id="9" name="Textplatzhalter 10">
            <a:extLst>
              <a:ext uri="{FF2B5EF4-FFF2-40B4-BE49-F238E27FC236}">
                <a16:creationId xmlns:a16="http://schemas.microsoft.com/office/drawing/2014/main" id="{C81A831B-3382-FAFC-8EBC-CC315DD5199A}"/>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Datenvorverarbeitung: </a:t>
            </a:r>
          </a:p>
          <a:p>
            <a:pPr marL="628650" lvl="1" indent="-285750">
              <a:buFont typeface="Arial" panose="020B0604020202020204" pitchFamily="34" charset="0"/>
              <a:buChar char="•"/>
            </a:pPr>
            <a:r>
              <a:rPr lang="de-DE" dirty="0"/>
              <a:t>Entfernung von Duplikaten</a:t>
            </a:r>
          </a:p>
          <a:p>
            <a:pPr marL="628650" lvl="1" indent="-285750">
              <a:buFont typeface="Arial" panose="020B0604020202020204" pitchFamily="34" charset="0"/>
              <a:buChar char="•"/>
            </a:pPr>
            <a:r>
              <a:rPr lang="de-DE" dirty="0"/>
              <a:t>Berechnung von Attributen zur Angriffserkennung (RDMA, WDMA, LengthVar, DegSim, MeanVar, FMTD, FAC, FMD)</a:t>
            </a:r>
          </a:p>
          <a:p>
            <a:pPr marL="628650" lvl="1" indent="-285750">
              <a:buFont typeface="Arial" panose="020B0604020202020204" pitchFamily="34" charset="0"/>
              <a:buChar char="•"/>
            </a:pPr>
            <a:r>
              <a:rPr lang="de-DE" dirty="0"/>
              <a:t>Stratified K-fold-Cross Validation [69] mit K = 5</a:t>
            </a:r>
          </a:p>
          <a:p>
            <a:pPr marL="628650" lvl="1" indent="-285750">
              <a:buFont typeface="Arial" panose="020B0604020202020204" pitchFamily="34" charset="0"/>
              <a:buChar char="•"/>
            </a:pPr>
            <a:r>
              <a:rPr lang="de-DE" dirty="0"/>
              <a:t>Hyperparameter Tuning für jeden Algorithmus mit GridSearchCV und RandomizedSearchCV</a:t>
            </a:r>
          </a:p>
          <a:p>
            <a:endParaRPr lang="de-DE" dirty="0"/>
          </a:p>
          <a:p>
            <a:pPr marL="285750" indent="-285750">
              <a:buFont typeface="Arial" panose="020B0604020202020204" pitchFamily="34" charset="0"/>
              <a:buChar char="•"/>
            </a:pPr>
            <a:r>
              <a:rPr lang="de-DE" dirty="0"/>
              <a:t>Untersuchung:</a:t>
            </a:r>
          </a:p>
          <a:p>
            <a:pPr marL="628650" lvl="1" indent="-285750">
              <a:buFont typeface="Arial" panose="020B0604020202020204" pitchFamily="34" charset="0"/>
              <a:buChar char="•"/>
            </a:pPr>
            <a:r>
              <a:rPr lang="de-DE" dirty="0"/>
              <a:t>Wie wirken sich die Angriffe jeweils auf die Empfehlungsqualität von auf dem Alternating Least Squares (ALS) Algorithmus basierenden Recommender Systemen aus? Wie verändern sich MAE, RMSE und HitRate@K nach Angriffen? Zudem Messung des Prediction Shift</a:t>
            </a:r>
          </a:p>
          <a:p>
            <a:pPr marL="628650" lvl="1" indent="-285750">
              <a:buFont typeface="Arial" panose="020B0604020202020204" pitchFamily="34" charset="0"/>
              <a:buChar char="•"/>
            </a:pPr>
            <a:r>
              <a:rPr lang="de-DE" dirty="0"/>
              <a:t>Wie gut lassen sich die Angriffsprofile mit verschiedenen Machine Learning-Modellen (Naive Bayes, K-Nearest Neighbors, Decision Tree, Random Forest, Support Vector Machine, Logistic Regression, XGBoost, Neural Network, Stacking) erkennen? Auswertung basierend auf Precision, Recall, F1-Score und PR-AUC</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Vergleich der Ergebnisse mit der Literatur</a:t>
            </a:r>
          </a:p>
          <a:p>
            <a:pPr marL="285750" indent="-285750">
              <a:buFont typeface="Arial" panose="020B0604020202020204" pitchFamily="34" charset="0"/>
              <a:buChar char="•"/>
            </a:pPr>
            <a:endParaRPr lang="de-DE" dirty="0"/>
          </a:p>
        </p:txBody>
      </p:sp>
      <p:sp>
        <p:nvSpPr>
          <p:cNvPr id="2" name="Foliennummernplatzhalter 1">
            <a:extLst>
              <a:ext uri="{FF2B5EF4-FFF2-40B4-BE49-F238E27FC236}">
                <a16:creationId xmlns:a16="http://schemas.microsoft.com/office/drawing/2014/main" id="{DA822F7F-5B9B-29A2-DC24-E41744EF044D}"/>
              </a:ext>
            </a:extLst>
          </p:cNvPr>
          <p:cNvSpPr>
            <a:spLocks noGrp="1"/>
          </p:cNvSpPr>
          <p:nvPr>
            <p:ph type="sldNum" sz="quarter" idx="12"/>
          </p:nvPr>
        </p:nvSpPr>
        <p:spPr/>
        <p:txBody>
          <a:bodyPr/>
          <a:lstStyle/>
          <a:p>
            <a:fld id="{3A8B627B-E937-BF42-9F32-48BF246BCC47}" type="slidenum">
              <a:rPr lang="de-DE" smtClean="0">
                <a:solidFill>
                  <a:schemeClr val="bg1"/>
                </a:solidFill>
              </a:rPr>
              <a:t>51</a:t>
            </a:fld>
            <a:endParaRPr lang="de-DE" dirty="0">
              <a:solidFill>
                <a:schemeClr val="bg1"/>
              </a:solidFill>
            </a:endParaRPr>
          </a:p>
        </p:txBody>
      </p:sp>
      <p:sp>
        <p:nvSpPr>
          <p:cNvPr id="3" name="Rechteck 2">
            <a:extLst>
              <a:ext uri="{FF2B5EF4-FFF2-40B4-BE49-F238E27FC236}">
                <a16:creationId xmlns:a16="http://schemas.microsoft.com/office/drawing/2014/main" id="{1D46C215-215A-3D68-77EC-1EB0D4C9E69F}"/>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0AE0296A-D10F-D61E-1B41-1A1A62BDE6D1}"/>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51</a:t>
            </a:fld>
            <a:endParaRPr lang="de-DE" dirty="0">
              <a:solidFill>
                <a:schemeClr val="bg1"/>
              </a:solidFill>
            </a:endParaRPr>
          </a:p>
        </p:txBody>
      </p:sp>
      <p:sp>
        <p:nvSpPr>
          <p:cNvPr id="11" name="Foliennummernplatzhalter 11">
            <a:extLst>
              <a:ext uri="{FF2B5EF4-FFF2-40B4-BE49-F238E27FC236}">
                <a16:creationId xmlns:a16="http://schemas.microsoft.com/office/drawing/2014/main" id="{0EDDD567-049F-81C3-D2E6-760C83432367}"/>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77A73131-D1B0-F4E0-8BAD-088FF40C5133}"/>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29772078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2B6DAC-732E-4CAC-CBA1-A3A9260EED03}"/>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264CE355-E386-A02E-B092-101B3B2A4BC5}"/>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7A81D349-E338-1274-19D0-1124226D816E}"/>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C8DE98BB-18B6-CF61-EBD8-0B1C0EFB9CC5}"/>
              </a:ext>
            </a:extLst>
          </p:cNvPr>
          <p:cNvSpPr>
            <a:spLocks noGrp="1"/>
          </p:cNvSpPr>
          <p:nvPr>
            <p:ph type="title"/>
          </p:nvPr>
        </p:nvSpPr>
        <p:spPr>
          <a:xfrm>
            <a:off x="626444" y="365129"/>
            <a:ext cx="10740608" cy="4723238"/>
          </a:xfrm>
          <a:prstGeom prst="rect">
            <a:avLst/>
          </a:prstGeom>
        </p:spPr>
        <p:txBody>
          <a:bodyPr>
            <a:normAutofit/>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sz="4000" dirty="0"/>
              <a:t>Analyse der Auswirkungen von Shilling-Angriffen und deren Erkennung</a:t>
            </a:r>
          </a:p>
        </p:txBody>
      </p:sp>
      <p:sp>
        <p:nvSpPr>
          <p:cNvPr id="12" name="Foliennummernplatzhalter 11">
            <a:extLst>
              <a:ext uri="{FF2B5EF4-FFF2-40B4-BE49-F238E27FC236}">
                <a16:creationId xmlns:a16="http://schemas.microsoft.com/office/drawing/2014/main" id="{DCFE59AA-FD8A-8228-C2B5-1604487580A0}"/>
              </a:ext>
            </a:extLst>
          </p:cNvPr>
          <p:cNvSpPr>
            <a:spLocks noGrp="1"/>
          </p:cNvSpPr>
          <p:nvPr>
            <p:ph type="sldNum" sz="quarter" idx="12"/>
          </p:nvPr>
        </p:nvSpPr>
        <p:spPr>
          <a:xfrm>
            <a:off x="8623852" y="6219884"/>
            <a:ext cx="2743200" cy="365125"/>
          </a:xfrm>
        </p:spPr>
        <p:txBody>
          <a:bodyPr/>
          <a:lstStyle/>
          <a:p>
            <a:fld id="{3A8B627B-E937-BF42-9F32-48BF246BCC47}" type="slidenum">
              <a:rPr lang="de-DE" smtClean="0">
                <a:solidFill>
                  <a:schemeClr val="bg1"/>
                </a:solidFill>
              </a:rPr>
              <a:t>52</a:t>
            </a:fld>
            <a:endParaRPr lang="de-DE" dirty="0">
              <a:solidFill>
                <a:schemeClr val="bg1"/>
              </a:solidFill>
            </a:endParaRPr>
          </a:p>
        </p:txBody>
      </p:sp>
      <p:sp>
        <p:nvSpPr>
          <p:cNvPr id="2" name="Foliennummernplatzhalter 11">
            <a:extLst>
              <a:ext uri="{FF2B5EF4-FFF2-40B4-BE49-F238E27FC236}">
                <a16:creationId xmlns:a16="http://schemas.microsoft.com/office/drawing/2014/main" id="{C0FC121D-ED13-8219-1A06-E7EB837E8195}"/>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3" name="Foliennummernplatzhalter 11">
            <a:extLst>
              <a:ext uri="{FF2B5EF4-FFF2-40B4-BE49-F238E27FC236}">
                <a16:creationId xmlns:a16="http://schemas.microsoft.com/office/drawing/2014/main" id="{10722987-9949-ADA7-80B8-509A92D2882E}"/>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41595187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4BB5CB-BA1E-3A27-2BB3-D6DC14EA768A}"/>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499D0AC9-9DA6-F4BB-07CE-D675B5BE9289}"/>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F3F8D619-66E1-3CCC-4D3C-A1A5FAB4849F}"/>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521301E2-2087-44FD-6124-7BA1C55FE427}"/>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Auswertung der Empfehlungsqualität beim</a:t>
            </a:r>
            <a:br>
              <a:rPr lang="de-DE" dirty="0"/>
            </a:br>
            <a:r>
              <a:rPr lang="de-DE" dirty="0"/>
              <a:t>BookCrossing Datensatz</a:t>
            </a:r>
          </a:p>
        </p:txBody>
      </p:sp>
      <p:sp>
        <p:nvSpPr>
          <p:cNvPr id="9" name="Textplatzhalter 10">
            <a:extLst>
              <a:ext uri="{FF2B5EF4-FFF2-40B4-BE49-F238E27FC236}">
                <a16:creationId xmlns:a16="http://schemas.microsoft.com/office/drawing/2014/main" id="{31536AF5-8EDD-C86E-1B14-86EB8960D991}"/>
              </a:ext>
            </a:extLst>
          </p:cNvPr>
          <p:cNvSpPr txBox="1">
            <a:spLocks/>
          </p:cNvSpPr>
          <p:nvPr/>
        </p:nvSpPr>
        <p:spPr>
          <a:xfrm>
            <a:off x="626445" y="2962786"/>
            <a:ext cx="8476913" cy="2623878"/>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Fehlermaße </a:t>
            </a:r>
            <a:r>
              <a:rPr lang="de-DE" b="1" dirty="0"/>
              <a:t>MAE</a:t>
            </a:r>
            <a:r>
              <a:rPr lang="de-DE" dirty="0"/>
              <a:t> und </a:t>
            </a:r>
            <a:r>
              <a:rPr lang="de-DE" b="1" dirty="0"/>
              <a:t>RMSE</a:t>
            </a:r>
            <a:r>
              <a:rPr lang="de-DE" dirty="0"/>
              <a:t> steigen vor allem bei groß angelegten Angriffen deutlich an. Stärkste Auswirkungen bei 20%-Random-Angriffen. Gegenteilige Tendenzen bei Segment-Angriffen aufgrund spezieller Bewertungssystematik bei dieser Angriffsart</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b="1" dirty="0"/>
              <a:t>HitRate@10/HitRate@20: </a:t>
            </a:r>
            <a:r>
              <a:rPr lang="de-DE" dirty="0"/>
              <a:t>Jeweils leichte Verschlechterung mit zunehmender Angriffsgröße. Steigende Werte nur bei Segment-Angriffen der Größen 10%/20%</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b="1" dirty="0"/>
              <a:t>Prediction Shift: </a:t>
            </a:r>
            <a:r>
              <a:rPr lang="de-DE" dirty="0"/>
              <a:t>Große Auswirkungen von Bandwagon-/Segment-Angriffen der Größen 10/20% sowie von 20%-Average-Angriffen. Sonst moderate Veränderung</a:t>
            </a:r>
          </a:p>
        </p:txBody>
      </p:sp>
      <p:sp>
        <p:nvSpPr>
          <p:cNvPr id="2" name="Foliennummernplatzhalter 1">
            <a:extLst>
              <a:ext uri="{FF2B5EF4-FFF2-40B4-BE49-F238E27FC236}">
                <a16:creationId xmlns:a16="http://schemas.microsoft.com/office/drawing/2014/main" id="{2B30FE98-5A07-A3E2-832B-05E6EC000B63}"/>
              </a:ext>
            </a:extLst>
          </p:cNvPr>
          <p:cNvSpPr>
            <a:spLocks noGrp="1"/>
          </p:cNvSpPr>
          <p:nvPr>
            <p:ph type="sldNum" sz="quarter" idx="12"/>
          </p:nvPr>
        </p:nvSpPr>
        <p:spPr/>
        <p:txBody>
          <a:bodyPr/>
          <a:lstStyle/>
          <a:p>
            <a:fld id="{3A8B627B-E937-BF42-9F32-48BF246BCC47}" type="slidenum">
              <a:rPr lang="de-DE" smtClean="0">
                <a:solidFill>
                  <a:schemeClr val="bg1"/>
                </a:solidFill>
              </a:rPr>
              <a:t>53</a:t>
            </a:fld>
            <a:endParaRPr lang="de-DE" dirty="0">
              <a:solidFill>
                <a:schemeClr val="bg1"/>
              </a:solidFill>
            </a:endParaRPr>
          </a:p>
        </p:txBody>
      </p:sp>
      <p:sp>
        <p:nvSpPr>
          <p:cNvPr id="3" name="Rechteck 2">
            <a:extLst>
              <a:ext uri="{FF2B5EF4-FFF2-40B4-BE49-F238E27FC236}">
                <a16:creationId xmlns:a16="http://schemas.microsoft.com/office/drawing/2014/main" id="{0D859337-6474-D1EC-561C-73B8166AA960}"/>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E744B428-D8F8-1003-1E12-08F6F4BAFE19}"/>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53</a:t>
            </a:fld>
            <a:endParaRPr lang="de-DE" dirty="0">
              <a:solidFill>
                <a:schemeClr val="bg1"/>
              </a:solidFill>
            </a:endParaRPr>
          </a:p>
        </p:txBody>
      </p:sp>
      <p:sp>
        <p:nvSpPr>
          <p:cNvPr id="11" name="Foliennummernplatzhalter 11">
            <a:extLst>
              <a:ext uri="{FF2B5EF4-FFF2-40B4-BE49-F238E27FC236}">
                <a16:creationId xmlns:a16="http://schemas.microsoft.com/office/drawing/2014/main" id="{3FAA0803-A3A0-3129-D00E-F8E51DCBC664}"/>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F3AAC539-C820-95C6-B199-EC03D3269E85}"/>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pic>
        <p:nvPicPr>
          <p:cNvPr id="7" name="Grafik 6">
            <a:extLst>
              <a:ext uri="{FF2B5EF4-FFF2-40B4-BE49-F238E27FC236}">
                <a16:creationId xmlns:a16="http://schemas.microsoft.com/office/drawing/2014/main" id="{8EBD8E2E-9D11-973C-D5CF-8FE4C1894237}"/>
              </a:ext>
            </a:extLst>
          </p:cNvPr>
          <p:cNvPicPr>
            <a:picLocks noChangeAspect="1"/>
          </p:cNvPicPr>
          <p:nvPr/>
        </p:nvPicPr>
        <p:blipFill>
          <a:blip r:embed="rId3"/>
          <a:stretch>
            <a:fillRect/>
          </a:stretch>
        </p:blipFill>
        <p:spPr>
          <a:xfrm>
            <a:off x="626444" y="1447201"/>
            <a:ext cx="11133071" cy="1129060"/>
          </a:xfrm>
          <a:prstGeom prst="rect">
            <a:avLst/>
          </a:prstGeom>
        </p:spPr>
      </p:pic>
    </p:spTree>
    <p:extLst>
      <p:ext uri="{BB962C8B-B14F-4D97-AF65-F5344CB8AC3E}">
        <p14:creationId xmlns:p14="http://schemas.microsoft.com/office/powerpoint/2010/main" val="2461462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BDFE8E-0589-7977-21B1-6358CE6C7AEB}"/>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7F90D64E-C18E-C043-03A7-6A0066A0BAC9}"/>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DB028E94-D530-1F62-5A2A-F96D334C9CD3}"/>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12F4CF69-E70D-CBA6-93C1-C92FAFABFE82}"/>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Auswertung der Empfehlungsqualität beim</a:t>
            </a:r>
            <a:br>
              <a:rPr lang="de-DE" dirty="0"/>
            </a:br>
            <a:r>
              <a:rPr lang="de-DE" dirty="0"/>
              <a:t>Yelp Datensatz</a:t>
            </a:r>
          </a:p>
        </p:txBody>
      </p:sp>
      <p:sp>
        <p:nvSpPr>
          <p:cNvPr id="2" name="Foliennummernplatzhalter 1">
            <a:extLst>
              <a:ext uri="{FF2B5EF4-FFF2-40B4-BE49-F238E27FC236}">
                <a16:creationId xmlns:a16="http://schemas.microsoft.com/office/drawing/2014/main" id="{00EB272E-B202-3820-5B43-59C3C86A7D3B}"/>
              </a:ext>
            </a:extLst>
          </p:cNvPr>
          <p:cNvSpPr>
            <a:spLocks noGrp="1"/>
          </p:cNvSpPr>
          <p:nvPr>
            <p:ph type="sldNum" sz="quarter" idx="12"/>
          </p:nvPr>
        </p:nvSpPr>
        <p:spPr/>
        <p:txBody>
          <a:bodyPr/>
          <a:lstStyle/>
          <a:p>
            <a:fld id="{3A8B627B-E937-BF42-9F32-48BF246BCC47}" type="slidenum">
              <a:rPr lang="de-DE" smtClean="0">
                <a:solidFill>
                  <a:schemeClr val="bg1"/>
                </a:solidFill>
              </a:rPr>
              <a:t>54</a:t>
            </a:fld>
            <a:endParaRPr lang="de-DE" dirty="0">
              <a:solidFill>
                <a:schemeClr val="bg1"/>
              </a:solidFill>
            </a:endParaRPr>
          </a:p>
        </p:txBody>
      </p:sp>
      <p:sp>
        <p:nvSpPr>
          <p:cNvPr id="3" name="Rechteck 2">
            <a:extLst>
              <a:ext uri="{FF2B5EF4-FFF2-40B4-BE49-F238E27FC236}">
                <a16:creationId xmlns:a16="http://schemas.microsoft.com/office/drawing/2014/main" id="{E28170CF-9B71-C70A-EBFB-0BA6AE4DC228}"/>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67C18861-E421-E82F-2C95-42906D850153}"/>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54</a:t>
            </a:fld>
            <a:endParaRPr lang="de-DE" dirty="0">
              <a:solidFill>
                <a:schemeClr val="bg1"/>
              </a:solidFill>
            </a:endParaRPr>
          </a:p>
        </p:txBody>
      </p:sp>
      <p:sp>
        <p:nvSpPr>
          <p:cNvPr id="11" name="Foliennummernplatzhalter 11">
            <a:extLst>
              <a:ext uri="{FF2B5EF4-FFF2-40B4-BE49-F238E27FC236}">
                <a16:creationId xmlns:a16="http://schemas.microsoft.com/office/drawing/2014/main" id="{2483DE4A-609D-83CE-96D3-101A3699F959}"/>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23F7E909-C98A-CF3C-E938-8D6695ACBCC9}"/>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
        <p:nvSpPr>
          <p:cNvPr id="7" name="Textplatzhalter 10">
            <a:extLst>
              <a:ext uri="{FF2B5EF4-FFF2-40B4-BE49-F238E27FC236}">
                <a16:creationId xmlns:a16="http://schemas.microsoft.com/office/drawing/2014/main" id="{16372C67-3DFE-0234-E7BB-9B509C2350AB}"/>
              </a:ext>
            </a:extLst>
          </p:cNvPr>
          <p:cNvSpPr txBox="1">
            <a:spLocks/>
          </p:cNvSpPr>
          <p:nvPr/>
        </p:nvSpPr>
        <p:spPr>
          <a:xfrm>
            <a:off x="626445" y="2962786"/>
            <a:ext cx="8476913" cy="2623878"/>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RMSE/MAE: </a:t>
            </a:r>
            <a:r>
              <a:rPr lang="de-DE" dirty="0"/>
              <a:t>Sinkende Werte bei Arten Bandwagon, Segment und Reverse Bandwagon. Gründe: Geringe Dichte des Datensatzes und ausgewählte Items in Angriffsprofilen. Max. MAE-Wert wie bei BookCrossing bei 20%-Random-Angriffen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b="1" dirty="0"/>
              <a:t>HitRate@10/HitRate@20:</a:t>
            </a:r>
            <a:r>
              <a:rPr lang="de-DE" dirty="0"/>
              <a:t> Zu erwartendes Verhalten zu beobachten: steigende Werte bei Push-Angriffen, sinkende bei der Nuke-Angriffsart Reverse Bandwagon. Höchste Werte bei Segment-Angriffen, wie beim BookCrossing Datensatz</a:t>
            </a:r>
          </a:p>
          <a:p>
            <a:endParaRPr lang="de-DE" dirty="0"/>
          </a:p>
          <a:p>
            <a:pPr marL="285750" indent="-285750">
              <a:buFont typeface="Arial" panose="020B0604020202020204" pitchFamily="34" charset="0"/>
              <a:buChar char="•"/>
            </a:pPr>
            <a:r>
              <a:rPr lang="de-DE" b="1" dirty="0"/>
              <a:t>Prediction Shift: </a:t>
            </a:r>
            <a:r>
              <a:rPr lang="de-DE" dirty="0"/>
              <a:t>keine Unterschiede zwischen verschiedenen Angriffsarten und Angriffsgrößen </a:t>
            </a:r>
            <a:r>
              <a:rPr lang="de-DE" dirty="0">
                <a:sym typeface="Wingdings" pitchFamily="2" charset="2"/>
              </a:rPr>
              <a:t> keine starke Beeinflussung der vorhergesagten Werte</a:t>
            </a:r>
            <a:endParaRPr lang="de-DE" dirty="0"/>
          </a:p>
        </p:txBody>
      </p:sp>
      <p:pic>
        <p:nvPicPr>
          <p:cNvPr id="10" name="Grafik 9">
            <a:extLst>
              <a:ext uri="{FF2B5EF4-FFF2-40B4-BE49-F238E27FC236}">
                <a16:creationId xmlns:a16="http://schemas.microsoft.com/office/drawing/2014/main" id="{E5522969-8D72-A0B3-4365-35F922F2F623}"/>
              </a:ext>
            </a:extLst>
          </p:cNvPr>
          <p:cNvPicPr>
            <a:picLocks noChangeAspect="1"/>
          </p:cNvPicPr>
          <p:nvPr/>
        </p:nvPicPr>
        <p:blipFill>
          <a:blip r:embed="rId3"/>
          <a:stretch>
            <a:fillRect/>
          </a:stretch>
        </p:blipFill>
        <p:spPr>
          <a:xfrm>
            <a:off x="626444" y="1447201"/>
            <a:ext cx="11129391" cy="1130238"/>
          </a:xfrm>
          <a:prstGeom prst="rect">
            <a:avLst/>
          </a:prstGeom>
        </p:spPr>
      </p:pic>
    </p:spTree>
    <p:extLst>
      <p:ext uri="{BB962C8B-B14F-4D97-AF65-F5344CB8AC3E}">
        <p14:creationId xmlns:p14="http://schemas.microsoft.com/office/powerpoint/2010/main" val="11149161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823A82-4EF2-CC90-1A38-DB218B0C378D}"/>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8A7FBA0E-C438-FFF2-A5A5-D9EFD5777C83}"/>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2EA732FD-C317-2F03-1F51-C01DFF206785}"/>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3E01F129-1169-106C-415C-35AF481D8042}"/>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Auswertung der Empfehlungsqualität beim</a:t>
            </a:r>
            <a:br>
              <a:rPr lang="de-DE" dirty="0"/>
            </a:br>
            <a:r>
              <a:rPr lang="de-DE" dirty="0"/>
              <a:t>MovieLens 32M Datensatz</a:t>
            </a:r>
          </a:p>
        </p:txBody>
      </p:sp>
      <p:sp>
        <p:nvSpPr>
          <p:cNvPr id="2" name="Foliennummernplatzhalter 1">
            <a:extLst>
              <a:ext uri="{FF2B5EF4-FFF2-40B4-BE49-F238E27FC236}">
                <a16:creationId xmlns:a16="http://schemas.microsoft.com/office/drawing/2014/main" id="{6519C3F8-15A2-3A62-5D66-03CC6AC241B7}"/>
              </a:ext>
            </a:extLst>
          </p:cNvPr>
          <p:cNvSpPr>
            <a:spLocks noGrp="1"/>
          </p:cNvSpPr>
          <p:nvPr>
            <p:ph type="sldNum" sz="quarter" idx="12"/>
          </p:nvPr>
        </p:nvSpPr>
        <p:spPr/>
        <p:txBody>
          <a:bodyPr/>
          <a:lstStyle/>
          <a:p>
            <a:fld id="{3A8B627B-E937-BF42-9F32-48BF246BCC47}" type="slidenum">
              <a:rPr lang="de-DE" smtClean="0">
                <a:solidFill>
                  <a:schemeClr val="bg1"/>
                </a:solidFill>
              </a:rPr>
              <a:t>55</a:t>
            </a:fld>
            <a:endParaRPr lang="de-DE" dirty="0">
              <a:solidFill>
                <a:schemeClr val="bg1"/>
              </a:solidFill>
            </a:endParaRPr>
          </a:p>
        </p:txBody>
      </p:sp>
      <p:sp>
        <p:nvSpPr>
          <p:cNvPr id="3" name="Rechteck 2">
            <a:extLst>
              <a:ext uri="{FF2B5EF4-FFF2-40B4-BE49-F238E27FC236}">
                <a16:creationId xmlns:a16="http://schemas.microsoft.com/office/drawing/2014/main" id="{CDAAAD5A-9BD4-AEC0-7AFB-9D7EDD47EB94}"/>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384D071E-25F3-6B3D-6B5B-0C0350D139A7}"/>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55</a:t>
            </a:fld>
            <a:endParaRPr lang="de-DE" dirty="0">
              <a:solidFill>
                <a:schemeClr val="bg1"/>
              </a:solidFill>
            </a:endParaRPr>
          </a:p>
        </p:txBody>
      </p:sp>
      <p:sp>
        <p:nvSpPr>
          <p:cNvPr id="11" name="Foliennummernplatzhalter 11">
            <a:extLst>
              <a:ext uri="{FF2B5EF4-FFF2-40B4-BE49-F238E27FC236}">
                <a16:creationId xmlns:a16="http://schemas.microsoft.com/office/drawing/2014/main" id="{0E17F921-EF62-F187-38F7-2A0931E4D0B3}"/>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179EE3C0-FE39-85B3-CCB2-A4C3EAEFEE58}"/>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
        <p:nvSpPr>
          <p:cNvPr id="7" name="Textplatzhalter 10">
            <a:extLst>
              <a:ext uri="{FF2B5EF4-FFF2-40B4-BE49-F238E27FC236}">
                <a16:creationId xmlns:a16="http://schemas.microsoft.com/office/drawing/2014/main" id="{8932AE33-B6C7-EA89-0DA6-43AF78199A98}"/>
              </a:ext>
            </a:extLst>
          </p:cNvPr>
          <p:cNvSpPr txBox="1">
            <a:spLocks/>
          </p:cNvSpPr>
          <p:nvPr/>
        </p:nvSpPr>
        <p:spPr>
          <a:xfrm>
            <a:off x="626445" y="2962786"/>
            <a:ext cx="8476913" cy="2623878"/>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RMSE/MAE:</a:t>
            </a:r>
            <a:r>
              <a:rPr lang="de-DE" dirty="0"/>
              <a:t> Wie beim BookCrossing Datensatz: Steigende Werte mit zunehmender Angriffsgröße bei allen Arten außer Segment. Auch hier 20%-Random-Angriffe mit den höchsten Werten bei den beiden Fehlermaßen</a:t>
            </a:r>
            <a:endParaRPr lang="de-DE" b="1" dirty="0"/>
          </a:p>
          <a:p>
            <a:endParaRPr lang="de-DE" b="1" dirty="0"/>
          </a:p>
          <a:p>
            <a:pPr marL="285750" indent="-285750">
              <a:buFont typeface="Arial" panose="020B0604020202020204" pitchFamily="34" charset="0"/>
              <a:buChar char="•"/>
            </a:pPr>
            <a:r>
              <a:rPr lang="de-DE" b="1" dirty="0"/>
              <a:t>HitRate@10/HitRate@20:</a:t>
            </a:r>
            <a:r>
              <a:rPr lang="de-DE" dirty="0"/>
              <a:t> Wie beim Yelp Datensatz: Größtenteils steigende Werte nach Angriffen. Ziel wird erreicht: Angriffe verändern die Empfehlungen signifikant. Höchste Werte bei Bandwagon- und Segment-Angriffen</a:t>
            </a:r>
            <a:endParaRPr lang="de-DE" b="1"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b="1" dirty="0"/>
              <a:t>Prediction Shift: </a:t>
            </a:r>
            <a:r>
              <a:rPr lang="de-DE" dirty="0"/>
              <a:t>keine Unterschiede zwischen verschiedenen Angriffsarten und Angriffsgrößen </a:t>
            </a:r>
            <a:r>
              <a:rPr lang="de-DE" dirty="0">
                <a:sym typeface="Wingdings" pitchFamily="2" charset="2"/>
              </a:rPr>
              <a:t> moderate Beeinflussung der vorhergesagten Werte</a:t>
            </a:r>
            <a:endParaRPr lang="de-DE" dirty="0"/>
          </a:p>
        </p:txBody>
      </p:sp>
      <p:pic>
        <p:nvPicPr>
          <p:cNvPr id="10" name="Grafik 9">
            <a:extLst>
              <a:ext uri="{FF2B5EF4-FFF2-40B4-BE49-F238E27FC236}">
                <a16:creationId xmlns:a16="http://schemas.microsoft.com/office/drawing/2014/main" id="{6BC3A345-E062-829C-97E9-1B8817E9EC24}"/>
              </a:ext>
            </a:extLst>
          </p:cNvPr>
          <p:cNvPicPr>
            <a:picLocks noChangeAspect="1"/>
          </p:cNvPicPr>
          <p:nvPr/>
        </p:nvPicPr>
        <p:blipFill>
          <a:blip r:embed="rId3"/>
          <a:stretch>
            <a:fillRect/>
          </a:stretch>
        </p:blipFill>
        <p:spPr>
          <a:xfrm>
            <a:off x="626444" y="1447201"/>
            <a:ext cx="11133071" cy="1042639"/>
          </a:xfrm>
          <a:prstGeom prst="rect">
            <a:avLst/>
          </a:prstGeom>
        </p:spPr>
      </p:pic>
    </p:spTree>
    <p:extLst>
      <p:ext uri="{BB962C8B-B14F-4D97-AF65-F5344CB8AC3E}">
        <p14:creationId xmlns:p14="http://schemas.microsoft.com/office/powerpoint/2010/main" val="41816352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977AD-7B17-5166-BB19-A7BC9D042939}"/>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436D5739-4291-3E71-717C-21A60C72A4B6}"/>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F84924D2-9CB3-1FA0-322E-0D91BC6059D5}"/>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18D564F0-8CA2-4886-115D-E5040D387F7E}"/>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Auswertung der Angriffserkennung beim</a:t>
            </a:r>
            <a:br>
              <a:rPr lang="de-DE" dirty="0"/>
            </a:br>
            <a:r>
              <a:rPr lang="de-DE" dirty="0"/>
              <a:t>BookCrossing Datensatz (F1-Score)</a:t>
            </a:r>
          </a:p>
        </p:txBody>
      </p:sp>
      <p:sp>
        <p:nvSpPr>
          <p:cNvPr id="9" name="Textplatzhalter 10">
            <a:extLst>
              <a:ext uri="{FF2B5EF4-FFF2-40B4-BE49-F238E27FC236}">
                <a16:creationId xmlns:a16="http://schemas.microsoft.com/office/drawing/2014/main" id="{03BA842A-CAA4-58B8-0F39-3DDC7A9A8BD8}"/>
              </a:ext>
            </a:extLst>
          </p:cNvPr>
          <p:cNvSpPr txBox="1">
            <a:spLocks/>
          </p:cNvSpPr>
          <p:nvPr/>
        </p:nvSpPr>
        <p:spPr>
          <a:xfrm>
            <a:off x="626445" y="3429000"/>
            <a:ext cx="8476913" cy="2157664"/>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XGBoost schneidet am besten ab mit im Schnitt 92,63% gefolgt von Stacking, Random Forest, Neural Network und Support Vector Machines. Logistische Regression und Naive Bayes fallen ab</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Segment-Angriffe am besten erkannte Angriffsart vor Random-Angriffen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Verbesserte Ergebnisse mit steigender Angriffsgröße, größte Verbesserung zwischen Angriffsgrößen 1% und 5%</a:t>
            </a:r>
          </a:p>
        </p:txBody>
      </p:sp>
      <p:sp>
        <p:nvSpPr>
          <p:cNvPr id="2" name="Foliennummernplatzhalter 1">
            <a:extLst>
              <a:ext uri="{FF2B5EF4-FFF2-40B4-BE49-F238E27FC236}">
                <a16:creationId xmlns:a16="http://schemas.microsoft.com/office/drawing/2014/main" id="{B7C63FB8-DCBE-F8A9-9626-7E738F03440B}"/>
              </a:ext>
            </a:extLst>
          </p:cNvPr>
          <p:cNvSpPr>
            <a:spLocks noGrp="1"/>
          </p:cNvSpPr>
          <p:nvPr>
            <p:ph type="sldNum" sz="quarter" idx="12"/>
          </p:nvPr>
        </p:nvSpPr>
        <p:spPr/>
        <p:txBody>
          <a:bodyPr/>
          <a:lstStyle/>
          <a:p>
            <a:fld id="{3A8B627B-E937-BF42-9F32-48BF246BCC47}" type="slidenum">
              <a:rPr lang="de-DE" smtClean="0">
                <a:solidFill>
                  <a:schemeClr val="bg1"/>
                </a:solidFill>
              </a:rPr>
              <a:t>56</a:t>
            </a:fld>
            <a:endParaRPr lang="de-DE" dirty="0">
              <a:solidFill>
                <a:schemeClr val="bg1"/>
              </a:solidFill>
            </a:endParaRPr>
          </a:p>
        </p:txBody>
      </p:sp>
      <p:sp>
        <p:nvSpPr>
          <p:cNvPr id="3" name="Rechteck 2">
            <a:extLst>
              <a:ext uri="{FF2B5EF4-FFF2-40B4-BE49-F238E27FC236}">
                <a16:creationId xmlns:a16="http://schemas.microsoft.com/office/drawing/2014/main" id="{C50A38E0-62CA-BCEF-B1B5-3F6B544D9152}"/>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CB564DBD-0344-7DC3-6FE6-F663EBC615AA}"/>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56</a:t>
            </a:fld>
            <a:endParaRPr lang="de-DE" dirty="0">
              <a:solidFill>
                <a:schemeClr val="bg1"/>
              </a:solidFill>
            </a:endParaRPr>
          </a:p>
        </p:txBody>
      </p:sp>
      <p:sp>
        <p:nvSpPr>
          <p:cNvPr id="11" name="Foliennummernplatzhalter 11">
            <a:extLst>
              <a:ext uri="{FF2B5EF4-FFF2-40B4-BE49-F238E27FC236}">
                <a16:creationId xmlns:a16="http://schemas.microsoft.com/office/drawing/2014/main" id="{1D7E6095-1317-25C1-4F73-3DA2DB21B932}"/>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7890E230-46CB-3199-9915-7AF5F1B21333}"/>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pic>
        <p:nvPicPr>
          <p:cNvPr id="7" name="Grafik 6">
            <a:extLst>
              <a:ext uri="{FF2B5EF4-FFF2-40B4-BE49-F238E27FC236}">
                <a16:creationId xmlns:a16="http://schemas.microsoft.com/office/drawing/2014/main" id="{752D8CAC-A4D5-8C89-AF4C-F42FE3CECB94}"/>
              </a:ext>
            </a:extLst>
          </p:cNvPr>
          <p:cNvPicPr>
            <a:picLocks noChangeAspect="1"/>
          </p:cNvPicPr>
          <p:nvPr/>
        </p:nvPicPr>
        <p:blipFill>
          <a:blip r:embed="rId3"/>
          <a:stretch>
            <a:fillRect/>
          </a:stretch>
        </p:blipFill>
        <p:spPr>
          <a:xfrm>
            <a:off x="397305" y="1442119"/>
            <a:ext cx="11397390" cy="1692572"/>
          </a:xfrm>
          <a:prstGeom prst="rect">
            <a:avLst/>
          </a:prstGeom>
        </p:spPr>
      </p:pic>
    </p:spTree>
    <p:extLst>
      <p:ext uri="{BB962C8B-B14F-4D97-AF65-F5344CB8AC3E}">
        <p14:creationId xmlns:p14="http://schemas.microsoft.com/office/powerpoint/2010/main" val="6366523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88701-04B2-761F-0874-CE6D5C0EAE6D}"/>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3328BBE9-73BB-45D8-2EC4-FB2211B8FC83}"/>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A803F198-2773-331D-FA76-5B84C1F3E5F1}"/>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EB151B4B-D04C-0A86-3CE3-B6A16C05DE77}"/>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Auswertung der Angriffserkennung beim</a:t>
            </a:r>
            <a:br>
              <a:rPr lang="de-DE" dirty="0"/>
            </a:br>
            <a:r>
              <a:rPr lang="de-DE" dirty="0"/>
              <a:t>Yelp Datensatz (F1-Score)</a:t>
            </a:r>
          </a:p>
        </p:txBody>
      </p:sp>
      <p:sp>
        <p:nvSpPr>
          <p:cNvPr id="2" name="Foliennummernplatzhalter 1">
            <a:extLst>
              <a:ext uri="{FF2B5EF4-FFF2-40B4-BE49-F238E27FC236}">
                <a16:creationId xmlns:a16="http://schemas.microsoft.com/office/drawing/2014/main" id="{5D776BFD-67DF-40A5-9A51-FAD4A9ADD275}"/>
              </a:ext>
            </a:extLst>
          </p:cNvPr>
          <p:cNvSpPr>
            <a:spLocks noGrp="1"/>
          </p:cNvSpPr>
          <p:nvPr>
            <p:ph type="sldNum" sz="quarter" idx="12"/>
          </p:nvPr>
        </p:nvSpPr>
        <p:spPr/>
        <p:txBody>
          <a:bodyPr/>
          <a:lstStyle/>
          <a:p>
            <a:fld id="{3A8B627B-E937-BF42-9F32-48BF246BCC47}" type="slidenum">
              <a:rPr lang="de-DE" smtClean="0">
                <a:solidFill>
                  <a:schemeClr val="bg1"/>
                </a:solidFill>
              </a:rPr>
              <a:t>57</a:t>
            </a:fld>
            <a:endParaRPr lang="de-DE" dirty="0">
              <a:solidFill>
                <a:schemeClr val="bg1"/>
              </a:solidFill>
            </a:endParaRPr>
          </a:p>
        </p:txBody>
      </p:sp>
      <p:sp>
        <p:nvSpPr>
          <p:cNvPr id="3" name="Rechteck 2">
            <a:extLst>
              <a:ext uri="{FF2B5EF4-FFF2-40B4-BE49-F238E27FC236}">
                <a16:creationId xmlns:a16="http://schemas.microsoft.com/office/drawing/2014/main" id="{162FED9A-F7BC-381C-E33B-7AE588B91A3E}"/>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0D680B74-E74A-2774-7561-F569EDA3B7DB}"/>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57</a:t>
            </a:fld>
            <a:endParaRPr lang="de-DE" dirty="0">
              <a:solidFill>
                <a:schemeClr val="bg1"/>
              </a:solidFill>
            </a:endParaRPr>
          </a:p>
        </p:txBody>
      </p:sp>
      <p:sp>
        <p:nvSpPr>
          <p:cNvPr id="11" name="Foliennummernplatzhalter 11">
            <a:extLst>
              <a:ext uri="{FF2B5EF4-FFF2-40B4-BE49-F238E27FC236}">
                <a16:creationId xmlns:a16="http://schemas.microsoft.com/office/drawing/2014/main" id="{8F1E0546-A3B3-DFFE-0830-4C4439C83831}"/>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67799A08-9DC8-39CA-349E-0A4E80CDC568}"/>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
        <p:nvSpPr>
          <p:cNvPr id="7" name="Textplatzhalter 10">
            <a:extLst>
              <a:ext uri="{FF2B5EF4-FFF2-40B4-BE49-F238E27FC236}">
                <a16:creationId xmlns:a16="http://schemas.microsoft.com/office/drawing/2014/main" id="{61C647B8-21C0-B3A5-EC18-2AFBC3CD4597}"/>
              </a:ext>
            </a:extLst>
          </p:cNvPr>
          <p:cNvSpPr txBox="1">
            <a:spLocks/>
          </p:cNvSpPr>
          <p:nvPr/>
        </p:nvSpPr>
        <p:spPr>
          <a:xfrm>
            <a:off x="626443" y="3287295"/>
            <a:ext cx="8476913" cy="2157664"/>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Stacking-Ansatz liefert die besten Ergebnisse, knapp vor Random Forest. Ebenfalls gute Werte von im Schnitt über 80% bei Neural Network, XGBoost und K-Nearest Neighbor. Erneut fallen Logistische Regression und Naive Bayes ab</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Bei Nuke-Angriffsart Reverse Bandwagon werden die besten Ergebnisse erzielt    </a:t>
            </a:r>
            <a:r>
              <a:rPr lang="de-DE" dirty="0">
                <a:sym typeface="Wingdings" pitchFamily="2" charset="2"/>
              </a:rPr>
              <a:t></a:t>
            </a:r>
            <a:r>
              <a:rPr lang="de-DE" dirty="0"/>
              <a:t> vermutlich auf die Bewertungsverteilung im Yelp-Datensatz zurückzuführen: Hier sind Profile mit mehrheitlich negativen Bewertungen seltener</a:t>
            </a:r>
          </a:p>
          <a:p>
            <a:endParaRPr lang="de-DE" dirty="0"/>
          </a:p>
          <a:p>
            <a:pPr marL="285750" indent="-285750">
              <a:buFont typeface="Arial" panose="020B0604020202020204" pitchFamily="34" charset="0"/>
              <a:buChar char="•"/>
            </a:pPr>
            <a:r>
              <a:rPr lang="de-DE" dirty="0"/>
              <a:t>Auch hier verbesserte Ergebnisse mit steigender Angriffsgröße</a:t>
            </a:r>
          </a:p>
        </p:txBody>
      </p:sp>
      <p:pic>
        <p:nvPicPr>
          <p:cNvPr id="10" name="Grafik 9">
            <a:extLst>
              <a:ext uri="{FF2B5EF4-FFF2-40B4-BE49-F238E27FC236}">
                <a16:creationId xmlns:a16="http://schemas.microsoft.com/office/drawing/2014/main" id="{8E619431-54F9-FD0A-70B4-14CCD231EAE2}"/>
              </a:ext>
            </a:extLst>
          </p:cNvPr>
          <p:cNvPicPr>
            <a:picLocks noChangeAspect="1"/>
          </p:cNvPicPr>
          <p:nvPr/>
        </p:nvPicPr>
        <p:blipFill>
          <a:blip r:embed="rId3"/>
          <a:stretch>
            <a:fillRect/>
          </a:stretch>
        </p:blipFill>
        <p:spPr>
          <a:xfrm>
            <a:off x="386794" y="1447201"/>
            <a:ext cx="11418411" cy="1724368"/>
          </a:xfrm>
          <a:prstGeom prst="rect">
            <a:avLst/>
          </a:prstGeom>
        </p:spPr>
      </p:pic>
    </p:spTree>
    <p:extLst>
      <p:ext uri="{BB962C8B-B14F-4D97-AF65-F5344CB8AC3E}">
        <p14:creationId xmlns:p14="http://schemas.microsoft.com/office/powerpoint/2010/main" val="32786117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AB1AD-58EA-BBF6-303C-A611B0B77E5D}"/>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7EE932B4-B22D-7496-DC6D-10BC907E1CF0}"/>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9157DE78-FEDA-6837-987D-45AFD31EDA56}"/>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D9851724-6694-3A78-E5C9-C2F091464DFD}"/>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Auswertung der Angriffserkennung beim</a:t>
            </a:r>
            <a:br>
              <a:rPr lang="de-DE" dirty="0"/>
            </a:br>
            <a:r>
              <a:rPr lang="de-DE" dirty="0"/>
              <a:t>MovieLens 32M Datensatz (F1-Score)</a:t>
            </a:r>
          </a:p>
        </p:txBody>
      </p:sp>
      <p:sp>
        <p:nvSpPr>
          <p:cNvPr id="2" name="Foliennummernplatzhalter 1">
            <a:extLst>
              <a:ext uri="{FF2B5EF4-FFF2-40B4-BE49-F238E27FC236}">
                <a16:creationId xmlns:a16="http://schemas.microsoft.com/office/drawing/2014/main" id="{C7AE6FEE-29BB-36D4-5F1C-B9F4E90F0D86}"/>
              </a:ext>
            </a:extLst>
          </p:cNvPr>
          <p:cNvSpPr>
            <a:spLocks noGrp="1"/>
          </p:cNvSpPr>
          <p:nvPr>
            <p:ph type="sldNum" sz="quarter" idx="12"/>
          </p:nvPr>
        </p:nvSpPr>
        <p:spPr/>
        <p:txBody>
          <a:bodyPr/>
          <a:lstStyle/>
          <a:p>
            <a:fld id="{3A8B627B-E937-BF42-9F32-48BF246BCC47}" type="slidenum">
              <a:rPr lang="de-DE" smtClean="0">
                <a:solidFill>
                  <a:schemeClr val="bg1"/>
                </a:solidFill>
              </a:rPr>
              <a:t>58</a:t>
            </a:fld>
            <a:endParaRPr lang="de-DE" dirty="0">
              <a:solidFill>
                <a:schemeClr val="bg1"/>
              </a:solidFill>
            </a:endParaRPr>
          </a:p>
        </p:txBody>
      </p:sp>
      <p:sp>
        <p:nvSpPr>
          <p:cNvPr id="3" name="Rechteck 2">
            <a:extLst>
              <a:ext uri="{FF2B5EF4-FFF2-40B4-BE49-F238E27FC236}">
                <a16:creationId xmlns:a16="http://schemas.microsoft.com/office/drawing/2014/main" id="{DB54E024-2BD4-911F-9675-7D33F8B0EE40}"/>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9A941F69-DE0F-C61E-1591-A4F5F0614364}"/>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58</a:t>
            </a:fld>
            <a:endParaRPr lang="de-DE" dirty="0">
              <a:solidFill>
                <a:schemeClr val="bg1"/>
              </a:solidFill>
            </a:endParaRPr>
          </a:p>
        </p:txBody>
      </p:sp>
      <p:sp>
        <p:nvSpPr>
          <p:cNvPr id="11" name="Foliennummernplatzhalter 11">
            <a:extLst>
              <a:ext uri="{FF2B5EF4-FFF2-40B4-BE49-F238E27FC236}">
                <a16:creationId xmlns:a16="http://schemas.microsoft.com/office/drawing/2014/main" id="{79097259-62A9-BC80-C0F8-A85D3C8A0F69}"/>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BE287218-904B-0B6A-3833-019ED4271571}"/>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
        <p:nvSpPr>
          <p:cNvPr id="7" name="Textplatzhalter 10">
            <a:extLst>
              <a:ext uri="{FF2B5EF4-FFF2-40B4-BE49-F238E27FC236}">
                <a16:creationId xmlns:a16="http://schemas.microsoft.com/office/drawing/2014/main" id="{7DE9261D-7091-5657-60BA-670BBB0A1C55}"/>
              </a:ext>
            </a:extLst>
          </p:cNvPr>
          <p:cNvSpPr txBox="1">
            <a:spLocks/>
          </p:cNvSpPr>
          <p:nvPr/>
        </p:nvSpPr>
        <p:spPr>
          <a:xfrm>
            <a:off x="626445" y="3429000"/>
            <a:ext cx="8476913" cy="237332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Fast durchgehend bei allen Kombinationen von Angriffsarten und Angriffsgrößen F1-Score Werte von über 99%. Naive Bayes und Logistische Regression fallen auch hier leicht ab.</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Herausragende Ergebnisse der Angriffsdetektion vermutlich auf Dichte und Größe des MovieLens 32M Datensatzes zurückzuführen </a:t>
            </a:r>
            <a:r>
              <a:rPr lang="de-DE" dirty="0">
                <a:sym typeface="Wingdings" pitchFamily="2" charset="2"/>
              </a:rPr>
              <a:t> Algorithmen gelingt es die Daten anhand der berechneten Attribute optimal zwischen den beiden Klassen (0 = normale Nutzer und 1 = Angreifer) zu trennen</a:t>
            </a:r>
            <a:endParaRPr lang="de-DE" dirty="0"/>
          </a:p>
        </p:txBody>
      </p:sp>
      <p:pic>
        <p:nvPicPr>
          <p:cNvPr id="10" name="Grafik 9">
            <a:extLst>
              <a:ext uri="{FF2B5EF4-FFF2-40B4-BE49-F238E27FC236}">
                <a16:creationId xmlns:a16="http://schemas.microsoft.com/office/drawing/2014/main" id="{6173CE57-800D-9170-E849-EA7C61586105}"/>
              </a:ext>
            </a:extLst>
          </p:cNvPr>
          <p:cNvPicPr>
            <a:picLocks noChangeAspect="1"/>
          </p:cNvPicPr>
          <p:nvPr/>
        </p:nvPicPr>
        <p:blipFill>
          <a:blip r:embed="rId3"/>
          <a:stretch>
            <a:fillRect/>
          </a:stretch>
        </p:blipFill>
        <p:spPr>
          <a:xfrm>
            <a:off x="386794" y="1453842"/>
            <a:ext cx="11418411" cy="1710003"/>
          </a:xfrm>
          <a:prstGeom prst="rect">
            <a:avLst/>
          </a:prstGeom>
        </p:spPr>
      </p:pic>
    </p:spTree>
    <p:extLst>
      <p:ext uri="{BB962C8B-B14F-4D97-AF65-F5344CB8AC3E}">
        <p14:creationId xmlns:p14="http://schemas.microsoft.com/office/powerpoint/2010/main" val="3356034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F8771-79E4-9650-2EE3-7CF6EEBC3320}"/>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021A57E7-0560-3027-E8B3-DB623CE48EA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57394FCA-956B-EA3A-431A-BC6D3F940E6E}"/>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7AB24F18-F209-4E94-577D-9A197AB2D9BA}"/>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Bedeutung von Angriffsgrößen &amp; Angriffsarten</a:t>
            </a:r>
          </a:p>
        </p:txBody>
      </p:sp>
      <p:sp>
        <p:nvSpPr>
          <p:cNvPr id="2" name="Foliennummernplatzhalter 1">
            <a:extLst>
              <a:ext uri="{FF2B5EF4-FFF2-40B4-BE49-F238E27FC236}">
                <a16:creationId xmlns:a16="http://schemas.microsoft.com/office/drawing/2014/main" id="{AA607C91-49C2-529C-3694-980C2A6C20ED}"/>
              </a:ext>
            </a:extLst>
          </p:cNvPr>
          <p:cNvSpPr>
            <a:spLocks noGrp="1"/>
          </p:cNvSpPr>
          <p:nvPr>
            <p:ph type="sldNum" sz="quarter" idx="12"/>
          </p:nvPr>
        </p:nvSpPr>
        <p:spPr/>
        <p:txBody>
          <a:bodyPr/>
          <a:lstStyle/>
          <a:p>
            <a:fld id="{3A8B627B-E937-BF42-9F32-48BF246BCC47}" type="slidenum">
              <a:rPr lang="de-DE" smtClean="0">
                <a:solidFill>
                  <a:schemeClr val="bg1"/>
                </a:solidFill>
              </a:rPr>
              <a:t>59</a:t>
            </a:fld>
            <a:endParaRPr lang="de-DE" dirty="0">
              <a:solidFill>
                <a:schemeClr val="bg1"/>
              </a:solidFill>
            </a:endParaRPr>
          </a:p>
        </p:txBody>
      </p:sp>
      <p:sp>
        <p:nvSpPr>
          <p:cNvPr id="3" name="Rechteck 2">
            <a:extLst>
              <a:ext uri="{FF2B5EF4-FFF2-40B4-BE49-F238E27FC236}">
                <a16:creationId xmlns:a16="http://schemas.microsoft.com/office/drawing/2014/main" id="{9C8FF72A-A5F8-AAC7-CC0A-453EDB31F2F6}"/>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89CDC168-A708-B13F-D171-93296C48BA87}"/>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59</a:t>
            </a:fld>
            <a:endParaRPr lang="de-DE" dirty="0">
              <a:solidFill>
                <a:schemeClr val="bg1"/>
              </a:solidFill>
            </a:endParaRPr>
          </a:p>
        </p:txBody>
      </p:sp>
      <p:sp>
        <p:nvSpPr>
          <p:cNvPr id="11" name="Foliennummernplatzhalter 11">
            <a:extLst>
              <a:ext uri="{FF2B5EF4-FFF2-40B4-BE49-F238E27FC236}">
                <a16:creationId xmlns:a16="http://schemas.microsoft.com/office/drawing/2014/main" id="{07669728-294A-A782-A0C2-26ECF98F3E90}"/>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B81FAEEA-8A3A-AA0F-4B46-51BA3E2F8A50}"/>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pic>
        <p:nvPicPr>
          <p:cNvPr id="7" name="Grafik 6">
            <a:extLst>
              <a:ext uri="{FF2B5EF4-FFF2-40B4-BE49-F238E27FC236}">
                <a16:creationId xmlns:a16="http://schemas.microsoft.com/office/drawing/2014/main" id="{ACC307DE-4889-1D0D-9173-970C9840EB5C}"/>
              </a:ext>
            </a:extLst>
          </p:cNvPr>
          <p:cNvPicPr>
            <a:picLocks noChangeAspect="1"/>
          </p:cNvPicPr>
          <p:nvPr/>
        </p:nvPicPr>
        <p:blipFill>
          <a:blip r:embed="rId3"/>
          <a:stretch>
            <a:fillRect/>
          </a:stretch>
        </p:blipFill>
        <p:spPr>
          <a:xfrm>
            <a:off x="1263472" y="1616892"/>
            <a:ext cx="9427619" cy="2662344"/>
          </a:xfrm>
          <a:prstGeom prst="rect">
            <a:avLst/>
          </a:prstGeom>
        </p:spPr>
      </p:pic>
      <p:sp>
        <p:nvSpPr>
          <p:cNvPr id="10" name="Textplatzhalter 10">
            <a:extLst>
              <a:ext uri="{FF2B5EF4-FFF2-40B4-BE49-F238E27FC236}">
                <a16:creationId xmlns:a16="http://schemas.microsoft.com/office/drawing/2014/main" id="{D7922F35-8170-3CD8-5DD8-704016181DF7}"/>
              </a:ext>
            </a:extLst>
          </p:cNvPr>
          <p:cNvSpPr txBox="1">
            <a:spLocks/>
          </p:cNvSpPr>
          <p:nvPr/>
        </p:nvSpPr>
        <p:spPr>
          <a:xfrm>
            <a:off x="626445" y="1145628"/>
            <a:ext cx="10515599" cy="44410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b="1" dirty="0"/>
              <a:t>                 BookCrossing:		         Yelp:			MovieLens 32M:</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marL="285750" indent="-285750">
              <a:buFont typeface="Arial" panose="020B0604020202020204" pitchFamily="34" charset="0"/>
              <a:buChar char="•"/>
            </a:pPr>
            <a:r>
              <a:rPr lang="de-DE" dirty="0"/>
              <a:t>Bei allen drei Datensätzen steigende F1-Score Werte mit zunehmender Angriffsgröße, Verbesserung nimmt mit zunehmenden Angriffsgrößen ab.</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Datensatz-übergreifend sehr gute Erkennung von Segment-Angriffen. Keine Art fällt signifikant ab</a:t>
            </a:r>
          </a:p>
        </p:txBody>
      </p:sp>
    </p:spTree>
    <p:extLst>
      <p:ext uri="{BB962C8B-B14F-4D97-AF65-F5344CB8AC3E}">
        <p14:creationId xmlns:p14="http://schemas.microsoft.com/office/powerpoint/2010/main" val="3866607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D534A0-182C-BE86-523A-0E8BD21C1FB7}"/>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E70C283D-232B-EB93-168B-F3DC80D04F5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A7F719AE-1925-5635-1257-481F14C2581D}"/>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931F1993-F5C5-D0E1-1553-2F66FCC1A335}"/>
              </a:ext>
            </a:extLst>
          </p:cNvPr>
          <p:cNvSpPr>
            <a:spLocks noGrp="1"/>
          </p:cNvSpPr>
          <p:nvPr>
            <p:ph type="title"/>
          </p:nvPr>
        </p:nvSpPr>
        <p:spPr>
          <a:xfrm>
            <a:off x="626444" y="365129"/>
            <a:ext cx="10740608" cy="4723238"/>
          </a:xfrm>
          <a:prstGeom prst="rect">
            <a:avLst/>
          </a:prstGeom>
        </p:spPr>
        <p:txBody>
          <a:bodyPr>
            <a:normAutofit/>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sz="4000" dirty="0"/>
              <a:t>Wichtige Grundlagen rund um Recommender Systeme und mit ihnen verbundene Sicherheitsaspekte</a:t>
            </a:r>
          </a:p>
        </p:txBody>
      </p:sp>
      <p:sp>
        <p:nvSpPr>
          <p:cNvPr id="12" name="Foliennummernplatzhalter 11">
            <a:extLst>
              <a:ext uri="{FF2B5EF4-FFF2-40B4-BE49-F238E27FC236}">
                <a16:creationId xmlns:a16="http://schemas.microsoft.com/office/drawing/2014/main" id="{F79FC837-F070-07DF-00A1-3A0D2831DADB}"/>
              </a:ext>
            </a:extLst>
          </p:cNvPr>
          <p:cNvSpPr>
            <a:spLocks noGrp="1"/>
          </p:cNvSpPr>
          <p:nvPr>
            <p:ph type="sldNum" sz="quarter" idx="12"/>
          </p:nvPr>
        </p:nvSpPr>
        <p:spPr>
          <a:xfrm>
            <a:off x="8623852" y="6219884"/>
            <a:ext cx="2743200" cy="365125"/>
          </a:xfrm>
        </p:spPr>
        <p:txBody>
          <a:bodyPr/>
          <a:lstStyle/>
          <a:p>
            <a:fld id="{3A8B627B-E937-BF42-9F32-48BF246BCC47}" type="slidenum">
              <a:rPr lang="de-DE" smtClean="0">
                <a:solidFill>
                  <a:schemeClr val="bg1"/>
                </a:solidFill>
              </a:rPr>
              <a:t>6</a:t>
            </a:fld>
            <a:endParaRPr lang="de-DE" dirty="0">
              <a:solidFill>
                <a:schemeClr val="bg1"/>
              </a:solidFill>
            </a:endParaRPr>
          </a:p>
        </p:txBody>
      </p:sp>
      <p:sp>
        <p:nvSpPr>
          <p:cNvPr id="2" name="Foliennummernplatzhalter 11">
            <a:extLst>
              <a:ext uri="{FF2B5EF4-FFF2-40B4-BE49-F238E27FC236}">
                <a16:creationId xmlns:a16="http://schemas.microsoft.com/office/drawing/2014/main" id="{E189783D-AD76-D4C8-06B5-315F79FEEBCF}"/>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3" name="Foliennummernplatzhalter 11">
            <a:extLst>
              <a:ext uri="{FF2B5EF4-FFF2-40B4-BE49-F238E27FC236}">
                <a16:creationId xmlns:a16="http://schemas.microsoft.com/office/drawing/2014/main" id="{FBBECC22-5A3A-ABEC-F632-04C92AB05E8B}"/>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19304247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908E0-FC82-81A2-E76A-E30CE8871A8F}"/>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B0B01B4B-C08A-1A84-0C15-C03CDAC0749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F9DE8A04-ACD6-FEDB-73CE-BD1C802140ED}"/>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60F63CDC-7BBB-1132-2A2B-E61C274A4466}"/>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Bedeutung von Klassifikationsalgorithmen</a:t>
            </a:r>
          </a:p>
        </p:txBody>
      </p:sp>
      <p:sp>
        <p:nvSpPr>
          <p:cNvPr id="2" name="Foliennummernplatzhalter 1">
            <a:extLst>
              <a:ext uri="{FF2B5EF4-FFF2-40B4-BE49-F238E27FC236}">
                <a16:creationId xmlns:a16="http://schemas.microsoft.com/office/drawing/2014/main" id="{9268BEFB-FDF8-3997-5068-25ECFFFA5E5A}"/>
              </a:ext>
            </a:extLst>
          </p:cNvPr>
          <p:cNvSpPr>
            <a:spLocks noGrp="1"/>
          </p:cNvSpPr>
          <p:nvPr>
            <p:ph type="sldNum" sz="quarter" idx="12"/>
          </p:nvPr>
        </p:nvSpPr>
        <p:spPr/>
        <p:txBody>
          <a:bodyPr/>
          <a:lstStyle/>
          <a:p>
            <a:fld id="{3A8B627B-E937-BF42-9F32-48BF246BCC47}" type="slidenum">
              <a:rPr lang="de-DE" smtClean="0">
                <a:solidFill>
                  <a:schemeClr val="bg1"/>
                </a:solidFill>
              </a:rPr>
              <a:t>60</a:t>
            </a:fld>
            <a:endParaRPr lang="de-DE" dirty="0">
              <a:solidFill>
                <a:schemeClr val="bg1"/>
              </a:solidFill>
            </a:endParaRPr>
          </a:p>
        </p:txBody>
      </p:sp>
      <p:sp>
        <p:nvSpPr>
          <p:cNvPr id="3" name="Rechteck 2">
            <a:extLst>
              <a:ext uri="{FF2B5EF4-FFF2-40B4-BE49-F238E27FC236}">
                <a16:creationId xmlns:a16="http://schemas.microsoft.com/office/drawing/2014/main" id="{928C02BF-C84F-C8FC-3B8F-ADDF6FE9B5C8}"/>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AEFA099A-B6A2-84CC-24C8-612B79AA21BF}"/>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60</a:t>
            </a:fld>
            <a:endParaRPr lang="de-DE" dirty="0">
              <a:solidFill>
                <a:schemeClr val="bg1"/>
              </a:solidFill>
            </a:endParaRPr>
          </a:p>
        </p:txBody>
      </p:sp>
      <p:sp>
        <p:nvSpPr>
          <p:cNvPr id="11" name="Foliennummernplatzhalter 11">
            <a:extLst>
              <a:ext uri="{FF2B5EF4-FFF2-40B4-BE49-F238E27FC236}">
                <a16:creationId xmlns:a16="http://schemas.microsoft.com/office/drawing/2014/main" id="{D7C6C510-7068-A0BD-43DD-B128BD977FC4}"/>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770B7F20-5F7D-53E6-A813-6C4472257649}"/>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pic>
        <p:nvPicPr>
          <p:cNvPr id="7" name="Grafik 6">
            <a:extLst>
              <a:ext uri="{FF2B5EF4-FFF2-40B4-BE49-F238E27FC236}">
                <a16:creationId xmlns:a16="http://schemas.microsoft.com/office/drawing/2014/main" id="{721E23B8-F6EC-6943-64C3-694677661938}"/>
              </a:ext>
            </a:extLst>
          </p:cNvPr>
          <p:cNvPicPr>
            <a:picLocks noChangeAspect="1"/>
          </p:cNvPicPr>
          <p:nvPr/>
        </p:nvPicPr>
        <p:blipFill>
          <a:blip r:embed="rId3"/>
          <a:stretch>
            <a:fillRect/>
          </a:stretch>
        </p:blipFill>
        <p:spPr>
          <a:xfrm>
            <a:off x="1309147" y="1625239"/>
            <a:ext cx="9467309" cy="2757576"/>
          </a:xfrm>
          <a:prstGeom prst="rect">
            <a:avLst/>
          </a:prstGeom>
        </p:spPr>
      </p:pic>
      <p:sp>
        <p:nvSpPr>
          <p:cNvPr id="10" name="Textplatzhalter 10">
            <a:extLst>
              <a:ext uri="{FF2B5EF4-FFF2-40B4-BE49-F238E27FC236}">
                <a16:creationId xmlns:a16="http://schemas.microsoft.com/office/drawing/2014/main" id="{3EDD8FA2-5EAD-55AA-6F1E-D208D1725A6A}"/>
              </a:ext>
            </a:extLst>
          </p:cNvPr>
          <p:cNvSpPr txBox="1">
            <a:spLocks/>
          </p:cNvSpPr>
          <p:nvPr/>
        </p:nvSpPr>
        <p:spPr>
          <a:xfrm>
            <a:off x="626445" y="1145628"/>
            <a:ext cx="10515599" cy="44410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b="1" dirty="0"/>
              <a:t>                 BookCrossing:		         Yelp:			MovieLens 32M:</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marL="285750" indent="-285750">
              <a:buFont typeface="Arial" panose="020B0604020202020204" pitchFamily="34" charset="0"/>
              <a:buChar char="•"/>
            </a:pPr>
            <a:r>
              <a:rPr lang="de-DE" dirty="0"/>
              <a:t>Detektionsergebnisse vieler Algorithmen auf ähnlichem Niveau. Beste Ergebnisse mit Random Forest, XGBoost und Neural Network. Stacking-Ansatz verbessert diese noch leicht</a:t>
            </a:r>
          </a:p>
          <a:p>
            <a:pPr marL="285750" indent="-285750">
              <a:buFont typeface="Arial" panose="020B0604020202020204" pitchFamily="34" charset="0"/>
              <a:buChar char="•"/>
            </a:pPr>
            <a:r>
              <a:rPr lang="de-DE" dirty="0"/>
              <a:t>Naive Bayes und Logistische Regression fallen in den Ergebnissen ab, vor allem bei den Datensätzen von Yelp und BookCrossing</a:t>
            </a:r>
          </a:p>
        </p:txBody>
      </p:sp>
    </p:spTree>
    <p:extLst>
      <p:ext uri="{BB962C8B-B14F-4D97-AF65-F5344CB8AC3E}">
        <p14:creationId xmlns:p14="http://schemas.microsoft.com/office/powerpoint/2010/main" val="36893315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5AEC70-9AA0-81B2-FB24-51B1115FF606}"/>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361C28F6-4862-506C-786E-2815358E0FF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45F6E0DD-9AEE-FC21-7636-8CB672DF915F}"/>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6EF4A390-A0F0-DBC5-4DE6-E63DA1E16ECD}"/>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Bedeutung angewandter Datensätze</a:t>
            </a:r>
          </a:p>
        </p:txBody>
      </p:sp>
      <p:sp>
        <p:nvSpPr>
          <p:cNvPr id="9" name="Textplatzhalter 10">
            <a:extLst>
              <a:ext uri="{FF2B5EF4-FFF2-40B4-BE49-F238E27FC236}">
                <a16:creationId xmlns:a16="http://schemas.microsoft.com/office/drawing/2014/main" id="{1EE61924-15F5-DDF3-8312-A85FD5F7FC09}"/>
              </a:ext>
            </a:extLst>
          </p:cNvPr>
          <p:cNvSpPr txBox="1">
            <a:spLocks/>
          </p:cNvSpPr>
          <p:nvPr/>
        </p:nvSpPr>
        <p:spPr>
          <a:xfrm>
            <a:off x="626445" y="4251266"/>
            <a:ext cx="8476913" cy="1542882"/>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Beste Resultate bei allen Angriffsgrößen beim MovieLens 32M Datensatz, gefolgt vom BookCrossing Datensatz. Werte beim Yelp Datensatz am schwächsten</a:t>
            </a:r>
          </a:p>
          <a:p>
            <a:pPr marL="285750" indent="-285750">
              <a:buFont typeface="Arial" panose="020B0604020202020204" pitchFamily="34" charset="0"/>
              <a:buChar char="•"/>
            </a:pPr>
            <a:r>
              <a:rPr lang="de-DE" dirty="0"/>
              <a:t>Es zeigt sich, dass mit dem größten und dichtesten Datensatz die besten Ergebnisse erzielt werden, der Datensatz Yelp mit der geringsten Dichte liefert die schwächsten Ergebnisse.</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Test 3</a:t>
            </a:r>
          </a:p>
        </p:txBody>
      </p:sp>
      <p:sp>
        <p:nvSpPr>
          <p:cNvPr id="2" name="Foliennummernplatzhalter 1">
            <a:extLst>
              <a:ext uri="{FF2B5EF4-FFF2-40B4-BE49-F238E27FC236}">
                <a16:creationId xmlns:a16="http://schemas.microsoft.com/office/drawing/2014/main" id="{EB8D5409-DD76-F247-8C3C-23848C11A4DF}"/>
              </a:ext>
            </a:extLst>
          </p:cNvPr>
          <p:cNvSpPr>
            <a:spLocks noGrp="1"/>
          </p:cNvSpPr>
          <p:nvPr>
            <p:ph type="sldNum" sz="quarter" idx="12"/>
          </p:nvPr>
        </p:nvSpPr>
        <p:spPr/>
        <p:txBody>
          <a:bodyPr/>
          <a:lstStyle/>
          <a:p>
            <a:fld id="{3A8B627B-E937-BF42-9F32-48BF246BCC47}" type="slidenum">
              <a:rPr lang="de-DE" smtClean="0">
                <a:solidFill>
                  <a:schemeClr val="bg1"/>
                </a:solidFill>
              </a:rPr>
              <a:t>61</a:t>
            </a:fld>
            <a:endParaRPr lang="de-DE" dirty="0">
              <a:solidFill>
                <a:schemeClr val="bg1"/>
              </a:solidFill>
            </a:endParaRPr>
          </a:p>
        </p:txBody>
      </p:sp>
      <p:sp>
        <p:nvSpPr>
          <p:cNvPr id="3" name="Rechteck 2">
            <a:extLst>
              <a:ext uri="{FF2B5EF4-FFF2-40B4-BE49-F238E27FC236}">
                <a16:creationId xmlns:a16="http://schemas.microsoft.com/office/drawing/2014/main" id="{022A0705-6C8C-4F24-6D6C-9B6BB8E28505}"/>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A9A9DE93-C6D3-1552-F2C8-8C3595997AE7}"/>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61</a:t>
            </a:fld>
            <a:endParaRPr lang="de-DE" dirty="0">
              <a:solidFill>
                <a:schemeClr val="bg1"/>
              </a:solidFill>
            </a:endParaRPr>
          </a:p>
        </p:txBody>
      </p:sp>
      <p:sp>
        <p:nvSpPr>
          <p:cNvPr id="11" name="Foliennummernplatzhalter 11">
            <a:extLst>
              <a:ext uri="{FF2B5EF4-FFF2-40B4-BE49-F238E27FC236}">
                <a16:creationId xmlns:a16="http://schemas.microsoft.com/office/drawing/2014/main" id="{C434B091-1564-BEF4-1967-1F2C08E12981}"/>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868F9A38-BE16-BD38-06EE-9DB66D715F8D}"/>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pic>
        <p:nvPicPr>
          <p:cNvPr id="7" name="Grafik 6">
            <a:extLst>
              <a:ext uri="{FF2B5EF4-FFF2-40B4-BE49-F238E27FC236}">
                <a16:creationId xmlns:a16="http://schemas.microsoft.com/office/drawing/2014/main" id="{FF6E4F33-2C80-FA2C-511A-F8F3294EF556}"/>
              </a:ext>
            </a:extLst>
          </p:cNvPr>
          <p:cNvPicPr>
            <a:picLocks noChangeAspect="1"/>
          </p:cNvPicPr>
          <p:nvPr/>
        </p:nvPicPr>
        <p:blipFill>
          <a:blip r:embed="rId3"/>
          <a:stretch>
            <a:fillRect/>
          </a:stretch>
        </p:blipFill>
        <p:spPr>
          <a:xfrm>
            <a:off x="1565208" y="1166292"/>
            <a:ext cx="4823710" cy="2948508"/>
          </a:xfrm>
          <a:prstGeom prst="rect">
            <a:avLst/>
          </a:prstGeom>
        </p:spPr>
      </p:pic>
    </p:spTree>
    <p:extLst>
      <p:ext uri="{BB962C8B-B14F-4D97-AF65-F5344CB8AC3E}">
        <p14:creationId xmlns:p14="http://schemas.microsoft.com/office/powerpoint/2010/main" val="30949637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001C9-7BB6-A91C-9C7C-A9ADF0181016}"/>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9FF97945-4774-E6B8-3789-53850CC731F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0588AD90-8282-E8B8-E517-F55C55D61C73}"/>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BEAC731D-8FED-3147-9716-AD59A63E53D1}"/>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Vergleich der Ergebnisse mit verwandten</a:t>
            </a:r>
            <a:br>
              <a:rPr lang="de-DE" dirty="0"/>
            </a:br>
            <a:r>
              <a:rPr lang="de-DE" dirty="0"/>
              <a:t>Arbeiten bezüglich Angriffsgrößen (F1-Score in %)</a:t>
            </a:r>
          </a:p>
        </p:txBody>
      </p:sp>
      <p:sp>
        <p:nvSpPr>
          <p:cNvPr id="2" name="Foliennummernplatzhalter 1">
            <a:extLst>
              <a:ext uri="{FF2B5EF4-FFF2-40B4-BE49-F238E27FC236}">
                <a16:creationId xmlns:a16="http://schemas.microsoft.com/office/drawing/2014/main" id="{9DDE39A8-3023-29CD-65DA-B1D2185C5533}"/>
              </a:ext>
            </a:extLst>
          </p:cNvPr>
          <p:cNvSpPr>
            <a:spLocks noGrp="1"/>
          </p:cNvSpPr>
          <p:nvPr>
            <p:ph type="sldNum" sz="quarter" idx="12"/>
          </p:nvPr>
        </p:nvSpPr>
        <p:spPr/>
        <p:txBody>
          <a:bodyPr/>
          <a:lstStyle/>
          <a:p>
            <a:fld id="{3A8B627B-E937-BF42-9F32-48BF246BCC47}" type="slidenum">
              <a:rPr lang="de-DE" smtClean="0">
                <a:solidFill>
                  <a:schemeClr val="bg1"/>
                </a:solidFill>
              </a:rPr>
              <a:t>62</a:t>
            </a:fld>
            <a:endParaRPr lang="de-DE" dirty="0">
              <a:solidFill>
                <a:schemeClr val="bg1"/>
              </a:solidFill>
            </a:endParaRPr>
          </a:p>
        </p:txBody>
      </p:sp>
      <p:sp>
        <p:nvSpPr>
          <p:cNvPr id="3" name="Rechteck 2">
            <a:extLst>
              <a:ext uri="{FF2B5EF4-FFF2-40B4-BE49-F238E27FC236}">
                <a16:creationId xmlns:a16="http://schemas.microsoft.com/office/drawing/2014/main" id="{A7F5B107-B759-8053-2850-6541892CC642}"/>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8D036586-E0D6-B71D-AE64-9ED1527763C8}"/>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62</a:t>
            </a:fld>
            <a:endParaRPr lang="de-DE" dirty="0">
              <a:solidFill>
                <a:schemeClr val="bg1"/>
              </a:solidFill>
            </a:endParaRPr>
          </a:p>
        </p:txBody>
      </p:sp>
      <p:sp>
        <p:nvSpPr>
          <p:cNvPr id="11" name="Foliennummernplatzhalter 11">
            <a:extLst>
              <a:ext uri="{FF2B5EF4-FFF2-40B4-BE49-F238E27FC236}">
                <a16:creationId xmlns:a16="http://schemas.microsoft.com/office/drawing/2014/main" id="{DF37AB2F-A3CF-3E73-B945-75680CD9453A}"/>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EA3C27ED-72EA-082C-4EDB-4B07F5757FAC}"/>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
        <p:nvSpPr>
          <p:cNvPr id="10" name="Textplatzhalter 10">
            <a:extLst>
              <a:ext uri="{FF2B5EF4-FFF2-40B4-BE49-F238E27FC236}">
                <a16:creationId xmlns:a16="http://schemas.microsoft.com/office/drawing/2014/main" id="{EEEC8E7B-704D-3EA6-8E64-727DAA1CCF8E}"/>
              </a:ext>
            </a:extLst>
          </p:cNvPr>
          <p:cNvSpPr txBox="1">
            <a:spLocks/>
          </p:cNvSpPr>
          <p:nvPr/>
        </p:nvSpPr>
        <p:spPr>
          <a:xfrm>
            <a:off x="626444" y="3502585"/>
            <a:ext cx="8622487" cy="2188884"/>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In den meisten anderen Studien [71,73, 75] ebenfalls verbesserte Werte mit steigender Angrifffsgröße und deutlichere relative Verbesserung zwischen Angriffgrößen 1% und 5% als zwischen 5% und 10% festzustellen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Im Vergleich schwache Werte bei [71]: wahrscheinlich wegen Verwendung eines nicht überwachten Ansatzes</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Bestwerte bei [70] und [40] ebenfalls wie in dieser Arbeit bei höchster Angriffsgröße</a:t>
            </a:r>
          </a:p>
        </p:txBody>
      </p:sp>
      <p:graphicFrame>
        <p:nvGraphicFramePr>
          <p:cNvPr id="13" name="Tabelle 12">
            <a:extLst>
              <a:ext uri="{FF2B5EF4-FFF2-40B4-BE49-F238E27FC236}">
                <a16:creationId xmlns:a16="http://schemas.microsoft.com/office/drawing/2014/main" id="{189934D5-1C01-863C-12FE-736B9A0B65B6}"/>
              </a:ext>
            </a:extLst>
          </p:cNvPr>
          <p:cNvGraphicFramePr>
            <a:graphicFrameLocks noGrp="1"/>
          </p:cNvGraphicFramePr>
          <p:nvPr>
            <p:extLst>
              <p:ext uri="{D42A27DB-BD31-4B8C-83A1-F6EECF244321}">
                <p14:modId xmlns:p14="http://schemas.microsoft.com/office/powerpoint/2010/main" val="4058651964"/>
              </p:ext>
            </p:extLst>
          </p:nvPr>
        </p:nvGraphicFramePr>
        <p:xfrm>
          <a:off x="999783" y="1491196"/>
          <a:ext cx="8995669" cy="1854200"/>
        </p:xfrm>
        <a:graphic>
          <a:graphicData uri="http://schemas.openxmlformats.org/drawingml/2006/table">
            <a:tbl>
              <a:tblPr firstRow="1" bandRow="1">
                <a:tableStyleId>{5DA37D80-6434-44D0-A028-1B22A696006F}</a:tableStyleId>
              </a:tblPr>
              <a:tblGrid>
                <a:gridCol w="679669">
                  <a:extLst>
                    <a:ext uri="{9D8B030D-6E8A-4147-A177-3AD203B41FA5}">
                      <a16:colId xmlns:a16="http://schemas.microsoft.com/office/drawing/2014/main" val="3721668203"/>
                    </a:ext>
                  </a:extLst>
                </a:gridCol>
                <a:gridCol w="756000">
                  <a:extLst>
                    <a:ext uri="{9D8B030D-6E8A-4147-A177-3AD203B41FA5}">
                      <a16:colId xmlns:a16="http://schemas.microsoft.com/office/drawing/2014/main" val="2623972871"/>
                    </a:ext>
                  </a:extLst>
                </a:gridCol>
                <a:gridCol w="756000">
                  <a:extLst>
                    <a:ext uri="{9D8B030D-6E8A-4147-A177-3AD203B41FA5}">
                      <a16:colId xmlns:a16="http://schemas.microsoft.com/office/drawing/2014/main" val="3568592164"/>
                    </a:ext>
                  </a:extLst>
                </a:gridCol>
                <a:gridCol w="756000">
                  <a:extLst>
                    <a:ext uri="{9D8B030D-6E8A-4147-A177-3AD203B41FA5}">
                      <a16:colId xmlns:a16="http://schemas.microsoft.com/office/drawing/2014/main" val="864284253"/>
                    </a:ext>
                  </a:extLst>
                </a:gridCol>
                <a:gridCol w="756000">
                  <a:extLst>
                    <a:ext uri="{9D8B030D-6E8A-4147-A177-3AD203B41FA5}">
                      <a16:colId xmlns:a16="http://schemas.microsoft.com/office/drawing/2014/main" val="3809425310"/>
                    </a:ext>
                  </a:extLst>
                </a:gridCol>
                <a:gridCol w="756000">
                  <a:extLst>
                    <a:ext uri="{9D8B030D-6E8A-4147-A177-3AD203B41FA5}">
                      <a16:colId xmlns:a16="http://schemas.microsoft.com/office/drawing/2014/main" val="741597146"/>
                    </a:ext>
                  </a:extLst>
                </a:gridCol>
                <a:gridCol w="756000">
                  <a:extLst>
                    <a:ext uri="{9D8B030D-6E8A-4147-A177-3AD203B41FA5}">
                      <a16:colId xmlns:a16="http://schemas.microsoft.com/office/drawing/2014/main" val="2488865324"/>
                    </a:ext>
                  </a:extLst>
                </a:gridCol>
                <a:gridCol w="756000">
                  <a:extLst>
                    <a:ext uri="{9D8B030D-6E8A-4147-A177-3AD203B41FA5}">
                      <a16:colId xmlns:a16="http://schemas.microsoft.com/office/drawing/2014/main" val="137233730"/>
                    </a:ext>
                  </a:extLst>
                </a:gridCol>
                <a:gridCol w="756000">
                  <a:extLst>
                    <a:ext uri="{9D8B030D-6E8A-4147-A177-3AD203B41FA5}">
                      <a16:colId xmlns:a16="http://schemas.microsoft.com/office/drawing/2014/main" val="3048196084"/>
                    </a:ext>
                  </a:extLst>
                </a:gridCol>
                <a:gridCol w="756000">
                  <a:extLst>
                    <a:ext uri="{9D8B030D-6E8A-4147-A177-3AD203B41FA5}">
                      <a16:colId xmlns:a16="http://schemas.microsoft.com/office/drawing/2014/main" val="2391491213"/>
                    </a:ext>
                  </a:extLst>
                </a:gridCol>
                <a:gridCol w="756000">
                  <a:extLst>
                    <a:ext uri="{9D8B030D-6E8A-4147-A177-3AD203B41FA5}">
                      <a16:colId xmlns:a16="http://schemas.microsoft.com/office/drawing/2014/main" val="3330920167"/>
                    </a:ext>
                  </a:extLst>
                </a:gridCol>
                <a:gridCol w="756000">
                  <a:extLst>
                    <a:ext uri="{9D8B030D-6E8A-4147-A177-3AD203B41FA5}">
                      <a16:colId xmlns:a16="http://schemas.microsoft.com/office/drawing/2014/main" val="3291178196"/>
                    </a:ext>
                  </a:extLst>
                </a:gridCol>
              </a:tblGrid>
              <a:tr h="370840">
                <a:tc>
                  <a:txBody>
                    <a:bodyPr/>
                    <a:lstStyle/>
                    <a:p>
                      <a:pPr algn="ctr"/>
                      <a:r>
                        <a:rPr lang="de-DE"/>
                        <a:t>S</a:t>
                      </a:r>
                    </a:p>
                  </a:txBody>
                  <a:tcPr/>
                </a:tc>
                <a:tc>
                  <a:txBody>
                    <a:bodyPr/>
                    <a:lstStyle/>
                    <a:p>
                      <a:pPr algn="ctr"/>
                      <a:r>
                        <a:rPr lang="de-DE"/>
                        <a:t>BC</a:t>
                      </a:r>
                    </a:p>
                  </a:txBody>
                  <a:tcPr/>
                </a:tc>
                <a:tc>
                  <a:txBody>
                    <a:bodyPr/>
                    <a:lstStyle/>
                    <a:p>
                      <a:pPr algn="ctr"/>
                      <a:r>
                        <a:rPr lang="de-DE"/>
                        <a:t>Y</a:t>
                      </a:r>
                    </a:p>
                  </a:txBody>
                  <a:tcPr/>
                </a:tc>
                <a:tc>
                  <a:txBody>
                    <a:bodyPr/>
                    <a:lstStyle/>
                    <a:p>
                      <a:pPr algn="ctr"/>
                      <a:r>
                        <a:rPr lang="de-DE"/>
                        <a:t>ML</a:t>
                      </a:r>
                    </a:p>
                  </a:txBody>
                  <a:tcPr/>
                </a:tc>
                <a:tc>
                  <a:txBody>
                    <a:bodyPr/>
                    <a:lstStyle/>
                    <a:p>
                      <a:pPr algn="ctr"/>
                      <a:r>
                        <a:rPr lang="de-DE"/>
                        <a:t>[70]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t>[71]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t>[40]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t>[72]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t>[73]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t>[74]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t>[75]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t>[76]</a:t>
                      </a:r>
                    </a:p>
                  </a:txBody>
                  <a:tcPr/>
                </a:tc>
                <a:extLst>
                  <a:ext uri="{0D108BD9-81ED-4DB2-BD59-A6C34878D82A}">
                    <a16:rowId xmlns:a16="http://schemas.microsoft.com/office/drawing/2014/main" val="1944030499"/>
                  </a:ext>
                </a:extLst>
              </a:tr>
              <a:tr h="370840">
                <a:tc>
                  <a:txBody>
                    <a:bodyPr/>
                    <a:lstStyle/>
                    <a:p>
                      <a:pPr algn="ctr"/>
                      <a:r>
                        <a:rPr lang="de-DE"/>
                        <a:t>1%</a:t>
                      </a:r>
                    </a:p>
                  </a:txBody>
                  <a:tcPr/>
                </a:tc>
                <a:tc>
                  <a:txBody>
                    <a:bodyPr/>
                    <a:lstStyle/>
                    <a:p>
                      <a:pPr algn="ctr"/>
                      <a:r>
                        <a:rPr lang="de-DE"/>
                        <a:t>95,24</a:t>
                      </a:r>
                    </a:p>
                  </a:txBody>
                  <a:tcPr/>
                </a:tc>
                <a:tc>
                  <a:txBody>
                    <a:bodyPr/>
                    <a:lstStyle/>
                    <a:p>
                      <a:pPr algn="ctr"/>
                      <a:r>
                        <a:rPr lang="de-DE"/>
                        <a:t>92,63</a:t>
                      </a:r>
                    </a:p>
                  </a:txBody>
                  <a:tcPr/>
                </a:tc>
                <a:tc>
                  <a:txBody>
                    <a:bodyPr/>
                    <a:lstStyle/>
                    <a:p>
                      <a:pPr algn="ctr"/>
                      <a:r>
                        <a:rPr lang="de-DE"/>
                        <a:t>99,85</a:t>
                      </a:r>
                    </a:p>
                  </a:txBody>
                  <a:tcPr/>
                </a:tc>
                <a:tc>
                  <a:txBody>
                    <a:bodyPr/>
                    <a:lstStyle/>
                    <a:p>
                      <a:pPr algn="ctr"/>
                      <a:endParaRPr lang="de-DE"/>
                    </a:p>
                  </a:txBody>
                  <a:tcPr/>
                </a:tc>
                <a:tc>
                  <a:txBody>
                    <a:bodyPr/>
                    <a:lstStyle/>
                    <a:p>
                      <a:pPr algn="ctr"/>
                      <a:r>
                        <a:rPr lang="de-DE"/>
                        <a:t>24</a:t>
                      </a:r>
                    </a:p>
                  </a:txBody>
                  <a:tcPr/>
                </a:tc>
                <a:tc>
                  <a:txBody>
                    <a:bodyPr/>
                    <a:lstStyle/>
                    <a:p>
                      <a:pPr algn="ctr"/>
                      <a:r>
                        <a:rPr lang="de-DE"/>
                        <a:t>96,80</a:t>
                      </a:r>
                    </a:p>
                  </a:txBody>
                  <a:tcPr/>
                </a:tc>
                <a:tc>
                  <a:txBody>
                    <a:bodyPr/>
                    <a:lstStyle/>
                    <a:p>
                      <a:pPr algn="ctr"/>
                      <a:endParaRPr lang="de-DE"/>
                    </a:p>
                  </a:txBody>
                  <a:tcPr/>
                </a:tc>
                <a:tc>
                  <a:txBody>
                    <a:bodyPr/>
                    <a:lstStyle/>
                    <a:p>
                      <a:pPr algn="ctr"/>
                      <a:endParaRPr lang="de-DE"/>
                    </a:p>
                  </a:txBody>
                  <a:tcPr/>
                </a:tc>
                <a:tc>
                  <a:txBody>
                    <a:bodyPr/>
                    <a:lstStyle/>
                    <a:p>
                      <a:pPr algn="ctr"/>
                      <a:endParaRPr lang="de-DE"/>
                    </a:p>
                  </a:txBody>
                  <a:tcPr/>
                </a:tc>
                <a:tc>
                  <a:txBody>
                    <a:bodyPr/>
                    <a:lstStyle/>
                    <a:p>
                      <a:pPr algn="ctr"/>
                      <a:r>
                        <a:rPr lang="de-DE"/>
                        <a:t>97,25</a:t>
                      </a:r>
                    </a:p>
                  </a:txBody>
                  <a:tcPr/>
                </a:tc>
                <a:tc>
                  <a:txBody>
                    <a:bodyPr/>
                    <a:lstStyle/>
                    <a:p>
                      <a:pPr algn="ctr"/>
                      <a:r>
                        <a:rPr lang="de-DE"/>
                        <a:t>96,73</a:t>
                      </a:r>
                    </a:p>
                  </a:txBody>
                  <a:tcPr/>
                </a:tc>
                <a:extLst>
                  <a:ext uri="{0D108BD9-81ED-4DB2-BD59-A6C34878D82A}">
                    <a16:rowId xmlns:a16="http://schemas.microsoft.com/office/drawing/2014/main" val="1316276711"/>
                  </a:ext>
                </a:extLst>
              </a:tr>
              <a:tr h="370840">
                <a:tc>
                  <a:txBody>
                    <a:bodyPr/>
                    <a:lstStyle/>
                    <a:p>
                      <a:pPr algn="ctr"/>
                      <a:r>
                        <a:rPr lang="de-DE"/>
                        <a:t>5%</a:t>
                      </a:r>
                    </a:p>
                  </a:txBody>
                  <a:tcPr/>
                </a:tc>
                <a:tc>
                  <a:txBody>
                    <a:bodyPr/>
                    <a:lstStyle/>
                    <a:p>
                      <a:pPr algn="ctr"/>
                      <a:r>
                        <a:rPr lang="de-DE"/>
                        <a:t>98,92</a:t>
                      </a:r>
                    </a:p>
                  </a:txBody>
                  <a:tcPr/>
                </a:tc>
                <a:tc>
                  <a:txBody>
                    <a:bodyPr/>
                    <a:lstStyle/>
                    <a:p>
                      <a:pPr algn="ctr"/>
                      <a:r>
                        <a:rPr lang="de-DE"/>
                        <a:t>96,81</a:t>
                      </a:r>
                    </a:p>
                  </a:txBody>
                  <a:tcPr/>
                </a:tc>
                <a:tc>
                  <a:txBody>
                    <a:bodyPr/>
                    <a:lstStyle/>
                    <a:p>
                      <a:pPr algn="ctr"/>
                      <a:r>
                        <a:rPr lang="de-DE"/>
                        <a:t>99,97</a:t>
                      </a:r>
                    </a:p>
                  </a:txBody>
                  <a:tcPr/>
                </a:tc>
                <a:tc>
                  <a:txBody>
                    <a:bodyPr/>
                    <a:lstStyle/>
                    <a:p>
                      <a:pPr algn="ctr"/>
                      <a:r>
                        <a:rPr lang="de-DE"/>
                        <a:t>98,6</a:t>
                      </a:r>
                    </a:p>
                  </a:txBody>
                  <a:tcPr/>
                </a:tc>
                <a:tc>
                  <a:txBody>
                    <a:bodyPr/>
                    <a:lstStyle/>
                    <a:p>
                      <a:pPr algn="ctr"/>
                      <a:r>
                        <a:rPr lang="de-DE"/>
                        <a:t>76</a:t>
                      </a:r>
                    </a:p>
                  </a:txBody>
                  <a:tcPr/>
                </a:tc>
                <a:tc>
                  <a:txBody>
                    <a:bodyPr/>
                    <a:lstStyle/>
                    <a:p>
                      <a:pPr algn="ctr"/>
                      <a:r>
                        <a:rPr lang="de-DE"/>
                        <a:t>95,99</a:t>
                      </a:r>
                    </a:p>
                  </a:txBody>
                  <a:tcPr/>
                </a:tc>
                <a:tc>
                  <a:txBody>
                    <a:bodyPr/>
                    <a:lstStyle/>
                    <a:p>
                      <a:pPr algn="ctr"/>
                      <a:r>
                        <a:rPr lang="de-DE"/>
                        <a:t>94</a:t>
                      </a:r>
                    </a:p>
                  </a:txBody>
                  <a:tcPr/>
                </a:tc>
                <a:tc>
                  <a:txBody>
                    <a:bodyPr/>
                    <a:lstStyle/>
                    <a:p>
                      <a:pPr algn="ctr"/>
                      <a:endParaRPr lang="de-DE"/>
                    </a:p>
                  </a:txBody>
                  <a:tcPr/>
                </a:tc>
                <a:tc>
                  <a:txBody>
                    <a:bodyPr/>
                    <a:lstStyle/>
                    <a:p>
                      <a:pPr algn="ctr"/>
                      <a:r>
                        <a:rPr lang="de-DE"/>
                        <a:t>100</a:t>
                      </a:r>
                    </a:p>
                  </a:txBody>
                  <a:tcPr/>
                </a:tc>
                <a:tc>
                  <a:txBody>
                    <a:bodyPr/>
                    <a:lstStyle/>
                    <a:p>
                      <a:pPr algn="ctr"/>
                      <a:r>
                        <a:rPr lang="de-DE"/>
                        <a:t>97,49</a:t>
                      </a:r>
                    </a:p>
                  </a:txBody>
                  <a:tcPr/>
                </a:tc>
                <a:tc>
                  <a:txBody>
                    <a:bodyPr/>
                    <a:lstStyle/>
                    <a:p>
                      <a:pPr algn="ctr"/>
                      <a:r>
                        <a:rPr lang="de-DE"/>
                        <a:t>89,43</a:t>
                      </a:r>
                    </a:p>
                  </a:txBody>
                  <a:tcPr/>
                </a:tc>
                <a:extLst>
                  <a:ext uri="{0D108BD9-81ED-4DB2-BD59-A6C34878D82A}">
                    <a16:rowId xmlns:a16="http://schemas.microsoft.com/office/drawing/2014/main" val="3435973226"/>
                  </a:ext>
                </a:extLst>
              </a:tr>
              <a:tr h="370840">
                <a:tc>
                  <a:txBody>
                    <a:bodyPr/>
                    <a:lstStyle/>
                    <a:p>
                      <a:pPr algn="ctr"/>
                      <a:r>
                        <a:rPr lang="de-DE"/>
                        <a:t>10%</a:t>
                      </a:r>
                    </a:p>
                  </a:txBody>
                  <a:tcPr/>
                </a:tc>
                <a:tc>
                  <a:txBody>
                    <a:bodyPr/>
                    <a:lstStyle/>
                    <a:p>
                      <a:pPr algn="ctr"/>
                      <a:r>
                        <a:rPr lang="de-DE"/>
                        <a:t>99,43</a:t>
                      </a:r>
                    </a:p>
                  </a:txBody>
                  <a:tcPr/>
                </a:tc>
                <a:tc>
                  <a:txBody>
                    <a:bodyPr/>
                    <a:lstStyle/>
                    <a:p>
                      <a:pPr algn="ctr"/>
                      <a:r>
                        <a:rPr lang="de-DE"/>
                        <a:t>97,91</a:t>
                      </a:r>
                    </a:p>
                  </a:txBody>
                  <a:tcPr/>
                </a:tc>
                <a:tc>
                  <a:txBody>
                    <a:bodyPr/>
                    <a:lstStyle/>
                    <a:p>
                      <a:pPr algn="ctr"/>
                      <a:r>
                        <a:rPr lang="de-DE"/>
                        <a:t>99,99</a:t>
                      </a:r>
                    </a:p>
                  </a:txBody>
                  <a:tcPr/>
                </a:tc>
                <a:tc>
                  <a:txBody>
                    <a:bodyPr/>
                    <a:lstStyle/>
                    <a:p>
                      <a:pPr algn="ctr"/>
                      <a:r>
                        <a:rPr lang="de-DE"/>
                        <a:t>98,5</a:t>
                      </a:r>
                    </a:p>
                  </a:txBody>
                  <a:tcPr/>
                </a:tc>
                <a:tc>
                  <a:txBody>
                    <a:bodyPr/>
                    <a:lstStyle/>
                    <a:p>
                      <a:pPr algn="ctr"/>
                      <a:r>
                        <a:rPr lang="de-DE"/>
                        <a:t>94</a:t>
                      </a:r>
                    </a:p>
                  </a:txBody>
                  <a:tcPr/>
                </a:tc>
                <a:tc>
                  <a:txBody>
                    <a:bodyPr/>
                    <a:lstStyle/>
                    <a:p>
                      <a:pPr algn="ctr"/>
                      <a:r>
                        <a:rPr lang="de-DE"/>
                        <a:t>96,94</a:t>
                      </a:r>
                    </a:p>
                  </a:txBody>
                  <a:tcPr/>
                </a:tc>
                <a:tc>
                  <a:txBody>
                    <a:bodyPr/>
                    <a:lstStyle/>
                    <a:p>
                      <a:pPr algn="ctr"/>
                      <a:endParaRPr lang="de-DE"/>
                    </a:p>
                  </a:txBody>
                  <a:tcPr/>
                </a:tc>
                <a:tc>
                  <a:txBody>
                    <a:bodyPr/>
                    <a:lstStyle/>
                    <a:p>
                      <a:pPr algn="ctr"/>
                      <a:r>
                        <a:rPr lang="de-DE"/>
                        <a:t>99,32</a:t>
                      </a:r>
                    </a:p>
                  </a:txBody>
                  <a:tcPr/>
                </a:tc>
                <a:tc>
                  <a:txBody>
                    <a:bodyPr/>
                    <a:lstStyle/>
                    <a:p>
                      <a:pPr algn="ctr"/>
                      <a:r>
                        <a:rPr lang="de-DE"/>
                        <a:t>100</a:t>
                      </a:r>
                    </a:p>
                  </a:txBody>
                  <a:tcPr/>
                </a:tc>
                <a:tc>
                  <a:txBody>
                    <a:bodyPr/>
                    <a:lstStyle/>
                    <a:p>
                      <a:pPr algn="ctr"/>
                      <a:endParaRPr lang="de-DE"/>
                    </a:p>
                  </a:txBody>
                  <a:tcPr/>
                </a:tc>
                <a:tc>
                  <a:txBody>
                    <a:bodyPr/>
                    <a:lstStyle/>
                    <a:p>
                      <a:pPr algn="ctr"/>
                      <a:endParaRPr lang="de-DE"/>
                    </a:p>
                  </a:txBody>
                  <a:tcPr/>
                </a:tc>
                <a:extLst>
                  <a:ext uri="{0D108BD9-81ED-4DB2-BD59-A6C34878D82A}">
                    <a16:rowId xmlns:a16="http://schemas.microsoft.com/office/drawing/2014/main" val="3683921405"/>
                  </a:ext>
                </a:extLst>
              </a:tr>
              <a:tr h="370840">
                <a:tc>
                  <a:txBody>
                    <a:bodyPr/>
                    <a:lstStyle/>
                    <a:p>
                      <a:pPr algn="ctr"/>
                      <a:r>
                        <a:rPr lang="de-DE"/>
                        <a:t>20%</a:t>
                      </a:r>
                    </a:p>
                  </a:txBody>
                  <a:tcPr/>
                </a:tc>
                <a:tc>
                  <a:txBody>
                    <a:bodyPr/>
                    <a:lstStyle/>
                    <a:p>
                      <a:pPr algn="ctr"/>
                      <a:r>
                        <a:rPr lang="de-DE"/>
                        <a:t>99,67</a:t>
                      </a:r>
                    </a:p>
                  </a:txBody>
                  <a:tcPr/>
                </a:tc>
                <a:tc>
                  <a:txBody>
                    <a:bodyPr/>
                    <a:lstStyle/>
                    <a:p>
                      <a:pPr algn="ctr"/>
                      <a:r>
                        <a:rPr lang="de-DE"/>
                        <a:t>98,86</a:t>
                      </a:r>
                    </a:p>
                  </a:txBody>
                  <a:tcPr/>
                </a:tc>
                <a:tc>
                  <a:txBody>
                    <a:bodyPr/>
                    <a:lstStyle/>
                    <a:p>
                      <a:pPr algn="ctr"/>
                      <a:r>
                        <a:rPr lang="de-DE"/>
                        <a:t>100</a:t>
                      </a:r>
                    </a:p>
                  </a:txBody>
                  <a:tcPr/>
                </a:tc>
                <a:tc>
                  <a:txBody>
                    <a:bodyPr/>
                    <a:lstStyle/>
                    <a:p>
                      <a:pPr algn="ctr"/>
                      <a:r>
                        <a:rPr lang="de-DE"/>
                        <a:t>98,6</a:t>
                      </a:r>
                    </a:p>
                  </a:txBody>
                  <a:tcPr/>
                </a:tc>
                <a:tc>
                  <a:txBody>
                    <a:bodyPr/>
                    <a:lstStyle/>
                    <a:p>
                      <a:pPr algn="ctr"/>
                      <a:endParaRPr lang="de-DE"/>
                    </a:p>
                  </a:txBody>
                  <a:tcPr/>
                </a:tc>
                <a:tc>
                  <a:txBody>
                    <a:bodyPr/>
                    <a:lstStyle/>
                    <a:p>
                      <a:pPr algn="ctr"/>
                      <a:endParaRPr lang="de-DE"/>
                    </a:p>
                  </a:txBody>
                  <a:tcPr/>
                </a:tc>
                <a:tc>
                  <a:txBody>
                    <a:bodyPr/>
                    <a:lstStyle/>
                    <a:p>
                      <a:pPr algn="ctr"/>
                      <a:endParaRPr lang="de-DE"/>
                    </a:p>
                  </a:txBody>
                  <a:tcPr/>
                </a:tc>
                <a:tc>
                  <a:txBody>
                    <a:bodyPr/>
                    <a:lstStyle/>
                    <a:p>
                      <a:pPr algn="ctr"/>
                      <a:r>
                        <a:rPr lang="de-DE"/>
                        <a:t>100</a:t>
                      </a:r>
                    </a:p>
                  </a:txBody>
                  <a:tcPr/>
                </a:tc>
                <a:tc>
                  <a:txBody>
                    <a:bodyPr/>
                    <a:lstStyle/>
                    <a:p>
                      <a:pPr algn="ctr"/>
                      <a:endParaRPr lang="de-DE"/>
                    </a:p>
                  </a:txBody>
                  <a:tcPr/>
                </a:tc>
                <a:tc>
                  <a:txBody>
                    <a:bodyPr/>
                    <a:lstStyle/>
                    <a:p>
                      <a:pPr algn="ctr"/>
                      <a:endParaRPr lang="de-DE"/>
                    </a:p>
                  </a:txBody>
                  <a:tcPr/>
                </a:tc>
                <a:tc>
                  <a:txBody>
                    <a:bodyPr/>
                    <a:lstStyle/>
                    <a:p>
                      <a:pPr algn="ctr"/>
                      <a:endParaRPr lang="de-DE"/>
                    </a:p>
                  </a:txBody>
                  <a:tcPr/>
                </a:tc>
                <a:extLst>
                  <a:ext uri="{0D108BD9-81ED-4DB2-BD59-A6C34878D82A}">
                    <a16:rowId xmlns:a16="http://schemas.microsoft.com/office/drawing/2014/main" val="127306568"/>
                  </a:ext>
                </a:extLst>
              </a:tr>
            </a:tbl>
          </a:graphicData>
        </a:graphic>
      </p:graphicFrame>
      <p:sp>
        <p:nvSpPr>
          <p:cNvPr id="14" name="Textplatzhalter 10">
            <a:extLst>
              <a:ext uri="{FF2B5EF4-FFF2-40B4-BE49-F238E27FC236}">
                <a16:creationId xmlns:a16="http://schemas.microsoft.com/office/drawing/2014/main" id="{58CF2F09-213C-F2A5-531D-B634465C12F7}"/>
              </a:ext>
            </a:extLst>
          </p:cNvPr>
          <p:cNvSpPr txBox="1">
            <a:spLocks/>
          </p:cNvSpPr>
          <p:nvPr/>
        </p:nvSpPr>
        <p:spPr>
          <a:xfrm>
            <a:off x="10248664" y="1954632"/>
            <a:ext cx="1786759" cy="927328"/>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400" dirty="0"/>
              <a:t>S = Angriffsgröße</a:t>
            </a:r>
          </a:p>
          <a:p>
            <a:r>
              <a:rPr lang="de-DE" sz="1400" dirty="0"/>
              <a:t>BC = BookCrossing</a:t>
            </a:r>
          </a:p>
          <a:p>
            <a:r>
              <a:rPr lang="de-DE" sz="1400" dirty="0"/>
              <a:t>Y = Yelp</a:t>
            </a:r>
          </a:p>
          <a:p>
            <a:r>
              <a:rPr lang="de-DE" sz="1400" dirty="0"/>
              <a:t>ML = MovieLens 32M</a:t>
            </a:r>
          </a:p>
        </p:txBody>
      </p:sp>
    </p:spTree>
    <p:extLst>
      <p:ext uri="{BB962C8B-B14F-4D97-AF65-F5344CB8AC3E}">
        <p14:creationId xmlns:p14="http://schemas.microsoft.com/office/powerpoint/2010/main" val="10673944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0E800-18E6-C7CA-8FB7-CCEC3E14CDEF}"/>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89343EEB-7849-DD92-02E4-52CF646E17F0}"/>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675CFBE2-8B46-01CA-AFDD-8E9B03087451}"/>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526CEC47-0E07-E81A-44DA-E2DB67DFF28F}"/>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Vergleich der Ergebnisse mit verwandten</a:t>
            </a:r>
            <a:br>
              <a:rPr lang="de-DE" dirty="0"/>
            </a:br>
            <a:r>
              <a:rPr lang="de-DE" dirty="0"/>
              <a:t>Arbeiten bezüglich Angriffsarten (F1-Score in %)</a:t>
            </a:r>
          </a:p>
        </p:txBody>
      </p:sp>
      <p:sp>
        <p:nvSpPr>
          <p:cNvPr id="2" name="Foliennummernplatzhalter 1">
            <a:extLst>
              <a:ext uri="{FF2B5EF4-FFF2-40B4-BE49-F238E27FC236}">
                <a16:creationId xmlns:a16="http://schemas.microsoft.com/office/drawing/2014/main" id="{230B86B0-F05E-076C-10E1-AB19588A4C2B}"/>
              </a:ext>
            </a:extLst>
          </p:cNvPr>
          <p:cNvSpPr>
            <a:spLocks noGrp="1"/>
          </p:cNvSpPr>
          <p:nvPr>
            <p:ph type="sldNum" sz="quarter" idx="12"/>
          </p:nvPr>
        </p:nvSpPr>
        <p:spPr/>
        <p:txBody>
          <a:bodyPr/>
          <a:lstStyle/>
          <a:p>
            <a:fld id="{3A8B627B-E937-BF42-9F32-48BF246BCC47}" type="slidenum">
              <a:rPr lang="de-DE" smtClean="0">
                <a:solidFill>
                  <a:schemeClr val="bg1"/>
                </a:solidFill>
              </a:rPr>
              <a:t>63</a:t>
            </a:fld>
            <a:endParaRPr lang="de-DE" dirty="0">
              <a:solidFill>
                <a:schemeClr val="bg1"/>
              </a:solidFill>
            </a:endParaRPr>
          </a:p>
        </p:txBody>
      </p:sp>
      <p:sp>
        <p:nvSpPr>
          <p:cNvPr id="3" name="Rechteck 2">
            <a:extLst>
              <a:ext uri="{FF2B5EF4-FFF2-40B4-BE49-F238E27FC236}">
                <a16:creationId xmlns:a16="http://schemas.microsoft.com/office/drawing/2014/main" id="{0152CCF7-BD67-87DE-5F63-DFF77F72DEF4}"/>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B9CC21FC-4A1A-8B43-D897-4E57F87C2CFE}"/>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63</a:t>
            </a:fld>
            <a:endParaRPr lang="de-DE" dirty="0">
              <a:solidFill>
                <a:schemeClr val="bg1"/>
              </a:solidFill>
            </a:endParaRPr>
          </a:p>
        </p:txBody>
      </p:sp>
      <p:sp>
        <p:nvSpPr>
          <p:cNvPr id="11" name="Foliennummernplatzhalter 11">
            <a:extLst>
              <a:ext uri="{FF2B5EF4-FFF2-40B4-BE49-F238E27FC236}">
                <a16:creationId xmlns:a16="http://schemas.microsoft.com/office/drawing/2014/main" id="{2797A6D0-0E65-647A-143B-D39AA527AEDD}"/>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2CD18C15-6021-3893-CB7A-73EA2977C13A}"/>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
        <p:nvSpPr>
          <p:cNvPr id="10" name="Textplatzhalter 10">
            <a:extLst>
              <a:ext uri="{FF2B5EF4-FFF2-40B4-BE49-F238E27FC236}">
                <a16:creationId xmlns:a16="http://schemas.microsoft.com/office/drawing/2014/main" id="{A4F69205-1B10-EB1B-0E1C-29885F08452B}"/>
              </a:ext>
            </a:extLst>
          </p:cNvPr>
          <p:cNvSpPr txBox="1">
            <a:spLocks/>
          </p:cNvSpPr>
          <p:nvPr/>
        </p:nvSpPr>
        <p:spPr>
          <a:xfrm>
            <a:off x="626443" y="3765845"/>
            <a:ext cx="8995669" cy="2188884"/>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In verwandten Studien ähnlich wie in dieser Arbeit keine signifikanten Unterschiede zwischen ArtenBandwagon, Random und Average</a:t>
            </a:r>
          </a:p>
          <a:p>
            <a:pPr marL="285750" indent="-285750">
              <a:buFont typeface="Arial" panose="020B0604020202020204" pitchFamily="34" charset="0"/>
              <a:buChar char="•"/>
            </a:pPr>
            <a:r>
              <a:rPr lang="de-DE" dirty="0"/>
              <a:t>Wie beim ML32M auch in [73], [75] und [77] Bestwerte bei Average-Angrifen erzielt</a:t>
            </a:r>
          </a:p>
          <a:p>
            <a:pPr marL="285750" indent="-285750">
              <a:buFont typeface="Arial" panose="020B0604020202020204" pitchFamily="34" charset="0"/>
              <a:buChar char="•"/>
            </a:pPr>
            <a:r>
              <a:rPr lang="de-DE" dirty="0"/>
              <a:t>Etwas schwächere Werte als in dieser Arbeit bei [72]: vemutlich weil Training/Test-Verhältnis in [72] 70/30 statt wie sonst meistens 80/20</a:t>
            </a:r>
          </a:p>
          <a:p>
            <a:pPr marL="285750" indent="-285750">
              <a:buFont typeface="Arial" panose="020B0604020202020204" pitchFamily="34" charset="0"/>
              <a:buChar char="•"/>
            </a:pPr>
            <a:r>
              <a:rPr lang="de-DE" dirty="0"/>
              <a:t>Bestwerte von 100% in [74] vermutlich wegen Ansatz basierend auf komplexer Verhaltensanalyse und Verwendung großer, dichter Datensätze (Netflix, MovieLens 1M)</a:t>
            </a:r>
          </a:p>
        </p:txBody>
      </p:sp>
      <p:graphicFrame>
        <p:nvGraphicFramePr>
          <p:cNvPr id="13" name="Tabelle 12">
            <a:extLst>
              <a:ext uri="{FF2B5EF4-FFF2-40B4-BE49-F238E27FC236}">
                <a16:creationId xmlns:a16="http://schemas.microsoft.com/office/drawing/2014/main" id="{398FAD4C-7A91-2875-C4B3-B126E2F6000F}"/>
              </a:ext>
            </a:extLst>
          </p:cNvPr>
          <p:cNvGraphicFramePr>
            <a:graphicFrameLocks noGrp="1"/>
          </p:cNvGraphicFramePr>
          <p:nvPr>
            <p:extLst>
              <p:ext uri="{D42A27DB-BD31-4B8C-83A1-F6EECF244321}">
                <p14:modId xmlns:p14="http://schemas.microsoft.com/office/powerpoint/2010/main" val="3295393328"/>
              </p:ext>
            </p:extLst>
          </p:nvPr>
        </p:nvGraphicFramePr>
        <p:xfrm>
          <a:off x="626443" y="1312839"/>
          <a:ext cx="8995669" cy="2225040"/>
        </p:xfrm>
        <a:graphic>
          <a:graphicData uri="http://schemas.openxmlformats.org/drawingml/2006/table">
            <a:tbl>
              <a:tblPr firstRow="1" bandRow="1">
                <a:tableStyleId>{5DA37D80-6434-44D0-A028-1B22A696006F}</a:tableStyleId>
              </a:tblPr>
              <a:tblGrid>
                <a:gridCol w="679669">
                  <a:extLst>
                    <a:ext uri="{9D8B030D-6E8A-4147-A177-3AD203B41FA5}">
                      <a16:colId xmlns:a16="http://schemas.microsoft.com/office/drawing/2014/main" val="3721668203"/>
                    </a:ext>
                  </a:extLst>
                </a:gridCol>
                <a:gridCol w="756000">
                  <a:extLst>
                    <a:ext uri="{9D8B030D-6E8A-4147-A177-3AD203B41FA5}">
                      <a16:colId xmlns:a16="http://schemas.microsoft.com/office/drawing/2014/main" val="2623972871"/>
                    </a:ext>
                  </a:extLst>
                </a:gridCol>
                <a:gridCol w="756000">
                  <a:extLst>
                    <a:ext uri="{9D8B030D-6E8A-4147-A177-3AD203B41FA5}">
                      <a16:colId xmlns:a16="http://schemas.microsoft.com/office/drawing/2014/main" val="3568592164"/>
                    </a:ext>
                  </a:extLst>
                </a:gridCol>
                <a:gridCol w="756000">
                  <a:extLst>
                    <a:ext uri="{9D8B030D-6E8A-4147-A177-3AD203B41FA5}">
                      <a16:colId xmlns:a16="http://schemas.microsoft.com/office/drawing/2014/main" val="864284253"/>
                    </a:ext>
                  </a:extLst>
                </a:gridCol>
                <a:gridCol w="756000">
                  <a:extLst>
                    <a:ext uri="{9D8B030D-6E8A-4147-A177-3AD203B41FA5}">
                      <a16:colId xmlns:a16="http://schemas.microsoft.com/office/drawing/2014/main" val="3809425310"/>
                    </a:ext>
                  </a:extLst>
                </a:gridCol>
                <a:gridCol w="756000">
                  <a:extLst>
                    <a:ext uri="{9D8B030D-6E8A-4147-A177-3AD203B41FA5}">
                      <a16:colId xmlns:a16="http://schemas.microsoft.com/office/drawing/2014/main" val="741597146"/>
                    </a:ext>
                  </a:extLst>
                </a:gridCol>
                <a:gridCol w="756000">
                  <a:extLst>
                    <a:ext uri="{9D8B030D-6E8A-4147-A177-3AD203B41FA5}">
                      <a16:colId xmlns:a16="http://schemas.microsoft.com/office/drawing/2014/main" val="2488865324"/>
                    </a:ext>
                  </a:extLst>
                </a:gridCol>
                <a:gridCol w="756000">
                  <a:extLst>
                    <a:ext uri="{9D8B030D-6E8A-4147-A177-3AD203B41FA5}">
                      <a16:colId xmlns:a16="http://schemas.microsoft.com/office/drawing/2014/main" val="137233730"/>
                    </a:ext>
                  </a:extLst>
                </a:gridCol>
                <a:gridCol w="756000">
                  <a:extLst>
                    <a:ext uri="{9D8B030D-6E8A-4147-A177-3AD203B41FA5}">
                      <a16:colId xmlns:a16="http://schemas.microsoft.com/office/drawing/2014/main" val="3048196084"/>
                    </a:ext>
                  </a:extLst>
                </a:gridCol>
                <a:gridCol w="756000">
                  <a:extLst>
                    <a:ext uri="{9D8B030D-6E8A-4147-A177-3AD203B41FA5}">
                      <a16:colId xmlns:a16="http://schemas.microsoft.com/office/drawing/2014/main" val="2391491213"/>
                    </a:ext>
                  </a:extLst>
                </a:gridCol>
                <a:gridCol w="756000">
                  <a:extLst>
                    <a:ext uri="{9D8B030D-6E8A-4147-A177-3AD203B41FA5}">
                      <a16:colId xmlns:a16="http://schemas.microsoft.com/office/drawing/2014/main" val="3330920167"/>
                    </a:ext>
                  </a:extLst>
                </a:gridCol>
                <a:gridCol w="756000">
                  <a:extLst>
                    <a:ext uri="{9D8B030D-6E8A-4147-A177-3AD203B41FA5}">
                      <a16:colId xmlns:a16="http://schemas.microsoft.com/office/drawing/2014/main" val="3291178196"/>
                    </a:ext>
                  </a:extLst>
                </a:gridCol>
              </a:tblGrid>
              <a:tr h="370840">
                <a:tc>
                  <a:txBody>
                    <a:bodyPr/>
                    <a:lstStyle/>
                    <a:p>
                      <a:pPr algn="ctr"/>
                      <a:r>
                        <a:rPr lang="de-DE"/>
                        <a:t>T</a:t>
                      </a:r>
                    </a:p>
                  </a:txBody>
                  <a:tcPr/>
                </a:tc>
                <a:tc>
                  <a:txBody>
                    <a:bodyPr/>
                    <a:lstStyle/>
                    <a:p>
                      <a:pPr algn="ctr"/>
                      <a:r>
                        <a:rPr lang="de-DE"/>
                        <a:t>BC</a:t>
                      </a:r>
                    </a:p>
                  </a:txBody>
                  <a:tcPr/>
                </a:tc>
                <a:tc>
                  <a:txBody>
                    <a:bodyPr/>
                    <a:lstStyle/>
                    <a:p>
                      <a:pPr algn="ctr"/>
                      <a:r>
                        <a:rPr lang="de-DE"/>
                        <a:t>Y</a:t>
                      </a:r>
                    </a:p>
                  </a:txBody>
                  <a:tcPr/>
                </a:tc>
                <a:tc>
                  <a:txBody>
                    <a:bodyPr/>
                    <a:lstStyle/>
                    <a:p>
                      <a:pPr algn="ctr"/>
                      <a:r>
                        <a:rPr lang="de-DE"/>
                        <a:t>ML</a:t>
                      </a:r>
                    </a:p>
                  </a:txBody>
                  <a:tcPr/>
                </a:tc>
                <a:tc>
                  <a:txBody>
                    <a:bodyPr/>
                    <a:lstStyle/>
                    <a:p>
                      <a:pPr algn="ctr"/>
                      <a:r>
                        <a:rPr lang="de-DE"/>
                        <a:t>[73]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t>[71]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t>[77]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t>[72]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t>[74]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t>[70]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t>[78]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t>[75]</a:t>
                      </a:r>
                    </a:p>
                  </a:txBody>
                  <a:tcPr/>
                </a:tc>
                <a:extLst>
                  <a:ext uri="{0D108BD9-81ED-4DB2-BD59-A6C34878D82A}">
                    <a16:rowId xmlns:a16="http://schemas.microsoft.com/office/drawing/2014/main" val="1944030499"/>
                  </a:ext>
                </a:extLst>
              </a:tr>
              <a:tr h="370840">
                <a:tc>
                  <a:txBody>
                    <a:bodyPr/>
                    <a:lstStyle/>
                    <a:p>
                      <a:pPr algn="ctr"/>
                      <a:r>
                        <a:rPr lang="de-DE"/>
                        <a:t>B</a:t>
                      </a:r>
                    </a:p>
                  </a:txBody>
                  <a:tcPr/>
                </a:tc>
                <a:tc>
                  <a:txBody>
                    <a:bodyPr/>
                    <a:lstStyle/>
                    <a:p>
                      <a:pPr algn="ctr"/>
                      <a:r>
                        <a:rPr lang="de-DE"/>
                        <a:t>96,38</a:t>
                      </a:r>
                    </a:p>
                  </a:txBody>
                  <a:tcPr/>
                </a:tc>
                <a:tc>
                  <a:txBody>
                    <a:bodyPr/>
                    <a:lstStyle/>
                    <a:p>
                      <a:pPr algn="ctr"/>
                      <a:r>
                        <a:rPr lang="de-DE"/>
                        <a:t>95,95</a:t>
                      </a:r>
                    </a:p>
                  </a:txBody>
                  <a:tcPr/>
                </a:tc>
                <a:tc>
                  <a:txBody>
                    <a:bodyPr/>
                    <a:lstStyle/>
                    <a:p>
                      <a:pPr algn="ctr"/>
                      <a:r>
                        <a:rPr lang="de-DE"/>
                        <a:t>99,83</a:t>
                      </a:r>
                    </a:p>
                  </a:txBody>
                  <a:tcPr/>
                </a:tc>
                <a:tc>
                  <a:txBody>
                    <a:bodyPr/>
                    <a:lstStyle/>
                    <a:p>
                      <a:pPr algn="ctr"/>
                      <a:r>
                        <a:rPr lang="de-DE"/>
                        <a:t>99,11</a:t>
                      </a:r>
                    </a:p>
                  </a:txBody>
                  <a:tcPr/>
                </a:tc>
                <a:tc>
                  <a:txBody>
                    <a:bodyPr/>
                    <a:lstStyle/>
                    <a:p>
                      <a:pPr algn="ctr"/>
                      <a:r>
                        <a:rPr lang="de-DE"/>
                        <a:t>96</a:t>
                      </a:r>
                    </a:p>
                  </a:txBody>
                  <a:tcPr/>
                </a:tc>
                <a:tc>
                  <a:txBody>
                    <a:bodyPr/>
                    <a:lstStyle/>
                    <a:p>
                      <a:pPr algn="ctr"/>
                      <a:r>
                        <a:rPr lang="de-DE"/>
                        <a:t>97,14</a:t>
                      </a:r>
                    </a:p>
                  </a:txBody>
                  <a:tcPr/>
                </a:tc>
                <a:tc>
                  <a:txBody>
                    <a:bodyPr/>
                    <a:lstStyle/>
                    <a:p>
                      <a:pPr algn="ctr"/>
                      <a:r>
                        <a:rPr lang="de-DE"/>
                        <a:t>94</a:t>
                      </a:r>
                    </a:p>
                  </a:txBody>
                  <a:tcPr/>
                </a:tc>
                <a:tc>
                  <a:txBody>
                    <a:bodyPr/>
                    <a:lstStyle/>
                    <a:p>
                      <a:pPr algn="ctr"/>
                      <a:r>
                        <a:rPr lang="de-DE"/>
                        <a:t>100</a:t>
                      </a:r>
                    </a:p>
                  </a:txBody>
                  <a:tcPr/>
                </a:tc>
                <a:tc>
                  <a:txBody>
                    <a:bodyPr/>
                    <a:lstStyle/>
                    <a:p>
                      <a:pPr algn="ctr"/>
                      <a:r>
                        <a:rPr lang="de-DE"/>
                        <a:t>98,6</a:t>
                      </a:r>
                    </a:p>
                  </a:txBody>
                  <a:tcPr/>
                </a:tc>
                <a:tc>
                  <a:txBody>
                    <a:bodyPr/>
                    <a:lstStyle/>
                    <a:p>
                      <a:pPr algn="ctr"/>
                      <a:endParaRPr lang="de-DE"/>
                    </a:p>
                  </a:txBody>
                  <a:tcPr/>
                </a:tc>
                <a:tc>
                  <a:txBody>
                    <a:bodyPr/>
                    <a:lstStyle/>
                    <a:p>
                      <a:pPr algn="ctr"/>
                      <a:endParaRPr lang="de-DE"/>
                    </a:p>
                  </a:txBody>
                  <a:tcPr/>
                </a:tc>
                <a:extLst>
                  <a:ext uri="{0D108BD9-81ED-4DB2-BD59-A6C34878D82A}">
                    <a16:rowId xmlns:a16="http://schemas.microsoft.com/office/drawing/2014/main" val="1316276711"/>
                  </a:ext>
                </a:extLst>
              </a:tr>
              <a:tr h="370840">
                <a:tc>
                  <a:txBody>
                    <a:bodyPr/>
                    <a:lstStyle/>
                    <a:p>
                      <a:pPr algn="ctr"/>
                      <a:r>
                        <a:rPr lang="de-DE"/>
                        <a:t>R</a:t>
                      </a:r>
                    </a:p>
                  </a:txBody>
                  <a:tcPr/>
                </a:tc>
                <a:tc>
                  <a:txBody>
                    <a:bodyPr/>
                    <a:lstStyle/>
                    <a:p>
                      <a:pPr algn="ctr"/>
                      <a:r>
                        <a:rPr lang="de-DE"/>
                        <a:t>95,68</a:t>
                      </a:r>
                    </a:p>
                  </a:txBody>
                  <a:tcPr/>
                </a:tc>
                <a:tc>
                  <a:txBody>
                    <a:bodyPr/>
                    <a:lstStyle/>
                    <a:p>
                      <a:pPr algn="ctr"/>
                      <a:r>
                        <a:rPr lang="de-DE"/>
                        <a:t>90,89</a:t>
                      </a:r>
                    </a:p>
                  </a:txBody>
                  <a:tcPr/>
                </a:tc>
                <a:tc>
                  <a:txBody>
                    <a:bodyPr/>
                    <a:lstStyle/>
                    <a:p>
                      <a:pPr algn="ctr"/>
                      <a:r>
                        <a:rPr lang="de-DE"/>
                        <a:t>99,96</a:t>
                      </a:r>
                    </a:p>
                  </a:txBody>
                  <a:tcPr/>
                </a:tc>
                <a:tc>
                  <a:txBody>
                    <a:bodyPr/>
                    <a:lstStyle/>
                    <a:p>
                      <a:pPr algn="ctr"/>
                      <a:r>
                        <a:rPr lang="de-DE"/>
                        <a:t>99,09</a:t>
                      </a:r>
                    </a:p>
                  </a:txBody>
                  <a:tcPr/>
                </a:tc>
                <a:tc>
                  <a:txBody>
                    <a:bodyPr/>
                    <a:lstStyle/>
                    <a:p>
                      <a:pPr algn="ctr"/>
                      <a:r>
                        <a:rPr lang="de-DE"/>
                        <a:t>96</a:t>
                      </a:r>
                    </a:p>
                  </a:txBody>
                  <a:tcPr/>
                </a:tc>
                <a:tc>
                  <a:txBody>
                    <a:bodyPr/>
                    <a:lstStyle/>
                    <a:p>
                      <a:pPr algn="ctr"/>
                      <a:r>
                        <a:rPr lang="de-DE"/>
                        <a:t>97,30</a:t>
                      </a:r>
                    </a:p>
                  </a:txBody>
                  <a:tcPr/>
                </a:tc>
                <a:tc>
                  <a:txBody>
                    <a:bodyPr/>
                    <a:lstStyle/>
                    <a:p>
                      <a:pPr algn="ctr"/>
                      <a:r>
                        <a:rPr lang="de-DE"/>
                        <a:t>91</a:t>
                      </a:r>
                    </a:p>
                  </a:txBody>
                  <a:tcPr/>
                </a:tc>
                <a:tc>
                  <a:txBody>
                    <a:bodyPr/>
                    <a:lstStyle/>
                    <a:p>
                      <a:pPr algn="ctr"/>
                      <a:r>
                        <a:rPr lang="de-DE"/>
                        <a:t>100</a:t>
                      </a:r>
                    </a:p>
                  </a:txBody>
                  <a:tcPr/>
                </a:tc>
                <a:tc>
                  <a:txBody>
                    <a:bodyPr/>
                    <a:lstStyle/>
                    <a:p>
                      <a:pPr algn="ctr"/>
                      <a:endParaRPr lang="de-DE"/>
                    </a:p>
                  </a:txBody>
                  <a:tcPr/>
                </a:tc>
                <a:tc>
                  <a:txBody>
                    <a:bodyPr/>
                    <a:lstStyle/>
                    <a:p>
                      <a:pPr algn="ctr"/>
                      <a:r>
                        <a:rPr lang="de-DE"/>
                        <a:t>98,5</a:t>
                      </a:r>
                    </a:p>
                  </a:txBody>
                  <a:tcPr/>
                </a:tc>
                <a:tc>
                  <a:txBody>
                    <a:bodyPr/>
                    <a:lstStyle/>
                    <a:p>
                      <a:pPr algn="ctr"/>
                      <a:r>
                        <a:rPr lang="de-DE"/>
                        <a:t>97,36</a:t>
                      </a:r>
                    </a:p>
                  </a:txBody>
                  <a:tcPr/>
                </a:tc>
                <a:extLst>
                  <a:ext uri="{0D108BD9-81ED-4DB2-BD59-A6C34878D82A}">
                    <a16:rowId xmlns:a16="http://schemas.microsoft.com/office/drawing/2014/main" val="3435973226"/>
                  </a:ext>
                </a:extLst>
              </a:tr>
              <a:tr h="370840">
                <a:tc>
                  <a:txBody>
                    <a:bodyPr/>
                    <a:lstStyle/>
                    <a:p>
                      <a:pPr algn="ctr"/>
                      <a:r>
                        <a:rPr lang="de-DE"/>
                        <a:t>A</a:t>
                      </a:r>
                    </a:p>
                  </a:txBody>
                  <a:tcPr/>
                </a:tc>
                <a:tc>
                  <a:txBody>
                    <a:bodyPr/>
                    <a:lstStyle/>
                    <a:p>
                      <a:pPr algn="ctr"/>
                      <a:r>
                        <a:rPr lang="de-DE"/>
                        <a:t>94,85</a:t>
                      </a:r>
                    </a:p>
                  </a:txBody>
                  <a:tcPr/>
                </a:tc>
                <a:tc>
                  <a:txBody>
                    <a:bodyPr/>
                    <a:lstStyle/>
                    <a:p>
                      <a:pPr algn="ctr"/>
                      <a:r>
                        <a:rPr lang="de-DE"/>
                        <a:t>89,60</a:t>
                      </a:r>
                    </a:p>
                  </a:txBody>
                  <a:tcPr/>
                </a:tc>
                <a:tc>
                  <a:txBody>
                    <a:bodyPr/>
                    <a:lstStyle/>
                    <a:p>
                      <a:pPr algn="ctr"/>
                      <a:r>
                        <a:rPr lang="de-DE"/>
                        <a:t>99,97</a:t>
                      </a:r>
                    </a:p>
                  </a:txBody>
                  <a:tcPr/>
                </a:tc>
                <a:tc>
                  <a:txBody>
                    <a:bodyPr/>
                    <a:lstStyle/>
                    <a:p>
                      <a:pPr algn="ctr"/>
                      <a:r>
                        <a:rPr lang="de-DE"/>
                        <a:t>99,14</a:t>
                      </a:r>
                    </a:p>
                  </a:txBody>
                  <a:tcPr/>
                </a:tc>
                <a:tc>
                  <a:txBody>
                    <a:bodyPr/>
                    <a:lstStyle/>
                    <a:p>
                      <a:pPr algn="ctr"/>
                      <a:r>
                        <a:rPr lang="de-DE"/>
                        <a:t>93</a:t>
                      </a:r>
                    </a:p>
                  </a:txBody>
                  <a:tcPr/>
                </a:tc>
                <a:tc>
                  <a:txBody>
                    <a:bodyPr/>
                    <a:lstStyle/>
                    <a:p>
                      <a:pPr algn="ctr"/>
                      <a:r>
                        <a:rPr lang="de-DE"/>
                        <a:t>97,46</a:t>
                      </a:r>
                    </a:p>
                  </a:txBody>
                  <a:tcPr/>
                </a:tc>
                <a:tc>
                  <a:txBody>
                    <a:bodyPr/>
                    <a:lstStyle/>
                    <a:p>
                      <a:pPr algn="ctr"/>
                      <a:r>
                        <a:rPr lang="de-DE"/>
                        <a:t>91</a:t>
                      </a:r>
                    </a:p>
                  </a:txBody>
                  <a:tcPr/>
                </a:tc>
                <a:tc>
                  <a:txBody>
                    <a:bodyPr/>
                    <a:lstStyle/>
                    <a:p>
                      <a:pPr algn="ctr"/>
                      <a:r>
                        <a:rPr lang="de-DE"/>
                        <a:t>100</a:t>
                      </a:r>
                    </a:p>
                  </a:txBody>
                  <a:tcPr/>
                </a:tc>
                <a:tc>
                  <a:txBody>
                    <a:bodyPr/>
                    <a:lstStyle/>
                    <a:p>
                      <a:pPr algn="ctr"/>
                      <a:r>
                        <a:rPr lang="de-DE"/>
                        <a:t>98,6</a:t>
                      </a:r>
                    </a:p>
                  </a:txBody>
                  <a:tcPr/>
                </a:tc>
                <a:tc>
                  <a:txBody>
                    <a:bodyPr/>
                    <a:lstStyle/>
                    <a:p>
                      <a:pPr algn="ctr"/>
                      <a:r>
                        <a:rPr lang="de-DE"/>
                        <a:t>98,5</a:t>
                      </a:r>
                    </a:p>
                  </a:txBody>
                  <a:tcPr/>
                </a:tc>
                <a:tc>
                  <a:txBody>
                    <a:bodyPr/>
                    <a:lstStyle/>
                    <a:p>
                      <a:pPr algn="ctr"/>
                      <a:r>
                        <a:rPr lang="de-DE"/>
                        <a:t>97,49</a:t>
                      </a:r>
                    </a:p>
                  </a:txBody>
                  <a:tcPr/>
                </a:tc>
                <a:extLst>
                  <a:ext uri="{0D108BD9-81ED-4DB2-BD59-A6C34878D82A}">
                    <a16:rowId xmlns:a16="http://schemas.microsoft.com/office/drawing/2014/main" val="3683921405"/>
                  </a:ext>
                </a:extLst>
              </a:tr>
              <a:tr h="370840">
                <a:tc>
                  <a:txBody>
                    <a:bodyPr/>
                    <a:lstStyle/>
                    <a:p>
                      <a:pPr algn="ctr"/>
                      <a:r>
                        <a:rPr lang="de-DE"/>
                        <a:t>S</a:t>
                      </a:r>
                    </a:p>
                  </a:txBody>
                  <a:tcPr/>
                </a:tc>
                <a:tc>
                  <a:txBody>
                    <a:bodyPr/>
                    <a:lstStyle/>
                    <a:p>
                      <a:pPr algn="ctr"/>
                      <a:r>
                        <a:rPr lang="de-DE"/>
                        <a:t>99,67</a:t>
                      </a:r>
                    </a:p>
                  </a:txBody>
                  <a:tcPr/>
                </a:tc>
                <a:tc>
                  <a:txBody>
                    <a:bodyPr/>
                    <a:lstStyle/>
                    <a:p>
                      <a:pPr algn="ctr"/>
                      <a:r>
                        <a:rPr lang="de-DE"/>
                        <a:t>98,86</a:t>
                      </a:r>
                    </a:p>
                  </a:txBody>
                  <a:tcPr/>
                </a:tc>
                <a:tc>
                  <a:txBody>
                    <a:bodyPr/>
                    <a:lstStyle/>
                    <a:p>
                      <a:pPr algn="ctr"/>
                      <a:r>
                        <a:rPr lang="de-DE"/>
                        <a:t>100</a:t>
                      </a:r>
                    </a:p>
                  </a:txBody>
                  <a:tcPr/>
                </a:tc>
                <a:tc>
                  <a:txBody>
                    <a:bodyPr/>
                    <a:lstStyle/>
                    <a:p>
                      <a:pPr algn="ctr"/>
                      <a:endParaRPr lang="de-DE"/>
                    </a:p>
                  </a:txBody>
                  <a:tcPr/>
                </a:tc>
                <a:tc>
                  <a:txBody>
                    <a:bodyPr/>
                    <a:lstStyle/>
                    <a:p>
                      <a:pPr algn="ctr"/>
                      <a:endParaRPr lang="de-DE"/>
                    </a:p>
                  </a:txBody>
                  <a:tcPr/>
                </a:tc>
                <a:tc>
                  <a:txBody>
                    <a:bodyPr/>
                    <a:lstStyle/>
                    <a:p>
                      <a:pPr algn="ctr"/>
                      <a:endParaRPr lang="de-DE"/>
                    </a:p>
                  </a:txBody>
                  <a:tcPr/>
                </a:tc>
                <a:tc>
                  <a:txBody>
                    <a:bodyPr/>
                    <a:lstStyle/>
                    <a:p>
                      <a:pPr algn="ctr"/>
                      <a:endParaRPr lang="de-DE"/>
                    </a:p>
                  </a:txBody>
                  <a:tcPr/>
                </a:tc>
                <a:tc>
                  <a:txBody>
                    <a:bodyPr/>
                    <a:lstStyle/>
                    <a:p>
                      <a:pPr algn="ctr"/>
                      <a:endParaRPr lang="de-DE"/>
                    </a:p>
                  </a:txBody>
                  <a:tcPr/>
                </a:tc>
                <a:tc>
                  <a:txBody>
                    <a:bodyPr/>
                    <a:lstStyle/>
                    <a:p>
                      <a:pPr algn="ctr"/>
                      <a:endParaRPr lang="de-DE"/>
                    </a:p>
                  </a:txBody>
                  <a:tcPr/>
                </a:tc>
                <a:tc>
                  <a:txBody>
                    <a:bodyPr/>
                    <a:lstStyle/>
                    <a:p>
                      <a:pPr algn="ctr"/>
                      <a:endParaRPr lang="de-DE"/>
                    </a:p>
                  </a:txBody>
                  <a:tcPr/>
                </a:tc>
                <a:tc>
                  <a:txBody>
                    <a:bodyPr/>
                    <a:lstStyle/>
                    <a:p>
                      <a:pPr algn="ctr"/>
                      <a:endParaRPr lang="de-DE"/>
                    </a:p>
                  </a:txBody>
                  <a:tcPr/>
                </a:tc>
                <a:extLst>
                  <a:ext uri="{0D108BD9-81ED-4DB2-BD59-A6C34878D82A}">
                    <a16:rowId xmlns:a16="http://schemas.microsoft.com/office/drawing/2014/main" val="127306568"/>
                  </a:ext>
                </a:extLst>
              </a:tr>
              <a:tr h="370840">
                <a:tc>
                  <a:txBody>
                    <a:bodyPr/>
                    <a:lstStyle/>
                    <a:p>
                      <a:pPr algn="ctr"/>
                      <a:r>
                        <a:rPr lang="de-DE"/>
                        <a:t>RB</a:t>
                      </a:r>
                    </a:p>
                  </a:txBody>
                  <a:tcPr/>
                </a:tc>
                <a:tc>
                  <a:txBody>
                    <a:bodyPr/>
                    <a:lstStyle/>
                    <a:p>
                      <a:pPr algn="ctr"/>
                      <a:r>
                        <a:rPr lang="de-DE"/>
                        <a:t>94,92</a:t>
                      </a:r>
                    </a:p>
                  </a:txBody>
                  <a:tcPr/>
                </a:tc>
                <a:tc>
                  <a:txBody>
                    <a:bodyPr/>
                    <a:lstStyle/>
                    <a:p>
                      <a:pPr algn="ctr"/>
                      <a:r>
                        <a:rPr lang="de-DE"/>
                        <a:t>98,75</a:t>
                      </a:r>
                    </a:p>
                  </a:txBody>
                  <a:tcPr/>
                </a:tc>
                <a:tc>
                  <a:txBody>
                    <a:bodyPr/>
                    <a:lstStyle/>
                    <a:p>
                      <a:pPr algn="ctr"/>
                      <a:r>
                        <a:rPr lang="de-DE"/>
                        <a:t>99,86</a:t>
                      </a:r>
                    </a:p>
                  </a:txBody>
                  <a:tcPr/>
                </a:tc>
                <a:tc>
                  <a:txBody>
                    <a:bodyPr/>
                    <a:lstStyle/>
                    <a:p>
                      <a:pPr algn="ctr"/>
                      <a:endParaRPr lang="de-DE"/>
                    </a:p>
                  </a:txBody>
                  <a:tcPr/>
                </a:tc>
                <a:tc>
                  <a:txBody>
                    <a:bodyPr/>
                    <a:lstStyle/>
                    <a:p>
                      <a:pPr algn="ctr"/>
                      <a:endParaRPr lang="de-DE"/>
                    </a:p>
                  </a:txBody>
                  <a:tcPr/>
                </a:tc>
                <a:tc>
                  <a:txBody>
                    <a:bodyPr/>
                    <a:lstStyle/>
                    <a:p>
                      <a:pPr algn="ctr"/>
                      <a:endParaRPr lang="de-DE"/>
                    </a:p>
                  </a:txBody>
                  <a:tcPr/>
                </a:tc>
                <a:tc>
                  <a:txBody>
                    <a:bodyPr/>
                    <a:lstStyle/>
                    <a:p>
                      <a:pPr algn="ctr"/>
                      <a:endParaRPr lang="de-DE"/>
                    </a:p>
                  </a:txBody>
                  <a:tcPr/>
                </a:tc>
                <a:tc>
                  <a:txBody>
                    <a:bodyPr/>
                    <a:lstStyle/>
                    <a:p>
                      <a:pPr algn="ctr"/>
                      <a:r>
                        <a:rPr lang="de-DE"/>
                        <a:t>100</a:t>
                      </a:r>
                    </a:p>
                  </a:txBody>
                  <a:tcPr/>
                </a:tc>
                <a:tc>
                  <a:txBody>
                    <a:bodyPr/>
                    <a:lstStyle/>
                    <a:p>
                      <a:pPr algn="ctr"/>
                      <a:endParaRPr lang="de-DE"/>
                    </a:p>
                  </a:txBody>
                  <a:tcPr/>
                </a:tc>
                <a:tc>
                  <a:txBody>
                    <a:bodyPr/>
                    <a:lstStyle/>
                    <a:p>
                      <a:pPr algn="ctr"/>
                      <a:endParaRPr lang="de-DE"/>
                    </a:p>
                  </a:txBody>
                  <a:tcPr/>
                </a:tc>
                <a:tc>
                  <a:txBody>
                    <a:bodyPr/>
                    <a:lstStyle/>
                    <a:p>
                      <a:pPr algn="ctr"/>
                      <a:endParaRPr lang="de-DE"/>
                    </a:p>
                  </a:txBody>
                  <a:tcPr/>
                </a:tc>
                <a:extLst>
                  <a:ext uri="{0D108BD9-81ED-4DB2-BD59-A6C34878D82A}">
                    <a16:rowId xmlns:a16="http://schemas.microsoft.com/office/drawing/2014/main" val="39630407"/>
                  </a:ext>
                </a:extLst>
              </a:tr>
            </a:tbl>
          </a:graphicData>
        </a:graphic>
      </p:graphicFrame>
      <p:sp>
        <p:nvSpPr>
          <p:cNvPr id="14" name="Textplatzhalter 10">
            <a:extLst>
              <a:ext uri="{FF2B5EF4-FFF2-40B4-BE49-F238E27FC236}">
                <a16:creationId xmlns:a16="http://schemas.microsoft.com/office/drawing/2014/main" id="{660A52DF-DE5F-12AD-CEB2-853501C66481}"/>
              </a:ext>
            </a:extLst>
          </p:cNvPr>
          <p:cNvSpPr txBox="1">
            <a:spLocks/>
          </p:cNvSpPr>
          <p:nvPr/>
        </p:nvSpPr>
        <p:spPr>
          <a:xfrm>
            <a:off x="9737725" y="1588189"/>
            <a:ext cx="2359682" cy="1243333"/>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400" dirty="0"/>
              <a:t>T = Angriffstyp</a:t>
            </a:r>
          </a:p>
          <a:p>
            <a:r>
              <a:rPr lang="de-DE" sz="1400" dirty="0"/>
              <a:t>(R)B = (Reverse) Bandwagon</a:t>
            </a:r>
          </a:p>
          <a:p>
            <a:r>
              <a:rPr lang="de-DE" sz="1400" dirty="0"/>
              <a:t>R = Random</a:t>
            </a:r>
          </a:p>
          <a:p>
            <a:r>
              <a:rPr lang="de-DE" sz="1400" dirty="0"/>
              <a:t>A = Average</a:t>
            </a:r>
          </a:p>
          <a:p>
            <a:r>
              <a:rPr lang="de-DE" sz="1400" dirty="0"/>
              <a:t>S = Segment</a:t>
            </a:r>
            <a:endParaRPr lang="de-DE" dirty="0"/>
          </a:p>
        </p:txBody>
      </p:sp>
    </p:spTree>
    <p:extLst>
      <p:ext uri="{BB962C8B-B14F-4D97-AF65-F5344CB8AC3E}">
        <p14:creationId xmlns:p14="http://schemas.microsoft.com/office/powerpoint/2010/main" val="34973115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1F57BD-78D1-3CA0-D67F-BBBA3A975AFF}"/>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7E69227A-7FE8-5F97-A3C4-553E4445894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605AC4EE-F68F-67D8-0D76-0E7D3118508D}"/>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7B193908-4FDC-ACE9-3DA6-DE34F2EDE89E}"/>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Vergleich der Ergebnisse mit verwandten</a:t>
            </a:r>
            <a:br>
              <a:rPr lang="de-DE" dirty="0"/>
            </a:br>
            <a:r>
              <a:rPr lang="de-DE" dirty="0"/>
              <a:t>Arbeiten bezüglich Algorithmen (F1-Score in %)</a:t>
            </a:r>
          </a:p>
        </p:txBody>
      </p:sp>
      <p:sp>
        <p:nvSpPr>
          <p:cNvPr id="2" name="Foliennummernplatzhalter 1">
            <a:extLst>
              <a:ext uri="{FF2B5EF4-FFF2-40B4-BE49-F238E27FC236}">
                <a16:creationId xmlns:a16="http://schemas.microsoft.com/office/drawing/2014/main" id="{CBBC8869-13E9-8756-A518-ED6E873F64FC}"/>
              </a:ext>
            </a:extLst>
          </p:cNvPr>
          <p:cNvSpPr>
            <a:spLocks noGrp="1"/>
          </p:cNvSpPr>
          <p:nvPr>
            <p:ph type="sldNum" sz="quarter" idx="12"/>
          </p:nvPr>
        </p:nvSpPr>
        <p:spPr/>
        <p:txBody>
          <a:bodyPr/>
          <a:lstStyle/>
          <a:p>
            <a:fld id="{3A8B627B-E937-BF42-9F32-48BF246BCC47}" type="slidenum">
              <a:rPr lang="de-DE" smtClean="0">
                <a:solidFill>
                  <a:schemeClr val="bg1"/>
                </a:solidFill>
              </a:rPr>
              <a:t>64</a:t>
            </a:fld>
            <a:endParaRPr lang="de-DE" dirty="0">
              <a:solidFill>
                <a:schemeClr val="bg1"/>
              </a:solidFill>
            </a:endParaRPr>
          </a:p>
        </p:txBody>
      </p:sp>
      <p:sp>
        <p:nvSpPr>
          <p:cNvPr id="3" name="Rechteck 2">
            <a:extLst>
              <a:ext uri="{FF2B5EF4-FFF2-40B4-BE49-F238E27FC236}">
                <a16:creationId xmlns:a16="http://schemas.microsoft.com/office/drawing/2014/main" id="{1A68B5C5-5097-7EA7-08ED-A215D58FF679}"/>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A1814F63-A6F4-125F-9F64-7943EB4C530E}"/>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64</a:t>
            </a:fld>
            <a:endParaRPr lang="de-DE" dirty="0">
              <a:solidFill>
                <a:schemeClr val="bg1"/>
              </a:solidFill>
            </a:endParaRPr>
          </a:p>
        </p:txBody>
      </p:sp>
      <p:sp>
        <p:nvSpPr>
          <p:cNvPr id="11" name="Foliennummernplatzhalter 11">
            <a:extLst>
              <a:ext uri="{FF2B5EF4-FFF2-40B4-BE49-F238E27FC236}">
                <a16:creationId xmlns:a16="http://schemas.microsoft.com/office/drawing/2014/main" id="{6BD75EEB-E839-DF32-1FC3-62218EA56CC9}"/>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46C68048-83CE-5F61-3A98-8317A7681013}"/>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
        <p:nvSpPr>
          <p:cNvPr id="10" name="Textplatzhalter 10">
            <a:extLst>
              <a:ext uri="{FF2B5EF4-FFF2-40B4-BE49-F238E27FC236}">
                <a16:creationId xmlns:a16="http://schemas.microsoft.com/office/drawing/2014/main" id="{BAF713BC-8ADE-1D15-2620-AF792B97F9CC}"/>
              </a:ext>
            </a:extLst>
          </p:cNvPr>
          <p:cNvSpPr txBox="1">
            <a:spLocks/>
          </p:cNvSpPr>
          <p:nvPr/>
        </p:nvSpPr>
        <p:spPr>
          <a:xfrm>
            <a:off x="336332" y="1384582"/>
            <a:ext cx="3783724" cy="4449663"/>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Werte in ähnlicher Größenordnung bei dieser Arbeit und verwandten Studien </a:t>
            </a:r>
            <a:r>
              <a:rPr lang="de-DE" dirty="0">
                <a:sym typeface="Wingdings" pitchFamily="2" charset="2"/>
              </a:rPr>
              <a:t> fast immer F1-Score &gt; 95%</a:t>
            </a:r>
            <a:endParaRPr lang="de-DE" dirty="0"/>
          </a:p>
          <a:p>
            <a:pPr marL="285750" indent="-285750">
              <a:buFont typeface="Arial" panose="020B0604020202020204" pitchFamily="34" charset="0"/>
              <a:buChar char="•"/>
            </a:pPr>
            <a:r>
              <a:rPr lang="de-DE" dirty="0"/>
              <a:t>Bessere Ergebnisse mit Stacking-Ansatz als mit einzelnen Algorithmen bei [40] und [79] </a:t>
            </a:r>
            <a:r>
              <a:rPr lang="de-DE" dirty="0">
                <a:sym typeface="Wingdings" pitchFamily="2" charset="2"/>
              </a:rPr>
              <a:t> genau wie in dieser Arbeit</a:t>
            </a:r>
            <a:endParaRPr lang="de-DE" dirty="0"/>
          </a:p>
          <a:p>
            <a:pPr marL="285750" indent="-285750">
              <a:buFont typeface="Arial" panose="020B0604020202020204" pitchFamily="34" charset="0"/>
              <a:buChar char="•"/>
            </a:pPr>
            <a:r>
              <a:rPr lang="de-DE" dirty="0"/>
              <a:t>In [76] und [80] Werte von stets über 98% mit XGBoost </a:t>
            </a:r>
            <a:r>
              <a:rPr lang="de-DE" dirty="0">
                <a:sym typeface="Wingdings" pitchFamily="2" charset="2"/>
              </a:rPr>
              <a:t> wie in dieser Arbeit</a:t>
            </a:r>
          </a:p>
          <a:p>
            <a:pPr marL="285750" indent="-285750">
              <a:buFont typeface="Arial" panose="020B0604020202020204" pitchFamily="34" charset="0"/>
              <a:buChar char="•"/>
            </a:pPr>
            <a:r>
              <a:rPr lang="de-DE" dirty="0">
                <a:sym typeface="Wingdings" pitchFamily="2" charset="2"/>
              </a:rPr>
              <a:t>Werte von über 98% mit NB in [70] und [78] wie in dieser Arbeit mit ML32M  in [70] und [78] ebenfalls dichte Datensätze von MovieLens  genutzt</a:t>
            </a:r>
            <a:endParaRPr lang="de-DE" dirty="0"/>
          </a:p>
          <a:p>
            <a:endParaRPr lang="de-DE" dirty="0"/>
          </a:p>
        </p:txBody>
      </p:sp>
      <p:graphicFrame>
        <p:nvGraphicFramePr>
          <p:cNvPr id="13" name="Tabelle 12">
            <a:extLst>
              <a:ext uri="{FF2B5EF4-FFF2-40B4-BE49-F238E27FC236}">
                <a16:creationId xmlns:a16="http://schemas.microsoft.com/office/drawing/2014/main" id="{DEACE88A-5C96-1C82-BCFC-4CB1B144EF75}"/>
              </a:ext>
            </a:extLst>
          </p:cNvPr>
          <p:cNvGraphicFramePr>
            <a:graphicFrameLocks noGrp="1"/>
          </p:cNvGraphicFramePr>
          <p:nvPr>
            <p:extLst>
              <p:ext uri="{D42A27DB-BD31-4B8C-83A1-F6EECF244321}">
                <p14:modId xmlns:p14="http://schemas.microsoft.com/office/powerpoint/2010/main" val="458428260"/>
              </p:ext>
            </p:extLst>
          </p:nvPr>
        </p:nvGraphicFramePr>
        <p:xfrm>
          <a:off x="4284819" y="1384583"/>
          <a:ext cx="7483669" cy="3657600"/>
        </p:xfrm>
        <a:graphic>
          <a:graphicData uri="http://schemas.openxmlformats.org/drawingml/2006/table">
            <a:tbl>
              <a:tblPr firstRow="1" bandRow="1">
                <a:tableStyleId>{5DA37D80-6434-44D0-A028-1B22A696006F}</a:tableStyleId>
              </a:tblPr>
              <a:tblGrid>
                <a:gridCol w="679669">
                  <a:extLst>
                    <a:ext uri="{9D8B030D-6E8A-4147-A177-3AD203B41FA5}">
                      <a16:colId xmlns:a16="http://schemas.microsoft.com/office/drawing/2014/main" val="3721668203"/>
                    </a:ext>
                  </a:extLst>
                </a:gridCol>
                <a:gridCol w="756000">
                  <a:extLst>
                    <a:ext uri="{9D8B030D-6E8A-4147-A177-3AD203B41FA5}">
                      <a16:colId xmlns:a16="http://schemas.microsoft.com/office/drawing/2014/main" val="2623972871"/>
                    </a:ext>
                  </a:extLst>
                </a:gridCol>
                <a:gridCol w="756000">
                  <a:extLst>
                    <a:ext uri="{9D8B030D-6E8A-4147-A177-3AD203B41FA5}">
                      <a16:colId xmlns:a16="http://schemas.microsoft.com/office/drawing/2014/main" val="3568592164"/>
                    </a:ext>
                  </a:extLst>
                </a:gridCol>
                <a:gridCol w="756000">
                  <a:extLst>
                    <a:ext uri="{9D8B030D-6E8A-4147-A177-3AD203B41FA5}">
                      <a16:colId xmlns:a16="http://schemas.microsoft.com/office/drawing/2014/main" val="864284253"/>
                    </a:ext>
                  </a:extLst>
                </a:gridCol>
                <a:gridCol w="756000">
                  <a:extLst>
                    <a:ext uri="{9D8B030D-6E8A-4147-A177-3AD203B41FA5}">
                      <a16:colId xmlns:a16="http://schemas.microsoft.com/office/drawing/2014/main" val="3809425310"/>
                    </a:ext>
                  </a:extLst>
                </a:gridCol>
                <a:gridCol w="756000">
                  <a:extLst>
                    <a:ext uri="{9D8B030D-6E8A-4147-A177-3AD203B41FA5}">
                      <a16:colId xmlns:a16="http://schemas.microsoft.com/office/drawing/2014/main" val="741597146"/>
                    </a:ext>
                  </a:extLst>
                </a:gridCol>
                <a:gridCol w="756000">
                  <a:extLst>
                    <a:ext uri="{9D8B030D-6E8A-4147-A177-3AD203B41FA5}">
                      <a16:colId xmlns:a16="http://schemas.microsoft.com/office/drawing/2014/main" val="2488865324"/>
                    </a:ext>
                  </a:extLst>
                </a:gridCol>
                <a:gridCol w="756000">
                  <a:extLst>
                    <a:ext uri="{9D8B030D-6E8A-4147-A177-3AD203B41FA5}">
                      <a16:colId xmlns:a16="http://schemas.microsoft.com/office/drawing/2014/main" val="137233730"/>
                    </a:ext>
                  </a:extLst>
                </a:gridCol>
                <a:gridCol w="756000">
                  <a:extLst>
                    <a:ext uri="{9D8B030D-6E8A-4147-A177-3AD203B41FA5}">
                      <a16:colId xmlns:a16="http://schemas.microsoft.com/office/drawing/2014/main" val="3048196084"/>
                    </a:ext>
                  </a:extLst>
                </a:gridCol>
                <a:gridCol w="756000">
                  <a:extLst>
                    <a:ext uri="{9D8B030D-6E8A-4147-A177-3AD203B41FA5}">
                      <a16:colId xmlns:a16="http://schemas.microsoft.com/office/drawing/2014/main" val="2391491213"/>
                    </a:ext>
                  </a:extLst>
                </a:gridCol>
              </a:tblGrid>
              <a:tr h="318591">
                <a:tc>
                  <a:txBody>
                    <a:bodyPr/>
                    <a:lstStyle/>
                    <a:p>
                      <a:pPr algn="ctr"/>
                      <a:r>
                        <a:rPr lang="de-DE"/>
                        <a:t>C</a:t>
                      </a:r>
                    </a:p>
                  </a:txBody>
                  <a:tcPr/>
                </a:tc>
                <a:tc>
                  <a:txBody>
                    <a:bodyPr/>
                    <a:lstStyle/>
                    <a:p>
                      <a:pPr algn="ctr"/>
                      <a:r>
                        <a:rPr lang="de-DE"/>
                        <a:t>BC</a:t>
                      </a:r>
                    </a:p>
                  </a:txBody>
                  <a:tcPr/>
                </a:tc>
                <a:tc>
                  <a:txBody>
                    <a:bodyPr/>
                    <a:lstStyle/>
                    <a:p>
                      <a:pPr algn="ctr"/>
                      <a:r>
                        <a:rPr lang="de-DE"/>
                        <a:t>Y</a:t>
                      </a:r>
                    </a:p>
                  </a:txBody>
                  <a:tcPr/>
                </a:tc>
                <a:tc>
                  <a:txBody>
                    <a:bodyPr/>
                    <a:lstStyle/>
                    <a:p>
                      <a:pPr algn="ctr"/>
                      <a:r>
                        <a:rPr lang="de-DE"/>
                        <a:t>ML</a:t>
                      </a:r>
                    </a:p>
                  </a:txBody>
                  <a:tcPr/>
                </a:tc>
                <a:tc>
                  <a:txBody>
                    <a:bodyPr/>
                    <a:lstStyle/>
                    <a:p>
                      <a:pPr algn="ctr"/>
                      <a:r>
                        <a:rPr lang="de-DE"/>
                        <a:t>[70]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t>[78]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t>[79]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t>[40]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t>[76]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t>[80]</a:t>
                      </a:r>
                    </a:p>
                  </a:txBody>
                  <a:tcPr/>
                </a:tc>
                <a:extLst>
                  <a:ext uri="{0D108BD9-81ED-4DB2-BD59-A6C34878D82A}">
                    <a16:rowId xmlns:a16="http://schemas.microsoft.com/office/drawing/2014/main" val="1944030499"/>
                  </a:ext>
                </a:extLst>
              </a:tr>
              <a:tr h="318591">
                <a:tc>
                  <a:txBody>
                    <a:bodyPr/>
                    <a:lstStyle/>
                    <a:p>
                      <a:pPr algn="ctr"/>
                      <a:r>
                        <a:rPr lang="de-DE"/>
                        <a:t>NB</a:t>
                      </a:r>
                    </a:p>
                  </a:txBody>
                  <a:tcPr/>
                </a:tc>
                <a:tc>
                  <a:txBody>
                    <a:bodyPr/>
                    <a:lstStyle/>
                    <a:p>
                      <a:pPr algn="ctr"/>
                      <a:r>
                        <a:rPr lang="de-DE"/>
                        <a:t>72,32</a:t>
                      </a:r>
                    </a:p>
                  </a:txBody>
                  <a:tcPr/>
                </a:tc>
                <a:tc>
                  <a:txBody>
                    <a:bodyPr/>
                    <a:lstStyle/>
                    <a:p>
                      <a:pPr algn="ctr"/>
                      <a:r>
                        <a:rPr lang="de-DE"/>
                        <a:t>64,20</a:t>
                      </a:r>
                    </a:p>
                  </a:txBody>
                  <a:tcPr/>
                </a:tc>
                <a:tc>
                  <a:txBody>
                    <a:bodyPr/>
                    <a:lstStyle/>
                    <a:p>
                      <a:pPr algn="ctr"/>
                      <a:r>
                        <a:rPr lang="de-DE"/>
                        <a:t>98,92</a:t>
                      </a:r>
                    </a:p>
                  </a:txBody>
                  <a:tcPr/>
                </a:tc>
                <a:tc>
                  <a:txBody>
                    <a:bodyPr/>
                    <a:lstStyle/>
                    <a:p>
                      <a:pPr algn="ctr"/>
                      <a:r>
                        <a:rPr lang="de-DE"/>
                        <a:t>98,6</a:t>
                      </a:r>
                    </a:p>
                  </a:txBody>
                  <a:tcPr/>
                </a:tc>
                <a:tc>
                  <a:txBody>
                    <a:bodyPr/>
                    <a:lstStyle/>
                    <a:p>
                      <a:pPr algn="ctr"/>
                      <a:r>
                        <a:rPr lang="de-DE"/>
                        <a:t>98</a:t>
                      </a:r>
                    </a:p>
                  </a:txBody>
                  <a:tcPr/>
                </a:tc>
                <a:tc>
                  <a:txBody>
                    <a:bodyPr/>
                    <a:lstStyle/>
                    <a:p>
                      <a:pPr algn="ctr"/>
                      <a:endParaRPr lang="de-DE"/>
                    </a:p>
                  </a:txBody>
                  <a:tcPr/>
                </a:tc>
                <a:tc>
                  <a:txBody>
                    <a:bodyPr/>
                    <a:lstStyle/>
                    <a:p>
                      <a:pPr algn="ctr"/>
                      <a:r>
                        <a:rPr lang="de-DE"/>
                        <a:t>96,59</a:t>
                      </a:r>
                    </a:p>
                  </a:txBody>
                  <a:tcPr/>
                </a:tc>
                <a:tc>
                  <a:txBody>
                    <a:bodyPr/>
                    <a:lstStyle/>
                    <a:p>
                      <a:pPr algn="ctr"/>
                      <a:endParaRPr lang="de-DE"/>
                    </a:p>
                  </a:txBody>
                  <a:tcPr/>
                </a:tc>
                <a:tc>
                  <a:txBody>
                    <a:bodyPr/>
                    <a:lstStyle/>
                    <a:p>
                      <a:pPr algn="ctr"/>
                      <a:r>
                        <a:rPr lang="de-DE"/>
                        <a:t>64</a:t>
                      </a:r>
                    </a:p>
                  </a:txBody>
                  <a:tcPr/>
                </a:tc>
                <a:extLst>
                  <a:ext uri="{0D108BD9-81ED-4DB2-BD59-A6C34878D82A}">
                    <a16:rowId xmlns:a16="http://schemas.microsoft.com/office/drawing/2014/main" val="1316276711"/>
                  </a:ext>
                </a:extLst>
              </a:tr>
              <a:tr h="318591">
                <a:tc>
                  <a:txBody>
                    <a:bodyPr/>
                    <a:lstStyle/>
                    <a:p>
                      <a:pPr algn="ctr"/>
                      <a:r>
                        <a:rPr lang="de-DE"/>
                        <a:t>KNN</a:t>
                      </a:r>
                    </a:p>
                  </a:txBody>
                  <a:tcPr/>
                </a:tc>
                <a:tc>
                  <a:txBody>
                    <a:bodyPr/>
                    <a:lstStyle/>
                    <a:p>
                      <a:pPr algn="ctr"/>
                      <a:r>
                        <a:rPr lang="de-DE"/>
                        <a:t>98,85</a:t>
                      </a:r>
                    </a:p>
                  </a:txBody>
                  <a:tcPr/>
                </a:tc>
                <a:tc>
                  <a:txBody>
                    <a:bodyPr/>
                    <a:lstStyle/>
                    <a:p>
                      <a:pPr algn="ctr"/>
                      <a:r>
                        <a:rPr lang="de-DE"/>
                        <a:t>97,57</a:t>
                      </a:r>
                    </a:p>
                  </a:txBody>
                  <a:tcPr/>
                </a:tc>
                <a:tc>
                  <a:txBody>
                    <a:bodyPr/>
                    <a:lstStyle/>
                    <a:p>
                      <a:pPr algn="ctr"/>
                      <a:r>
                        <a:rPr lang="de-DE"/>
                        <a:t>99,99</a:t>
                      </a:r>
                    </a:p>
                  </a:txBody>
                  <a:tcPr/>
                </a:tc>
                <a:tc>
                  <a:txBody>
                    <a:bodyPr/>
                    <a:lstStyle/>
                    <a:p>
                      <a:pPr algn="ctr"/>
                      <a:endParaRPr lang="de-DE"/>
                    </a:p>
                  </a:txBody>
                  <a:tcPr/>
                </a:tc>
                <a:tc>
                  <a:txBody>
                    <a:bodyPr/>
                    <a:lstStyle/>
                    <a:p>
                      <a:pPr algn="ctr"/>
                      <a:endParaRPr lang="de-DE"/>
                    </a:p>
                  </a:txBody>
                  <a:tcPr/>
                </a:tc>
                <a:tc>
                  <a:txBody>
                    <a:bodyPr/>
                    <a:lstStyle/>
                    <a:p>
                      <a:pPr algn="ctr"/>
                      <a:endParaRPr lang="de-DE"/>
                    </a:p>
                  </a:txBody>
                  <a:tcPr/>
                </a:tc>
                <a:tc>
                  <a:txBody>
                    <a:bodyPr/>
                    <a:lstStyle/>
                    <a:p>
                      <a:pPr algn="ctr"/>
                      <a:r>
                        <a:rPr lang="de-DE"/>
                        <a:t>92,59</a:t>
                      </a:r>
                    </a:p>
                  </a:txBody>
                  <a:tcPr/>
                </a:tc>
                <a:tc>
                  <a:txBody>
                    <a:bodyPr/>
                    <a:lstStyle/>
                    <a:p>
                      <a:pPr algn="ctr"/>
                      <a:endParaRPr lang="de-DE"/>
                    </a:p>
                  </a:txBody>
                  <a:tcPr/>
                </a:tc>
                <a:tc>
                  <a:txBody>
                    <a:bodyPr/>
                    <a:lstStyle/>
                    <a:p>
                      <a:pPr algn="ctr"/>
                      <a:endParaRPr lang="de-DE"/>
                    </a:p>
                  </a:txBody>
                  <a:tcPr/>
                </a:tc>
                <a:extLst>
                  <a:ext uri="{0D108BD9-81ED-4DB2-BD59-A6C34878D82A}">
                    <a16:rowId xmlns:a16="http://schemas.microsoft.com/office/drawing/2014/main" val="3435973226"/>
                  </a:ext>
                </a:extLst>
              </a:tr>
              <a:tr h="318591">
                <a:tc>
                  <a:txBody>
                    <a:bodyPr/>
                    <a:lstStyle/>
                    <a:p>
                      <a:pPr algn="ctr"/>
                      <a:r>
                        <a:rPr lang="de-DE"/>
                        <a:t>DT</a:t>
                      </a:r>
                    </a:p>
                  </a:txBody>
                  <a:tcPr/>
                </a:tc>
                <a:tc>
                  <a:txBody>
                    <a:bodyPr/>
                    <a:lstStyle/>
                    <a:p>
                      <a:pPr algn="ctr"/>
                      <a:r>
                        <a:rPr lang="de-DE"/>
                        <a:t>99,31</a:t>
                      </a:r>
                    </a:p>
                  </a:txBody>
                  <a:tcPr/>
                </a:tc>
                <a:tc>
                  <a:txBody>
                    <a:bodyPr/>
                    <a:lstStyle/>
                    <a:p>
                      <a:pPr algn="ctr"/>
                      <a:r>
                        <a:rPr lang="de-DE"/>
                        <a:t>96,38</a:t>
                      </a:r>
                    </a:p>
                  </a:txBody>
                  <a:tcPr/>
                </a:tc>
                <a:tc>
                  <a:txBody>
                    <a:bodyPr/>
                    <a:lstStyle/>
                    <a:p>
                      <a:pPr algn="ctr"/>
                      <a:r>
                        <a:rPr lang="de-DE"/>
                        <a:t>99,98</a:t>
                      </a:r>
                    </a:p>
                  </a:txBody>
                  <a:tcPr/>
                </a:tc>
                <a:tc>
                  <a:txBody>
                    <a:bodyPr/>
                    <a:lstStyle/>
                    <a:p>
                      <a:pPr algn="ctr"/>
                      <a:endParaRPr lang="de-DE"/>
                    </a:p>
                  </a:txBody>
                  <a:tcPr/>
                </a:tc>
                <a:tc>
                  <a:txBody>
                    <a:bodyPr/>
                    <a:lstStyle/>
                    <a:p>
                      <a:pPr algn="ctr"/>
                      <a:endParaRPr lang="de-DE"/>
                    </a:p>
                  </a:txBody>
                  <a:tcPr/>
                </a:tc>
                <a:tc>
                  <a:txBody>
                    <a:bodyPr/>
                    <a:lstStyle/>
                    <a:p>
                      <a:pPr algn="ctr"/>
                      <a:endParaRPr lang="de-DE"/>
                    </a:p>
                  </a:txBody>
                  <a:tcPr/>
                </a:tc>
                <a:tc>
                  <a:txBody>
                    <a:bodyPr/>
                    <a:lstStyle/>
                    <a:p>
                      <a:pPr algn="ctr"/>
                      <a:endParaRPr lang="de-DE"/>
                    </a:p>
                  </a:txBody>
                  <a:tcPr/>
                </a:tc>
                <a:tc>
                  <a:txBody>
                    <a:bodyPr/>
                    <a:lstStyle/>
                    <a:p>
                      <a:pPr algn="ctr"/>
                      <a:r>
                        <a:rPr lang="de-DE"/>
                        <a:t>98,02</a:t>
                      </a:r>
                    </a:p>
                  </a:txBody>
                  <a:tcPr/>
                </a:tc>
                <a:tc>
                  <a:txBody>
                    <a:bodyPr/>
                    <a:lstStyle/>
                    <a:p>
                      <a:pPr algn="ctr"/>
                      <a:endParaRPr lang="de-DE"/>
                    </a:p>
                  </a:txBody>
                  <a:tcPr/>
                </a:tc>
                <a:extLst>
                  <a:ext uri="{0D108BD9-81ED-4DB2-BD59-A6C34878D82A}">
                    <a16:rowId xmlns:a16="http://schemas.microsoft.com/office/drawing/2014/main" val="3683921405"/>
                  </a:ext>
                </a:extLst>
              </a:tr>
              <a:tr h="318591">
                <a:tc>
                  <a:txBody>
                    <a:bodyPr/>
                    <a:lstStyle/>
                    <a:p>
                      <a:pPr algn="ctr"/>
                      <a:r>
                        <a:rPr lang="de-DE"/>
                        <a:t>RF</a:t>
                      </a:r>
                    </a:p>
                  </a:txBody>
                  <a:tcPr/>
                </a:tc>
                <a:tc>
                  <a:txBody>
                    <a:bodyPr/>
                    <a:lstStyle/>
                    <a:p>
                      <a:pPr algn="ctr"/>
                      <a:r>
                        <a:rPr lang="de-DE"/>
                        <a:t>99,61</a:t>
                      </a:r>
                    </a:p>
                  </a:txBody>
                  <a:tcPr/>
                </a:tc>
                <a:tc>
                  <a:txBody>
                    <a:bodyPr/>
                    <a:lstStyle/>
                    <a:p>
                      <a:pPr algn="ctr"/>
                      <a:r>
                        <a:rPr lang="de-DE"/>
                        <a:t>98,52</a:t>
                      </a:r>
                    </a:p>
                  </a:txBody>
                  <a:tcPr/>
                </a:tc>
                <a:tc>
                  <a:txBody>
                    <a:bodyPr/>
                    <a:lstStyle/>
                    <a:p>
                      <a:pPr algn="ctr"/>
                      <a:r>
                        <a:rPr lang="de-DE"/>
                        <a:t>100</a:t>
                      </a:r>
                    </a:p>
                  </a:txBody>
                  <a:tcPr/>
                </a:tc>
                <a:tc>
                  <a:txBody>
                    <a:bodyPr/>
                    <a:lstStyle/>
                    <a:p>
                      <a:pPr algn="ctr"/>
                      <a:r>
                        <a:rPr lang="de-DE"/>
                        <a:t>98,6</a:t>
                      </a:r>
                    </a:p>
                  </a:txBody>
                  <a:tcPr/>
                </a:tc>
                <a:tc>
                  <a:txBody>
                    <a:bodyPr/>
                    <a:lstStyle/>
                    <a:p>
                      <a:pPr algn="ctr"/>
                      <a:r>
                        <a:rPr lang="de-DE"/>
                        <a:t>98</a:t>
                      </a:r>
                    </a:p>
                  </a:txBody>
                  <a:tcPr/>
                </a:tc>
                <a:tc>
                  <a:txBody>
                    <a:bodyPr/>
                    <a:lstStyle/>
                    <a:p>
                      <a:pPr algn="ctr"/>
                      <a:endParaRPr lang="de-DE"/>
                    </a:p>
                  </a:txBody>
                  <a:tcPr/>
                </a:tc>
                <a:tc>
                  <a:txBody>
                    <a:bodyPr/>
                    <a:lstStyle/>
                    <a:p>
                      <a:pPr algn="ctr"/>
                      <a:r>
                        <a:rPr lang="de-DE"/>
                        <a:t>94,59</a:t>
                      </a:r>
                    </a:p>
                  </a:txBody>
                  <a:tcPr/>
                </a:tc>
                <a:tc>
                  <a:txBody>
                    <a:bodyPr/>
                    <a:lstStyle/>
                    <a:p>
                      <a:pPr algn="ctr"/>
                      <a:endParaRPr lang="de-DE"/>
                    </a:p>
                  </a:txBody>
                  <a:tcPr/>
                </a:tc>
                <a:tc>
                  <a:txBody>
                    <a:bodyPr/>
                    <a:lstStyle/>
                    <a:p>
                      <a:pPr algn="ctr"/>
                      <a:endParaRPr lang="de-DE"/>
                    </a:p>
                  </a:txBody>
                  <a:tcPr/>
                </a:tc>
                <a:extLst>
                  <a:ext uri="{0D108BD9-81ED-4DB2-BD59-A6C34878D82A}">
                    <a16:rowId xmlns:a16="http://schemas.microsoft.com/office/drawing/2014/main" val="127306568"/>
                  </a:ext>
                </a:extLst>
              </a:tr>
              <a:tr h="318591">
                <a:tc>
                  <a:txBody>
                    <a:bodyPr/>
                    <a:lstStyle/>
                    <a:p>
                      <a:pPr algn="ctr"/>
                      <a:r>
                        <a:rPr lang="de-DE"/>
                        <a:t>SVM</a:t>
                      </a:r>
                    </a:p>
                  </a:txBody>
                  <a:tcPr/>
                </a:tc>
                <a:tc>
                  <a:txBody>
                    <a:bodyPr/>
                    <a:lstStyle/>
                    <a:p>
                      <a:pPr algn="ctr"/>
                      <a:r>
                        <a:rPr lang="de-DE"/>
                        <a:t>99,51</a:t>
                      </a:r>
                    </a:p>
                  </a:txBody>
                  <a:tcPr/>
                </a:tc>
                <a:tc>
                  <a:txBody>
                    <a:bodyPr/>
                    <a:lstStyle/>
                    <a:p>
                      <a:pPr algn="ctr"/>
                      <a:r>
                        <a:rPr lang="de-DE"/>
                        <a:t>97,86</a:t>
                      </a:r>
                    </a:p>
                  </a:txBody>
                  <a:tcPr/>
                </a:tc>
                <a:tc>
                  <a:txBody>
                    <a:bodyPr/>
                    <a:lstStyle/>
                    <a:p>
                      <a:pPr algn="ctr"/>
                      <a:r>
                        <a:rPr lang="de-DE"/>
                        <a:t>99,99</a:t>
                      </a:r>
                    </a:p>
                  </a:txBody>
                  <a:tcPr/>
                </a:tc>
                <a:tc>
                  <a:txBody>
                    <a:bodyPr/>
                    <a:lstStyle/>
                    <a:p>
                      <a:pPr algn="ctr"/>
                      <a:endParaRPr lang="de-DE"/>
                    </a:p>
                  </a:txBody>
                  <a:tcPr/>
                </a:tc>
                <a:tc>
                  <a:txBody>
                    <a:bodyPr/>
                    <a:lstStyle/>
                    <a:p>
                      <a:pPr algn="ctr"/>
                      <a:endParaRPr lang="de-DE"/>
                    </a:p>
                  </a:txBody>
                  <a:tcPr/>
                </a:tc>
                <a:tc>
                  <a:txBody>
                    <a:bodyPr/>
                    <a:lstStyle/>
                    <a:p>
                      <a:pPr algn="ctr"/>
                      <a:r>
                        <a:rPr lang="de-DE"/>
                        <a:t>98,2</a:t>
                      </a:r>
                    </a:p>
                  </a:txBody>
                  <a:tcPr/>
                </a:tc>
                <a:tc>
                  <a:txBody>
                    <a:bodyPr/>
                    <a:lstStyle/>
                    <a:p>
                      <a:pPr algn="ctr"/>
                      <a:endParaRPr lang="de-DE"/>
                    </a:p>
                  </a:txBody>
                  <a:tcPr/>
                </a:tc>
                <a:tc>
                  <a:txBody>
                    <a:bodyPr/>
                    <a:lstStyle/>
                    <a:p>
                      <a:pPr algn="ctr"/>
                      <a:r>
                        <a:rPr lang="de-DE"/>
                        <a:t>95,43</a:t>
                      </a:r>
                    </a:p>
                  </a:txBody>
                  <a:tcPr/>
                </a:tc>
                <a:tc>
                  <a:txBody>
                    <a:bodyPr/>
                    <a:lstStyle/>
                    <a:p>
                      <a:pPr algn="ctr"/>
                      <a:r>
                        <a:rPr lang="de-DE"/>
                        <a:t>63</a:t>
                      </a:r>
                    </a:p>
                  </a:txBody>
                  <a:tcPr/>
                </a:tc>
                <a:extLst>
                  <a:ext uri="{0D108BD9-81ED-4DB2-BD59-A6C34878D82A}">
                    <a16:rowId xmlns:a16="http://schemas.microsoft.com/office/drawing/2014/main" val="39630407"/>
                  </a:ext>
                </a:extLst>
              </a:tr>
              <a:tr h="318591">
                <a:tc>
                  <a:txBody>
                    <a:bodyPr/>
                    <a:lstStyle/>
                    <a:p>
                      <a:pPr algn="ctr"/>
                      <a:r>
                        <a:rPr lang="de-DE"/>
                        <a:t>LR</a:t>
                      </a:r>
                    </a:p>
                  </a:txBody>
                  <a:tcPr/>
                </a:tc>
                <a:tc>
                  <a:txBody>
                    <a:bodyPr/>
                    <a:lstStyle/>
                    <a:p>
                      <a:pPr algn="ctr"/>
                      <a:r>
                        <a:rPr lang="de-DE"/>
                        <a:t>95,81</a:t>
                      </a:r>
                    </a:p>
                  </a:txBody>
                  <a:tcPr/>
                </a:tc>
                <a:tc>
                  <a:txBody>
                    <a:bodyPr/>
                    <a:lstStyle/>
                    <a:p>
                      <a:pPr algn="ctr"/>
                      <a:r>
                        <a:rPr lang="de-DE"/>
                        <a:t>80,54</a:t>
                      </a:r>
                    </a:p>
                  </a:txBody>
                  <a:tcPr/>
                </a:tc>
                <a:tc>
                  <a:txBody>
                    <a:bodyPr/>
                    <a:lstStyle/>
                    <a:p>
                      <a:pPr algn="ctr"/>
                      <a:r>
                        <a:rPr lang="de-DE"/>
                        <a:t>99,98</a:t>
                      </a:r>
                    </a:p>
                  </a:txBody>
                  <a:tcPr/>
                </a:tc>
                <a:tc>
                  <a:txBody>
                    <a:bodyPr/>
                    <a:lstStyle/>
                    <a:p>
                      <a:pPr algn="ctr"/>
                      <a:endParaRPr lang="de-DE"/>
                    </a:p>
                  </a:txBody>
                  <a:tcPr/>
                </a:tc>
                <a:tc>
                  <a:txBody>
                    <a:bodyPr/>
                    <a:lstStyle/>
                    <a:p>
                      <a:pPr algn="ctr"/>
                      <a:endParaRPr lang="de-DE"/>
                    </a:p>
                  </a:txBody>
                  <a:tcPr/>
                </a:tc>
                <a:tc>
                  <a:txBody>
                    <a:bodyPr/>
                    <a:lstStyle/>
                    <a:p>
                      <a:pPr algn="ctr"/>
                      <a:r>
                        <a:rPr lang="de-DE"/>
                        <a:t>97,8</a:t>
                      </a:r>
                    </a:p>
                  </a:txBody>
                  <a:tcPr/>
                </a:tc>
                <a:tc>
                  <a:txBody>
                    <a:bodyPr/>
                    <a:lstStyle/>
                    <a:p>
                      <a:pPr algn="ctr"/>
                      <a:endParaRPr lang="de-DE"/>
                    </a:p>
                  </a:txBody>
                  <a:tcPr/>
                </a:tc>
                <a:tc>
                  <a:txBody>
                    <a:bodyPr/>
                    <a:lstStyle/>
                    <a:p>
                      <a:pPr algn="ctr"/>
                      <a:endParaRPr lang="de-DE"/>
                    </a:p>
                  </a:txBody>
                  <a:tcPr/>
                </a:tc>
                <a:tc>
                  <a:txBody>
                    <a:bodyPr/>
                    <a:lstStyle/>
                    <a:p>
                      <a:pPr algn="ctr"/>
                      <a:r>
                        <a:rPr lang="de-DE"/>
                        <a:t>64</a:t>
                      </a:r>
                    </a:p>
                  </a:txBody>
                  <a:tcPr/>
                </a:tc>
                <a:extLst>
                  <a:ext uri="{0D108BD9-81ED-4DB2-BD59-A6C34878D82A}">
                    <a16:rowId xmlns:a16="http://schemas.microsoft.com/office/drawing/2014/main" val="1461281005"/>
                  </a:ext>
                </a:extLst>
              </a:tr>
              <a:tr h="318591">
                <a:tc>
                  <a:txBody>
                    <a:bodyPr/>
                    <a:lstStyle/>
                    <a:p>
                      <a:pPr algn="ctr"/>
                      <a:r>
                        <a:rPr lang="de-DE"/>
                        <a:t>XGB</a:t>
                      </a:r>
                    </a:p>
                  </a:txBody>
                  <a:tcPr/>
                </a:tc>
                <a:tc>
                  <a:txBody>
                    <a:bodyPr/>
                    <a:lstStyle/>
                    <a:p>
                      <a:pPr algn="ctr"/>
                      <a:r>
                        <a:rPr lang="de-DE"/>
                        <a:t>99,66</a:t>
                      </a:r>
                    </a:p>
                  </a:txBody>
                  <a:tcPr/>
                </a:tc>
                <a:tc>
                  <a:txBody>
                    <a:bodyPr/>
                    <a:lstStyle/>
                    <a:p>
                      <a:pPr algn="ctr"/>
                      <a:r>
                        <a:rPr lang="de-DE"/>
                        <a:t>98,71</a:t>
                      </a:r>
                    </a:p>
                  </a:txBody>
                  <a:tcPr/>
                </a:tc>
                <a:tc>
                  <a:txBody>
                    <a:bodyPr/>
                    <a:lstStyle/>
                    <a:p>
                      <a:pPr algn="ctr"/>
                      <a:r>
                        <a:rPr lang="de-DE"/>
                        <a:t>99,99</a:t>
                      </a:r>
                    </a:p>
                  </a:txBody>
                  <a:tcPr/>
                </a:tc>
                <a:tc>
                  <a:txBody>
                    <a:bodyPr/>
                    <a:lstStyle/>
                    <a:p>
                      <a:pPr algn="ctr"/>
                      <a:endParaRPr lang="de-DE"/>
                    </a:p>
                  </a:txBody>
                  <a:tcPr/>
                </a:tc>
                <a:tc>
                  <a:txBody>
                    <a:bodyPr/>
                    <a:lstStyle/>
                    <a:p>
                      <a:pPr algn="ctr"/>
                      <a:endParaRPr lang="de-DE"/>
                    </a:p>
                  </a:txBody>
                  <a:tcPr/>
                </a:tc>
                <a:tc>
                  <a:txBody>
                    <a:bodyPr/>
                    <a:lstStyle/>
                    <a:p>
                      <a:pPr algn="ctr"/>
                      <a:endParaRPr lang="de-DE"/>
                    </a:p>
                  </a:txBody>
                  <a:tcPr/>
                </a:tc>
                <a:tc>
                  <a:txBody>
                    <a:bodyPr/>
                    <a:lstStyle/>
                    <a:p>
                      <a:pPr algn="ctr"/>
                      <a:r>
                        <a:rPr lang="de-DE"/>
                        <a:t>94,41</a:t>
                      </a:r>
                    </a:p>
                  </a:txBody>
                  <a:tcPr/>
                </a:tc>
                <a:tc>
                  <a:txBody>
                    <a:bodyPr/>
                    <a:lstStyle/>
                    <a:p>
                      <a:pPr algn="ctr"/>
                      <a:r>
                        <a:rPr lang="de-DE"/>
                        <a:t>98,79</a:t>
                      </a:r>
                    </a:p>
                  </a:txBody>
                  <a:tcPr/>
                </a:tc>
                <a:tc>
                  <a:txBody>
                    <a:bodyPr/>
                    <a:lstStyle/>
                    <a:p>
                      <a:pPr algn="ctr"/>
                      <a:r>
                        <a:rPr lang="de-DE"/>
                        <a:t>98</a:t>
                      </a:r>
                    </a:p>
                  </a:txBody>
                  <a:tcPr/>
                </a:tc>
                <a:extLst>
                  <a:ext uri="{0D108BD9-81ED-4DB2-BD59-A6C34878D82A}">
                    <a16:rowId xmlns:a16="http://schemas.microsoft.com/office/drawing/2014/main" val="11749922"/>
                  </a:ext>
                </a:extLst>
              </a:tr>
              <a:tr h="318591">
                <a:tc>
                  <a:txBody>
                    <a:bodyPr/>
                    <a:lstStyle/>
                    <a:p>
                      <a:pPr algn="ctr"/>
                      <a:r>
                        <a:rPr lang="de-DE"/>
                        <a:t>STA</a:t>
                      </a:r>
                    </a:p>
                  </a:txBody>
                  <a:tcPr/>
                </a:tc>
                <a:tc>
                  <a:txBody>
                    <a:bodyPr/>
                    <a:lstStyle/>
                    <a:p>
                      <a:pPr algn="ctr"/>
                      <a:r>
                        <a:rPr lang="de-DE"/>
                        <a:t>99,67</a:t>
                      </a:r>
                    </a:p>
                  </a:txBody>
                  <a:tcPr/>
                </a:tc>
                <a:tc>
                  <a:txBody>
                    <a:bodyPr/>
                    <a:lstStyle/>
                    <a:p>
                      <a:pPr algn="ctr"/>
                      <a:r>
                        <a:rPr lang="de-DE"/>
                        <a:t>98,75</a:t>
                      </a:r>
                    </a:p>
                  </a:txBody>
                  <a:tcPr/>
                </a:tc>
                <a:tc>
                  <a:txBody>
                    <a:bodyPr/>
                    <a:lstStyle/>
                    <a:p>
                      <a:pPr algn="ctr"/>
                      <a:r>
                        <a:rPr lang="de-DE"/>
                        <a:t>100</a:t>
                      </a:r>
                    </a:p>
                  </a:txBody>
                  <a:tcPr/>
                </a:tc>
                <a:tc>
                  <a:txBody>
                    <a:bodyPr/>
                    <a:lstStyle/>
                    <a:p>
                      <a:pPr algn="ctr"/>
                      <a:r>
                        <a:rPr lang="de-DE"/>
                        <a:t>98,6</a:t>
                      </a:r>
                    </a:p>
                  </a:txBody>
                  <a:tcPr/>
                </a:tc>
                <a:tc>
                  <a:txBody>
                    <a:bodyPr/>
                    <a:lstStyle/>
                    <a:p>
                      <a:pPr algn="ctr"/>
                      <a:r>
                        <a:rPr lang="de-DE"/>
                        <a:t>98</a:t>
                      </a:r>
                    </a:p>
                  </a:txBody>
                  <a:tcPr/>
                </a:tc>
                <a:tc>
                  <a:txBody>
                    <a:bodyPr/>
                    <a:lstStyle/>
                    <a:p>
                      <a:pPr algn="ctr"/>
                      <a:r>
                        <a:rPr lang="de-DE"/>
                        <a:t>99</a:t>
                      </a:r>
                    </a:p>
                  </a:txBody>
                  <a:tcPr/>
                </a:tc>
                <a:tc>
                  <a:txBody>
                    <a:bodyPr/>
                    <a:lstStyle/>
                    <a:p>
                      <a:pPr algn="ctr"/>
                      <a:r>
                        <a:rPr lang="de-DE"/>
                        <a:t>96,97</a:t>
                      </a:r>
                    </a:p>
                  </a:txBody>
                  <a:tcPr/>
                </a:tc>
                <a:tc>
                  <a:txBody>
                    <a:bodyPr/>
                    <a:lstStyle/>
                    <a:p>
                      <a:pPr algn="ctr"/>
                      <a:endParaRPr lang="de-DE"/>
                    </a:p>
                  </a:txBody>
                  <a:tcPr/>
                </a:tc>
                <a:tc>
                  <a:txBody>
                    <a:bodyPr/>
                    <a:lstStyle/>
                    <a:p>
                      <a:pPr algn="ctr"/>
                      <a:endParaRPr lang="de-DE"/>
                    </a:p>
                  </a:txBody>
                  <a:tcPr/>
                </a:tc>
                <a:extLst>
                  <a:ext uri="{0D108BD9-81ED-4DB2-BD59-A6C34878D82A}">
                    <a16:rowId xmlns:a16="http://schemas.microsoft.com/office/drawing/2014/main" val="2300421965"/>
                  </a:ext>
                </a:extLst>
              </a:tr>
              <a:tr h="318591">
                <a:tc>
                  <a:txBody>
                    <a:bodyPr/>
                    <a:lstStyle/>
                    <a:p>
                      <a:pPr algn="ctr"/>
                      <a:r>
                        <a:rPr lang="de-DE"/>
                        <a:t>NN</a:t>
                      </a:r>
                    </a:p>
                  </a:txBody>
                  <a:tcPr/>
                </a:tc>
                <a:tc>
                  <a:txBody>
                    <a:bodyPr/>
                    <a:lstStyle/>
                    <a:p>
                      <a:pPr algn="ctr"/>
                      <a:r>
                        <a:rPr lang="de-DE"/>
                        <a:t>99,45</a:t>
                      </a:r>
                    </a:p>
                  </a:txBody>
                  <a:tcPr/>
                </a:tc>
                <a:tc>
                  <a:txBody>
                    <a:bodyPr/>
                    <a:lstStyle/>
                    <a:p>
                      <a:pPr algn="ctr"/>
                      <a:r>
                        <a:rPr lang="de-DE"/>
                        <a:t>98,86</a:t>
                      </a:r>
                    </a:p>
                  </a:txBody>
                  <a:tcPr/>
                </a:tc>
                <a:tc>
                  <a:txBody>
                    <a:bodyPr/>
                    <a:lstStyle/>
                    <a:p>
                      <a:pPr algn="ctr"/>
                      <a:r>
                        <a:rPr lang="de-DE"/>
                        <a:t>99,99</a:t>
                      </a:r>
                    </a:p>
                  </a:txBody>
                  <a:tcPr/>
                </a:tc>
                <a:tc>
                  <a:txBody>
                    <a:bodyPr/>
                    <a:lstStyle/>
                    <a:p>
                      <a:pPr algn="ctr"/>
                      <a:endParaRPr lang="de-DE"/>
                    </a:p>
                  </a:txBody>
                  <a:tcPr/>
                </a:tc>
                <a:tc>
                  <a:txBody>
                    <a:bodyPr/>
                    <a:lstStyle/>
                    <a:p>
                      <a:pPr algn="ctr"/>
                      <a:endParaRPr lang="de-DE"/>
                    </a:p>
                  </a:txBody>
                  <a:tcPr/>
                </a:tc>
                <a:tc>
                  <a:txBody>
                    <a:bodyPr/>
                    <a:lstStyle/>
                    <a:p>
                      <a:pPr algn="ctr"/>
                      <a:r>
                        <a:rPr lang="de-DE"/>
                        <a:t>98,2</a:t>
                      </a:r>
                    </a:p>
                  </a:txBody>
                  <a:tcPr/>
                </a:tc>
                <a:tc>
                  <a:txBody>
                    <a:bodyPr/>
                    <a:lstStyle/>
                    <a:p>
                      <a:pPr algn="ctr"/>
                      <a:endParaRPr lang="de-DE"/>
                    </a:p>
                  </a:txBody>
                  <a:tcPr/>
                </a:tc>
                <a:tc>
                  <a:txBody>
                    <a:bodyPr/>
                    <a:lstStyle/>
                    <a:p>
                      <a:pPr algn="ctr"/>
                      <a:endParaRPr lang="de-DE"/>
                    </a:p>
                  </a:txBody>
                  <a:tcPr/>
                </a:tc>
                <a:tc>
                  <a:txBody>
                    <a:bodyPr/>
                    <a:lstStyle/>
                    <a:p>
                      <a:pPr algn="ctr"/>
                      <a:endParaRPr lang="de-DE"/>
                    </a:p>
                  </a:txBody>
                  <a:tcPr/>
                </a:tc>
                <a:extLst>
                  <a:ext uri="{0D108BD9-81ED-4DB2-BD59-A6C34878D82A}">
                    <a16:rowId xmlns:a16="http://schemas.microsoft.com/office/drawing/2014/main" val="3696654734"/>
                  </a:ext>
                </a:extLst>
              </a:tr>
            </a:tbl>
          </a:graphicData>
        </a:graphic>
      </p:graphicFrame>
      <p:sp>
        <p:nvSpPr>
          <p:cNvPr id="9" name="Textplatzhalter 10">
            <a:extLst>
              <a:ext uri="{FF2B5EF4-FFF2-40B4-BE49-F238E27FC236}">
                <a16:creationId xmlns:a16="http://schemas.microsoft.com/office/drawing/2014/main" id="{E9441F93-2A3E-2CC5-9D89-67772957149B}"/>
              </a:ext>
            </a:extLst>
          </p:cNvPr>
          <p:cNvSpPr txBox="1">
            <a:spLocks/>
          </p:cNvSpPr>
          <p:nvPr/>
        </p:nvSpPr>
        <p:spPr>
          <a:xfrm>
            <a:off x="4430633" y="5112588"/>
            <a:ext cx="7754563" cy="721658"/>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400" dirty="0"/>
              <a:t>C = Classifier, NB = Naive Bayes, KNN = K-Nearest Neighbor, DT = Decision Tree, RF = Random Forest, SVM = Support Vector Machines, LR = Logistische Regression, XGB = XGBoost, STA = Stacking, NN = Neural Network</a:t>
            </a:r>
          </a:p>
        </p:txBody>
      </p:sp>
    </p:spTree>
    <p:extLst>
      <p:ext uri="{BB962C8B-B14F-4D97-AF65-F5344CB8AC3E}">
        <p14:creationId xmlns:p14="http://schemas.microsoft.com/office/powerpoint/2010/main" val="21520336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AA5086-4EA7-5FFC-68BA-0E9C6604618D}"/>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D4CFBD92-4713-3EAC-6350-DF10CFD41B1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2EAC3AE1-2179-4920-2350-DD4882BF0676}"/>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8481FCF5-F90D-6AA1-CE80-9744DAD7C204}"/>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Vergleich mit weiteren Studien aus der Literatur</a:t>
            </a:r>
          </a:p>
        </p:txBody>
      </p:sp>
      <p:sp>
        <p:nvSpPr>
          <p:cNvPr id="2" name="Foliennummernplatzhalter 1">
            <a:extLst>
              <a:ext uri="{FF2B5EF4-FFF2-40B4-BE49-F238E27FC236}">
                <a16:creationId xmlns:a16="http://schemas.microsoft.com/office/drawing/2014/main" id="{48DC5901-8571-1C5E-1D6C-1BCFAD9D1219}"/>
              </a:ext>
            </a:extLst>
          </p:cNvPr>
          <p:cNvSpPr>
            <a:spLocks noGrp="1"/>
          </p:cNvSpPr>
          <p:nvPr>
            <p:ph type="sldNum" sz="quarter" idx="12"/>
          </p:nvPr>
        </p:nvSpPr>
        <p:spPr/>
        <p:txBody>
          <a:bodyPr/>
          <a:lstStyle/>
          <a:p>
            <a:fld id="{3A8B627B-E937-BF42-9F32-48BF246BCC47}" type="slidenum">
              <a:rPr lang="de-DE" smtClean="0">
                <a:solidFill>
                  <a:schemeClr val="bg1"/>
                </a:solidFill>
              </a:rPr>
              <a:t>65</a:t>
            </a:fld>
            <a:endParaRPr lang="de-DE" dirty="0">
              <a:solidFill>
                <a:schemeClr val="bg1"/>
              </a:solidFill>
            </a:endParaRPr>
          </a:p>
        </p:txBody>
      </p:sp>
      <p:sp>
        <p:nvSpPr>
          <p:cNvPr id="3" name="Rechteck 2">
            <a:extLst>
              <a:ext uri="{FF2B5EF4-FFF2-40B4-BE49-F238E27FC236}">
                <a16:creationId xmlns:a16="http://schemas.microsoft.com/office/drawing/2014/main" id="{B92CFE52-712F-46B4-CB78-4F2493FFC08B}"/>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7A4671E9-D07C-2234-9830-A1EC8BE51FD4}"/>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65</a:t>
            </a:fld>
            <a:endParaRPr lang="de-DE" dirty="0">
              <a:solidFill>
                <a:schemeClr val="bg1"/>
              </a:solidFill>
            </a:endParaRPr>
          </a:p>
        </p:txBody>
      </p:sp>
      <p:sp>
        <p:nvSpPr>
          <p:cNvPr id="11" name="Foliennummernplatzhalter 11">
            <a:extLst>
              <a:ext uri="{FF2B5EF4-FFF2-40B4-BE49-F238E27FC236}">
                <a16:creationId xmlns:a16="http://schemas.microsoft.com/office/drawing/2014/main" id="{AE762B64-6B8F-52E4-FEBF-C3D8F5D1E322}"/>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EECDF998-FCAC-C209-7872-F2F8FD29479B}"/>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
        <p:nvSpPr>
          <p:cNvPr id="7" name="Textplatzhalter 10">
            <a:extLst>
              <a:ext uri="{FF2B5EF4-FFF2-40B4-BE49-F238E27FC236}">
                <a16:creationId xmlns:a16="http://schemas.microsoft.com/office/drawing/2014/main" id="{2DBA8E60-3D7D-9D6C-74B7-40B555F9DB96}"/>
              </a:ext>
            </a:extLst>
          </p:cNvPr>
          <p:cNvSpPr txBox="1">
            <a:spLocks/>
          </p:cNvSpPr>
          <p:nvPr/>
        </p:nvSpPr>
        <p:spPr>
          <a:xfrm>
            <a:off x="626444" y="1205465"/>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Zhang und Zhou, 2013 [81]: </a:t>
            </a:r>
          </a:p>
          <a:p>
            <a:pPr marL="628650" lvl="1" indent="-285750">
              <a:buFont typeface="Arial" panose="020B0604020202020204" pitchFamily="34" charset="0"/>
              <a:buChar char="•"/>
            </a:pPr>
            <a:r>
              <a:rPr lang="de-DE" dirty="0"/>
              <a:t>mit auf mehreren Back Propagation Neural Networks basierendem Ansatz Werte von bis knapp unter 100\% bei der Precision erreicht </a:t>
            </a:r>
          </a:p>
          <a:p>
            <a:pPr marL="628650" lvl="1" indent="-285750">
              <a:buFont typeface="Arial" panose="020B0604020202020204" pitchFamily="34" charset="0"/>
              <a:buChar char="•"/>
            </a:pPr>
            <a:r>
              <a:rPr lang="de-DE" dirty="0"/>
              <a:t>Vergleichbar mit dieser Arbeit konnten die Forscher ebenfalls jeweils ähnliche Ergebnisse für die drei Angriffsarten Random, Bandwagon und Average erzielen. </a:t>
            </a:r>
          </a:p>
          <a:p>
            <a:pPr marL="628650" lvl="1" indent="-285750">
              <a:buFont typeface="Arial" panose="020B0604020202020204" pitchFamily="34" charset="0"/>
              <a:buChar char="•"/>
            </a:pPr>
            <a:r>
              <a:rPr lang="de-DE" dirty="0"/>
              <a:t>Weitere Gemeinsamkeit: auch in [81] zu beobachten, dass die Precision-Werte sich mit steigender Angriffsgröße verbessern, wobei die Unterschiede zwischen den Angriffsgrößen 1\% und 5\% größer als zwischen den Angriffsgrößen 5\% und 10\% sind. </a:t>
            </a:r>
          </a:p>
          <a:p>
            <a:pPr marL="628650" lvl="1" indent="-285750">
              <a:buFont typeface="Arial" panose="020B0604020202020204" pitchFamily="34" charset="0"/>
              <a:buChar char="•"/>
            </a:pPr>
            <a:r>
              <a:rPr lang="de-DE" dirty="0"/>
              <a:t>Keine deutlichen Unterschiede zwischen Push- und Nuke-Bandwagon-Angriffen festzustellen, wie in dieser Arbeit ebenfalls zu beobachten</a:t>
            </a:r>
          </a:p>
          <a:p>
            <a:pPr marL="285750" indent="-285750">
              <a:buFont typeface="Arial" panose="020B0604020202020204" pitchFamily="34" charset="0"/>
              <a:buChar char="•"/>
            </a:pPr>
            <a:r>
              <a:rPr lang="de-DE" dirty="0"/>
              <a:t>Zhou et al., 2016 [82]:</a:t>
            </a:r>
          </a:p>
          <a:p>
            <a:pPr marL="628650" lvl="1" indent="-285750">
              <a:buFont typeface="Arial" panose="020B0604020202020204" pitchFamily="34" charset="0"/>
              <a:buChar char="•"/>
            </a:pPr>
            <a:r>
              <a:rPr lang="de-DE" dirty="0"/>
              <a:t>erreichten mit ihrem auf SVM &amp; Gruppen-Eigenschaften in Angriffsprofilen basierenden Ansatz Precision  von je 99,5\% bei Random-, Bandwagon, Reverse Bandwagon-Angriffen. Recall-Werte bei allen Angriffsarten etwas schwächer, zwischen 90\% und 95\%.</a:t>
            </a:r>
          </a:p>
          <a:p>
            <a:pPr marL="628650" lvl="1" indent="-285750">
              <a:buFont typeface="Arial" panose="020B0604020202020204" pitchFamily="34" charset="0"/>
              <a:buChar char="•"/>
            </a:pPr>
            <a:r>
              <a:rPr lang="de-DE" dirty="0"/>
              <a:t>Da in der Studie [82] der MovieLens 100K Datensatz verwendet </a:t>
            </a:r>
            <a:r>
              <a:rPr lang="de-DE" dirty="0">
                <a:sym typeface="Wingdings" pitchFamily="2" charset="2"/>
              </a:rPr>
              <a:t> Vergleich mit ML32M aus dieser Arbeit</a:t>
            </a:r>
          </a:p>
          <a:p>
            <a:pPr marL="628650" lvl="1" indent="-285750">
              <a:buFont typeface="Arial" panose="020B0604020202020204" pitchFamily="34" charset="0"/>
              <a:buChar char="•"/>
            </a:pPr>
            <a:r>
              <a:rPr lang="de-DE" dirty="0"/>
              <a:t>Gemeinsamkeit: auch hier Precision leicht über Recall und keine signifikanten Unterschiede zwischen verschiedenen Angriffsarten. Bei den Angriffsgrößen ähnlich wie in dieser Arbeit auch in [82] Werte mit zunehmender Angriffsgröße verbessert, bei Recall stärker als Precision</a:t>
            </a:r>
            <a:endParaRPr lang="de-DE" dirty="0">
              <a:sym typeface="Wingdings" pitchFamily="2" charset="2"/>
            </a:endParaRPr>
          </a:p>
        </p:txBody>
      </p:sp>
    </p:spTree>
    <p:extLst>
      <p:ext uri="{BB962C8B-B14F-4D97-AF65-F5344CB8AC3E}">
        <p14:creationId xmlns:p14="http://schemas.microsoft.com/office/powerpoint/2010/main" val="26575267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54CFFC-A125-3729-4620-1112077B8AD5}"/>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448F534D-8D88-FF01-143E-7860F0218ED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6ED6E6AB-8998-2E26-3519-B5AE612B6982}"/>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E74FFD8F-DCBA-DD8C-F823-F03F34794ACE}"/>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Vergleich mit weiteren Studien aus der Literatur</a:t>
            </a:r>
          </a:p>
        </p:txBody>
      </p:sp>
      <p:sp>
        <p:nvSpPr>
          <p:cNvPr id="2" name="Foliennummernplatzhalter 1">
            <a:extLst>
              <a:ext uri="{FF2B5EF4-FFF2-40B4-BE49-F238E27FC236}">
                <a16:creationId xmlns:a16="http://schemas.microsoft.com/office/drawing/2014/main" id="{9EA0F24B-1A9B-8D32-889E-93BF0044AC99}"/>
              </a:ext>
            </a:extLst>
          </p:cNvPr>
          <p:cNvSpPr>
            <a:spLocks noGrp="1"/>
          </p:cNvSpPr>
          <p:nvPr>
            <p:ph type="sldNum" sz="quarter" idx="12"/>
          </p:nvPr>
        </p:nvSpPr>
        <p:spPr/>
        <p:txBody>
          <a:bodyPr/>
          <a:lstStyle/>
          <a:p>
            <a:fld id="{3A8B627B-E937-BF42-9F32-48BF246BCC47}" type="slidenum">
              <a:rPr lang="de-DE" smtClean="0">
                <a:solidFill>
                  <a:schemeClr val="bg1"/>
                </a:solidFill>
              </a:rPr>
              <a:t>66</a:t>
            </a:fld>
            <a:endParaRPr lang="de-DE" dirty="0">
              <a:solidFill>
                <a:schemeClr val="bg1"/>
              </a:solidFill>
            </a:endParaRPr>
          </a:p>
        </p:txBody>
      </p:sp>
      <p:sp>
        <p:nvSpPr>
          <p:cNvPr id="3" name="Rechteck 2">
            <a:extLst>
              <a:ext uri="{FF2B5EF4-FFF2-40B4-BE49-F238E27FC236}">
                <a16:creationId xmlns:a16="http://schemas.microsoft.com/office/drawing/2014/main" id="{62C760B7-F8C8-7A45-F495-C3C215ACF0E2}"/>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BB1E5ED8-E39B-4E55-368B-A0A77BEEC7B2}"/>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66</a:t>
            </a:fld>
            <a:endParaRPr lang="de-DE" dirty="0">
              <a:solidFill>
                <a:schemeClr val="bg1"/>
              </a:solidFill>
            </a:endParaRPr>
          </a:p>
        </p:txBody>
      </p:sp>
      <p:sp>
        <p:nvSpPr>
          <p:cNvPr id="11" name="Foliennummernplatzhalter 11">
            <a:extLst>
              <a:ext uri="{FF2B5EF4-FFF2-40B4-BE49-F238E27FC236}">
                <a16:creationId xmlns:a16="http://schemas.microsoft.com/office/drawing/2014/main" id="{B88D315E-8C4E-B7A6-8D16-CFB3F184344A}"/>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E1CD8988-8225-E7F6-01E7-3FC0ED3F36D7}"/>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
        <p:nvSpPr>
          <p:cNvPr id="7" name="Textplatzhalter 10">
            <a:extLst>
              <a:ext uri="{FF2B5EF4-FFF2-40B4-BE49-F238E27FC236}">
                <a16:creationId xmlns:a16="http://schemas.microsoft.com/office/drawing/2014/main" id="{41D8E9DB-5EB0-CBC1-9304-B0EFF8BC6497}"/>
              </a:ext>
            </a:extLst>
          </p:cNvPr>
          <p:cNvSpPr txBox="1">
            <a:spLocks/>
          </p:cNvSpPr>
          <p:nvPr/>
        </p:nvSpPr>
        <p:spPr>
          <a:xfrm>
            <a:off x="626444" y="1205465"/>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Singh et al., 2021 [83]: </a:t>
            </a:r>
          </a:p>
          <a:p>
            <a:pPr marL="628650" lvl="1" indent="-285750">
              <a:buFont typeface="Arial" panose="020B0604020202020204" pitchFamily="34" charset="0"/>
              <a:buChar char="•"/>
            </a:pPr>
            <a:r>
              <a:rPr lang="de-DE" dirty="0"/>
              <a:t>Nutzten verschiedene Algorithmen des überwachten Lernens, um basierend auf dem MovieLens 100K Datensatz simulierte Shilling-Angriffe einer Angriffsgröße von 25\% erfolgreich zu erkennen.</a:t>
            </a:r>
          </a:p>
          <a:p>
            <a:pPr marL="628650" lvl="1" indent="-285750">
              <a:buFont typeface="Arial" panose="020B0604020202020204" pitchFamily="34" charset="0"/>
              <a:buChar char="•"/>
            </a:pPr>
            <a:r>
              <a:rPr lang="de-DE" dirty="0"/>
              <a:t>Erreichten Bestwerte bei der Precision von 99,7\% bei Random- und Bandwagon-Angriffen, 100\% bei Average-Angriffen und 99,8\% bei Segment-Angriffen </a:t>
            </a:r>
            <a:r>
              <a:rPr lang="de-DE" dirty="0">
                <a:sym typeface="Wingdings" pitchFamily="2" charset="2"/>
              </a:rPr>
              <a:t> wie in dieser Arbeit Segment-Angriffe sehr zuverlässig erkannt</a:t>
            </a:r>
          </a:p>
          <a:p>
            <a:pPr marL="628650" lvl="1" indent="-285750">
              <a:buFont typeface="Arial" panose="020B0604020202020204" pitchFamily="34" charset="0"/>
              <a:buChar char="•"/>
            </a:pPr>
            <a:r>
              <a:rPr lang="de-DE" dirty="0"/>
              <a:t>Keine wesentlichen Unterschiede zwischen den untersuchten Angriffsarten, so wie es auch in dieser Arbeit der Fall ist</a:t>
            </a:r>
          </a:p>
          <a:p>
            <a:pPr marL="285750" indent="-285750">
              <a:buFont typeface="Arial" panose="020B0604020202020204" pitchFamily="34" charset="0"/>
              <a:buChar char="•"/>
            </a:pPr>
            <a:r>
              <a:rPr lang="de-DE" dirty="0"/>
              <a:t>Yang, 2015 [84]:</a:t>
            </a:r>
          </a:p>
          <a:p>
            <a:pPr marL="628650" lvl="1" indent="-285750">
              <a:buFont typeface="Arial" panose="020B0604020202020204" pitchFamily="34" charset="0"/>
              <a:buChar char="•"/>
            </a:pPr>
            <a:r>
              <a:rPr lang="de-DE" dirty="0">
                <a:sym typeface="Wingdings" pitchFamily="2" charset="2"/>
              </a:rPr>
              <a:t>Stellte einen Ansatz vor, in dem analysiert wurde, wie gut es möglich ist, Angriffe auf Recommender Systeme zu erkennen, wenn die Target-Items leicht über- bzw. unterdurchschnittlich statt maximal bzw. minimal bewertet werden.</a:t>
            </a:r>
          </a:p>
          <a:p>
            <a:pPr marL="628650" lvl="1" indent="-285750">
              <a:buFont typeface="Arial" panose="020B0604020202020204" pitchFamily="34" charset="0"/>
              <a:buChar char="•"/>
            </a:pPr>
            <a:r>
              <a:rPr lang="de-DE" dirty="0">
                <a:sym typeface="Wingdings" pitchFamily="2" charset="2"/>
              </a:rPr>
              <a:t>Unter anderem ein Datensatz von BookCrossing verwendet, so wie es in dieser Arbeit ebenso gemacht wurde</a:t>
            </a:r>
          </a:p>
          <a:p>
            <a:pPr marL="628650" lvl="1" indent="-285750">
              <a:buFont typeface="Arial" panose="020B0604020202020204" pitchFamily="34" charset="0"/>
              <a:buChar char="•"/>
            </a:pPr>
            <a:r>
              <a:rPr lang="de-DE" dirty="0">
                <a:sym typeface="Wingdings" pitchFamily="2" charset="2"/>
              </a:rPr>
              <a:t>Studie [84] hat mit dieser Arbeit gemein, dass es keine signigfikanten Unterschiede zwischen der Erkennung von Bandwagon- und  Reverse Bandwagon-Angriffen gibt</a:t>
            </a:r>
          </a:p>
          <a:p>
            <a:pPr marL="628650" lvl="1" indent="-285750">
              <a:buFont typeface="Arial" panose="020B0604020202020204" pitchFamily="34" charset="0"/>
              <a:buChar char="•"/>
            </a:pPr>
            <a:r>
              <a:rPr lang="de-DE" dirty="0">
                <a:sym typeface="Wingdings" pitchFamily="2" charset="2"/>
              </a:rPr>
              <a:t>Sowohl bei [84] als auch in dieser Arbeit zu beobachten, dass Segment-Angriffe gute Detektionsergebnisse liefern.</a:t>
            </a:r>
          </a:p>
        </p:txBody>
      </p:sp>
    </p:spTree>
    <p:extLst>
      <p:ext uri="{BB962C8B-B14F-4D97-AF65-F5344CB8AC3E}">
        <p14:creationId xmlns:p14="http://schemas.microsoft.com/office/powerpoint/2010/main" val="41659036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B50CEF-A356-9DC5-2D96-B8E0D0964F59}"/>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BE0AF01A-CD04-7733-0AC7-79BA6C800703}"/>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79B98CD6-BE1D-9BCF-7AA4-F30A838D2056}"/>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FA03EF6C-3E78-F029-47D6-CE13AE67F6B8}"/>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Vergleich mit weiteren Studien aus der Literatur</a:t>
            </a:r>
          </a:p>
        </p:txBody>
      </p:sp>
      <p:sp>
        <p:nvSpPr>
          <p:cNvPr id="2" name="Foliennummernplatzhalter 1">
            <a:extLst>
              <a:ext uri="{FF2B5EF4-FFF2-40B4-BE49-F238E27FC236}">
                <a16:creationId xmlns:a16="http://schemas.microsoft.com/office/drawing/2014/main" id="{FDCAD5A8-8BCA-5F6B-09EB-9FDA51FF425F}"/>
              </a:ext>
            </a:extLst>
          </p:cNvPr>
          <p:cNvSpPr>
            <a:spLocks noGrp="1"/>
          </p:cNvSpPr>
          <p:nvPr>
            <p:ph type="sldNum" sz="quarter" idx="12"/>
          </p:nvPr>
        </p:nvSpPr>
        <p:spPr/>
        <p:txBody>
          <a:bodyPr/>
          <a:lstStyle/>
          <a:p>
            <a:fld id="{3A8B627B-E937-BF42-9F32-48BF246BCC47}" type="slidenum">
              <a:rPr lang="de-DE" smtClean="0">
                <a:solidFill>
                  <a:schemeClr val="bg1"/>
                </a:solidFill>
              </a:rPr>
              <a:t>67</a:t>
            </a:fld>
            <a:endParaRPr lang="de-DE" dirty="0">
              <a:solidFill>
                <a:schemeClr val="bg1"/>
              </a:solidFill>
            </a:endParaRPr>
          </a:p>
        </p:txBody>
      </p:sp>
      <p:sp>
        <p:nvSpPr>
          <p:cNvPr id="3" name="Rechteck 2">
            <a:extLst>
              <a:ext uri="{FF2B5EF4-FFF2-40B4-BE49-F238E27FC236}">
                <a16:creationId xmlns:a16="http://schemas.microsoft.com/office/drawing/2014/main" id="{5E7336D3-4A72-4664-80C2-1DCB78EAF8B2}"/>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F777FC88-06A4-938F-51FE-5CEF81FA9327}"/>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67</a:t>
            </a:fld>
            <a:endParaRPr lang="de-DE" dirty="0">
              <a:solidFill>
                <a:schemeClr val="bg1"/>
              </a:solidFill>
            </a:endParaRPr>
          </a:p>
        </p:txBody>
      </p:sp>
      <p:sp>
        <p:nvSpPr>
          <p:cNvPr id="11" name="Foliennummernplatzhalter 11">
            <a:extLst>
              <a:ext uri="{FF2B5EF4-FFF2-40B4-BE49-F238E27FC236}">
                <a16:creationId xmlns:a16="http://schemas.microsoft.com/office/drawing/2014/main" id="{142207CA-840C-78F2-D678-9B1EC7FF452A}"/>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661D2E24-AC4B-D218-5D99-65FEAB178725}"/>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
        <p:nvSpPr>
          <p:cNvPr id="7" name="Textplatzhalter 10">
            <a:extLst>
              <a:ext uri="{FF2B5EF4-FFF2-40B4-BE49-F238E27FC236}">
                <a16:creationId xmlns:a16="http://schemas.microsoft.com/office/drawing/2014/main" id="{DABC9FEB-F9CC-A679-60A0-F27ECA95380B}"/>
              </a:ext>
            </a:extLst>
          </p:cNvPr>
          <p:cNvSpPr txBox="1">
            <a:spLocks/>
          </p:cNvSpPr>
          <p:nvPr/>
        </p:nvSpPr>
        <p:spPr>
          <a:xfrm>
            <a:off x="626444" y="1205465"/>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Zhou et al., 2018 [85]:</a:t>
            </a:r>
          </a:p>
          <a:p>
            <a:pPr marL="628650" lvl="1" indent="-285750">
              <a:buFont typeface="Arial" panose="020B0604020202020204" pitchFamily="34" charset="0"/>
              <a:buChar char="•"/>
            </a:pPr>
            <a:r>
              <a:rPr lang="de-DE" dirty="0"/>
              <a:t>stellten einen Ansatz vor, um basierend auf verdächtigen Zeitfenstern, einer Analyse von Target-Items und der Glaubwürdigkeit von Nutzergruppen Shilling-Angriffe zu erkennen</a:t>
            </a:r>
          </a:p>
          <a:p>
            <a:pPr marL="628650" lvl="1" indent="-285750">
              <a:buFont typeface="Arial" panose="020B0604020202020204" pitchFamily="34" charset="0"/>
              <a:buChar char="•"/>
            </a:pPr>
            <a:r>
              <a:rPr lang="de-DE" dirty="0"/>
              <a:t>Forscher nutzten dafür, wie es in dieser Arbeit ebenso gemacht wurde, mehrere Datensätze</a:t>
            </a:r>
          </a:p>
          <a:p>
            <a:pPr marL="628650" lvl="1" indent="-285750">
              <a:buFont typeface="Arial" panose="020B0604020202020204" pitchFamily="34" charset="0"/>
              <a:buChar char="•"/>
            </a:pPr>
            <a:r>
              <a:rPr lang="de-DE" dirty="0"/>
              <a:t>Gemeinsamkeit mit den Klassifikationsergebnissen dieser Arbeit: bei [85] stets bessere Performance bei größeren und dichteren Datensätze als bei kleineren, weniger dichten Datensätzen </a:t>
            </a:r>
            <a:r>
              <a:rPr lang="de-DE" dirty="0">
                <a:sym typeface="Wingdings" pitchFamily="2" charset="2"/>
              </a:rPr>
              <a:t> </a:t>
            </a:r>
            <a:r>
              <a:rPr lang="de-DE" dirty="0"/>
              <a:t>Bessere Performance bei MovieLens 10M als beim Datensatz MovieLens1M und bei diesem wiederum eine bessere als beim MovieLens 100K beobachtet</a:t>
            </a:r>
          </a:p>
          <a:p>
            <a:pPr marL="628650" lvl="1" indent="-285750">
              <a:buFont typeface="Arial" panose="020B0604020202020204" pitchFamily="34" charset="0"/>
              <a:buChar char="•"/>
            </a:pPr>
            <a:r>
              <a:rPr lang="de-DE" dirty="0"/>
              <a:t>Weitere Gemeinsamkeit mit den Ergebnissen dieser Arbeit: auch in [85] beobachtet, dass Ergebnisse mit steigender Angriffsgröße verbessert, mit größeren Verbesserungen bei kleinen Angriffsgrößen</a:t>
            </a:r>
          </a:p>
        </p:txBody>
      </p:sp>
    </p:spTree>
    <p:extLst>
      <p:ext uri="{BB962C8B-B14F-4D97-AF65-F5344CB8AC3E}">
        <p14:creationId xmlns:p14="http://schemas.microsoft.com/office/powerpoint/2010/main" val="15826192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9B949-B3C7-E4D2-AA0F-08AE82E42245}"/>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B605E039-E380-68F1-6A29-8A11B268FA13}"/>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4247967B-77C7-ED51-20E6-79F621D3A7C4}"/>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A271E1BF-224C-9F1B-B12E-B517757DACD8}"/>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Lösungsansätze für Schwachstellen bei der</a:t>
            </a:r>
            <a:br>
              <a:rPr lang="de-DE" dirty="0"/>
            </a:br>
            <a:r>
              <a:rPr lang="de-DE" dirty="0"/>
              <a:t>Empfehlungsqualität</a:t>
            </a:r>
          </a:p>
        </p:txBody>
      </p:sp>
      <p:sp>
        <p:nvSpPr>
          <p:cNvPr id="2" name="Foliennummernplatzhalter 1">
            <a:extLst>
              <a:ext uri="{FF2B5EF4-FFF2-40B4-BE49-F238E27FC236}">
                <a16:creationId xmlns:a16="http://schemas.microsoft.com/office/drawing/2014/main" id="{57A050A6-7AAF-58ED-A9AE-5A771F3A34DF}"/>
              </a:ext>
            </a:extLst>
          </p:cNvPr>
          <p:cNvSpPr>
            <a:spLocks noGrp="1"/>
          </p:cNvSpPr>
          <p:nvPr>
            <p:ph type="sldNum" sz="quarter" idx="12"/>
          </p:nvPr>
        </p:nvSpPr>
        <p:spPr/>
        <p:txBody>
          <a:bodyPr/>
          <a:lstStyle/>
          <a:p>
            <a:fld id="{3A8B627B-E937-BF42-9F32-48BF246BCC47}" type="slidenum">
              <a:rPr lang="de-DE" smtClean="0">
                <a:solidFill>
                  <a:schemeClr val="bg1"/>
                </a:solidFill>
              </a:rPr>
              <a:t>68</a:t>
            </a:fld>
            <a:endParaRPr lang="de-DE" dirty="0">
              <a:solidFill>
                <a:schemeClr val="bg1"/>
              </a:solidFill>
            </a:endParaRPr>
          </a:p>
        </p:txBody>
      </p:sp>
      <p:sp>
        <p:nvSpPr>
          <p:cNvPr id="3" name="Rechteck 2">
            <a:extLst>
              <a:ext uri="{FF2B5EF4-FFF2-40B4-BE49-F238E27FC236}">
                <a16:creationId xmlns:a16="http://schemas.microsoft.com/office/drawing/2014/main" id="{745688AD-7E2F-283B-4DBB-ED2663B0CD4D}"/>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72E42DCB-70BF-8E63-0CA1-73F6EC8B16C1}"/>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68</a:t>
            </a:fld>
            <a:endParaRPr lang="de-DE" dirty="0">
              <a:solidFill>
                <a:schemeClr val="bg1"/>
              </a:solidFill>
            </a:endParaRPr>
          </a:p>
        </p:txBody>
      </p:sp>
      <p:sp>
        <p:nvSpPr>
          <p:cNvPr id="11" name="Foliennummernplatzhalter 11">
            <a:extLst>
              <a:ext uri="{FF2B5EF4-FFF2-40B4-BE49-F238E27FC236}">
                <a16:creationId xmlns:a16="http://schemas.microsoft.com/office/drawing/2014/main" id="{5C8569D3-7B79-4A1E-3354-10E6B9EEB278}"/>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262749BA-4A5C-1D4F-5207-E6CADF2C4228}"/>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graphicFrame>
        <p:nvGraphicFramePr>
          <p:cNvPr id="10" name="Tabelle 9">
            <a:extLst>
              <a:ext uri="{FF2B5EF4-FFF2-40B4-BE49-F238E27FC236}">
                <a16:creationId xmlns:a16="http://schemas.microsoft.com/office/drawing/2014/main" id="{B8D25F1A-C5CD-0BBE-A215-EE032702C295}"/>
              </a:ext>
            </a:extLst>
          </p:cNvPr>
          <p:cNvGraphicFramePr>
            <a:graphicFrameLocks noGrp="1"/>
          </p:cNvGraphicFramePr>
          <p:nvPr>
            <p:extLst>
              <p:ext uri="{D42A27DB-BD31-4B8C-83A1-F6EECF244321}">
                <p14:modId xmlns:p14="http://schemas.microsoft.com/office/powerpoint/2010/main" val="2335058100"/>
              </p:ext>
            </p:extLst>
          </p:nvPr>
        </p:nvGraphicFramePr>
        <p:xfrm>
          <a:off x="900299" y="1395910"/>
          <a:ext cx="9943712" cy="4320616"/>
        </p:xfrm>
        <a:graphic>
          <a:graphicData uri="http://schemas.openxmlformats.org/drawingml/2006/table">
            <a:tbl>
              <a:tblPr firstRow="1" bandRow="1">
                <a:tableStyleId>{5DA37D80-6434-44D0-A028-1B22A696006F}</a:tableStyleId>
              </a:tblPr>
              <a:tblGrid>
                <a:gridCol w="537498">
                  <a:extLst>
                    <a:ext uri="{9D8B030D-6E8A-4147-A177-3AD203B41FA5}">
                      <a16:colId xmlns:a16="http://schemas.microsoft.com/office/drawing/2014/main" val="3221631117"/>
                    </a:ext>
                  </a:extLst>
                </a:gridCol>
                <a:gridCol w="2262818">
                  <a:extLst>
                    <a:ext uri="{9D8B030D-6E8A-4147-A177-3AD203B41FA5}">
                      <a16:colId xmlns:a16="http://schemas.microsoft.com/office/drawing/2014/main" val="4163772630"/>
                    </a:ext>
                  </a:extLst>
                </a:gridCol>
                <a:gridCol w="3273411">
                  <a:extLst>
                    <a:ext uri="{9D8B030D-6E8A-4147-A177-3AD203B41FA5}">
                      <a16:colId xmlns:a16="http://schemas.microsoft.com/office/drawing/2014/main" val="1950518428"/>
                    </a:ext>
                  </a:extLst>
                </a:gridCol>
                <a:gridCol w="3869985">
                  <a:extLst>
                    <a:ext uri="{9D8B030D-6E8A-4147-A177-3AD203B41FA5}">
                      <a16:colId xmlns:a16="http://schemas.microsoft.com/office/drawing/2014/main" val="904850556"/>
                    </a:ext>
                  </a:extLst>
                </a:gridCol>
              </a:tblGrid>
              <a:tr h="235994">
                <a:tc>
                  <a:txBody>
                    <a:bodyPr/>
                    <a:lstStyle/>
                    <a:p>
                      <a:r>
                        <a:rPr lang="de-DE" sz="1000"/>
                        <a:t>Nr.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000" b="1" kern="1200">
                          <a:solidFill>
                            <a:schemeClr val="tx1"/>
                          </a:solidFill>
                          <a:effectLst/>
                          <a:latin typeface="+mn-lt"/>
                          <a:ea typeface="+mn-ea"/>
                          <a:cs typeface="+mn-cs"/>
                        </a:rPr>
                        <a:t>Schwachstelle/Risiko </a:t>
                      </a:r>
                    </a:p>
                  </a:txBody>
                  <a:tcPr/>
                </a:tc>
                <a:tc>
                  <a:txBody>
                    <a:bodyPr/>
                    <a:lstStyle/>
                    <a:p>
                      <a:r>
                        <a:rPr lang="de-DE" sz="1000"/>
                        <a:t>Beschreibung</a:t>
                      </a:r>
                    </a:p>
                  </a:txBody>
                  <a:tcPr/>
                </a:tc>
                <a:tc>
                  <a:txBody>
                    <a:bodyPr/>
                    <a:lstStyle/>
                    <a:p>
                      <a:r>
                        <a:rPr lang="de-DE" sz="1000"/>
                        <a:t>Lösungsvorschlag</a:t>
                      </a:r>
                    </a:p>
                  </a:txBody>
                  <a:tcPr/>
                </a:tc>
                <a:extLst>
                  <a:ext uri="{0D108BD9-81ED-4DB2-BD59-A6C34878D82A}">
                    <a16:rowId xmlns:a16="http://schemas.microsoft.com/office/drawing/2014/main" val="399355051"/>
                  </a:ext>
                </a:extLst>
              </a:tr>
              <a:tr h="541398">
                <a:tc>
                  <a:txBody>
                    <a:bodyPr/>
                    <a:lstStyle/>
                    <a:p>
                      <a:r>
                        <a:rPr lang="de-DE" sz="1000"/>
                        <a:t>1</a:t>
                      </a:r>
                    </a:p>
                  </a:txBody>
                  <a:tcPr/>
                </a:tc>
                <a:tc>
                  <a:txBody>
                    <a:bodyPr/>
                    <a:lstStyle/>
                    <a:p>
                      <a:r>
                        <a:rPr lang="de-DE" sz="1000"/>
                        <a:t>Doppelte Bewertungen</a:t>
                      </a:r>
                    </a:p>
                  </a:txBody>
                  <a:tcPr/>
                </a:tc>
                <a:tc>
                  <a:txBody>
                    <a:bodyPr/>
                    <a:lstStyle/>
                    <a:p>
                      <a:r>
                        <a:rPr lang="de-DE" sz="1000"/>
                        <a:t>Nutzer kann dasselbe Item mehrmals bewerten</a:t>
                      </a:r>
                    </a:p>
                  </a:txBody>
                  <a:tcPr/>
                </a:tc>
                <a:tc>
                  <a:txBody>
                    <a:bodyPr/>
                    <a:lstStyle/>
                    <a:p>
                      <a:r>
                        <a:rPr lang="de-DE" sz="1000"/>
                        <a:t>Beschränkung, dass jeder Nutzer jedes Item nur einmal bewerten kann, implementieren; Umsetzung durch Hashing der Nutzer-Item-Kombinationen</a:t>
                      </a:r>
                    </a:p>
                  </a:txBody>
                  <a:tcPr/>
                </a:tc>
                <a:extLst>
                  <a:ext uri="{0D108BD9-81ED-4DB2-BD59-A6C34878D82A}">
                    <a16:rowId xmlns:a16="http://schemas.microsoft.com/office/drawing/2014/main" val="3167244378"/>
                  </a:ext>
                </a:extLst>
              </a:tr>
              <a:tr h="388696">
                <a:tc>
                  <a:txBody>
                    <a:bodyPr/>
                    <a:lstStyle/>
                    <a:p>
                      <a:r>
                        <a:rPr lang="de-DE" sz="1000"/>
                        <a:t>2</a:t>
                      </a:r>
                    </a:p>
                  </a:txBody>
                  <a:tcPr/>
                </a:tc>
                <a:tc>
                  <a:txBody>
                    <a:bodyPr/>
                    <a:lstStyle/>
                    <a:p>
                      <a:r>
                        <a:rPr lang="de-DE" sz="1000"/>
                        <a:t>Extrem hohe Bewertungsanzahl</a:t>
                      </a:r>
                    </a:p>
                  </a:txBody>
                  <a:tcPr/>
                </a:tc>
                <a:tc>
                  <a:txBody>
                    <a:bodyPr/>
                    <a:lstStyle/>
                    <a:p>
                      <a:r>
                        <a:rPr lang="de-DE" sz="1000"/>
                        <a:t>Nutzer kann beliebig viele Bewertungen abgeben</a:t>
                      </a:r>
                    </a:p>
                  </a:txBody>
                  <a:tcPr/>
                </a:tc>
                <a:tc>
                  <a:txBody>
                    <a:bodyPr/>
                    <a:lstStyle/>
                    <a:p>
                      <a:r>
                        <a:rPr lang="de-DE" sz="1000"/>
                        <a:t>Bewertungsanzahl begrenzen, z.B. 3 am Tag oder 10 im Monat</a:t>
                      </a:r>
                    </a:p>
                  </a:txBody>
                  <a:tcPr/>
                </a:tc>
                <a:extLst>
                  <a:ext uri="{0D108BD9-81ED-4DB2-BD59-A6C34878D82A}">
                    <a16:rowId xmlns:a16="http://schemas.microsoft.com/office/drawing/2014/main" val="719417225"/>
                  </a:ext>
                </a:extLst>
              </a:tr>
              <a:tr h="388696">
                <a:tc>
                  <a:txBody>
                    <a:bodyPr/>
                    <a:lstStyle/>
                    <a:p>
                      <a:r>
                        <a:rPr lang="de-DE" sz="1000"/>
                        <a:t>3</a:t>
                      </a:r>
                    </a:p>
                  </a:txBody>
                  <a:tcPr/>
                </a:tc>
                <a:tc>
                  <a:txBody>
                    <a:bodyPr/>
                    <a:lstStyle/>
                    <a:p>
                      <a:r>
                        <a:rPr lang="de-DE" sz="1000"/>
                        <a:t>Bewertungsmöglichkeit direkt nach Beitritt</a:t>
                      </a:r>
                    </a:p>
                  </a:txBody>
                  <a:tcPr/>
                </a:tc>
                <a:tc>
                  <a:txBody>
                    <a:bodyPr/>
                    <a:lstStyle/>
                    <a:p>
                      <a:r>
                        <a:rPr lang="de-DE" sz="1000"/>
                        <a:t>Nutzer kann direkt nach Erstellung seines Accounts Bewertungen abgeben</a:t>
                      </a:r>
                    </a:p>
                  </a:txBody>
                  <a:tcPr/>
                </a:tc>
                <a:tc>
                  <a:txBody>
                    <a:bodyPr/>
                    <a:lstStyle/>
                    <a:p>
                      <a:r>
                        <a:rPr lang="de-DE" sz="1000"/>
                        <a:t>Kriterien für Bewertungsmöglichkeit: Account ist min. 30 Tage alt oder Nutzer hat mindestens 5 Käufe</a:t>
                      </a:r>
                    </a:p>
                  </a:txBody>
                  <a:tcPr/>
                </a:tc>
                <a:extLst>
                  <a:ext uri="{0D108BD9-81ED-4DB2-BD59-A6C34878D82A}">
                    <a16:rowId xmlns:a16="http://schemas.microsoft.com/office/drawing/2014/main" val="3320932532"/>
                  </a:ext>
                </a:extLst>
              </a:tr>
              <a:tr h="388696">
                <a:tc>
                  <a:txBody>
                    <a:bodyPr/>
                    <a:lstStyle/>
                    <a:p>
                      <a:r>
                        <a:rPr lang="de-DE" sz="1000"/>
                        <a:t>4</a:t>
                      </a:r>
                    </a:p>
                  </a:txBody>
                  <a:tcPr/>
                </a:tc>
                <a:tc>
                  <a:txBody>
                    <a:bodyPr/>
                    <a:lstStyle/>
                    <a:p>
                      <a:r>
                        <a:rPr lang="de-DE" sz="1000"/>
                        <a:t>Bewertungsmöglichkeit für nicht gekaufte Produkte</a:t>
                      </a:r>
                    </a:p>
                  </a:txBody>
                  <a:tcPr/>
                </a:tc>
                <a:tc>
                  <a:txBody>
                    <a:bodyPr/>
                    <a:lstStyle/>
                    <a:p>
                      <a:r>
                        <a:rPr lang="de-DE" sz="1000"/>
                        <a:t>Nutzer kann Produkte bewerten, ohne diese gekauft zu haben</a:t>
                      </a:r>
                    </a:p>
                  </a:txBody>
                  <a:tcPr/>
                </a:tc>
                <a:tc>
                  <a:txBody>
                    <a:bodyPr/>
                    <a:lstStyle/>
                    <a:p>
                      <a:r>
                        <a:rPr lang="de-DE" sz="1000"/>
                        <a:t>Implementation einer Datenbank-basierten Überprüfung der Kaufhistorie: Nur Käufer können bewerten</a:t>
                      </a:r>
                    </a:p>
                  </a:txBody>
                  <a:tcPr/>
                </a:tc>
                <a:extLst>
                  <a:ext uri="{0D108BD9-81ED-4DB2-BD59-A6C34878D82A}">
                    <a16:rowId xmlns:a16="http://schemas.microsoft.com/office/drawing/2014/main" val="1065061337"/>
                  </a:ext>
                </a:extLst>
              </a:tr>
              <a:tr h="541398">
                <a:tc>
                  <a:txBody>
                    <a:bodyPr/>
                    <a:lstStyle/>
                    <a:p>
                      <a:r>
                        <a:rPr lang="de-DE" sz="1000"/>
                        <a:t>5</a:t>
                      </a:r>
                    </a:p>
                  </a:txBody>
                  <a:tcPr/>
                </a:tc>
                <a:tc>
                  <a:txBody>
                    <a:bodyPr/>
                    <a:lstStyle/>
                    <a:p>
                      <a:r>
                        <a:rPr lang="de-DE" sz="1000"/>
                        <a:t>Bewertungsmöglichkeit für vor Erhalt stornierte Bestellungen</a:t>
                      </a:r>
                    </a:p>
                  </a:txBody>
                  <a:tcPr/>
                </a:tc>
                <a:tc>
                  <a:txBody>
                    <a:bodyPr/>
                    <a:lstStyle/>
                    <a:p>
                      <a:r>
                        <a:rPr lang="de-DE" sz="1000"/>
                        <a:t>Nutzer kann Produkte bewerten, obwohl er die Bestellungen vor Erhalt der Produkte storniert hat</a:t>
                      </a:r>
                    </a:p>
                  </a:txBody>
                  <a:tcPr/>
                </a:tc>
                <a:tc>
                  <a:txBody>
                    <a:bodyPr/>
                    <a:lstStyle/>
                    <a:p>
                      <a:r>
                        <a:rPr lang="de-DE" sz="1000"/>
                        <a:t>Funktion implementieren, die prüft, ob ein Nutzer eine Bestellung storniert hat, bevor er eine Bewertung zu einem in der Bestellung enthaltenen Produkt abgeben kann</a:t>
                      </a:r>
                    </a:p>
                  </a:txBody>
                  <a:tcPr/>
                </a:tc>
                <a:extLst>
                  <a:ext uri="{0D108BD9-81ED-4DB2-BD59-A6C34878D82A}">
                    <a16:rowId xmlns:a16="http://schemas.microsoft.com/office/drawing/2014/main" val="3563528651"/>
                  </a:ext>
                </a:extLst>
              </a:tr>
              <a:tr h="388696">
                <a:tc>
                  <a:txBody>
                    <a:bodyPr/>
                    <a:lstStyle/>
                    <a:p>
                      <a:r>
                        <a:rPr lang="de-DE" sz="1000"/>
                        <a:t>6</a:t>
                      </a:r>
                    </a:p>
                  </a:txBody>
                  <a:tcPr/>
                </a:tc>
                <a:tc>
                  <a:txBody>
                    <a:bodyPr/>
                    <a:lstStyle/>
                    <a:p>
                      <a:r>
                        <a:rPr lang="de-DE" sz="1000"/>
                        <a:t>Extrem einseitige Bewertungen</a:t>
                      </a:r>
                    </a:p>
                  </a:txBody>
                  <a:tcPr/>
                </a:tc>
                <a:tc>
                  <a:txBody>
                    <a:bodyPr/>
                    <a:lstStyle/>
                    <a:p>
                      <a:r>
                        <a:rPr lang="de-DE" sz="1000"/>
                        <a:t>Nutzer bewertet wenig positiv, dafür aber ganz viel negativ</a:t>
                      </a:r>
                    </a:p>
                  </a:txBody>
                  <a:tcPr/>
                </a:tc>
                <a:tc>
                  <a:txBody>
                    <a:bodyPr/>
                    <a:lstStyle/>
                    <a:p>
                      <a:r>
                        <a:rPr lang="de-DE" sz="1000"/>
                        <a:t>Automatischer Hinweis an Admins wenn mindestens 80\% der Bewertungen eines Nutzers negativ sind</a:t>
                      </a:r>
                    </a:p>
                  </a:txBody>
                  <a:tcPr/>
                </a:tc>
                <a:extLst>
                  <a:ext uri="{0D108BD9-81ED-4DB2-BD59-A6C34878D82A}">
                    <a16:rowId xmlns:a16="http://schemas.microsoft.com/office/drawing/2014/main" val="3094120038"/>
                  </a:ext>
                </a:extLst>
              </a:tr>
              <a:tr h="694100">
                <a:tc>
                  <a:txBody>
                    <a:bodyPr/>
                    <a:lstStyle/>
                    <a:p>
                      <a:r>
                        <a:rPr lang="de-DE" sz="1000"/>
                        <a:t>7</a:t>
                      </a:r>
                    </a:p>
                  </a:txBody>
                  <a:tcPr/>
                </a:tc>
                <a:tc>
                  <a:txBody>
                    <a:bodyPr/>
                    <a:lstStyle/>
                    <a:p>
                      <a:r>
                        <a:rPr lang="de-DE" sz="1000"/>
                        <a:t>Manipulierte Bewertungen durch Angriffe</a:t>
                      </a:r>
                    </a:p>
                  </a:txBody>
                  <a:tcPr/>
                </a:tc>
                <a:tc>
                  <a:txBody>
                    <a:bodyPr/>
                    <a:lstStyle/>
                    <a:p>
                      <a:r>
                        <a:rPr lang="de-DE" sz="1000"/>
                        <a:t>Angreifer beeinflussen das Empfehlungssystem durch Massenbewertungen aus verschiedenen Accounts</a:t>
                      </a:r>
                    </a:p>
                  </a:txBody>
                  <a:tcPr/>
                </a:tc>
                <a:tc>
                  <a:txBody>
                    <a:bodyPr/>
                    <a:lstStyle/>
                    <a:p>
                      <a:r>
                        <a:rPr lang="de-DE" sz="1000"/>
                        <a:t>Implementation ML-basierter automatisierter Anomalieerkennung. Kontinuierliches Monitoring von Maßen wie MAE, RMSE und HitRate@K zur Beobachtung von Veränderungen bei der Empfehlungsqualität</a:t>
                      </a:r>
                    </a:p>
                  </a:txBody>
                  <a:tcPr/>
                </a:tc>
                <a:extLst>
                  <a:ext uri="{0D108BD9-81ED-4DB2-BD59-A6C34878D82A}">
                    <a16:rowId xmlns:a16="http://schemas.microsoft.com/office/drawing/2014/main" val="2543935415"/>
                  </a:ext>
                </a:extLst>
              </a:tr>
              <a:tr h="694100">
                <a:tc>
                  <a:txBody>
                    <a:bodyPr/>
                    <a:lstStyle/>
                    <a:p>
                      <a:r>
                        <a:rPr lang="de-DE" sz="100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000"/>
                        <a:t>Overfitting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000"/>
                        <a:t>Empfehlungen des Systems basieren zu sehr auf bereits vorhandenen Daten und sind für neue Nutzer ungenau</a:t>
                      </a:r>
                    </a:p>
                    <a:p>
                      <a:endParaRPr lang="de-DE" sz="1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000"/>
                        <a:t>Regelmäßiges Training des Recommender Modells basierend auf den gesamten vorhandenen Bewertungsdaten; Cross-Validation beim Trainieren des Modells</a:t>
                      </a:r>
                    </a:p>
                    <a:p>
                      <a:endParaRPr lang="de-DE" sz="1000"/>
                    </a:p>
                  </a:txBody>
                  <a:tcPr/>
                </a:tc>
                <a:extLst>
                  <a:ext uri="{0D108BD9-81ED-4DB2-BD59-A6C34878D82A}">
                    <a16:rowId xmlns:a16="http://schemas.microsoft.com/office/drawing/2014/main" val="1802399401"/>
                  </a:ext>
                </a:extLst>
              </a:tr>
            </a:tbl>
          </a:graphicData>
        </a:graphic>
      </p:graphicFrame>
    </p:spTree>
    <p:extLst>
      <p:ext uri="{BB962C8B-B14F-4D97-AF65-F5344CB8AC3E}">
        <p14:creationId xmlns:p14="http://schemas.microsoft.com/office/powerpoint/2010/main" val="25853367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0BF184-CFD6-7A5E-4170-462D353B8576}"/>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A2479351-A8EE-D5AA-0650-61B713783F9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42CB7A18-776C-51EC-2E20-C1E32B5314DE}"/>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BC158E57-9E3F-F4D7-4E25-9B54C3471A73}"/>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Lösungsansätze für Schwachstellen bei der</a:t>
            </a:r>
            <a:br>
              <a:rPr lang="de-DE" dirty="0"/>
            </a:br>
            <a:r>
              <a:rPr lang="de-DE" dirty="0"/>
              <a:t>Empfehlungsqualität</a:t>
            </a:r>
          </a:p>
        </p:txBody>
      </p:sp>
      <p:sp>
        <p:nvSpPr>
          <p:cNvPr id="2" name="Foliennummernplatzhalter 1">
            <a:extLst>
              <a:ext uri="{FF2B5EF4-FFF2-40B4-BE49-F238E27FC236}">
                <a16:creationId xmlns:a16="http://schemas.microsoft.com/office/drawing/2014/main" id="{1B8D2098-1A29-F39F-3A6E-BBEE1EEE518B}"/>
              </a:ext>
            </a:extLst>
          </p:cNvPr>
          <p:cNvSpPr>
            <a:spLocks noGrp="1"/>
          </p:cNvSpPr>
          <p:nvPr>
            <p:ph type="sldNum" sz="quarter" idx="12"/>
          </p:nvPr>
        </p:nvSpPr>
        <p:spPr/>
        <p:txBody>
          <a:bodyPr/>
          <a:lstStyle/>
          <a:p>
            <a:fld id="{3A8B627B-E937-BF42-9F32-48BF246BCC47}" type="slidenum">
              <a:rPr lang="de-DE" smtClean="0">
                <a:solidFill>
                  <a:schemeClr val="bg1"/>
                </a:solidFill>
              </a:rPr>
              <a:t>69</a:t>
            </a:fld>
            <a:endParaRPr lang="de-DE" dirty="0">
              <a:solidFill>
                <a:schemeClr val="bg1"/>
              </a:solidFill>
            </a:endParaRPr>
          </a:p>
        </p:txBody>
      </p:sp>
      <p:sp>
        <p:nvSpPr>
          <p:cNvPr id="3" name="Rechteck 2">
            <a:extLst>
              <a:ext uri="{FF2B5EF4-FFF2-40B4-BE49-F238E27FC236}">
                <a16:creationId xmlns:a16="http://schemas.microsoft.com/office/drawing/2014/main" id="{00477A8A-7EC6-318C-7EB0-38186833E748}"/>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6EA9C33D-3578-7D85-9183-288E942948DF}"/>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69</a:t>
            </a:fld>
            <a:endParaRPr lang="de-DE" dirty="0">
              <a:solidFill>
                <a:schemeClr val="bg1"/>
              </a:solidFill>
            </a:endParaRPr>
          </a:p>
        </p:txBody>
      </p:sp>
      <p:sp>
        <p:nvSpPr>
          <p:cNvPr id="11" name="Foliennummernplatzhalter 11">
            <a:extLst>
              <a:ext uri="{FF2B5EF4-FFF2-40B4-BE49-F238E27FC236}">
                <a16:creationId xmlns:a16="http://schemas.microsoft.com/office/drawing/2014/main" id="{5350B959-071C-F872-798B-848EAED4A0C6}"/>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CFDB52D0-91EE-7DF0-274B-C80C649C45F4}"/>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graphicFrame>
        <p:nvGraphicFramePr>
          <p:cNvPr id="10" name="Tabelle 9">
            <a:extLst>
              <a:ext uri="{FF2B5EF4-FFF2-40B4-BE49-F238E27FC236}">
                <a16:creationId xmlns:a16="http://schemas.microsoft.com/office/drawing/2014/main" id="{B18144EA-71D1-A8BB-6C15-7B195EBE82D0}"/>
              </a:ext>
            </a:extLst>
          </p:cNvPr>
          <p:cNvGraphicFramePr>
            <a:graphicFrameLocks noGrp="1"/>
          </p:cNvGraphicFramePr>
          <p:nvPr>
            <p:extLst>
              <p:ext uri="{D42A27DB-BD31-4B8C-83A1-F6EECF244321}">
                <p14:modId xmlns:p14="http://schemas.microsoft.com/office/powerpoint/2010/main" val="955919596"/>
              </p:ext>
            </p:extLst>
          </p:nvPr>
        </p:nvGraphicFramePr>
        <p:xfrm>
          <a:off x="820058" y="1464133"/>
          <a:ext cx="10128371" cy="4217674"/>
        </p:xfrm>
        <a:graphic>
          <a:graphicData uri="http://schemas.openxmlformats.org/drawingml/2006/table">
            <a:tbl>
              <a:tblPr firstRow="1" bandRow="1">
                <a:tableStyleId>{5DA37D80-6434-44D0-A028-1B22A696006F}</a:tableStyleId>
              </a:tblPr>
              <a:tblGrid>
                <a:gridCol w="547480">
                  <a:extLst>
                    <a:ext uri="{9D8B030D-6E8A-4147-A177-3AD203B41FA5}">
                      <a16:colId xmlns:a16="http://schemas.microsoft.com/office/drawing/2014/main" val="3221631117"/>
                    </a:ext>
                  </a:extLst>
                </a:gridCol>
                <a:gridCol w="2243215">
                  <a:extLst>
                    <a:ext uri="{9D8B030D-6E8A-4147-A177-3AD203B41FA5}">
                      <a16:colId xmlns:a16="http://schemas.microsoft.com/office/drawing/2014/main" val="4163772630"/>
                    </a:ext>
                  </a:extLst>
                </a:gridCol>
                <a:gridCol w="3986862">
                  <a:extLst>
                    <a:ext uri="{9D8B030D-6E8A-4147-A177-3AD203B41FA5}">
                      <a16:colId xmlns:a16="http://schemas.microsoft.com/office/drawing/2014/main" val="1950518428"/>
                    </a:ext>
                  </a:extLst>
                </a:gridCol>
                <a:gridCol w="3350814">
                  <a:extLst>
                    <a:ext uri="{9D8B030D-6E8A-4147-A177-3AD203B41FA5}">
                      <a16:colId xmlns:a16="http://schemas.microsoft.com/office/drawing/2014/main" val="904850556"/>
                    </a:ext>
                  </a:extLst>
                </a:gridCol>
              </a:tblGrid>
              <a:tr h="220770">
                <a:tc>
                  <a:txBody>
                    <a:bodyPr/>
                    <a:lstStyle/>
                    <a:p>
                      <a:r>
                        <a:rPr lang="de-DE" sz="900"/>
                        <a:t>Nr.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1" kern="1200">
                          <a:solidFill>
                            <a:schemeClr val="tx1"/>
                          </a:solidFill>
                          <a:effectLst/>
                          <a:latin typeface="+mn-lt"/>
                          <a:ea typeface="+mn-ea"/>
                          <a:cs typeface="+mn-cs"/>
                        </a:rPr>
                        <a:t>Schwachstelle/Risiko </a:t>
                      </a:r>
                    </a:p>
                  </a:txBody>
                  <a:tcPr/>
                </a:tc>
                <a:tc>
                  <a:txBody>
                    <a:bodyPr/>
                    <a:lstStyle/>
                    <a:p>
                      <a:r>
                        <a:rPr lang="de-DE" sz="900"/>
                        <a:t>Beschreibung</a:t>
                      </a:r>
                    </a:p>
                  </a:txBody>
                  <a:tcPr/>
                </a:tc>
                <a:tc>
                  <a:txBody>
                    <a:bodyPr/>
                    <a:lstStyle/>
                    <a:p>
                      <a:r>
                        <a:rPr lang="de-DE" sz="900"/>
                        <a:t>Lösungsvorschlag</a:t>
                      </a:r>
                    </a:p>
                  </a:txBody>
                  <a:tcPr/>
                </a:tc>
                <a:extLst>
                  <a:ext uri="{0D108BD9-81ED-4DB2-BD59-A6C34878D82A}">
                    <a16:rowId xmlns:a16="http://schemas.microsoft.com/office/drawing/2014/main" val="399355051"/>
                  </a:ext>
                </a:extLst>
              </a:tr>
              <a:tr h="353232">
                <a:tc>
                  <a:txBody>
                    <a:bodyPr/>
                    <a:lstStyle/>
                    <a:p>
                      <a:r>
                        <a:rPr lang="de-DE" sz="900"/>
                        <a:t>9</a:t>
                      </a:r>
                    </a:p>
                  </a:txBody>
                  <a:tcPr/>
                </a:tc>
                <a:tc>
                  <a:txBody>
                    <a:bodyPr/>
                    <a:lstStyle/>
                    <a:p>
                      <a:r>
                        <a:rPr lang="de-DE" sz="900"/>
                        <a:t>Für Nutzer nicht nachvollziehbare Empfehlungen</a:t>
                      </a:r>
                    </a:p>
                  </a:txBody>
                  <a:tcPr/>
                </a:tc>
                <a:tc>
                  <a:txBody>
                    <a:bodyPr/>
                    <a:lstStyle/>
                    <a:p>
                      <a:r>
                        <a:rPr lang="de-DE" sz="900"/>
                        <a:t>Nutzer können Empfehlungen nicht verstehen, da sie sie als unpassend erachten</a:t>
                      </a:r>
                    </a:p>
                  </a:txBody>
                  <a:tcPr/>
                </a:tc>
                <a:tc>
                  <a:txBody>
                    <a:bodyPr/>
                    <a:lstStyle/>
                    <a:p>
                      <a:r>
                        <a:rPr lang="de-DE" sz="900"/>
                        <a:t>Einsatz von Explainable AI (XAI) zur Erklärung und Visualisierung von Gründen für die Empfehlungen</a:t>
                      </a:r>
                    </a:p>
                  </a:txBody>
                  <a:tcPr/>
                </a:tc>
                <a:extLst>
                  <a:ext uri="{0D108BD9-81ED-4DB2-BD59-A6C34878D82A}">
                    <a16:rowId xmlns:a16="http://schemas.microsoft.com/office/drawing/2014/main" val="719417225"/>
                  </a:ext>
                </a:extLst>
              </a:tr>
              <a:tr h="481099">
                <a:tc>
                  <a:txBody>
                    <a:bodyPr/>
                    <a:lstStyle/>
                    <a:p>
                      <a:r>
                        <a:rPr lang="de-DE" sz="900"/>
                        <a:t>10</a:t>
                      </a:r>
                    </a:p>
                  </a:txBody>
                  <a:tcPr/>
                </a:tc>
                <a:tc>
                  <a:txBody>
                    <a:bodyPr/>
                    <a:lstStyle/>
                    <a:p>
                      <a:r>
                        <a:rPr lang="de-DE" sz="900"/>
                        <a:t>Cold-Start</a:t>
                      </a:r>
                    </a:p>
                  </a:txBody>
                  <a:tcPr/>
                </a:tc>
                <a:tc>
                  <a:txBody>
                    <a:bodyPr/>
                    <a:lstStyle/>
                    <a:p>
                      <a:r>
                        <a:rPr lang="de-DE" sz="900"/>
                        <a:t>Für neue Nutzer oder neue Items können aufgrund fehlender Daten keine Empfehlungen generiert werden</a:t>
                      </a:r>
                    </a:p>
                  </a:txBody>
                  <a:tcPr/>
                </a:tc>
                <a:tc>
                  <a:txBody>
                    <a:bodyPr/>
                    <a:lstStyle/>
                    <a:p>
                      <a:r>
                        <a:rPr lang="de-DE" sz="900"/>
                        <a:t>Einsatz von Content-based Filtering sowie Hybrid-Methoden; Abfrage von Genre-/Kategorie-Präferenzen bei neuen Nutzern</a:t>
                      </a:r>
                    </a:p>
                  </a:txBody>
                  <a:tcPr/>
                </a:tc>
                <a:extLst>
                  <a:ext uri="{0D108BD9-81ED-4DB2-BD59-A6C34878D82A}">
                    <a16:rowId xmlns:a16="http://schemas.microsoft.com/office/drawing/2014/main" val="3320932532"/>
                  </a:ext>
                </a:extLst>
              </a:tr>
              <a:tr h="353232">
                <a:tc>
                  <a:txBody>
                    <a:bodyPr/>
                    <a:lstStyle/>
                    <a:p>
                      <a:r>
                        <a:rPr lang="de-DE" sz="900"/>
                        <a:t>11</a:t>
                      </a:r>
                    </a:p>
                  </a:txBody>
                  <a:tcPr/>
                </a:tc>
                <a:tc>
                  <a:txBody>
                    <a:bodyPr/>
                    <a:lstStyle/>
                    <a:p>
                      <a:r>
                        <a:rPr lang="de-DE" sz="900"/>
                        <a:t>Nichterkennung von Angreifern</a:t>
                      </a:r>
                    </a:p>
                  </a:txBody>
                  <a:tcPr/>
                </a:tc>
                <a:tc>
                  <a:txBody>
                    <a:bodyPr/>
                    <a:lstStyle/>
                    <a:p>
                      <a:r>
                        <a:rPr lang="de-DE" sz="900"/>
                        <a:t>Angriffe bzw. Angriffsprofile werden nicht erkannt</a:t>
                      </a:r>
                    </a:p>
                  </a:txBody>
                  <a:tcPr/>
                </a:tc>
                <a:tc>
                  <a:txBody>
                    <a:bodyPr/>
                    <a:lstStyle/>
                    <a:p>
                      <a:r>
                        <a:rPr lang="de-DE" sz="900"/>
                        <a:t>Nicht überwachtes Lernen zur Erkennung von untypischen Bewertungsmustern</a:t>
                      </a:r>
                    </a:p>
                  </a:txBody>
                  <a:tcPr/>
                </a:tc>
                <a:extLst>
                  <a:ext uri="{0D108BD9-81ED-4DB2-BD59-A6C34878D82A}">
                    <a16:rowId xmlns:a16="http://schemas.microsoft.com/office/drawing/2014/main" val="1065061337"/>
                  </a:ext>
                </a:extLst>
              </a:tr>
              <a:tr h="512879">
                <a:tc>
                  <a:txBody>
                    <a:bodyPr/>
                    <a:lstStyle/>
                    <a:p>
                      <a:r>
                        <a:rPr lang="de-DE" sz="900"/>
                        <a:t>12</a:t>
                      </a:r>
                    </a:p>
                  </a:txBody>
                  <a:tcPr/>
                </a:tc>
                <a:tc>
                  <a:txBody>
                    <a:bodyPr/>
                    <a:lstStyle/>
                    <a:p>
                      <a:r>
                        <a:rPr lang="de-DE" sz="900"/>
                        <a:t>Nutzerfeedback</a:t>
                      </a:r>
                    </a:p>
                  </a:txBody>
                  <a:tcPr/>
                </a:tc>
                <a:tc>
                  <a:txBody>
                    <a:bodyPr/>
                    <a:lstStyle/>
                    <a:p>
                      <a:r>
                        <a:rPr lang="de-DE" sz="900"/>
                        <a:t>Nutzer sollten durch Feedback aktiv die Möglichkeit zur Verbesserung der Empfehlungsqualität des Recommender Systems haben, um falsche oder irrelevante Empfehlungen zu minimieren</a:t>
                      </a:r>
                    </a:p>
                  </a:txBody>
                  <a:tcPr/>
                </a:tc>
                <a:tc>
                  <a:txBody>
                    <a:bodyPr/>
                    <a:lstStyle/>
                    <a:p>
                      <a:r>
                        <a:rPr lang="de-DE" sz="900"/>
                        <a:t>Implementierung einer „Kein Interesse“-Funktion zur Verbesserung des Systems</a:t>
                      </a:r>
                    </a:p>
                  </a:txBody>
                  <a:tcPr/>
                </a:tc>
                <a:extLst>
                  <a:ext uri="{0D108BD9-81ED-4DB2-BD59-A6C34878D82A}">
                    <a16:rowId xmlns:a16="http://schemas.microsoft.com/office/drawing/2014/main" val="3563528651"/>
                  </a:ext>
                </a:extLst>
              </a:tr>
              <a:tr h="485694">
                <a:tc>
                  <a:txBody>
                    <a:bodyPr/>
                    <a:lstStyle/>
                    <a:p>
                      <a:r>
                        <a:rPr lang="de-DE" sz="900"/>
                        <a:t>13</a:t>
                      </a:r>
                    </a:p>
                  </a:txBody>
                  <a:tcPr/>
                </a:tc>
                <a:tc>
                  <a:txBody>
                    <a:bodyPr/>
                    <a:lstStyle/>
                    <a:p>
                      <a:r>
                        <a:rPr lang="de-DE" sz="900"/>
                        <a:t>Shilling-Angriffe</a:t>
                      </a:r>
                    </a:p>
                  </a:txBody>
                  <a:tcPr/>
                </a:tc>
                <a:tc>
                  <a:txBody>
                    <a:bodyPr/>
                    <a:lstStyle/>
                    <a:p>
                      <a:r>
                        <a:rPr lang="de-DE" sz="900"/>
                        <a:t>Angreifer versuchen möglichst unauffällig durch Fake-Bewertungen die Empfehlungen des Recommender Systems zu manipulieren</a:t>
                      </a:r>
                    </a:p>
                  </a:txBody>
                  <a:tcPr/>
                </a:tc>
                <a:tc>
                  <a:txBody>
                    <a:bodyPr/>
                    <a:lstStyle/>
                    <a:p>
                      <a:r>
                        <a:rPr lang="de-DE" sz="900"/>
                        <a:t>Verwendung von Attributen wie RDMA, WDMA zur Detektion auffälliger Bewertungsschemata; Manuelle Überprüfung potenzieller Angriffsprofile durch Admins</a:t>
                      </a:r>
                    </a:p>
                  </a:txBody>
                  <a:tcPr/>
                </a:tc>
                <a:extLst>
                  <a:ext uri="{0D108BD9-81ED-4DB2-BD59-A6C34878D82A}">
                    <a16:rowId xmlns:a16="http://schemas.microsoft.com/office/drawing/2014/main" val="3094120038"/>
                  </a:ext>
                </a:extLst>
              </a:tr>
              <a:tr h="512879">
                <a:tc>
                  <a:txBody>
                    <a:bodyPr/>
                    <a:lstStyle/>
                    <a:p>
                      <a:r>
                        <a:rPr lang="de-DE" sz="900"/>
                        <a:t>14</a:t>
                      </a:r>
                    </a:p>
                  </a:txBody>
                  <a:tcPr/>
                </a:tc>
                <a:tc>
                  <a:txBody>
                    <a:bodyPr/>
                    <a:lstStyle/>
                    <a:p>
                      <a:r>
                        <a:rPr lang="de-DE" sz="900"/>
                        <a:t>Sybil-Angriffe</a:t>
                      </a:r>
                    </a:p>
                  </a:txBody>
                  <a:tcPr/>
                </a:tc>
                <a:tc>
                  <a:txBody>
                    <a:bodyPr/>
                    <a:lstStyle/>
                    <a:p>
                      <a:r>
                        <a:rPr lang="de-DE" sz="900"/>
                        <a:t>Angreifer versuchen, von mehreren Accounts aus durch gezielt verfälschende Bewertungen die Empfehlungsqualität des Systems negativ zu beeinflussen</a:t>
                      </a:r>
                    </a:p>
                  </a:txBody>
                  <a:tcPr/>
                </a:tc>
                <a:tc>
                  <a:txBody>
                    <a:bodyPr/>
                    <a:lstStyle/>
                    <a:p>
                      <a:r>
                        <a:rPr lang="de-DE" sz="900"/>
                        <a:t>Nutzung von Graph-basierten Algorithmen, um Gruppen-Angriffe zu erkennen</a:t>
                      </a:r>
                    </a:p>
                  </a:txBody>
                  <a:tcPr/>
                </a:tc>
                <a:extLst>
                  <a:ext uri="{0D108BD9-81ED-4DB2-BD59-A6C34878D82A}">
                    <a16:rowId xmlns:a16="http://schemas.microsoft.com/office/drawing/2014/main" val="2543935415"/>
                  </a:ext>
                </a:extLst>
              </a:tr>
              <a:tr h="353232">
                <a:tc>
                  <a:txBody>
                    <a:bodyPr/>
                    <a:lstStyle/>
                    <a:p>
                      <a:r>
                        <a:rPr lang="de-DE" sz="900"/>
                        <a:t>15</a:t>
                      </a:r>
                    </a:p>
                  </a:txBody>
                  <a:tcPr/>
                </a:tc>
                <a:tc>
                  <a:txBody>
                    <a:bodyPr/>
                    <a:lstStyle/>
                    <a:p>
                      <a:r>
                        <a:rPr lang="de-DE" sz="900"/>
                        <a:t>Bot-Bewertungen</a:t>
                      </a:r>
                    </a:p>
                  </a:txBody>
                  <a:tcPr/>
                </a:tc>
                <a:tc>
                  <a:txBody>
                    <a:bodyPr/>
                    <a:lstStyle/>
                    <a:p>
                      <a:r>
                        <a:rPr lang="de-DE" sz="900"/>
                        <a:t>Bots bewerten Items und beeinflussen so die Empfehlungsqualität des Systems</a:t>
                      </a:r>
                    </a:p>
                  </a:txBody>
                  <a:tcPr/>
                </a:tc>
                <a:tc>
                  <a:txBody>
                    <a:bodyPr/>
                    <a:lstStyle/>
                    <a:p>
                      <a:r>
                        <a:rPr lang="de-DE" sz="900"/>
                        <a:t>Implementation gezielter Maßnahmen wie 2-Faktor-Authentifizierung oder Captchas gegen Bots</a:t>
                      </a:r>
                    </a:p>
                  </a:txBody>
                  <a:tcPr/>
                </a:tc>
                <a:extLst>
                  <a:ext uri="{0D108BD9-81ED-4DB2-BD59-A6C34878D82A}">
                    <a16:rowId xmlns:a16="http://schemas.microsoft.com/office/drawing/2014/main" val="3044800968"/>
                  </a:ext>
                </a:extLst>
              </a:tr>
              <a:tr h="882017">
                <a:tc>
                  <a:txBody>
                    <a:bodyPr/>
                    <a:lstStyle/>
                    <a:p>
                      <a:r>
                        <a:rPr lang="de-DE" sz="900"/>
                        <a:t>16</a:t>
                      </a:r>
                    </a:p>
                  </a:txBody>
                  <a:tcPr/>
                </a:tc>
                <a:tc>
                  <a:txBody>
                    <a:bodyPr/>
                    <a:lstStyle/>
                    <a:p>
                      <a:r>
                        <a:rPr lang="de-DE" sz="900"/>
                        <a:t>Fehlende Gewichtung von vertrauenswürdigen Nutzern</a:t>
                      </a:r>
                    </a:p>
                  </a:txBody>
                  <a:tcPr/>
                </a:tc>
                <a:tc>
                  <a:txBody>
                    <a:bodyPr/>
                    <a:lstStyle/>
                    <a:p>
                      <a:r>
                        <a:rPr lang="de-DE" sz="900"/>
                        <a:t>Bewertungen werden gleich behandelt, unabhängig davon, ob ein Nutzer vertrauenswürdig ist oder nicht</a:t>
                      </a:r>
                    </a:p>
                  </a:txBody>
                  <a:tcPr/>
                </a:tc>
                <a:tc>
                  <a:txBody>
                    <a:bodyPr/>
                    <a:lstStyle/>
                    <a:p>
                      <a:r>
                        <a:rPr lang="de-DE" sz="900"/>
                        <a:t>Einführung eines nutzerbasierten Vertrauenssystems: Nutzer können anderen Nutzern Vertrauen aussprechen, basierend auf Bewertungen, Verifizierung oder Community-Feedback; Bewertungen von vertrauenswürdigen Nutzern erhalten ein höheres Gewicht im Empfehlungsalgorithmus</a:t>
                      </a:r>
                    </a:p>
                  </a:txBody>
                  <a:tcPr/>
                </a:tc>
                <a:extLst>
                  <a:ext uri="{0D108BD9-81ED-4DB2-BD59-A6C34878D82A}">
                    <a16:rowId xmlns:a16="http://schemas.microsoft.com/office/drawing/2014/main" val="2638318907"/>
                  </a:ext>
                </a:extLst>
              </a:tr>
            </a:tbl>
          </a:graphicData>
        </a:graphic>
      </p:graphicFrame>
    </p:spTree>
    <p:extLst>
      <p:ext uri="{BB962C8B-B14F-4D97-AF65-F5344CB8AC3E}">
        <p14:creationId xmlns:p14="http://schemas.microsoft.com/office/powerpoint/2010/main" val="1251006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59E0B-324F-3265-A2FF-ED404EA9F3BA}"/>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D312651D-FA54-CCD6-43F4-FBC32F2BB878}"/>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CC25B6D0-A6F6-0BC2-778A-AC7747613655}"/>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190761B8-30F2-1AAA-DD04-039ECE7BC445}"/>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Definition und Ziele von Recommender Systemen</a:t>
            </a:r>
          </a:p>
        </p:txBody>
      </p:sp>
      <p:sp>
        <p:nvSpPr>
          <p:cNvPr id="9" name="Textplatzhalter 10">
            <a:extLst>
              <a:ext uri="{FF2B5EF4-FFF2-40B4-BE49-F238E27FC236}">
                <a16:creationId xmlns:a16="http://schemas.microsoft.com/office/drawing/2014/main" id="{A4E3EA5C-CC40-3B45-9739-7EB92453B98E}"/>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Recommender Systeme sind Systeme, die den Nutzern basierend auf bestimmten Daten und Algorithmen Items empfehlen. Dies können je nach Branche beispielsweise sein: Bücher, Filme oder Produkte [1]</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b="1" dirty="0"/>
              <a:t>Ziele </a:t>
            </a:r>
            <a:r>
              <a:rPr lang="de-DE" dirty="0"/>
              <a:t>[1] </a:t>
            </a:r>
            <a:r>
              <a:rPr lang="de-DE" b="1" dirty="0"/>
              <a:t>:</a:t>
            </a:r>
          </a:p>
          <a:p>
            <a:pPr marL="628650" lvl="1" indent="-285750">
              <a:buFont typeface="Arial" panose="020B0604020202020204" pitchFamily="34" charset="0"/>
              <a:buChar char="•"/>
            </a:pPr>
            <a:r>
              <a:rPr lang="de-DE" dirty="0"/>
              <a:t>Maximierung der Erträge durch gesteigerte Verkaufszahlen</a:t>
            </a:r>
          </a:p>
          <a:p>
            <a:pPr marL="628650" lvl="1" indent="-285750">
              <a:buFont typeface="Arial" panose="020B0604020202020204" pitchFamily="34" charset="0"/>
              <a:buChar char="•"/>
            </a:pPr>
            <a:r>
              <a:rPr lang="de-DE" dirty="0"/>
              <a:t>Erhöhung der Kundenzufriedenheit</a:t>
            </a:r>
          </a:p>
          <a:p>
            <a:pPr marL="628650" lvl="1" indent="-285750">
              <a:buFont typeface="Arial" panose="020B0604020202020204" pitchFamily="34" charset="0"/>
              <a:buChar char="•"/>
            </a:pPr>
            <a:r>
              <a:rPr lang="de-DE" dirty="0"/>
              <a:t>Steigerung der Kundenloyalität</a:t>
            </a:r>
          </a:p>
          <a:p>
            <a:pPr marL="628650" lvl="1" indent="-285750">
              <a:buFont typeface="Arial" panose="020B0604020202020204" pitchFamily="34" charset="0"/>
              <a:buChar char="•"/>
            </a:pPr>
            <a:r>
              <a:rPr lang="de-DE" dirty="0"/>
              <a:t>Aus Unternehmenssicht: verbessertes Verständnis der Bedürfnisse der Kunden</a:t>
            </a:r>
          </a:p>
          <a:p>
            <a:pPr marL="285750" indent="-285750">
              <a:buFont typeface="Arial" panose="020B0604020202020204" pitchFamily="34" charset="0"/>
              <a:buChar char="•"/>
            </a:pPr>
            <a:endParaRPr lang="de-DE" dirty="0"/>
          </a:p>
        </p:txBody>
      </p:sp>
      <p:sp>
        <p:nvSpPr>
          <p:cNvPr id="2" name="Foliennummernplatzhalter 1">
            <a:extLst>
              <a:ext uri="{FF2B5EF4-FFF2-40B4-BE49-F238E27FC236}">
                <a16:creationId xmlns:a16="http://schemas.microsoft.com/office/drawing/2014/main" id="{D146997A-BDFB-9888-73AD-5CE001D57BA6}"/>
              </a:ext>
            </a:extLst>
          </p:cNvPr>
          <p:cNvSpPr>
            <a:spLocks noGrp="1"/>
          </p:cNvSpPr>
          <p:nvPr>
            <p:ph type="sldNum" sz="quarter" idx="12"/>
          </p:nvPr>
        </p:nvSpPr>
        <p:spPr/>
        <p:txBody>
          <a:bodyPr/>
          <a:lstStyle/>
          <a:p>
            <a:fld id="{3A8B627B-E937-BF42-9F32-48BF246BCC47}" type="slidenum">
              <a:rPr lang="de-DE" smtClean="0">
                <a:solidFill>
                  <a:schemeClr val="bg1"/>
                </a:solidFill>
              </a:rPr>
              <a:t>7</a:t>
            </a:fld>
            <a:endParaRPr lang="de-DE" dirty="0">
              <a:solidFill>
                <a:schemeClr val="bg1"/>
              </a:solidFill>
            </a:endParaRPr>
          </a:p>
        </p:txBody>
      </p:sp>
      <p:sp>
        <p:nvSpPr>
          <p:cNvPr id="3" name="Rechteck 2">
            <a:extLst>
              <a:ext uri="{FF2B5EF4-FFF2-40B4-BE49-F238E27FC236}">
                <a16:creationId xmlns:a16="http://schemas.microsoft.com/office/drawing/2014/main" id="{B78E02EC-AA00-0F5E-6BF9-37C2290DBBBE}"/>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04B48BD7-4481-4E51-E30E-485DE3E5A4A0}"/>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7</a:t>
            </a:fld>
            <a:endParaRPr lang="de-DE" dirty="0">
              <a:solidFill>
                <a:schemeClr val="bg1"/>
              </a:solidFill>
            </a:endParaRPr>
          </a:p>
        </p:txBody>
      </p:sp>
      <p:sp>
        <p:nvSpPr>
          <p:cNvPr id="11" name="Foliennummernplatzhalter 11">
            <a:extLst>
              <a:ext uri="{FF2B5EF4-FFF2-40B4-BE49-F238E27FC236}">
                <a16:creationId xmlns:a16="http://schemas.microsoft.com/office/drawing/2014/main" id="{932E67E0-43B4-1F6B-0126-0F4BE2E1F511}"/>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A1D3CD94-9B13-2B71-65A1-0D8196397946}"/>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11961285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38B9D6-EC8B-11AB-7666-552BA279E29D}"/>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C0D2ADC3-7078-95DD-89BF-89D13B2BB5E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E35C5B3D-FBA7-18CC-A65A-8FAFF1ABEBA1}"/>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58CE36E6-5289-FA1A-09F9-ADD78417640B}"/>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Lösungsansätze für technische Schwachstellen</a:t>
            </a:r>
          </a:p>
        </p:txBody>
      </p:sp>
      <p:sp>
        <p:nvSpPr>
          <p:cNvPr id="2" name="Foliennummernplatzhalter 1">
            <a:extLst>
              <a:ext uri="{FF2B5EF4-FFF2-40B4-BE49-F238E27FC236}">
                <a16:creationId xmlns:a16="http://schemas.microsoft.com/office/drawing/2014/main" id="{918C4D7A-1C42-F172-959A-4B7224B38D22}"/>
              </a:ext>
            </a:extLst>
          </p:cNvPr>
          <p:cNvSpPr>
            <a:spLocks noGrp="1"/>
          </p:cNvSpPr>
          <p:nvPr>
            <p:ph type="sldNum" sz="quarter" idx="12"/>
          </p:nvPr>
        </p:nvSpPr>
        <p:spPr/>
        <p:txBody>
          <a:bodyPr/>
          <a:lstStyle/>
          <a:p>
            <a:fld id="{3A8B627B-E937-BF42-9F32-48BF246BCC47}" type="slidenum">
              <a:rPr lang="de-DE" smtClean="0">
                <a:solidFill>
                  <a:schemeClr val="bg1"/>
                </a:solidFill>
              </a:rPr>
              <a:t>70</a:t>
            </a:fld>
            <a:endParaRPr lang="de-DE" dirty="0">
              <a:solidFill>
                <a:schemeClr val="bg1"/>
              </a:solidFill>
            </a:endParaRPr>
          </a:p>
        </p:txBody>
      </p:sp>
      <p:sp>
        <p:nvSpPr>
          <p:cNvPr id="3" name="Rechteck 2">
            <a:extLst>
              <a:ext uri="{FF2B5EF4-FFF2-40B4-BE49-F238E27FC236}">
                <a16:creationId xmlns:a16="http://schemas.microsoft.com/office/drawing/2014/main" id="{74962498-4B6A-41E6-45E8-F211F8E56094}"/>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48160CBE-640B-F81F-7153-12D48F013CC5}"/>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70</a:t>
            </a:fld>
            <a:endParaRPr lang="de-DE" dirty="0">
              <a:solidFill>
                <a:schemeClr val="bg1"/>
              </a:solidFill>
            </a:endParaRPr>
          </a:p>
        </p:txBody>
      </p:sp>
      <p:sp>
        <p:nvSpPr>
          <p:cNvPr id="11" name="Foliennummernplatzhalter 11">
            <a:extLst>
              <a:ext uri="{FF2B5EF4-FFF2-40B4-BE49-F238E27FC236}">
                <a16:creationId xmlns:a16="http://schemas.microsoft.com/office/drawing/2014/main" id="{115108B7-6C7F-BB46-7334-07D00EF451C1}"/>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2F90EF37-869C-B22F-F5B9-12C6ECBA6D15}"/>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graphicFrame>
        <p:nvGraphicFramePr>
          <p:cNvPr id="10" name="Tabelle 9">
            <a:extLst>
              <a:ext uri="{FF2B5EF4-FFF2-40B4-BE49-F238E27FC236}">
                <a16:creationId xmlns:a16="http://schemas.microsoft.com/office/drawing/2014/main" id="{972355CC-CEF7-A410-FEB9-44D12307CB71}"/>
              </a:ext>
            </a:extLst>
          </p:cNvPr>
          <p:cNvGraphicFramePr>
            <a:graphicFrameLocks noGrp="1"/>
          </p:cNvGraphicFramePr>
          <p:nvPr>
            <p:extLst>
              <p:ext uri="{D42A27DB-BD31-4B8C-83A1-F6EECF244321}">
                <p14:modId xmlns:p14="http://schemas.microsoft.com/office/powerpoint/2010/main" val="1157779066"/>
              </p:ext>
            </p:extLst>
          </p:nvPr>
        </p:nvGraphicFramePr>
        <p:xfrm>
          <a:off x="889000" y="1480427"/>
          <a:ext cx="9740899" cy="3941035"/>
        </p:xfrm>
        <a:graphic>
          <a:graphicData uri="http://schemas.openxmlformats.org/drawingml/2006/table">
            <a:tbl>
              <a:tblPr firstRow="1" bandRow="1">
                <a:tableStyleId>{5DA37D80-6434-44D0-A028-1B22A696006F}</a:tableStyleId>
              </a:tblPr>
              <a:tblGrid>
                <a:gridCol w="526535">
                  <a:extLst>
                    <a:ext uri="{9D8B030D-6E8A-4147-A177-3AD203B41FA5}">
                      <a16:colId xmlns:a16="http://schemas.microsoft.com/office/drawing/2014/main" val="3221631117"/>
                    </a:ext>
                  </a:extLst>
                </a:gridCol>
                <a:gridCol w="2216665">
                  <a:extLst>
                    <a:ext uri="{9D8B030D-6E8A-4147-A177-3AD203B41FA5}">
                      <a16:colId xmlns:a16="http://schemas.microsoft.com/office/drawing/2014/main" val="4163772630"/>
                    </a:ext>
                  </a:extLst>
                </a:gridCol>
                <a:gridCol w="3206646">
                  <a:extLst>
                    <a:ext uri="{9D8B030D-6E8A-4147-A177-3AD203B41FA5}">
                      <a16:colId xmlns:a16="http://schemas.microsoft.com/office/drawing/2014/main" val="1950518428"/>
                    </a:ext>
                  </a:extLst>
                </a:gridCol>
                <a:gridCol w="3791053">
                  <a:extLst>
                    <a:ext uri="{9D8B030D-6E8A-4147-A177-3AD203B41FA5}">
                      <a16:colId xmlns:a16="http://schemas.microsoft.com/office/drawing/2014/main" val="904850556"/>
                    </a:ext>
                  </a:extLst>
                </a:gridCol>
              </a:tblGrid>
              <a:tr h="220506">
                <a:tc>
                  <a:txBody>
                    <a:bodyPr/>
                    <a:lstStyle/>
                    <a:p>
                      <a:r>
                        <a:rPr lang="de-DE" sz="1100"/>
                        <a:t>Nr.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100" b="1" kern="1200">
                          <a:solidFill>
                            <a:schemeClr val="tx1"/>
                          </a:solidFill>
                          <a:effectLst/>
                          <a:latin typeface="+mn-lt"/>
                          <a:ea typeface="+mn-ea"/>
                          <a:cs typeface="+mn-cs"/>
                        </a:rPr>
                        <a:t>Schwachstelle/Risiko </a:t>
                      </a:r>
                    </a:p>
                  </a:txBody>
                  <a:tcPr/>
                </a:tc>
                <a:tc>
                  <a:txBody>
                    <a:bodyPr/>
                    <a:lstStyle/>
                    <a:p>
                      <a:r>
                        <a:rPr lang="de-DE" sz="1100"/>
                        <a:t>Beschreibung</a:t>
                      </a:r>
                    </a:p>
                  </a:txBody>
                  <a:tcPr/>
                </a:tc>
                <a:tc>
                  <a:txBody>
                    <a:bodyPr/>
                    <a:lstStyle/>
                    <a:p>
                      <a:r>
                        <a:rPr lang="de-DE" sz="1100"/>
                        <a:t>Lösungsvorschlag</a:t>
                      </a:r>
                    </a:p>
                  </a:txBody>
                  <a:tcPr/>
                </a:tc>
                <a:extLst>
                  <a:ext uri="{0D108BD9-81ED-4DB2-BD59-A6C34878D82A}">
                    <a16:rowId xmlns:a16="http://schemas.microsoft.com/office/drawing/2014/main" val="399355051"/>
                  </a:ext>
                </a:extLst>
              </a:tr>
              <a:tr h="496138">
                <a:tc>
                  <a:txBody>
                    <a:bodyPr/>
                    <a:lstStyle/>
                    <a:p>
                      <a:r>
                        <a:rPr lang="de-DE" sz="1100"/>
                        <a:t>1</a:t>
                      </a:r>
                    </a:p>
                  </a:txBody>
                  <a:tcPr/>
                </a:tc>
                <a:tc>
                  <a:txBody>
                    <a:bodyPr/>
                    <a:lstStyle/>
                    <a:p>
                      <a:r>
                        <a:rPr lang="de-DE" sz="1100"/>
                        <a:t>Störungen des Systems</a:t>
                      </a:r>
                    </a:p>
                  </a:txBody>
                  <a:tcPr/>
                </a:tc>
                <a:tc>
                  <a:txBody>
                    <a:bodyPr/>
                    <a:lstStyle/>
                    <a:p>
                      <a:r>
                        <a:rPr lang="de-DE" sz="1100"/>
                        <a:t>Das System könnte durch verschiedene Faktoren gestört werden wie bspw. eine hohe Anzahl an Anfragen, eine Vielzahl neuer Nutzer oder Bewertungen auf einmal</a:t>
                      </a:r>
                    </a:p>
                  </a:txBody>
                  <a:tcPr/>
                </a:tc>
                <a:tc>
                  <a:txBody>
                    <a:bodyPr/>
                    <a:lstStyle/>
                    <a:p>
                      <a:r>
                        <a:rPr lang="de-DE" sz="1100"/>
                        <a:t>Es sollte ein Monitoring-System implementiert werden, das dauerhaft die Aktivität (z.B. Nutzerauslastung, neue Bewertungen in der letzten Stunde, etc.) aufzeichnet und protokolliert und so ermöglicht, Unregelmäßigkeiten automatisch und frühzeitig zu erkennen</a:t>
                      </a:r>
                    </a:p>
                  </a:txBody>
                  <a:tcPr/>
                </a:tc>
                <a:extLst>
                  <a:ext uri="{0D108BD9-81ED-4DB2-BD59-A6C34878D82A}">
                    <a16:rowId xmlns:a16="http://schemas.microsoft.com/office/drawing/2014/main" val="3167244378"/>
                  </a:ext>
                </a:extLst>
              </a:tr>
              <a:tr h="358322">
                <a:tc>
                  <a:txBody>
                    <a:bodyPr/>
                    <a:lstStyle/>
                    <a:p>
                      <a:r>
                        <a:rPr lang="de-DE" sz="1100"/>
                        <a:t>2</a:t>
                      </a:r>
                    </a:p>
                  </a:txBody>
                  <a:tcPr/>
                </a:tc>
                <a:tc>
                  <a:txBody>
                    <a:bodyPr/>
                    <a:lstStyle/>
                    <a:p>
                      <a:r>
                        <a:rPr lang="de-DE" sz="1100"/>
                        <a:t>Mehrere Rezensionen aus dem selben Netzwerk (IP)</a:t>
                      </a:r>
                    </a:p>
                  </a:txBody>
                  <a:tcPr/>
                </a:tc>
                <a:tc>
                  <a:txBody>
                    <a:bodyPr/>
                    <a:lstStyle/>
                    <a:p>
                      <a:r>
                        <a:rPr lang="de-DE" sz="1100"/>
                        <a:t>Von der selben IP bzw. aus dem selben Netzwerk können mehrere Accounts am Tag erstellt und so Bewertungen abgegeben werden</a:t>
                      </a:r>
                    </a:p>
                  </a:txBody>
                  <a:tcPr/>
                </a:tc>
                <a:tc>
                  <a:txBody>
                    <a:bodyPr/>
                    <a:lstStyle/>
                    <a:p>
                      <a:r>
                        <a:rPr lang="de-DE" sz="1100"/>
                        <a:t>Funktion implementieren, die überprüft, ob aus dem selben Netzwerk bereits ein Account im System aktiv ist; maximal 5 Accounts aus dem selben Netzwerk zulassen, ab dann Erstellung weiterer Accounts verhindern</a:t>
                      </a:r>
                    </a:p>
                  </a:txBody>
                  <a:tcPr/>
                </a:tc>
                <a:extLst>
                  <a:ext uri="{0D108BD9-81ED-4DB2-BD59-A6C34878D82A}">
                    <a16:rowId xmlns:a16="http://schemas.microsoft.com/office/drawing/2014/main" val="719417225"/>
                  </a:ext>
                </a:extLst>
              </a:tr>
              <a:tr h="358322">
                <a:tc>
                  <a:txBody>
                    <a:bodyPr/>
                    <a:lstStyle/>
                    <a:p>
                      <a:r>
                        <a:rPr lang="de-DE" sz="1100"/>
                        <a:t>3</a:t>
                      </a:r>
                    </a:p>
                  </a:txBody>
                  <a:tcPr/>
                </a:tc>
                <a:tc>
                  <a:txBody>
                    <a:bodyPr/>
                    <a:lstStyle/>
                    <a:p>
                      <a:r>
                        <a:rPr lang="de-DE" sz="1100"/>
                        <a:t>Skalierbarkeit des Systems</a:t>
                      </a:r>
                    </a:p>
                  </a:txBody>
                  <a:tcPr/>
                </a:tc>
                <a:tc>
                  <a:txBody>
                    <a:bodyPr/>
                    <a:lstStyle/>
                    <a:p>
                      <a:r>
                        <a:rPr lang="de-DE" sz="1100"/>
                        <a:t>Systeme können an ihre technischen Grenzen stoßen und ungenauer werden, wenn die Nutzer- und Bewertungsanzahl exorbitant ansteigt</a:t>
                      </a:r>
                    </a:p>
                  </a:txBody>
                  <a:tcPr/>
                </a:tc>
                <a:tc>
                  <a:txBody>
                    <a:bodyPr/>
                    <a:lstStyle/>
                    <a:p>
                      <a:r>
                        <a:rPr lang="de-DE" sz="1100"/>
                        <a:t>Einsatz von Cloud-Technologien als bestmögliche Hardwareunterstützung für hohe Skalierbarkeit; regelmäßiges Training des Modells auf aktuellen Daten</a:t>
                      </a:r>
                    </a:p>
                  </a:txBody>
                  <a:tcPr/>
                </a:tc>
                <a:extLst>
                  <a:ext uri="{0D108BD9-81ED-4DB2-BD59-A6C34878D82A}">
                    <a16:rowId xmlns:a16="http://schemas.microsoft.com/office/drawing/2014/main" val="3320932532"/>
                  </a:ext>
                </a:extLst>
              </a:tr>
              <a:tr h="358322">
                <a:tc>
                  <a:txBody>
                    <a:bodyPr/>
                    <a:lstStyle/>
                    <a:p>
                      <a:r>
                        <a:rPr lang="de-DE" sz="1100"/>
                        <a:t>4</a:t>
                      </a:r>
                    </a:p>
                  </a:txBody>
                  <a:tcPr/>
                </a:tc>
                <a:tc>
                  <a:txBody>
                    <a:bodyPr/>
                    <a:lstStyle/>
                    <a:p>
                      <a:r>
                        <a:rPr lang="de-DE" sz="1100"/>
                        <a:t>Rechenanforderungen</a:t>
                      </a:r>
                    </a:p>
                  </a:txBody>
                  <a:tcPr/>
                </a:tc>
                <a:tc>
                  <a:txBody>
                    <a:bodyPr/>
                    <a:lstStyle/>
                    <a:p>
                      <a:r>
                        <a:rPr lang="de-DE" sz="1100"/>
                        <a:t>Recommender Algorithmen (z.B. ALS, SVD) benötigen viel Rechenleistung, um schnell Empfehlungen für alle Nutzer zur Verfügung stellen zu können</a:t>
                      </a:r>
                    </a:p>
                  </a:txBody>
                  <a:tcPr/>
                </a:tc>
                <a:tc>
                  <a:txBody>
                    <a:bodyPr/>
                    <a:lstStyle/>
                    <a:p>
                      <a:r>
                        <a:rPr lang="de-DE" sz="1100"/>
                        <a:t>Einsatz von GPUs oder TPUs, um die benötigte hohe Rechenlast bereitzustellen</a:t>
                      </a:r>
                    </a:p>
                  </a:txBody>
                  <a:tcPr/>
                </a:tc>
                <a:extLst>
                  <a:ext uri="{0D108BD9-81ED-4DB2-BD59-A6C34878D82A}">
                    <a16:rowId xmlns:a16="http://schemas.microsoft.com/office/drawing/2014/main" val="1065061337"/>
                  </a:ext>
                </a:extLst>
              </a:tr>
              <a:tr h="633955">
                <a:tc>
                  <a:txBody>
                    <a:bodyPr/>
                    <a:lstStyle/>
                    <a:p>
                      <a:r>
                        <a:rPr lang="de-DE" sz="1100"/>
                        <a:t>5</a:t>
                      </a:r>
                    </a:p>
                  </a:txBody>
                  <a:tcPr/>
                </a:tc>
                <a:tc>
                  <a:txBody>
                    <a:bodyPr/>
                    <a:lstStyle/>
                    <a:p>
                      <a:r>
                        <a:rPr lang="de-DE" sz="1100"/>
                        <a:t>DDoS-Angriffe</a:t>
                      </a:r>
                    </a:p>
                  </a:txBody>
                  <a:tcPr/>
                </a:tc>
                <a:tc>
                  <a:txBody>
                    <a:bodyPr/>
                    <a:lstStyle/>
                    <a:p>
                      <a:r>
                        <a:rPr lang="de-DE" sz="1100"/>
                        <a:t>Angreifer überlasten das System mit einer sehr hohen Anzahl an Anfragen und schränken so die Verfügbarkeit ein</a:t>
                      </a:r>
                    </a:p>
                  </a:txBody>
                  <a:tcPr/>
                </a:tc>
                <a:tc>
                  <a:txBody>
                    <a:bodyPr/>
                    <a:lstStyle/>
                    <a:p>
                      <a:r>
                        <a:rPr lang="de-DE" sz="1100"/>
                        <a:t>Möglichst hoch skalierbare Infrastruktur, z.B. durch den Einsatz von Cloud-Technologie; Spezielle DDoS-Abwehr Mechanismen implementieren</a:t>
                      </a:r>
                    </a:p>
                  </a:txBody>
                  <a:tcPr/>
                </a:tc>
                <a:extLst>
                  <a:ext uri="{0D108BD9-81ED-4DB2-BD59-A6C34878D82A}">
                    <a16:rowId xmlns:a16="http://schemas.microsoft.com/office/drawing/2014/main" val="3563528651"/>
                  </a:ext>
                </a:extLst>
              </a:tr>
            </a:tbl>
          </a:graphicData>
        </a:graphic>
      </p:graphicFrame>
    </p:spTree>
    <p:extLst>
      <p:ext uri="{BB962C8B-B14F-4D97-AF65-F5344CB8AC3E}">
        <p14:creationId xmlns:p14="http://schemas.microsoft.com/office/powerpoint/2010/main" val="39240693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E750C-CE07-C4CC-8E2F-ECC9C0D9453D}"/>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9056F8B6-5CFA-898F-E60C-E1A2E840FDB3}"/>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DD6F00E0-3DF6-5A15-C421-557DA668E484}"/>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BEADB8EC-D26C-6F65-8296-13F7AA1F30FC}"/>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Lösungsansätze für Schwachstellen bezüglich</a:t>
            </a:r>
            <a:br>
              <a:rPr lang="de-DE" dirty="0"/>
            </a:br>
            <a:r>
              <a:rPr lang="de-DE" dirty="0"/>
              <a:t>Datenschutz</a:t>
            </a:r>
          </a:p>
        </p:txBody>
      </p:sp>
      <p:sp>
        <p:nvSpPr>
          <p:cNvPr id="2" name="Foliennummernplatzhalter 1">
            <a:extLst>
              <a:ext uri="{FF2B5EF4-FFF2-40B4-BE49-F238E27FC236}">
                <a16:creationId xmlns:a16="http://schemas.microsoft.com/office/drawing/2014/main" id="{12541F10-0581-7C48-CD56-E3CB1A0E7018}"/>
              </a:ext>
            </a:extLst>
          </p:cNvPr>
          <p:cNvSpPr>
            <a:spLocks noGrp="1"/>
          </p:cNvSpPr>
          <p:nvPr>
            <p:ph type="sldNum" sz="quarter" idx="12"/>
          </p:nvPr>
        </p:nvSpPr>
        <p:spPr/>
        <p:txBody>
          <a:bodyPr/>
          <a:lstStyle/>
          <a:p>
            <a:fld id="{3A8B627B-E937-BF42-9F32-48BF246BCC47}" type="slidenum">
              <a:rPr lang="de-DE" smtClean="0">
                <a:solidFill>
                  <a:schemeClr val="bg1"/>
                </a:solidFill>
              </a:rPr>
              <a:t>71</a:t>
            </a:fld>
            <a:endParaRPr lang="de-DE" dirty="0">
              <a:solidFill>
                <a:schemeClr val="bg1"/>
              </a:solidFill>
            </a:endParaRPr>
          </a:p>
        </p:txBody>
      </p:sp>
      <p:sp>
        <p:nvSpPr>
          <p:cNvPr id="3" name="Rechteck 2">
            <a:extLst>
              <a:ext uri="{FF2B5EF4-FFF2-40B4-BE49-F238E27FC236}">
                <a16:creationId xmlns:a16="http://schemas.microsoft.com/office/drawing/2014/main" id="{95899A5E-D461-0BE9-A115-E3366CEC8280}"/>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131E7AE1-836F-CA64-7752-329367CC917F}"/>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71</a:t>
            </a:fld>
            <a:endParaRPr lang="de-DE" dirty="0">
              <a:solidFill>
                <a:schemeClr val="bg1"/>
              </a:solidFill>
            </a:endParaRPr>
          </a:p>
        </p:txBody>
      </p:sp>
      <p:sp>
        <p:nvSpPr>
          <p:cNvPr id="11" name="Foliennummernplatzhalter 11">
            <a:extLst>
              <a:ext uri="{FF2B5EF4-FFF2-40B4-BE49-F238E27FC236}">
                <a16:creationId xmlns:a16="http://schemas.microsoft.com/office/drawing/2014/main" id="{61510CD0-9F60-C07D-24AB-E5DE3B017A03}"/>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3CA43902-2B93-61CA-1EA0-36D6279BDA95}"/>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graphicFrame>
        <p:nvGraphicFramePr>
          <p:cNvPr id="10" name="Tabelle 9">
            <a:extLst>
              <a:ext uri="{FF2B5EF4-FFF2-40B4-BE49-F238E27FC236}">
                <a16:creationId xmlns:a16="http://schemas.microsoft.com/office/drawing/2014/main" id="{CEA4B5EE-04C3-3309-75DF-2C6EC7582A0A}"/>
              </a:ext>
            </a:extLst>
          </p:cNvPr>
          <p:cNvGraphicFramePr>
            <a:graphicFrameLocks noGrp="1"/>
          </p:cNvGraphicFramePr>
          <p:nvPr>
            <p:extLst>
              <p:ext uri="{D42A27DB-BD31-4B8C-83A1-F6EECF244321}">
                <p14:modId xmlns:p14="http://schemas.microsoft.com/office/powerpoint/2010/main" val="3340859658"/>
              </p:ext>
            </p:extLst>
          </p:nvPr>
        </p:nvGraphicFramePr>
        <p:xfrm>
          <a:off x="889000" y="1480427"/>
          <a:ext cx="9740899" cy="3139440"/>
        </p:xfrm>
        <a:graphic>
          <a:graphicData uri="http://schemas.openxmlformats.org/drawingml/2006/table">
            <a:tbl>
              <a:tblPr firstRow="1" bandRow="1">
                <a:tableStyleId>{5DA37D80-6434-44D0-A028-1B22A696006F}</a:tableStyleId>
              </a:tblPr>
              <a:tblGrid>
                <a:gridCol w="526535">
                  <a:extLst>
                    <a:ext uri="{9D8B030D-6E8A-4147-A177-3AD203B41FA5}">
                      <a16:colId xmlns:a16="http://schemas.microsoft.com/office/drawing/2014/main" val="3221631117"/>
                    </a:ext>
                  </a:extLst>
                </a:gridCol>
                <a:gridCol w="2216665">
                  <a:extLst>
                    <a:ext uri="{9D8B030D-6E8A-4147-A177-3AD203B41FA5}">
                      <a16:colId xmlns:a16="http://schemas.microsoft.com/office/drawing/2014/main" val="4163772630"/>
                    </a:ext>
                  </a:extLst>
                </a:gridCol>
                <a:gridCol w="3206646">
                  <a:extLst>
                    <a:ext uri="{9D8B030D-6E8A-4147-A177-3AD203B41FA5}">
                      <a16:colId xmlns:a16="http://schemas.microsoft.com/office/drawing/2014/main" val="1950518428"/>
                    </a:ext>
                  </a:extLst>
                </a:gridCol>
                <a:gridCol w="3791053">
                  <a:extLst>
                    <a:ext uri="{9D8B030D-6E8A-4147-A177-3AD203B41FA5}">
                      <a16:colId xmlns:a16="http://schemas.microsoft.com/office/drawing/2014/main" val="904850556"/>
                    </a:ext>
                  </a:extLst>
                </a:gridCol>
              </a:tblGrid>
              <a:tr h="220506">
                <a:tc>
                  <a:txBody>
                    <a:bodyPr/>
                    <a:lstStyle/>
                    <a:p>
                      <a:r>
                        <a:rPr lang="de-DE" sz="1400"/>
                        <a:t>Nr.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b="1" kern="1200">
                          <a:solidFill>
                            <a:schemeClr val="tx1"/>
                          </a:solidFill>
                          <a:effectLst/>
                          <a:latin typeface="+mn-lt"/>
                          <a:ea typeface="+mn-ea"/>
                          <a:cs typeface="+mn-cs"/>
                        </a:rPr>
                        <a:t>Schwachstelle/Risiko </a:t>
                      </a:r>
                    </a:p>
                  </a:txBody>
                  <a:tcPr/>
                </a:tc>
                <a:tc>
                  <a:txBody>
                    <a:bodyPr/>
                    <a:lstStyle/>
                    <a:p>
                      <a:r>
                        <a:rPr lang="de-DE" sz="1400"/>
                        <a:t>Beschreibung</a:t>
                      </a:r>
                    </a:p>
                  </a:txBody>
                  <a:tcPr/>
                </a:tc>
                <a:tc>
                  <a:txBody>
                    <a:bodyPr/>
                    <a:lstStyle/>
                    <a:p>
                      <a:r>
                        <a:rPr lang="de-DE" sz="1400"/>
                        <a:t>Lösungsvorschlag</a:t>
                      </a:r>
                    </a:p>
                  </a:txBody>
                  <a:tcPr/>
                </a:tc>
                <a:extLst>
                  <a:ext uri="{0D108BD9-81ED-4DB2-BD59-A6C34878D82A}">
                    <a16:rowId xmlns:a16="http://schemas.microsoft.com/office/drawing/2014/main" val="399355051"/>
                  </a:ext>
                </a:extLst>
              </a:tr>
              <a:tr h="496138">
                <a:tc>
                  <a:txBody>
                    <a:bodyPr/>
                    <a:lstStyle/>
                    <a:p>
                      <a:r>
                        <a:rPr lang="de-DE" sz="1400"/>
                        <a:t>1</a:t>
                      </a:r>
                    </a:p>
                  </a:txBody>
                  <a:tcPr/>
                </a:tc>
                <a:tc>
                  <a:txBody>
                    <a:bodyPr/>
                    <a:lstStyle/>
                    <a:p>
                      <a:r>
                        <a:rPr lang="de-DE" sz="1400"/>
                        <a:t>Rückschluss auf persönliche Daten</a:t>
                      </a:r>
                    </a:p>
                  </a:txBody>
                  <a:tcPr/>
                </a:tc>
                <a:tc>
                  <a:txBody>
                    <a:bodyPr/>
                    <a:lstStyle/>
                    <a:p>
                      <a:r>
                        <a:rPr lang="de-DE" sz="1400"/>
                        <a:t>Daten aus dem Recommender System lassen Rückschlüsse auf persönliche Daten des Nutzers zu</a:t>
                      </a:r>
                    </a:p>
                  </a:txBody>
                  <a:tcPr/>
                </a:tc>
                <a:tc>
                  <a:txBody>
                    <a:bodyPr/>
                    <a:lstStyle/>
                    <a:p>
                      <a:r>
                        <a:rPr lang="de-DE" sz="1400"/>
                        <a:t>Transparent darstellen, welche Daten der Nutzer verwendet werden und wofür. Differential Privacy und Verschlüsselung von Nutzerdaten. Nutzern die Anonymisierung ihrer Daten ermöglichen.</a:t>
                      </a:r>
                    </a:p>
                  </a:txBody>
                  <a:tcPr/>
                </a:tc>
                <a:extLst>
                  <a:ext uri="{0D108BD9-81ED-4DB2-BD59-A6C34878D82A}">
                    <a16:rowId xmlns:a16="http://schemas.microsoft.com/office/drawing/2014/main" val="3167244378"/>
                  </a:ext>
                </a:extLst>
              </a:tr>
              <a:tr h="358322">
                <a:tc>
                  <a:txBody>
                    <a:bodyPr/>
                    <a:lstStyle/>
                    <a:p>
                      <a:r>
                        <a:rPr lang="de-DE" sz="1400"/>
                        <a:t>2</a:t>
                      </a:r>
                    </a:p>
                  </a:txBody>
                  <a:tcPr/>
                </a:tc>
                <a:tc>
                  <a:txBody>
                    <a:bodyPr/>
                    <a:lstStyle/>
                    <a:p>
                      <a:r>
                        <a:rPr lang="de-DE" sz="1400"/>
                        <a:t>Kommerzielle Verwendung von Nutzerdaten</a:t>
                      </a:r>
                    </a:p>
                  </a:txBody>
                  <a:tcPr/>
                </a:tc>
                <a:tc>
                  <a:txBody>
                    <a:bodyPr/>
                    <a:lstStyle/>
                    <a:p>
                      <a:r>
                        <a:rPr lang="de-DE" sz="1400"/>
                        <a:t>Daten aus dem Recommender System werden ohne Zustimmung der Nutzer kommerziell verwendet</a:t>
                      </a:r>
                    </a:p>
                  </a:txBody>
                  <a:tcPr/>
                </a:tc>
                <a:tc>
                  <a:txBody>
                    <a:bodyPr/>
                    <a:lstStyle/>
                    <a:p>
                      <a:r>
                        <a:rPr lang="de-DE" sz="1400"/>
                        <a:t>Daten dürfen nicht kommerziell verwendet werden</a:t>
                      </a:r>
                    </a:p>
                  </a:txBody>
                  <a:tcPr/>
                </a:tc>
                <a:extLst>
                  <a:ext uri="{0D108BD9-81ED-4DB2-BD59-A6C34878D82A}">
                    <a16:rowId xmlns:a16="http://schemas.microsoft.com/office/drawing/2014/main" val="719417225"/>
                  </a:ext>
                </a:extLst>
              </a:tr>
              <a:tr h="358322">
                <a:tc>
                  <a:txBody>
                    <a:bodyPr/>
                    <a:lstStyle/>
                    <a:p>
                      <a:r>
                        <a:rPr lang="de-DE" sz="1400"/>
                        <a:t>3</a:t>
                      </a:r>
                    </a:p>
                  </a:txBody>
                  <a:tcPr/>
                </a:tc>
                <a:tc>
                  <a:txBody>
                    <a:bodyPr/>
                    <a:lstStyle/>
                    <a:p>
                      <a:r>
                        <a:rPr lang="de-DE" sz="1400"/>
                        <a:t>Social Engineering</a:t>
                      </a:r>
                    </a:p>
                  </a:txBody>
                  <a:tcPr/>
                </a:tc>
                <a:tc>
                  <a:txBody>
                    <a:bodyPr/>
                    <a:lstStyle/>
                    <a:p>
                      <a:r>
                        <a:rPr lang="de-DE" sz="1400"/>
                        <a:t>Angreifer täuschen Mitarbeiter, um Zugriff zum System und auf interne Daten zu erhalten</a:t>
                      </a:r>
                    </a:p>
                  </a:txBody>
                  <a:tcPr/>
                </a:tc>
                <a:tc>
                  <a:txBody>
                    <a:bodyPr/>
                    <a:lstStyle/>
                    <a:p>
                      <a:r>
                        <a:rPr lang="de-DE" sz="1400"/>
                        <a:t>Zwei-Faktor-Authentifizierung auch für Mitarbeiter. Regelmäßig verpflichtende Sicherheits-Trainings und spezielle Angriffs-Schulungen für Mitarbeiter</a:t>
                      </a:r>
                    </a:p>
                  </a:txBody>
                  <a:tcPr/>
                </a:tc>
                <a:extLst>
                  <a:ext uri="{0D108BD9-81ED-4DB2-BD59-A6C34878D82A}">
                    <a16:rowId xmlns:a16="http://schemas.microsoft.com/office/drawing/2014/main" val="3320932532"/>
                  </a:ext>
                </a:extLst>
              </a:tr>
            </a:tbl>
          </a:graphicData>
        </a:graphic>
      </p:graphicFrame>
    </p:spTree>
    <p:extLst>
      <p:ext uri="{BB962C8B-B14F-4D97-AF65-F5344CB8AC3E}">
        <p14:creationId xmlns:p14="http://schemas.microsoft.com/office/powerpoint/2010/main" val="11699763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5433E-2B95-FA2F-DC7B-7F36FED379C4}"/>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C305E463-F8C3-6987-6F2E-34DCBAF3D01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FD505998-EF23-C2BF-DA29-9F8CF1F2A38C}"/>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7263A08A-AE4F-388C-2838-0FA600AF4AED}"/>
              </a:ext>
            </a:extLst>
          </p:cNvPr>
          <p:cNvSpPr>
            <a:spLocks noGrp="1"/>
          </p:cNvSpPr>
          <p:nvPr>
            <p:ph type="title"/>
          </p:nvPr>
        </p:nvSpPr>
        <p:spPr>
          <a:xfrm>
            <a:off x="626444" y="365129"/>
            <a:ext cx="10740608" cy="4723238"/>
          </a:xfrm>
          <a:prstGeom prst="rect">
            <a:avLst/>
          </a:prstGeom>
        </p:spPr>
        <p:txBody>
          <a:bodyPr>
            <a:normAutofit/>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sz="4000" dirty="0"/>
              <a:t>Zusammenfassung und zukünftige Forschungsansätze</a:t>
            </a:r>
          </a:p>
        </p:txBody>
      </p:sp>
      <p:sp>
        <p:nvSpPr>
          <p:cNvPr id="12" name="Foliennummernplatzhalter 11">
            <a:extLst>
              <a:ext uri="{FF2B5EF4-FFF2-40B4-BE49-F238E27FC236}">
                <a16:creationId xmlns:a16="http://schemas.microsoft.com/office/drawing/2014/main" id="{27634634-94C8-B110-E58F-EF1D0DD825DD}"/>
              </a:ext>
            </a:extLst>
          </p:cNvPr>
          <p:cNvSpPr>
            <a:spLocks noGrp="1"/>
          </p:cNvSpPr>
          <p:nvPr>
            <p:ph type="sldNum" sz="quarter" idx="12"/>
          </p:nvPr>
        </p:nvSpPr>
        <p:spPr>
          <a:xfrm>
            <a:off x="8623852" y="6219884"/>
            <a:ext cx="2743200" cy="365125"/>
          </a:xfrm>
        </p:spPr>
        <p:txBody>
          <a:bodyPr/>
          <a:lstStyle/>
          <a:p>
            <a:fld id="{3A8B627B-E937-BF42-9F32-48BF246BCC47}" type="slidenum">
              <a:rPr lang="de-DE" smtClean="0">
                <a:solidFill>
                  <a:schemeClr val="bg1"/>
                </a:solidFill>
              </a:rPr>
              <a:t>72</a:t>
            </a:fld>
            <a:endParaRPr lang="de-DE" dirty="0">
              <a:solidFill>
                <a:schemeClr val="bg1"/>
              </a:solidFill>
            </a:endParaRPr>
          </a:p>
        </p:txBody>
      </p:sp>
      <p:sp>
        <p:nvSpPr>
          <p:cNvPr id="2" name="Foliennummernplatzhalter 11">
            <a:extLst>
              <a:ext uri="{FF2B5EF4-FFF2-40B4-BE49-F238E27FC236}">
                <a16:creationId xmlns:a16="http://schemas.microsoft.com/office/drawing/2014/main" id="{424E7725-0875-EF7C-2C98-F65E513E67AF}"/>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3" name="Foliennummernplatzhalter 11">
            <a:extLst>
              <a:ext uri="{FF2B5EF4-FFF2-40B4-BE49-F238E27FC236}">
                <a16:creationId xmlns:a16="http://schemas.microsoft.com/office/drawing/2014/main" id="{A156A2BB-F59F-3C9B-504B-905239C6A999}"/>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4952702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075728-9501-2B86-8696-5BAD78960FFF}"/>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F5FD9704-E4FB-593B-CFB9-D7A3FC43D539}"/>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D320B2D3-76CE-D091-42C5-AF690FCF8F42}"/>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132BEC72-C984-4570-0738-63DEAAB25E33}"/>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Zusammenfassung</a:t>
            </a:r>
          </a:p>
        </p:txBody>
      </p:sp>
      <p:sp>
        <p:nvSpPr>
          <p:cNvPr id="9" name="Textplatzhalter 10">
            <a:extLst>
              <a:ext uri="{FF2B5EF4-FFF2-40B4-BE49-F238E27FC236}">
                <a16:creationId xmlns:a16="http://schemas.microsoft.com/office/drawing/2014/main" id="{2F939D6D-3E68-1BB5-A08F-90E2D3DEFE4D}"/>
              </a:ext>
            </a:extLst>
          </p:cNvPr>
          <p:cNvSpPr txBox="1">
            <a:spLocks/>
          </p:cNvSpPr>
          <p:nvPr/>
        </p:nvSpPr>
        <p:spPr>
          <a:xfrm>
            <a:off x="626444" y="1121383"/>
            <a:ext cx="8864397"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Recommender Systeme fester Bestandteil des Alltags vieler Menschen </a:t>
            </a:r>
            <a:r>
              <a:rPr lang="de-DE" dirty="0">
                <a:sym typeface="Wingdings" pitchFamily="2" charset="2"/>
              </a:rPr>
              <a:t> </a:t>
            </a:r>
            <a:r>
              <a:rPr lang="de-DE" dirty="0"/>
              <a:t>Bewusstsein für Schwachstellen und Sicherheitsherausforderungen sowie Privatsphäre und Datenschutz essenziell</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Shilling-Angriffe können Empfehlungen verzerren </a:t>
            </a:r>
            <a:r>
              <a:rPr lang="de-DE" dirty="0">
                <a:sym typeface="Wingdings" pitchFamily="2" charset="2"/>
              </a:rPr>
              <a:t>und zu sinkenden Erträgen und geringerer Kundenzufriedenheit führen  Erkennung nötig, um Recommender Systeme zu schützen und deren Resilienz zu erhöhen</a:t>
            </a:r>
          </a:p>
          <a:p>
            <a:pPr marL="285750" indent="-285750">
              <a:buFont typeface="Arial" panose="020B0604020202020204" pitchFamily="34" charset="0"/>
              <a:buChar char="•"/>
            </a:pPr>
            <a:endParaRPr lang="de-DE" dirty="0">
              <a:sym typeface="Wingdings" pitchFamily="2" charset="2"/>
            </a:endParaRPr>
          </a:p>
          <a:p>
            <a:pPr marL="285750" indent="-285750">
              <a:buFont typeface="Arial" panose="020B0604020202020204" pitchFamily="34" charset="0"/>
              <a:buChar char="•"/>
            </a:pPr>
            <a:r>
              <a:rPr lang="de-DE" dirty="0">
                <a:sym typeface="Wingdings" pitchFamily="2" charset="2"/>
              </a:rPr>
              <a:t>Vor allem Segment-Angriffe einer Größe von 20% verzerren die Empfehlungen, werden allerdings auch am zuverlässigsten erkannt. Besonders mit Algorithmen Random Forest, XGBoost und Neural Network robuste Erkennung  mit Stacking-Ansatz noch leicht verbesserte Performance</a:t>
            </a:r>
          </a:p>
          <a:p>
            <a:pPr marL="285750" indent="-285750">
              <a:buFont typeface="Arial" panose="020B0604020202020204" pitchFamily="34" charset="0"/>
              <a:buChar char="•"/>
            </a:pPr>
            <a:endParaRPr lang="de-DE" dirty="0">
              <a:sym typeface="Wingdings" pitchFamily="2" charset="2"/>
            </a:endParaRPr>
          </a:p>
          <a:p>
            <a:pPr marL="285750" indent="-285750">
              <a:buFont typeface="Arial" panose="020B0604020202020204" pitchFamily="34" charset="0"/>
              <a:buChar char="•"/>
            </a:pPr>
            <a:r>
              <a:rPr lang="de-DE" dirty="0">
                <a:sym typeface="Wingdings" pitchFamily="2" charset="2"/>
              </a:rPr>
              <a:t>Zuverlässige Erkennung auch bei Datensätzen mit geringerer Dichte und dynamisch angepasster Filler-Anzahl möglich</a:t>
            </a:r>
          </a:p>
          <a:p>
            <a:pPr marL="285750" indent="-285750">
              <a:buFont typeface="Arial" panose="020B0604020202020204" pitchFamily="34" charset="0"/>
              <a:buChar char="•"/>
            </a:pPr>
            <a:endParaRPr lang="de-DE" dirty="0">
              <a:sym typeface="Wingdings" pitchFamily="2" charset="2"/>
            </a:endParaRPr>
          </a:p>
          <a:p>
            <a:pPr marL="285750" indent="-285750">
              <a:buFont typeface="Arial" panose="020B0604020202020204" pitchFamily="34" charset="0"/>
              <a:buChar char="•"/>
            </a:pPr>
            <a:r>
              <a:rPr lang="de-DE" dirty="0">
                <a:sym typeface="Wingdings" pitchFamily="2" charset="2"/>
              </a:rPr>
              <a:t>Vorgestellter Ansatz erreicht state-of-the-art Ergebnisse und übertrifft diese teilweise</a:t>
            </a:r>
            <a:endParaRPr lang="de-DE" dirty="0"/>
          </a:p>
        </p:txBody>
      </p:sp>
      <p:sp>
        <p:nvSpPr>
          <p:cNvPr id="2" name="Foliennummernplatzhalter 1">
            <a:extLst>
              <a:ext uri="{FF2B5EF4-FFF2-40B4-BE49-F238E27FC236}">
                <a16:creationId xmlns:a16="http://schemas.microsoft.com/office/drawing/2014/main" id="{C1E0BAE0-2F12-EFF3-9EAB-BD89FE8A6862}"/>
              </a:ext>
            </a:extLst>
          </p:cNvPr>
          <p:cNvSpPr>
            <a:spLocks noGrp="1"/>
          </p:cNvSpPr>
          <p:nvPr>
            <p:ph type="sldNum" sz="quarter" idx="12"/>
          </p:nvPr>
        </p:nvSpPr>
        <p:spPr/>
        <p:txBody>
          <a:bodyPr/>
          <a:lstStyle/>
          <a:p>
            <a:fld id="{3A8B627B-E937-BF42-9F32-48BF246BCC47}" type="slidenum">
              <a:rPr lang="de-DE" smtClean="0">
                <a:solidFill>
                  <a:schemeClr val="bg1"/>
                </a:solidFill>
              </a:rPr>
              <a:t>73</a:t>
            </a:fld>
            <a:endParaRPr lang="de-DE" dirty="0">
              <a:solidFill>
                <a:schemeClr val="bg1"/>
              </a:solidFill>
            </a:endParaRPr>
          </a:p>
        </p:txBody>
      </p:sp>
      <p:sp>
        <p:nvSpPr>
          <p:cNvPr id="3" name="Rechteck 2">
            <a:extLst>
              <a:ext uri="{FF2B5EF4-FFF2-40B4-BE49-F238E27FC236}">
                <a16:creationId xmlns:a16="http://schemas.microsoft.com/office/drawing/2014/main" id="{F0F5C04B-7A78-43E6-ADFF-23A60E3FB60A}"/>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8443D39A-7923-1821-4F26-25C99830A70A}"/>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73</a:t>
            </a:fld>
            <a:endParaRPr lang="de-DE" dirty="0">
              <a:solidFill>
                <a:schemeClr val="bg1"/>
              </a:solidFill>
            </a:endParaRPr>
          </a:p>
        </p:txBody>
      </p:sp>
      <p:sp>
        <p:nvSpPr>
          <p:cNvPr id="11" name="Foliennummernplatzhalter 11">
            <a:extLst>
              <a:ext uri="{FF2B5EF4-FFF2-40B4-BE49-F238E27FC236}">
                <a16:creationId xmlns:a16="http://schemas.microsoft.com/office/drawing/2014/main" id="{41E39551-10EF-9077-B421-F13B51211928}"/>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42F7F9DB-A3CD-C2E8-4F66-FE147674CEB7}"/>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10323454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820C8-720A-05F6-C40A-0C040A4760EC}"/>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FB427268-E327-1409-83CF-893E6C20730A}"/>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E654BCE0-10E2-4741-954E-03B4E5355DBF}"/>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A307166F-0B0C-C830-0C1D-6D0BAB2F26C2}"/>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Limitationen</a:t>
            </a:r>
          </a:p>
        </p:txBody>
      </p:sp>
      <p:sp>
        <p:nvSpPr>
          <p:cNvPr id="9" name="Textplatzhalter 10">
            <a:extLst>
              <a:ext uri="{FF2B5EF4-FFF2-40B4-BE49-F238E27FC236}">
                <a16:creationId xmlns:a16="http://schemas.microsoft.com/office/drawing/2014/main" id="{6EC024D4-AA28-60E1-876A-0AF2775D8120}"/>
              </a:ext>
            </a:extLst>
          </p:cNvPr>
          <p:cNvSpPr txBox="1">
            <a:spLocks/>
          </p:cNvSpPr>
          <p:nvPr/>
        </p:nvSpPr>
        <p:spPr>
          <a:xfrm>
            <a:off x="626444" y="1258017"/>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Die Recommender Systeme basieren auf dem ALS-Algorithmus </a:t>
            </a:r>
            <a:r>
              <a:rPr lang="de-DE" dirty="0">
                <a:sym typeface="Wingdings" pitchFamily="2" charset="2"/>
              </a:rPr>
              <a:t> </a:t>
            </a:r>
            <a:r>
              <a:rPr lang="de-DE" dirty="0"/>
              <a:t>die Performance der Angriffserkennung könnte bei auf anderen Algorithmen basierenden Systemen anders ausfallen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Angreifer können neue Angriffsarten mit bisher unbekannten Bewertungsmustern verwenden </a:t>
            </a:r>
            <a:r>
              <a:rPr lang="de-DE" dirty="0">
                <a:sym typeface="Wingdings" pitchFamily="2" charset="2"/>
              </a:rPr>
              <a:t> unklar, ob mit dem vorgestellten Ansatz auch solche zuverlässig erkannt werden</a:t>
            </a: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Die Beurteilung der Performance der Recommender Systeme in dieser Arbeit basiert auf historischen Daten </a:t>
            </a:r>
            <a:r>
              <a:rPr lang="de-DE" dirty="0">
                <a:sym typeface="Wingdings" pitchFamily="2" charset="2"/>
              </a:rPr>
              <a:t> </a:t>
            </a:r>
            <a:r>
              <a:rPr lang="de-DE" dirty="0"/>
              <a:t> eine Online-Auswertung mit realen Nutzerinteraktionen wäre sinnvoll, um  die Qualität der Empfehlungen vollumfänglich beurteilen zu können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Weitere Angriffe neben Shilling-Angriffen können Recommender Systemen schaden </a:t>
            </a:r>
            <a:r>
              <a:rPr lang="de-DE" dirty="0">
                <a:sym typeface="Wingdings" pitchFamily="2" charset="2"/>
              </a:rPr>
              <a:t> auch solche müssen erkannt werden</a:t>
            </a:r>
            <a:endParaRPr lang="de-DE" dirty="0"/>
          </a:p>
        </p:txBody>
      </p:sp>
      <p:sp>
        <p:nvSpPr>
          <p:cNvPr id="2" name="Foliennummernplatzhalter 1">
            <a:extLst>
              <a:ext uri="{FF2B5EF4-FFF2-40B4-BE49-F238E27FC236}">
                <a16:creationId xmlns:a16="http://schemas.microsoft.com/office/drawing/2014/main" id="{BAE9D34A-0AAF-81C3-3153-AC1CD76FEFF9}"/>
              </a:ext>
            </a:extLst>
          </p:cNvPr>
          <p:cNvSpPr>
            <a:spLocks noGrp="1"/>
          </p:cNvSpPr>
          <p:nvPr>
            <p:ph type="sldNum" sz="quarter" idx="12"/>
          </p:nvPr>
        </p:nvSpPr>
        <p:spPr/>
        <p:txBody>
          <a:bodyPr/>
          <a:lstStyle/>
          <a:p>
            <a:fld id="{3A8B627B-E937-BF42-9F32-48BF246BCC47}" type="slidenum">
              <a:rPr lang="de-DE" smtClean="0">
                <a:solidFill>
                  <a:schemeClr val="bg1"/>
                </a:solidFill>
              </a:rPr>
              <a:t>74</a:t>
            </a:fld>
            <a:endParaRPr lang="de-DE" dirty="0">
              <a:solidFill>
                <a:schemeClr val="bg1"/>
              </a:solidFill>
            </a:endParaRPr>
          </a:p>
        </p:txBody>
      </p:sp>
      <p:sp>
        <p:nvSpPr>
          <p:cNvPr id="3" name="Rechteck 2">
            <a:extLst>
              <a:ext uri="{FF2B5EF4-FFF2-40B4-BE49-F238E27FC236}">
                <a16:creationId xmlns:a16="http://schemas.microsoft.com/office/drawing/2014/main" id="{CEE5B673-8A4B-CDB0-A931-F8EFB2FFBE3A}"/>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923CAC15-F60B-9B87-64EA-1017A12E743D}"/>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74</a:t>
            </a:fld>
            <a:endParaRPr lang="de-DE" dirty="0">
              <a:solidFill>
                <a:schemeClr val="bg1"/>
              </a:solidFill>
            </a:endParaRPr>
          </a:p>
        </p:txBody>
      </p:sp>
      <p:sp>
        <p:nvSpPr>
          <p:cNvPr id="11" name="Foliennummernplatzhalter 11">
            <a:extLst>
              <a:ext uri="{FF2B5EF4-FFF2-40B4-BE49-F238E27FC236}">
                <a16:creationId xmlns:a16="http://schemas.microsoft.com/office/drawing/2014/main" id="{25F9B578-FEC4-9F4B-A5D0-7D9C3A045E64}"/>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A8FB9DE3-5605-E173-725A-C7C8E5CAF0AF}"/>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23371953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014812-A668-8AA7-6609-3EEE7C63EEDB}"/>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7BD771BC-CC6C-4C23-A01E-3DC66044BA9A}"/>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204F3003-3728-6563-6CAC-33F0496B5B11}"/>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201FFFE7-DB07-5824-40DD-5554C182D4D7}"/>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Zukünftige Forschungsansätze &amp;</a:t>
            </a:r>
            <a:br>
              <a:rPr lang="de-DE" dirty="0"/>
            </a:br>
            <a:r>
              <a:rPr lang="de-DE" dirty="0"/>
              <a:t>Code der Arbeit</a:t>
            </a:r>
          </a:p>
        </p:txBody>
      </p:sp>
      <p:sp>
        <p:nvSpPr>
          <p:cNvPr id="9" name="Textplatzhalter 10">
            <a:extLst>
              <a:ext uri="{FF2B5EF4-FFF2-40B4-BE49-F238E27FC236}">
                <a16:creationId xmlns:a16="http://schemas.microsoft.com/office/drawing/2014/main" id="{15B519AC-818D-3E5B-740C-40A06C4E4CF7}"/>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Auf dem vorgestellten Ansatz dieser Arbeit kann aufgebaut werden:</a:t>
            </a:r>
          </a:p>
          <a:p>
            <a:pPr marL="628650" lvl="1" indent="-285750">
              <a:buFont typeface="Arial" panose="020B0604020202020204" pitchFamily="34" charset="0"/>
              <a:buChar char="•"/>
            </a:pPr>
            <a:r>
              <a:rPr lang="de-DE" dirty="0"/>
              <a:t>Angriffssimulation auf Recommender Systeme, deren Empfehlungen auf anderen Algorithmen als dem ALS-Algorithmus basieren</a:t>
            </a:r>
          </a:p>
          <a:p>
            <a:pPr marL="628650" lvl="1" indent="-285750">
              <a:buFont typeface="Arial" panose="020B0604020202020204" pitchFamily="34" charset="0"/>
              <a:buChar char="•"/>
            </a:pPr>
            <a:r>
              <a:rPr lang="de-DE" dirty="0"/>
              <a:t>Online-Auswertung mit realen Nutzerinteraktionen, um die Qualität der Empfehlungen noch fundierter beurteilen zu können</a:t>
            </a:r>
          </a:p>
          <a:p>
            <a:pPr marL="628650" lvl="1" indent="-285750">
              <a:buFont typeface="Arial" panose="020B0604020202020204" pitchFamily="34" charset="0"/>
              <a:buChar char="•"/>
            </a:pPr>
            <a:r>
              <a:rPr lang="de-DE" dirty="0"/>
              <a:t>Entwicklung neuer Features zur Angriffserkennung, um Performance weiter zu verbessern</a:t>
            </a:r>
          </a:p>
          <a:p>
            <a:pPr marL="628650" lvl="1" indent="-285750">
              <a:buFont typeface="Arial" panose="020B0604020202020204" pitchFamily="34" charset="0"/>
              <a:buChar char="•"/>
            </a:pPr>
            <a:r>
              <a:rPr lang="de-DE" dirty="0"/>
              <a:t>Erforschung weiterer, neuer Arten von Shilling-Angriffen</a:t>
            </a:r>
          </a:p>
          <a:p>
            <a:pPr marL="628650" lvl="1" indent="-285750">
              <a:buFont typeface="Arial" panose="020B0604020202020204" pitchFamily="34" charset="0"/>
              <a:buChar char="•"/>
            </a:pPr>
            <a:r>
              <a:rPr lang="de-DE" dirty="0"/>
              <a:t>Anwendung von Deep Learning Ansätzen wie tiefer neuronaler Netze, um die Performance der Angriffsdetektion möglicherweise noch weiter zu verbessern</a:t>
            </a:r>
          </a:p>
          <a:p>
            <a:pPr marL="628650" lvl="1" indent="-285750">
              <a:buFont typeface="Arial" panose="020B0604020202020204" pitchFamily="34" charset="0"/>
              <a:buChar char="•"/>
            </a:pPr>
            <a:r>
              <a:rPr lang="de-DE" dirty="0"/>
              <a:t>Implementation von Schutzmaßnahmen, um die Resilienz von Recommender Systemen gegen andere Angriffe als Shilling-Angriffe sicherzustellen</a:t>
            </a:r>
          </a:p>
          <a:p>
            <a:endParaRPr lang="de-DE" dirty="0"/>
          </a:p>
          <a:p>
            <a:pPr marL="285750" indent="-285750">
              <a:buFont typeface="Arial" panose="020B0604020202020204" pitchFamily="34" charset="0"/>
              <a:buChar char="•"/>
            </a:pPr>
            <a:r>
              <a:rPr lang="de-DE" dirty="0"/>
              <a:t>Zu Forschungs- und Anwendungszwecken wird der im Rahmen der Masterarbeit implementierte Code hier zur Verfügung gestellt: </a:t>
            </a:r>
            <a:r>
              <a:rPr lang="de-DE" dirty="0">
                <a:hlinkClick r:id="rId3"/>
              </a:rPr>
              <a:t>https://github.com/aaronpasternak/Sicherheit-von-Recommender-Systems/tree/main/Code</a:t>
            </a:r>
            <a:endParaRPr lang="de-DE" dirty="0"/>
          </a:p>
          <a:p>
            <a:r>
              <a:rPr lang="de-DE" dirty="0"/>
              <a:t>      </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Test 3</a:t>
            </a:r>
          </a:p>
        </p:txBody>
      </p:sp>
      <p:sp>
        <p:nvSpPr>
          <p:cNvPr id="2" name="Foliennummernplatzhalter 1">
            <a:extLst>
              <a:ext uri="{FF2B5EF4-FFF2-40B4-BE49-F238E27FC236}">
                <a16:creationId xmlns:a16="http://schemas.microsoft.com/office/drawing/2014/main" id="{C84F73C6-B3DD-91CD-77DF-FA139B4EEE1B}"/>
              </a:ext>
            </a:extLst>
          </p:cNvPr>
          <p:cNvSpPr>
            <a:spLocks noGrp="1"/>
          </p:cNvSpPr>
          <p:nvPr>
            <p:ph type="sldNum" sz="quarter" idx="12"/>
          </p:nvPr>
        </p:nvSpPr>
        <p:spPr/>
        <p:txBody>
          <a:bodyPr/>
          <a:lstStyle/>
          <a:p>
            <a:fld id="{3A8B627B-E937-BF42-9F32-48BF246BCC47}" type="slidenum">
              <a:rPr lang="de-DE" smtClean="0">
                <a:solidFill>
                  <a:schemeClr val="bg1"/>
                </a:solidFill>
              </a:rPr>
              <a:t>75</a:t>
            </a:fld>
            <a:endParaRPr lang="de-DE" dirty="0">
              <a:solidFill>
                <a:schemeClr val="bg1"/>
              </a:solidFill>
            </a:endParaRPr>
          </a:p>
        </p:txBody>
      </p:sp>
      <p:sp>
        <p:nvSpPr>
          <p:cNvPr id="3" name="Rechteck 2">
            <a:extLst>
              <a:ext uri="{FF2B5EF4-FFF2-40B4-BE49-F238E27FC236}">
                <a16:creationId xmlns:a16="http://schemas.microsoft.com/office/drawing/2014/main" id="{4B3E6774-533E-4A75-2484-F89731A32FF5}"/>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32E180FB-660D-BE19-D816-4D04445958A9}"/>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75</a:t>
            </a:fld>
            <a:endParaRPr lang="de-DE" dirty="0">
              <a:solidFill>
                <a:schemeClr val="bg1"/>
              </a:solidFill>
            </a:endParaRPr>
          </a:p>
        </p:txBody>
      </p:sp>
      <p:sp>
        <p:nvSpPr>
          <p:cNvPr id="11" name="Foliennummernplatzhalter 11">
            <a:extLst>
              <a:ext uri="{FF2B5EF4-FFF2-40B4-BE49-F238E27FC236}">
                <a16:creationId xmlns:a16="http://schemas.microsoft.com/office/drawing/2014/main" id="{4645E6FF-F673-9D9A-0284-DF8D828326E2}"/>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F54C638E-C82A-1DDD-6D2F-1602AC720B50}"/>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27149688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C61A27"/>
        </a:solidFill>
        <a:effectLst/>
      </p:bgPr>
    </p:bg>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A5E1C409-F486-80F6-C434-26515412A6DD}"/>
              </a:ext>
            </a:extLst>
          </p:cNvPr>
          <p:cNvSpPr>
            <a:spLocks noGrp="1"/>
          </p:cNvSpPr>
          <p:nvPr>
            <p:ph idx="1"/>
          </p:nvPr>
        </p:nvSpPr>
        <p:spPr/>
        <p:txBody>
          <a:bodyPr>
            <a:normAutofit/>
          </a:bodyPr>
          <a:lstStyle/>
          <a:p>
            <a:pPr marL="0" indent="0" algn="ctr">
              <a:buNone/>
            </a:pPr>
            <a:r>
              <a:rPr lang="de-DE" sz="4000" b="1" dirty="0">
                <a:solidFill>
                  <a:schemeClr val="bg1"/>
                </a:solidFill>
              </a:rPr>
              <a:t>Danke für die Aufmerksamkeit!</a:t>
            </a:r>
          </a:p>
          <a:p>
            <a:pPr marL="0" indent="0" algn="ctr">
              <a:buNone/>
            </a:pPr>
            <a:endParaRPr lang="de-DE" sz="4000" b="1" dirty="0">
              <a:solidFill>
                <a:schemeClr val="bg1"/>
              </a:solidFill>
            </a:endParaRPr>
          </a:p>
          <a:p>
            <a:pPr marL="0" indent="0" algn="ctr">
              <a:buNone/>
            </a:pPr>
            <a:r>
              <a:rPr lang="de-DE" sz="4000" b="1" dirty="0">
                <a:solidFill>
                  <a:schemeClr val="bg1"/>
                </a:solidFill>
              </a:rPr>
              <a:t>Fragen?</a:t>
            </a:r>
          </a:p>
        </p:txBody>
      </p:sp>
      <p:pic>
        <p:nvPicPr>
          <p:cNvPr id="5" name="Grafik 4">
            <a:extLst>
              <a:ext uri="{FF2B5EF4-FFF2-40B4-BE49-F238E27FC236}">
                <a16:creationId xmlns:a16="http://schemas.microsoft.com/office/drawing/2014/main" id="{2F083E55-F3F3-6C67-AC6D-FD0A0D55918A}"/>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712440" y="-340354"/>
            <a:ext cx="2914450" cy="2160000"/>
          </a:xfrm>
          <a:prstGeom prst="rect">
            <a:avLst/>
          </a:prstGeom>
        </p:spPr>
      </p:pic>
      <p:sp>
        <p:nvSpPr>
          <p:cNvPr id="8" name="Foliennummernplatzhalter 11">
            <a:extLst>
              <a:ext uri="{FF2B5EF4-FFF2-40B4-BE49-F238E27FC236}">
                <a16:creationId xmlns:a16="http://schemas.microsoft.com/office/drawing/2014/main" id="{1AEC23F6-3F77-A31D-6D78-BF25DC895A41}"/>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76</a:t>
            </a:fld>
            <a:endParaRPr lang="de-DE" dirty="0">
              <a:solidFill>
                <a:schemeClr val="bg1"/>
              </a:solidFill>
            </a:endParaRPr>
          </a:p>
        </p:txBody>
      </p:sp>
      <p:sp>
        <p:nvSpPr>
          <p:cNvPr id="4" name="Foliennummernplatzhalter 11">
            <a:extLst>
              <a:ext uri="{FF2B5EF4-FFF2-40B4-BE49-F238E27FC236}">
                <a16:creationId xmlns:a16="http://schemas.microsoft.com/office/drawing/2014/main" id="{429C304F-1AB1-F73E-06D2-89A8B76BD8B8}"/>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7" name="Foliennummernplatzhalter 11">
            <a:extLst>
              <a:ext uri="{FF2B5EF4-FFF2-40B4-BE49-F238E27FC236}">
                <a16:creationId xmlns:a16="http://schemas.microsoft.com/office/drawing/2014/main" id="{E944ABC1-7C5D-9A35-D964-D1C4FF13E701}"/>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13386995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F5DD67-7AE6-C3A9-411E-08687F58368E}"/>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BD5BAB30-4157-DD2A-D4A5-5014F37CA5B8}"/>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16C3461D-5FCD-C94F-1844-3B64E1A184EC}"/>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B68BD06D-55E6-95BD-888C-F324DF6ADFB1}"/>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Literatur</a:t>
            </a:r>
          </a:p>
        </p:txBody>
      </p:sp>
      <p:sp>
        <p:nvSpPr>
          <p:cNvPr id="2" name="Foliennummernplatzhalter 1">
            <a:extLst>
              <a:ext uri="{FF2B5EF4-FFF2-40B4-BE49-F238E27FC236}">
                <a16:creationId xmlns:a16="http://schemas.microsoft.com/office/drawing/2014/main" id="{ABD2648D-602F-7C8C-52C3-78B4AB55A135}"/>
              </a:ext>
            </a:extLst>
          </p:cNvPr>
          <p:cNvSpPr>
            <a:spLocks noGrp="1"/>
          </p:cNvSpPr>
          <p:nvPr>
            <p:ph type="sldNum" sz="quarter" idx="12"/>
          </p:nvPr>
        </p:nvSpPr>
        <p:spPr/>
        <p:txBody>
          <a:bodyPr/>
          <a:lstStyle/>
          <a:p>
            <a:fld id="{3A8B627B-E937-BF42-9F32-48BF246BCC47}" type="slidenum">
              <a:rPr lang="de-DE" smtClean="0">
                <a:solidFill>
                  <a:schemeClr val="bg1"/>
                </a:solidFill>
              </a:rPr>
              <a:t>77</a:t>
            </a:fld>
            <a:endParaRPr lang="de-DE" dirty="0">
              <a:solidFill>
                <a:schemeClr val="bg1"/>
              </a:solidFill>
            </a:endParaRPr>
          </a:p>
        </p:txBody>
      </p:sp>
      <p:sp>
        <p:nvSpPr>
          <p:cNvPr id="3" name="Rechteck 2">
            <a:extLst>
              <a:ext uri="{FF2B5EF4-FFF2-40B4-BE49-F238E27FC236}">
                <a16:creationId xmlns:a16="http://schemas.microsoft.com/office/drawing/2014/main" id="{3E9FB895-FAA0-4F67-A1D9-8E3B60FC32B7}"/>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C3589FC1-8F1C-9037-6C31-4530C2F5D154}"/>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77</a:t>
            </a:fld>
            <a:endParaRPr lang="de-DE" dirty="0">
              <a:solidFill>
                <a:schemeClr val="bg1"/>
              </a:solidFill>
            </a:endParaRPr>
          </a:p>
        </p:txBody>
      </p:sp>
      <p:sp>
        <p:nvSpPr>
          <p:cNvPr id="11" name="Foliennummernplatzhalter 11">
            <a:extLst>
              <a:ext uri="{FF2B5EF4-FFF2-40B4-BE49-F238E27FC236}">
                <a16:creationId xmlns:a16="http://schemas.microsoft.com/office/drawing/2014/main" id="{1EE623EF-F0BA-C938-32E0-EF3B81508AE7}"/>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E1D43EFE-577C-8CCE-3BAD-C5D544D708BA}"/>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
        <p:nvSpPr>
          <p:cNvPr id="7" name="Textplatzhalter 10">
            <a:extLst>
              <a:ext uri="{FF2B5EF4-FFF2-40B4-BE49-F238E27FC236}">
                <a16:creationId xmlns:a16="http://schemas.microsoft.com/office/drawing/2014/main" id="{0377A4B1-9328-DE94-88E7-EEE7DEA4B391}"/>
              </a:ext>
            </a:extLst>
          </p:cNvPr>
          <p:cNvSpPr txBox="1">
            <a:spLocks/>
          </p:cNvSpPr>
          <p:nvPr/>
        </p:nvSpPr>
        <p:spPr>
          <a:xfrm>
            <a:off x="626444" y="1219784"/>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[1] C. C. Aggarwal, Recommender Systems: The Textbook. </a:t>
            </a:r>
            <a:r>
              <a:rPr lang="de-DE" sz="1200" kern="0">
                <a:solidFill>
                  <a:srgbClr val="000000"/>
                </a:solidFill>
                <a:effectLst/>
                <a:latin typeface="Open Sans" panose="020B0606030504020204" pitchFamily="34" charset="0"/>
              </a:rPr>
              <a:t>Cham, Schweiz: Springer, 2016.</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de-DE" sz="1200" kern="0">
                <a:solidFill>
                  <a:srgbClr val="000000"/>
                </a:solidFill>
                <a:effectLst/>
                <a:latin typeface="Open Sans" panose="020B0606030504020204" pitchFamily="34" charset="0"/>
              </a:rPr>
              <a:t>[2] D. Jannach, M. Zanker, A. Felfernig, and G. Friedrich, Recommender Systems: An Introduction, </a:t>
            </a:r>
            <a:r>
              <a:rPr lang="en-US" sz="1200" kern="0">
                <a:solidFill>
                  <a:srgbClr val="000000"/>
                </a:solidFill>
                <a:effectLst/>
                <a:latin typeface="Open Sans" panose="020B0606030504020204" pitchFamily="34" charset="0"/>
              </a:rPr>
              <a:t>1st ed. USA: Cambridge University Press, 2010.</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[3] E. Rich, “User modeling via stereotypes,” Cognitive Science, vol. 3, no. 4, pp. 329–354, 1979.</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[Online]. Available: https://www.sciencedirect.com/science/article/pii/S0364021379800129</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[4] D. Goldberg, D. Nichols, B. M. Oki, and D. Terry, “Using collaborative filtering to weave an</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information tapestry,” Communications of the ACM, vol. 35, no. 12, pp. 61–70, Dec. 1992.</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[Online]. Available: https://doi.org/10.1145/138859.138867</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[5] P. Resnick, N. Iacovou, M. Suchak, P. Bergstrom, and J. Riedl, “Grouplens: an open</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architecture for collaborative filtering of netnews,” in Proceedings of the 1994 ACM</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Conference on Computer Supported Cooperative Work, ser. CSCW ’94. New York,</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NY, USA: Association for Computing Machinery, 1994, pp. 175–186. [Online]. Available: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https://doi.org/10.1145/192844.192905</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[6] B. Smith and G. Linden, “Two decades of recommender systems at amazon.com,” IEEE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Internet Computing, vol. 21, no. 3, pp. 12–18, 2017.</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[7] P. Covington, J. Adams, and E. Sargin, “Deep neural networks for youtube recommendations,”</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in Proceedings of the 10th ACM Conference on Recommender Systems, ser. RecSys ’16.</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New York, NY, USA: Association for Computing Machinery, 2016, pp. 191–198. [Online].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Available: https://doi.org/10.1145/2959100.2959190</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[8] F. Meggetto, C. Revie, J. Levine, and Y. Moshfeghi, “Why people skip music? on</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predicting music skips using deep reinforcement learning,” in Proceedings of the 2023</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Conference on Human Information Interaction and Retrieval, ser. CHIIR ’23. New York,</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NY, USA: Association for Computing Machinery, Mar. 2023, pp. 95–106. [Online]. Available: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https://doi.org/10.1145/3576840.3578312</a:t>
            </a:r>
            <a:endParaRPr lang="de-DE" sz="1200" kern="100">
              <a:effectLst/>
              <a:latin typeface="Open Sans" panose="020B0606030504020204" pitchFamily="34" charset="0"/>
            </a:endParaRPr>
          </a:p>
        </p:txBody>
      </p:sp>
    </p:spTree>
    <p:extLst>
      <p:ext uri="{BB962C8B-B14F-4D97-AF65-F5344CB8AC3E}">
        <p14:creationId xmlns:p14="http://schemas.microsoft.com/office/powerpoint/2010/main" val="34443568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2AD3C7-C5B8-C590-EA3F-FEFEF7972756}"/>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FFB8F59E-2FB1-8E7D-CEF6-F6F05FADA0F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1A67D707-C3B3-C2A2-D9A7-E577D3693F5C}"/>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59C907DB-CB6B-CBB8-C648-78B5E047D025}"/>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Literatur</a:t>
            </a:r>
          </a:p>
        </p:txBody>
      </p:sp>
      <p:sp>
        <p:nvSpPr>
          <p:cNvPr id="2" name="Foliennummernplatzhalter 1">
            <a:extLst>
              <a:ext uri="{FF2B5EF4-FFF2-40B4-BE49-F238E27FC236}">
                <a16:creationId xmlns:a16="http://schemas.microsoft.com/office/drawing/2014/main" id="{D73F2CC6-83FA-D065-ABFE-E790F5D5251E}"/>
              </a:ext>
            </a:extLst>
          </p:cNvPr>
          <p:cNvSpPr>
            <a:spLocks noGrp="1"/>
          </p:cNvSpPr>
          <p:nvPr>
            <p:ph type="sldNum" sz="quarter" idx="12"/>
          </p:nvPr>
        </p:nvSpPr>
        <p:spPr/>
        <p:txBody>
          <a:bodyPr/>
          <a:lstStyle/>
          <a:p>
            <a:fld id="{3A8B627B-E937-BF42-9F32-48BF246BCC47}" type="slidenum">
              <a:rPr lang="de-DE" smtClean="0">
                <a:solidFill>
                  <a:schemeClr val="bg1"/>
                </a:solidFill>
              </a:rPr>
              <a:t>78</a:t>
            </a:fld>
            <a:endParaRPr lang="de-DE" dirty="0">
              <a:solidFill>
                <a:schemeClr val="bg1"/>
              </a:solidFill>
            </a:endParaRPr>
          </a:p>
        </p:txBody>
      </p:sp>
      <p:sp>
        <p:nvSpPr>
          <p:cNvPr id="3" name="Rechteck 2">
            <a:extLst>
              <a:ext uri="{FF2B5EF4-FFF2-40B4-BE49-F238E27FC236}">
                <a16:creationId xmlns:a16="http://schemas.microsoft.com/office/drawing/2014/main" id="{90F63264-BBA6-EAA3-6C9C-3BBD25FF8BF2}"/>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123570BA-5AA1-674C-9AC7-8E5DA2D9A6BC}"/>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78</a:t>
            </a:fld>
            <a:endParaRPr lang="de-DE" dirty="0">
              <a:solidFill>
                <a:schemeClr val="bg1"/>
              </a:solidFill>
            </a:endParaRPr>
          </a:p>
        </p:txBody>
      </p:sp>
      <p:sp>
        <p:nvSpPr>
          <p:cNvPr id="11" name="Foliennummernplatzhalter 11">
            <a:extLst>
              <a:ext uri="{FF2B5EF4-FFF2-40B4-BE49-F238E27FC236}">
                <a16:creationId xmlns:a16="http://schemas.microsoft.com/office/drawing/2014/main" id="{4A81616D-D3E3-4BA6-A124-5EECD12FF201}"/>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C2E0CF4E-099D-6788-9516-5F788FA4BD96}"/>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
        <p:nvSpPr>
          <p:cNvPr id="7" name="Textplatzhalter 10">
            <a:extLst>
              <a:ext uri="{FF2B5EF4-FFF2-40B4-BE49-F238E27FC236}">
                <a16:creationId xmlns:a16="http://schemas.microsoft.com/office/drawing/2014/main" id="{39428AF0-A12B-7E07-89DE-5E80029A74D4}"/>
              </a:ext>
            </a:extLst>
          </p:cNvPr>
          <p:cNvSpPr txBox="1">
            <a:spLocks/>
          </p:cNvSpPr>
          <p:nvPr/>
        </p:nvSpPr>
        <p:spPr>
          <a:xfrm>
            <a:off x="626444" y="1219784"/>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[9] E. Cano and M. Morisio, “Hybrid recommender systems: A systematic literature review,”</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Intelligent Data Analysis, vol. 21, no. 6, pp. 1487–1524, Nov. 2017. [Online]. Available: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http://dx.doi.org/10.3233/IDA-163209</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[10] V. Anand and A. K. Maurya, “A survey on recommender systems using graph neural network,” ACM Transactions on Information Systems, vol. 43, no. 1, pp. 9–9:49, Nov. 2024. [Online]. Available: https://doi.org/10.1145/3694784</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[11] R. Burke, B. Mobasher, and R. Bhaumik, “Limited knowledge shilling attacks in collaborative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filtering systems,” in Proceedings of 3rd International Workshop on Intelligent Techniques for</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Web Personalization (ITWP 2005), Edinburgh, Schottland, Jan. 2005, pp. 1–8.</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[12] E. Cano and M. Morisio, “Characterization of public datasets for recommender systems,” in</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2015 IEEE 1st International Forum on Research and Technologies for Society and Industry</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Leveraging a better tomorrow (RTSI). IEEE, 2015, pp. 249–257.</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[13] L. Sharma and A. Gera, “A survey of recommendation system: Research challenges,”</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International Journal of Engineering Trends and Technology (IJETT), vol. 4, no. 5, pp.</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1989–1992, May 2013. [Online]. Available: http://www.ijettjournal.org</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[14] P. Melville, R. J. Mooney, and R. Nagarajan, “Content-boosted collaborative filtering for</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improved recommendations,” in Eighteenth National Conference on Artificial Intelligence.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USA: American Association for Artificial Intelligence, 2002, pp. 187–192.</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[15] B. Sarwar, G. Karypis, J. Konstan, and J. Riedl, “Application of dimensionality reduction</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in recommender system – a case study,” University of Minnesota Department of Computer</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Science and Engineering, Boston, Massachusetts, USA, Tech. Rep. ADA439541, Aug. 2000.</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[16] S. S. Lakshmi and T. A. Lakshmi, “Recommendation systems: Issues and challenges,” International Journal of Computer Science and Information Technologies, vol. 5, no. 4, pp. 5771–5772, 2014.</a:t>
            </a:r>
            <a:endParaRPr lang="de-DE" sz="1200" kern="100">
              <a:effectLst/>
              <a:latin typeface="Open Sans" panose="020B0606030504020204" pitchFamily="34" charset="0"/>
            </a:endParaRPr>
          </a:p>
        </p:txBody>
      </p:sp>
    </p:spTree>
    <p:extLst>
      <p:ext uri="{BB962C8B-B14F-4D97-AF65-F5344CB8AC3E}">
        <p14:creationId xmlns:p14="http://schemas.microsoft.com/office/powerpoint/2010/main" val="6677091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CACAC9-F32B-947B-FAB1-1A2234B80765}"/>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97ADDD6C-9DCF-AEF2-3F8C-E2E806C2EAFA}"/>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13E4B019-A39B-E268-7476-9046BAA297B0}"/>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64DB1968-633C-25BF-0F40-A8C37A824ED8}"/>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Literatur</a:t>
            </a:r>
          </a:p>
        </p:txBody>
      </p:sp>
      <p:sp>
        <p:nvSpPr>
          <p:cNvPr id="2" name="Foliennummernplatzhalter 1">
            <a:extLst>
              <a:ext uri="{FF2B5EF4-FFF2-40B4-BE49-F238E27FC236}">
                <a16:creationId xmlns:a16="http://schemas.microsoft.com/office/drawing/2014/main" id="{3DFE1808-7E75-0066-C5AB-3AF32EE734F9}"/>
              </a:ext>
            </a:extLst>
          </p:cNvPr>
          <p:cNvSpPr>
            <a:spLocks noGrp="1"/>
          </p:cNvSpPr>
          <p:nvPr>
            <p:ph type="sldNum" sz="quarter" idx="12"/>
          </p:nvPr>
        </p:nvSpPr>
        <p:spPr/>
        <p:txBody>
          <a:bodyPr/>
          <a:lstStyle/>
          <a:p>
            <a:fld id="{3A8B627B-E937-BF42-9F32-48BF246BCC47}" type="slidenum">
              <a:rPr lang="de-DE" smtClean="0">
                <a:solidFill>
                  <a:schemeClr val="bg1"/>
                </a:solidFill>
              </a:rPr>
              <a:t>79</a:t>
            </a:fld>
            <a:endParaRPr lang="de-DE" dirty="0">
              <a:solidFill>
                <a:schemeClr val="bg1"/>
              </a:solidFill>
            </a:endParaRPr>
          </a:p>
        </p:txBody>
      </p:sp>
      <p:sp>
        <p:nvSpPr>
          <p:cNvPr id="3" name="Rechteck 2">
            <a:extLst>
              <a:ext uri="{FF2B5EF4-FFF2-40B4-BE49-F238E27FC236}">
                <a16:creationId xmlns:a16="http://schemas.microsoft.com/office/drawing/2014/main" id="{177CF40B-6B59-9402-737D-F7885F02EB70}"/>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8F2987E2-9C30-E04F-ED7A-F3FA09A8E037}"/>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79</a:t>
            </a:fld>
            <a:endParaRPr lang="de-DE" dirty="0">
              <a:solidFill>
                <a:schemeClr val="bg1"/>
              </a:solidFill>
            </a:endParaRPr>
          </a:p>
        </p:txBody>
      </p:sp>
      <p:sp>
        <p:nvSpPr>
          <p:cNvPr id="11" name="Foliennummernplatzhalter 11">
            <a:extLst>
              <a:ext uri="{FF2B5EF4-FFF2-40B4-BE49-F238E27FC236}">
                <a16:creationId xmlns:a16="http://schemas.microsoft.com/office/drawing/2014/main" id="{B7C1765A-A124-1BB7-C81F-2F1B9C062FEB}"/>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666822C1-0D0A-ED28-897F-5745D066948B}"/>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
        <p:nvSpPr>
          <p:cNvPr id="7" name="Textplatzhalter 10">
            <a:extLst>
              <a:ext uri="{FF2B5EF4-FFF2-40B4-BE49-F238E27FC236}">
                <a16:creationId xmlns:a16="http://schemas.microsoft.com/office/drawing/2014/main" id="{5B06F558-94FE-BBB1-27C3-294AF26BF590}"/>
              </a:ext>
            </a:extLst>
          </p:cNvPr>
          <p:cNvSpPr txBox="1">
            <a:spLocks/>
          </p:cNvSpPr>
          <p:nvPr/>
        </p:nvSpPr>
        <p:spPr>
          <a:xfrm>
            <a:off x="626444" y="1095797"/>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[17] S. Khusro, Z. Ali, and I. Ullah, “Recommender systems: Issues, challenges, and research opportunities,” in Information Science and Applications (ICISA) 2016, ser. Lecture Notes in Electrical Engineering, K. J. Kim and N. Joukov, Eds., vol. 376. Singapore: Springer Singapore, 2016, pp. 1179–1189.</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[18] M. Yang, J. Wang, and J.-F. Ton, “Rectifying unfairness in recommendation feedback loop,”</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in Proceedings of the 46th International ACM SIGIR Conference on Research and Development</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in Information Retrieval, ser. SIGIR ’23. New York, NY, USA: Association for Computing</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Machinery, 2023, pp. 28–37. [Online]. Available: https://doi.org/10.1145/3539618.3591754</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[19] S. K. Lam and J. Riedl, “Shilling recommender systems for fun and profit,” in Proceedings of</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the 13th International Conference on World Wide Web, ser. WWW ’04. New York, NY,</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USA: Association for Computing Machinery, May 2004, pp. 393–402. [Online]. Available: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https://doi.org/10.1145/988672.988726</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[20] J. J. Sandvig, B. Mobasher, and R. Burke, “Robustness of collaborative recommendation based on association rule mining,” in Proceedings of the 2007 ACM Conference on Recommender Systems, ser. RecSys ’07. New York, NY, USA: Association for Computing Machinery, 2007, pp. 105–111. [Online]. Available: https://doi.org/10.1145/1297231.1297249</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[21] P. Melville and V. Sindhwani, Recommender Systems. Berlin: Springer, 2010, pp. 829–838.</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[22] M. Claypool, A. Gokhale, T. Miranda, P. Murnikov, D. Netes, and M. Sartin, “Combining</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content-based and collaborative filters in an online newspaper,” in Proceedings of ACM SIGIR</a:t>
            </a:r>
            <a:endParaRPr lang="de-DE" sz="1200" kern="100">
              <a:effectLst/>
              <a:latin typeface="Open Sans" panose="020B0606030504020204" pitchFamily="34" charset="0"/>
            </a:endParaRPr>
          </a:p>
          <a:p>
            <a:r>
              <a:rPr lang="en-US" sz="1200" kern="0">
                <a:solidFill>
                  <a:srgbClr val="000000"/>
                </a:solidFill>
                <a:effectLst/>
                <a:latin typeface="Open Sans" panose="020B0606030504020204" pitchFamily="34" charset="0"/>
              </a:rPr>
              <a:t>Workshop on Recommender Systems, Berkeley CA, USA, Aug. 1999.</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[23] A. J. P. Jeckmans, M. Beye, Z. Erkin, P. Hartel, R. L. Lagendijk, and Q. Tang, Privacy in</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Recommender Systems, ser. Computer Communications and Networks. Springer, London, 2013.</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[24] Z. Sun, Z. Wang, and Y. Xu, “Privacy protection in cross-platform recommender systems: techniques and challenges,” Wireless Networks, vol. 30, no. 8, pp. 6721–6730, Sep. 2023. [Online]. Available: https://doi.org/10.1007/s11276-023-03509-z</a:t>
            </a:r>
            <a:endParaRPr lang="de-DE" sz="1200" kern="100">
              <a:effectLst/>
              <a:latin typeface="Open Sans" panose="020B0606030504020204" pitchFamily="34" charset="0"/>
            </a:endParaRPr>
          </a:p>
        </p:txBody>
      </p:sp>
    </p:spTree>
    <p:extLst>
      <p:ext uri="{BB962C8B-B14F-4D97-AF65-F5344CB8AC3E}">
        <p14:creationId xmlns:p14="http://schemas.microsoft.com/office/powerpoint/2010/main" val="1115005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AE7210-95A1-3354-74AE-796E640B23A5}"/>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644DB826-0EC0-9D91-BF3F-A38336C5AA4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AAB7FDB9-2128-EF54-55E8-937AB616A50D}"/>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0B1EAB89-143B-8E4E-AEC1-AFE118FB24A8}"/>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Geschichte von Recommender Systemen</a:t>
            </a:r>
          </a:p>
        </p:txBody>
      </p:sp>
      <p:sp>
        <p:nvSpPr>
          <p:cNvPr id="9" name="Textplatzhalter 10">
            <a:extLst>
              <a:ext uri="{FF2B5EF4-FFF2-40B4-BE49-F238E27FC236}">
                <a16:creationId xmlns:a16="http://schemas.microsoft.com/office/drawing/2014/main" id="{782AFB9A-1E80-1D6E-4090-2A36D449F7BF}"/>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Erstes Recommender System wurde im Jahr 1979 entwickelt: “Grundy“ empfehlt seinen Nutzern basierend auf expliziten in einer Befragung erhobenen Angaben und dem Nutzerverhalten für sie potenziell relevante Bücher. Durch Rückmeldungen der Nutzer wurde das Systems stets weiterentwickelt [3].</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Im Jahr 1992 entwickelten Goldberg et al. erstmals ein kollaboratives Recommender System, das auf Nutzeraktivitäten wie Bewertungen basiert [4].</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1994 wurde von Resnick et al. ein auf der Korrelation von Nutzerbewertungen basierendes Recommender System entwickelt, um Nutzern personalisierte Empfehlungen von für sie potenziell interessanten Nachrichtenartikeln bieten zu können [5].</a:t>
            </a:r>
          </a:p>
        </p:txBody>
      </p:sp>
      <p:sp>
        <p:nvSpPr>
          <p:cNvPr id="2" name="Foliennummernplatzhalter 1">
            <a:extLst>
              <a:ext uri="{FF2B5EF4-FFF2-40B4-BE49-F238E27FC236}">
                <a16:creationId xmlns:a16="http://schemas.microsoft.com/office/drawing/2014/main" id="{BABC11ED-0AFA-C3E8-30B7-7C55A0C66367}"/>
              </a:ext>
            </a:extLst>
          </p:cNvPr>
          <p:cNvSpPr>
            <a:spLocks noGrp="1"/>
          </p:cNvSpPr>
          <p:nvPr>
            <p:ph type="sldNum" sz="quarter" idx="12"/>
          </p:nvPr>
        </p:nvSpPr>
        <p:spPr/>
        <p:txBody>
          <a:bodyPr/>
          <a:lstStyle/>
          <a:p>
            <a:fld id="{3A8B627B-E937-BF42-9F32-48BF246BCC47}" type="slidenum">
              <a:rPr lang="de-DE" smtClean="0">
                <a:solidFill>
                  <a:schemeClr val="bg1"/>
                </a:solidFill>
              </a:rPr>
              <a:t>8</a:t>
            </a:fld>
            <a:endParaRPr lang="de-DE" dirty="0">
              <a:solidFill>
                <a:schemeClr val="bg1"/>
              </a:solidFill>
            </a:endParaRPr>
          </a:p>
        </p:txBody>
      </p:sp>
      <p:sp>
        <p:nvSpPr>
          <p:cNvPr id="3" name="Rechteck 2">
            <a:extLst>
              <a:ext uri="{FF2B5EF4-FFF2-40B4-BE49-F238E27FC236}">
                <a16:creationId xmlns:a16="http://schemas.microsoft.com/office/drawing/2014/main" id="{F0FA316A-696A-2E9D-67B5-6437C2984E9C}"/>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16660517-917B-6B61-05E8-8CEE2671AE50}"/>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8</a:t>
            </a:fld>
            <a:endParaRPr lang="de-DE" dirty="0">
              <a:solidFill>
                <a:schemeClr val="bg1"/>
              </a:solidFill>
            </a:endParaRPr>
          </a:p>
        </p:txBody>
      </p:sp>
      <p:sp>
        <p:nvSpPr>
          <p:cNvPr id="11" name="Foliennummernplatzhalter 11">
            <a:extLst>
              <a:ext uri="{FF2B5EF4-FFF2-40B4-BE49-F238E27FC236}">
                <a16:creationId xmlns:a16="http://schemas.microsoft.com/office/drawing/2014/main" id="{B743634B-B6C9-BD68-2D14-53ABB0509B61}"/>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990CEF82-7148-7C59-6B5A-D31E045FFE17}"/>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347788854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5C8ED7-1EE5-3A8E-EC58-29C8643EBA62}"/>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82BB3755-0212-7791-04F2-D67E5E0D6A1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5024993D-ECD5-FA36-CF6F-8A09ECBDF126}"/>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68B1FFBB-C8E6-27D9-23C1-042A1E211E7D}"/>
              </a:ext>
            </a:extLst>
          </p:cNvPr>
          <p:cNvSpPr>
            <a:spLocks noGrp="1"/>
          </p:cNvSpPr>
          <p:nvPr>
            <p:ph type="title"/>
          </p:nvPr>
        </p:nvSpPr>
        <p:spPr>
          <a:xfrm>
            <a:off x="626444" y="137712"/>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Literatur</a:t>
            </a:r>
          </a:p>
        </p:txBody>
      </p:sp>
      <p:sp>
        <p:nvSpPr>
          <p:cNvPr id="2" name="Foliennummernplatzhalter 1">
            <a:extLst>
              <a:ext uri="{FF2B5EF4-FFF2-40B4-BE49-F238E27FC236}">
                <a16:creationId xmlns:a16="http://schemas.microsoft.com/office/drawing/2014/main" id="{4B4B5442-B541-E476-0029-6EC3313E9C49}"/>
              </a:ext>
            </a:extLst>
          </p:cNvPr>
          <p:cNvSpPr>
            <a:spLocks noGrp="1"/>
          </p:cNvSpPr>
          <p:nvPr>
            <p:ph type="sldNum" sz="quarter" idx="12"/>
          </p:nvPr>
        </p:nvSpPr>
        <p:spPr/>
        <p:txBody>
          <a:bodyPr/>
          <a:lstStyle/>
          <a:p>
            <a:fld id="{3A8B627B-E937-BF42-9F32-48BF246BCC47}" type="slidenum">
              <a:rPr lang="de-DE" smtClean="0">
                <a:solidFill>
                  <a:schemeClr val="bg1"/>
                </a:solidFill>
              </a:rPr>
              <a:t>80</a:t>
            </a:fld>
            <a:endParaRPr lang="de-DE" dirty="0">
              <a:solidFill>
                <a:schemeClr val="bg1"/>
              </a:solidFill>
            </a:endParaRPr>
          </a:p>
        </p:txBody>
      </p:sp>
      <p:sp>
        <p:nvSpPr>
          <p:cNvPr id="3" name="Rechteck 2">
            <a:extLst>
              <a:ext uri="{FF2B5EF4-FFF2-40B4-BE49-F238E27FC236}">
                <a16:creationId xmlns:a16="http://schemas.microsoft.com/office/drawing/2014/main" id="{DE9CF19F-2AB0-6ABD-967C-E4C9369F732B}"/>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D4CC0AC9-A734-4447-528E-E57978F3D859}"/>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80</a:t>
            </a:fld>
            <a:endParaRPr lang="de-DE" dirty="0">
              <a:solidFill>
                <a:schemeClr val="bg1"/>
              </a:solidFill>
            </a:endParaRPr>
          </a:p>
        </p:txBody>
      </p:sp>
      <p:sp>
        <p:nvSpPr>
          <p:cNvPr id="11" name="Foliennummernplatzhalter 11">
            <a:extLst>
              <a:ext uri="{FF2B5EF4-FFF2-40B4-BE49-F238E27FC236}">
                <a16:creationId xmlns:a16="http://schemas.microsoft.com/office/drawing/2014/main" id="{56DA5652-191D-E585-6F91-3D7342C43677}"/>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B12FA355-CF3B-B806-8D65-996390E7B3FE}"/>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
        <p:nvSpPr>
          <p:cNvPr id="7" name="Textplatzhalter 10">
            <a:extLst>
              <a:ext uri="{FF2B5EF4-FFF2-40B4-BE49-F238E27FC236}">
                <a16:creationId xmlns:a16="http://schemas.microsoft.com/office/drawing/2014/main" id="{34703C0C-8E47-172C-C1C0-1C96D328C4B2}"/>
              </a:ext>
            </a:extLst>
          </p:cNvPr>
          <p:cNvSpPr txBox="1">
            <a:spLocks/>
          </p:cNvSpPr>
          <p:nvPr/>
        </p:nvSpPr>
        <p:spPr>
          <a:xfrm>
            <a:off x="626444" y="978507"/>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[25] Y. Ge, S. Liu, Z. Fu, J. Tan, Z. Li, S. Xu, Y. Li, Y. Xian, and Y. Zhang, “A survey on</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trustworthy recommender systems,” ACM Transactions on Recommender Systems, vol. 3,</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no. 2, pp. 13–13:68, Nov. 2024. [Online]. Available: https://doi.org/10.1145/3652891</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[26] European Union, “Regulation (EU) 2016/679 of the European Parliament and of the Council</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of 27 April 2016 on the protection of natural persons with regard to the processing of personal</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data and on the free movement of such data (General Data Protection Regulation),” Available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online at https://eur-lex.europa.eu/legal-content/EN/TXT/?uri=CELEX%3A32016R0679,</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2016, letzter Zugriff am 28.01.2025.</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[27] H. Polat and W. Du, “Privacy-preserving collaborative filtering,” International Journal</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of Electronic Commerce, vol. 9, no. 4, pp. 9–35, 2005. </a:t>
            </a:r>
            <a:r>
              <a:rPr lang="de-DE" sz="1200" kern="0">
                <a:solidFill>
                  <a:srgbClr val="000000"/>
                </a:solidFill>
                <a:effectLst/>
                <a:latin typeface="Open Sans" panose="020B0606030504020204" pitchFamily="34" charset="0"/>
              </a:rPr>
              <a:t>[Online]. </a:t>
            </a:r>
            <a:r>
              <a:rPr lang="en-US" sz="1200" kern="0">
                <a:solidFill>
                  <a:srgbClr val="000000"/>
                </a:solidFill>
                <a:effectLst/>
                <a:latin typeface="Open Sans" panose="020B0606030504020204" pitchFamily="34" charset="0"/>
              </a:rPr>
              <a:t>Available: http://www.jstor.org/stable/27751163</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[28] C. Dwork, “Differential privacy,” in Proceedings of the 33rd International Colloquium on</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Automata, Languages and Programming (ICALP), ser. Lecture Notes in Computer Science,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M. Bugliesi, B. Preneel, V. Sassone, and I. Wegener, Eds. Berlin, Heidelberg: Springer, 2006,</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pp. 1–12.</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[29] P. Samarati and L. Sweeney, “Protecting privacy when disclosing information: k-anonymity and its enforcement through generalization and suppression,” SRI International, Computer Science Laboratory, Technical Report SRI-CSL-98-04, 1998.</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[30] A. Machanavajjhala, D. Kifer, J. Gehrke, and M. Venkitasubramaniam, “L-diversity: Privacy</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beyond k-anonymity,” ACM Transactions on Knowledge Discovery from Data, vol. 1, no. 1, pp.</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1–52, Mar. 2007. [Online]. Available: https://doi.org/10.1145/1217299.1217302</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[31] N. Li, T. Li, and S. Venkatasubramanian, “t-closeness: Privacy beyond k-anonymity and</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l-diversity,” in 2007 IEEE 23rd International Conference on Data Engineering. IEEE, 2007,</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pp. 106–115.</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[32] X. Yi, R. Paulet, and E. Bertino, Homomorphic Encryption and Applications, ser. SpringerBriefs in Computer Science. Cham, Heidelberg, New York, Dordrecht, London: Springer, 2014.</a:t>
            </a:r>
            <a:endParaRPr lang="de-DE" sz="1200" kern="100">
              <a:effectLst/>
              <a:latin typeface="Open Sans" panose="020B0606030504020204" pitchFamily="34" charset="0"/>
            </a:endParaRPr>
          </a:p>
        </p:txBody>
      </p:sp>
    </p:spTree>
    <p:extLst>
      <p:ext uri="{BB962C8B-B14F-4D97-AF65-F5344CB8AC3E}">
        <p14:creationId xmlns:p14="http://schemas.microsoft.com/office/powerpoint/2010/main" val="25401390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55A03A-41C0-DFDE-4DEC-3406F5C3E08B}"/>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81A0A49C-5BD5-EADB-D5CA-BB1481AFFE25}"/>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51AA5A70-4961-00F1-FAF7-8E0355D859F1}"/>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56939C42-B694-329A-917E-CC98FC69BC0E}"/>
              </a:ext>
            </a:extLst>
          </p:cNvPr>
          <p:cNvSpPr>
            <a:spLocks noGrp="1"/>
          </p:cNvSpPr>
          <p:nvPr>
            <p:ph type="title"/>
          </p:nvPr>
        </p:nvSpPr>
        <p:spPr>
          <a:xfrm>
            <a:off x="626444" y="137712"/>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Literatur</a:t>
            </a:r>
          </a:p>
        </p:txBody>
      </p:sp>
      <p:sp>
        <p:nvSpPr>
          <p:cNvPr id="2" name="Foliennummernplatzhalter 1">
            <a:extLst>
              <a:ext uri="{FF2B5EF4-FFF2-40B4-BE49-F238E27FC236}">
                <a16:creationId xmlns:a16="http://schemas.microsoft.com/office/drawing/2014/main" id="{00794B72-F196-826B-9DBA-0CBCED84F534}"/>
              </a:ext>
            </a:extLst>
          </p:cNvPr>
          <p:cNvSpPr>
            <a:spLocks noGrp="1"/>
          </p:cNvSpPr>
          <p:nvPr>
            <p:ph type="sldNum" sz="quarter" idx="12"/>
          </p:nvPr>
        </p:nvSpPr>
        <p:spPr/>
        <p:txBody>
          <a:bodyPr/>
          <a:lstStyle/>
          <a:p>
            <a:fld id="{3A8B627B-E937-BF42-9F32-48BF246BCC47}" type="slidenum">
              <a:rPr lang="de-DE" smtClean="0">
                <a:solidFill>
                  <a:schemeClr val="bg1"/>
                </a:solidFill>
              </a:rPr>
              <a:t>81</a:t>
            </a:fld>
            <a:endParaRPr lang="de-DE" dirty="0">
              <a:solidFill>
                <a:schemeClr val="bg1"/>
              </a:solidFill>
            </a:endParaRPr>
          </a:p>
        </p:txBody>
      </p:sp>
      <p:sp>
        <p:nvSpPr>
          <p:cNvPr id="3" name="Rechteck 2">
            <a:extLst>
              <a:ext uri="{FF2B5EF4-FFF2-40B4-BE49-F238E27FC236}">
                <a16:creationId xmlns:a16="http://schemas.microsoft.com/office/drawing/2014/main" id="{07A9DB58-80C3-8194-4150-CB68DA67725E}"/>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5AC8393C-5CC8-8838-AACF-52FDC6855E94}"/>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81</a:t>
            </a:fld>
            <a:endParaRPr lang="de-DE" dirty="0">
              <a:solidFill>
                <a:schemeClr val="bg1"/>
              </a:solidFill>
            </a:endParaRPr>
          </a:p>
        </p:txBody>
      </p:sp>
      <p:sp>
        <p:nvSpPr>
          <p:cNvPr id="11" name="Foliennummernplatzhalter 11">
            <a:extLst>
              <a:ext uri="{FF2B5EF4-FFF2-40B4-BE49-F238E27FC236}">
                <a16:creationId xmlns:a16="http://schemas.microsoft.com/office/drawing/2014/main" id="{6B559FEA-A88E-2E60-8E63-0843211EB15A}"/>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E979ABDC-33CF-9159-689A-D34B4AD5A0FB}"/>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
        <p:nvSpPr>
          <p:cNvPr id="7" name="Textplatzhalter 10">
            <a:extLst>
              <a:ext uri="{FF2B5EF4-FFF2-40B4-BE49-F238E27FC236}">
                <a16:creationId xmlns:a16="http://schemas.microsoft.com/office/drawing/2014/main" id="{20B5AFF1-AA21-4358-7D4F-4215E892469B}"/>
              </a:ext>
            </a:extLst>
          </p:cNvPr>
          <p:cNvSpPr txBox="1">
            <a:spLocks/>
          </p:cNvSpPr>
          <p:nvPr/>
        </p:nvSpPr>
        <p:spPr>
          <a:xfrm>
            <a:off x="626444" y="978507"/>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[33] R. Cissée and S. Albayrak, “An agent-based approach for privacy-preserving recommender systems,” in Proceedings of the 6th International Joint Conference on Autonomous Agents and Multiagent Systems, ser. AAMAS ’07. New York, NY, USA: Association for Computing Machinery, May 2007, pp. 319–326. [Online]. Available: https:</a:t>
            </a:r>
            <a:endParaRPr lang="de-DE" sz="1200" kern="100">
              <a:effectLst/>
              <a:latin typeface="Open Sans" panose="020B0606030504020204" pitchFamily="34" charset="0"/>
            </a:endParaRPr>
          </a:p>
          <a:p>
            <a:r>
              <a:rPr lang="en-US" sz="1200" kern="0">
                <a:solidFill>
                  <a:srgbClr val="000000"/>
                </a:solidFill>
                <a:effectLst/>
                <a:latin typeface="Open Sans" panose="020B0606030504020204" pitchFamily="34" charset="0"/>
              </a:rPr>
              <a:t>//doi.org/10.1145/1329125.1329345</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[34] S. Nakamoto, “Bitcoin: A peer-to-peer electronic cash system,” Available online at http:</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de-DE" sz="1200" kern="0">
                <a:solidFill>
                  <a:srgbClr val="000000"/>
                </a:solidFill>
                <a:effectLst/>
                <a:latin typeface="Open Sans" panose="020B0606030504020204" pitchFamily="34" charset="0"/>
              </a:rPr>
              <a:t>//www.bitcoin.org/bitcoin.pdf, May 2008, letzter Zugriff am 02.02.2025.</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[35] M. O’Mahony, N. Hurley, N. Kushmerick, and G. Silvestre, “Collaborative recommendation: A</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robustness analysis,” ACM Transactions on Internet Technology, vol. 4, no. 4, p. 344–377,</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Nov. 2004. [Online]. Available: https://doi.org/10.1145/1031114.1031116</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[36] C. Williams, B. Mobasher, R. Burke, J. Sandvig, and R. Bhaumik, “Detection of</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obfuscated attacks in collaborative recommender systems,” in Proceedings of the ECAI’06</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Workshop on Recommender Systems, Held at the 17th European Conference on Artificial</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Intelligence (ECAI’06), Riva del Garda, Italy, Aug. 2006. [Online]. Available: http:</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//proserver3-iwas.uni-klu.ac.at/ECAI06-Recommender-Workshop/workshop proceedings.pdf</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[37] A. P. Sundar, F. Li, X. Zou, T. Gao, and E. D. Russomanno, “Understanding shilling attacks</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and their detection traits: A comprehensive survey,” IEEE Access, vol. 8, pp. 171 703–171 715,</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2020.</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[38] C. Williams, B. Mobasher, and R. Burke, “Defending recommender systems: Detection of</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profile injection attacks,” Service Oriented Computing and Applications, vol. 1, no. 3, pp.</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157–170, Oct. 2007.</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[39] P. Kaur and S. Goel, “Shilling attack models in recommender system,” in 2016 International</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Conference on Inventive Computation Technologies (ICICT), vol. 2. IEEE, 2016, pp. 1–5.</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[40] N. Goutham, K. Singh, L. Banda, P. Sharma, C. Verma, and S. B. Goyal, “Shad-sef: An</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efficient model for shilling attack detection using stacking ensemble framework in recommender</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systems,” International Journal of Performability Engineering, vol. 19, no. 5, pp. 291–302,</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2023. [Online]. Available: https://www.ijpe-online.com/EN/abstract/article 4773.shtml</a:t>
            </a:r>
            <a:endParaRPr lang="de-DE" sz="1200" kern="100">
              <a:effectLst/>
              <a:latin typeface="Open Sans" panose="020B0606030504020204" pitchFamily="34" charset="0"/>
            </a:endParaRPr>
          </a:p>
        </p:txBody>
      </p:sp>
    </p:spTree>
    <p:extLst>
      <p:ext uri="{BB962C8B-B14F-4D97-AF65-F5344CB8AC3E}">
        <p14:creationId xmlns:p14="http://schemas.microsoft.com/office/powerpoint/2010/main" val="11793881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DC756-C16A-2548-C83D-4211DE2C8E6E}"/>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47B38F66-7E60-C154-F537-4B0902F72355}"/>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46A7D679-6FC7-B229-4E6F-CA2843099AAD}"/>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786C3271-FB69-A778-875B-1170E48D2983}"/>
              </a:ext>
            </a:extLst>
          </p:cNvPr>
          <p:cNvSpPr>
            <a:spLocks noGrp="1"/>
          </p:cNvSpPr>
          <p:nvPr>
            <p:ph type="title"/>
          </p:nvPr>
        </p:nvSpPr>
        <p:spPr>
          <a:xfrm>
            <a:off x="626444" y="99207"/>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Literatur</a:t>
            </a:r>
          </a:p>
        </p:txBody>
      </p:sp>
      <p:sp>
        <p:nvSpPr>
          <p:cNvPr id="2" name="Foliennummernplatzhalter 1">
            <a:extLst>
              <a:ext uri="{FF2B5EF4-FFF2-40B4-BE49-F238E27FC236}">
                <a16:creationId xmlns:a16="http://schemas.microsoft.com/office/drawing/2014/main" id="{FBFC379B-C567-7E96-EDF7-9CD28C7C959F}"/>
              </a:ext>
            </a:extLst>
          </p:cNvPr>
          <p:cNvSpPr>
            <a:spLocks noGrp="1"/>
          </p:cNvSpPr>
          <p:nvPr>
            <p:ph type="sldNum" sz="quarter" idx="12"/>
          </p:nvPr>
        </p:nvSpPr>
        <p:spPr/>
        <p:txBody>
          <a:bodyPr/>
          <a:lstStyle/>
          <a:p>
            <a:fld id="{3A8B627B-E937-BF42-9F32-48BF246BCC47}" type="slidenum">
              <a:rPr lang="de-DE" smtClean="0">
                <a:solidFill>
                  <a:schemeClr val="bg1"/>
                </a:solidFill>
              </a:rPr>
              <a:t>82</a:t>
            </a:fld>
            <a:endParaRPr lang="de-DE" dirty="0">
              <a:solidFill>
                <a:schemeClr val="bg1"/>
              </a:solidFill>
            </a:endParaRPr>
          </a:p>
        </p:txBody>
      </p:sp>
      <p:sp>
        <p:nvSpPr>
          <p:cNvPr id="3" name="Rechteck 2">
            <a:extLst>
              <a:ext uri="{FF2B5EF4-FFF2-40B4-BE49-F238E27FC236}">
                <a16:creationId xmlns:a16="http://schemas.microsoft.com/office/drawing/2014/main" id="{71F5B5DC-F42F-6172-1147-0C6CCD7B4DE2}"/>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9595FA62-BF74-F3F4-B4C0-FE8C6B7C6E04}"/>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82</a:t>
            </a:fld>
            <a:endParaRPr lang="de-DE" dirty="0">
              <a:solidFill>
                <a:schemeClr val="bg1"/>
              </a:solidFill>
            </a:endParaRPr>
          </a:p>
        </p:txBody>
      </p:sp>
      <p:sp>
        <p:nvSpPr>
          <p:cNvPr id="11" name="Foliennummernplatzhalter 11">
            <a:extLst>
              <a:ext uri="{FF2B5EF4-FFF2-40B4-BE49-F238E27FC236}">
                <a16:creationId xmlns:a16="http://schemas.microsoft.com/office/drawing/2014/main" id="{A05FAEDC-C1BF-1025-0A6B-416C4F46A6A4}"/>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DDDC108C-2626-EC41-65ED-FD69B93024E1}"/>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
        <p:nvSpPr>
          <p:cNvPr id="7" name="Textplatzhalter 10">
            <a:extLst>
              <a:ext uri="{FF2B5EF4-FFF2-40B4-BE49-F238E27FC236}">
                <a16:creationId xmlns:a16="http://schemas.microsoft.com/office/drawing/2014/main" id="{EFA22AED-ACEC-8BAE-0DB5-C7C654AF6ABF}"/>
              </a:ext>
            </a:extLst>
          </p:cNvPr>
          <p:cNvSpPr txBox="1">
            <a:spLocks/>
          </p:cNvSpPr>
          <p:nvPr/>
        </p:nvSpPr>
        <p:spPr>
          <a:xfrm>
            <a:off x="626444" y="967591"/>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[41] R. Burke, B. Mobasher, C. Williams, and R. Bhaumik, “Classification features for attack</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detection in collaborative recommender systems,” in Proceedings of the 12th ACM SIGKDD</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International Conference on Knowledge Discovery and Data Mining, ser. KDD ’06. New</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York, NY, USA: Association for Computing Machinery, 2006, pp. 542–547. [Online]. Available: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https://doi.org/10.1145/1150402.1150465</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[42] R. A. Zayed, L. F. Ibrahim, H. A. Hefny, H. A. Salman, and A. AlMohimeed, “Experimental</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and theoretical study for the popular shilling attacks detection methods in collaborative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recommender system,” IEEE Access, vol. 11, pp. 79 358–79 369, 2023.</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[43] P.-A. Chirita, W. Nejdl, and C. Zamfir, “Preventing shilling attacks in online recommender</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systems,” in Proceedings of the 7th Annual ACM International Workshop on Web Information</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and Data Management, ser. WIDM ’05. New York, NY, USA: Association for Computing</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Machinery, 2005, pp. 67–74. [Online]. Available: https://doi.org/10.1145/1097047.1097061</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[44] W. Zhou, J. Wen, Y. S. Koh, Q. Xiong, M. Gao, G. Dobbie, and S. Alam, “Shilling attacks</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detection in recommender systems based on target item analysis,” PLOS ONE, vol. 10, no. 7,</a:t>
            </a:r>
            <a:endParaRPr lang="de-DE" sz="1200" kern="100">
              <a:effectLst/>
              <a:latin typeface="Open Sans" panose="020B0606030504020204" pitchFamily="34" charset="0"/>
            </a:endParaRPr>
          </a:p>
          <a:p>
            <a:r>
              <a:rPr lang="en-US" sz="1200" kern="0">
                <a:solidFill>
                  <a:srgbClr val="000000"/>
                </a:solidFill>
                <a:effectLst/>
                <a:latin typeface="Open Sans" panose="020B0606030504020204" pitchFamily="34" charset="0"/>
              </a:rPr>
              <a:t>pp. 1–26, Jul. 2015. [Online]. Available: https://doi.org/10.1371/journal.pone.0130968</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[45] R. Burke, B. Mobasher, C. Williams, and R. Bhaumik, “Detecting profile injection attacks in</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collaborative recommender systems,” in The 8th IEEE International Conference on E-Commerce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Technology and The 3rd IEEE International Conference on Enterprise Computing, E-Commerce,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and E-Services (CEC/EEE’06). IEEE, 2006, pp. 23–30.</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[46] G. Rebala, A. Ravi, and S. Churiwala, An Introduction to Machine Learning, 1st ed. Cham: Springer International Publishing AG, 2019. </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[47] B. Mahesh, “Machine learning algorithms-a review,” International Journal of Science and</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Research (IJSR), vol. 9, no. 1, pp. 381–386, 2020.</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[48] A. Pandey and A. Jain, “Comparative analysis of knn algorithm using various normalization</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techniques,” International Journal of Computer Network and Information Security, vol. 9,</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no. 11, pp. 36–42, Nov. 2017.</a:t>
            </a:r>
            <a:endParaRPr lang="de-DE" sz="1200" kern="100">
              <a:effectLst/>
              <a:latin typeface="Open Sans" panose="020B0606030504020204" pitchFamily="34" charset="0"/>
            </a:endParaRPr>
          </a:p>
        </p:txBody>
      </p:sp>
    </p:spTree>
    <p:extLst>
      <p:ext uri="{BB962C8B-B14F-4D97-AF65-F5344CB8AC3E}">
        <p14:creationId xmlns:p14="http://schemas.microsoft.com/office/powerpoint/2010/main" val="417629948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3AB1F-40A9-7D56-8AED-9FD21FB1ACEF}"/>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A745A784-FC9A-F4AF-3398-D0B27B1D8726}"/>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E19DD486-7412-A8D4-ACDA-63DDD7A355CB}"/>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96C5862E-48A0-CF44-B89D-374B858F4752}"/>
              </a:ext>
            </a:extLst>
          </p:cNvPr>
          <p:cNvSpPr>
            <a:spLocks noGrp="1"/>
          </p:cNvSpPr>
          <p:nvPr>
            <p:ph type="title"/>
          </p:nvPr>
        </p:nvSpPr>
        <p:spPr>
          <a:xfrm>
            <a:off x="626444" y="108711"/>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Literatur</a:t>
            </a:r>
          </a:p>
        </p:txBody>
      </p:sp>
      <p:sp>
        <p:nvSpPr>
          <p:cNvPr id="2" name="Foliennummernplatzhalter 1">
            <a:extLst>
              <a:ext uri="{FF2B5EF4-FFF2-40B4-BE49-F238E27FC236}">
                <a16:creationId xmlns:a16="http://schemas.microsoft.com/office/drawing/2014/main" id="{6B09C37B-5710-C44B-A09B-2421247BD836}"/>
              </a:ext>
            </a:extLst>
          </p:cNvPr>
          <p:cNvSpPr>
            <a:spLocks noGrp="1"/>
          </p:cNvSpPr>
          <p:nvPr>
            <p:ph type="sldNum" sz="quarter" idx="12"/>
          </p:nvPr>
        </p:nvSpPr>
        <p:spPr/>
        <p:txBody>
          <a:bodyPr/>
          <a:lstStyle/>
          <a:p>
            <a:fld id="{3A8B627B-E937-BF42-9F32-48BF246BCC47}" type="slidenum">
              <a:rPr lang="de-DE" smtClean="0">
                <a:solidFill>
                  <a:schemeClr val="bg1"/>
                </a:solidFill>
              </a:rPr>
              <a:t>83</a:t>
            </a:fld>
            <a:endParaRPr lang="de-DE" dirty="0">
              <a:solidFill>
                <a:schemeClr val="bg1"/>
              </a:solidFill>
            </a:endParaRPr>
          </a:p>
        </p:txBody>
      </p:sp>
      <p:sp>
        <p:nvSpPr>
          <p:cNvPr id="3" name="Rechteck 2">
            <a:extLst>
              <a:ext uri="{FF2B5EF4-FFF2-40B4-BE49-F238E27FC236}">
                <a16:creationId xmlns:a16="http://schemas.microsoft.com/office/drawing/2014/main" id="{E309DECE-AB59-6A9B-78D8-6F0E964C6FE9}"/>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BFFBD0AD-E489-F7C6-5BB8-07DA3EADE68D}"/>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83</a:t>
            </a:fld>
            <a:endParaRPr lang="de-DE" dirty="0">
              <a:solidFill>
                <a:schemeClr val="bg1"/>
              </a:solidFill>
            </a:endParaRPr>
          </a:p>
        </p:txBody>
      </p:sp>
      <p:sp>
        <p:nvSpPr>
          <p:cNvPr id="11" name="Foliennummernplatzhalter 11">
            <a:extLst>
              <a:ext uri="{FF2B5EF4-FFF2-40B4-BE49-F238E27FC236}">
                <a16:creationId xmlns:a16="http://schemas.microsoft.com/office/drawing/2014/main" id="{9EC95189-7918-7134-EE3A-1A9AF982362C}"/>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AABBE02F-923A-FD4D-10EF-5BCADC3D548A}"/>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
        <p:nvSpPr>
          <p:cNvPr id="7" name="Textplatzhalter 10">
            <a:extLst>
              <a:ext uri="{FF2B5EF4-FFF2-40B4-BE49-F238E27FC236}">
                <a16:creationId xmlns:a16="http://schemas.microsoft.com/office/drawing/2014/main" id="{30C2429C-8801-F9CA-0825-FDF1BC517A36}"/>
              </a:ext>
            </a:extLst>
          </p:cNvPr>
          <p:cNvSpPr txBox="1">
            <a:spLocks/>
          </p:cNvSpPr>
          <p:nvPr/>
        </p:nvSpPr>
        <p:spPr>
          <a:xfrm>
            <a:off x="626444" y="967591"/>
            <a:ext cx="9447454"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[49] S. Bishnoi and B. K. Hooda, “Decision tree algorithms and their applicability in agriculture for</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classification,” Journal of Experimental Agriculture International, vol. 44, no. 7, pp. 20–27,</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May 2022. [Online]. Available: https://journaljeai.com/index.php/JEAI/article/view/1967</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[50] L. Breiman, “Random forests,” Machine Learning, vol. 45, no. 1, pp. 5–32, Oct. 2001. [Online]. Available: https://doi.org/10.1023/A:1010933404324</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[51] A. A. Imran, M. N. Amin, and F. T. Johora, “Classification of chronic kidney disease using</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logistic regression, feedforward neural network and wide deep learning,” in 2018 International</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Conference on Innovation in Engineering and Technology (ICIET), 2018, pp. 1–6.</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[52] T. Chen and C. Guestrin, “Xgboost: A scalable tree boosting system,” in Proceedings of the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22nd ACM SIGKDD International Conference on Knowledge Discovery and Data Mining, ser.</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KDD ’16. New York, NY, USA: Association for Computing Machinery, 2016, pp. 785–794.</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[Online]. Available: https://doi.org/10.1145/2939672.2939785</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[53] A. G., C. H. R., and M. Rafi, “Ensemble learning techniques for improvised image recognition</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accuracy,” International Journal of Progressive Research in Engineering Management</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and Science (IJPREMS), vol. 04, no. 01, pp. 458–467, Jan. 2024. [Online]. Available: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www.ijprems.com</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[54] S. Tufail, H. Riggs, M. Tariq, and A. I. Sarwat, “Advancements and challenges</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in machine learning: A comprehensive review of models, libraries, applications,</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and algorithms,” Electronics, vol. 12, no. 8, pp. 1–43, 2023. </a:t>
            </a:r>
            <a:r>
              <a:rPr lang="de-DE" sz="1200" kern="0">
                <a:solidFill>
                  <a:srgbClr val="000000"/>
                </a:solidFill>
                <a:effectLst/>
                <a:latin typeface="Open Sans" panose="020B0606030504020204" pitchFamily="34" charset="0"/>
              </a:rPr>
              <a:t>[Online]. Available: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de-DE" sz="1200" kern="0">
                <a:solidFill>
                  <a:srgbClr val="000000"/>
                </a:solidFill>
                <a:effectLst/>
                <a:latin typeface="Open Sans" panose="020B0606030504020204" pitchFamily="34" charset="0"/>
              </a:rPr>
              <a:t>https://www.mdpi.com/2079-9292/12/8/1789</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[55] S. Zhang, C. Zhang, and Q. Yang, “Data preparation for data mining,” Applied Artificial</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Intelligence, vol. 17, no. 5-6, pp. 375–381, 2003.</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[56] D. C. Asogwa, S. O. Anigbogu, M. O. Onyesolu, and C. I. Chukwuneke, “Review of some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machine learning techniques for big data, their uses, strengths and weaknesses,” International</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Journal of Trend in Research and Development (IJTRD), vol. 6, no. 5, pp. 215–219, Oct.</a:t>
            </a:r>
            <a:endParaRPr lang="de-DE" sz="1200" kern="100">
              <a:effectLst/>
              <a:latin typeface="Open Sans" panose="020B0606030504020204" pitchFamily="34" charset="0"/>
            </a:endParaRPr>
          </a:p>
          <a:p>
            <a:r>
              <a:rPr lang="en-US" sz="1200" kern="0">
                <a:solidFill>
                  <a:srgbClr val="000000"/>
                </a:solidFill>
                <a:effectLst/>
                <a:latin typeface="Open Sans" panose="020B0606030504020204" pitchFamily="34" charset="0"/>
              </a:rPr>
              <a:t>2019. [Online]. Available: http://www.ijtrd.com/papers/IJTRD20761.pdf</a:t>
            </a:r>
            <a:endParaRPr lang="de-DE" sz="1200" kern="100">
              <a:effectLst/>
              <a:latin typeface="Open Sans" panose="020B0606030504020204" pitchFamily="34" charset="0"/>
            </a:endParaRPr>
          </a:p>
        </p:txBody>
      </p:sp>
    </p:spTree>
    <p:extLst>
      <p:ext uri="{BB962C8B-B14F-4D97-AF65-F5344CB8AC3E}">
        <p14:creationId xmlns:p14="http://schemas.microsoft.com/office/powerpoint/2010/main" val="15379979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521C9-F1CE-B0C0-FA9D-3E5436E53F17}"/>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7D7D1D45-11DA-DF3A-E2BB-197D7C841E2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105C2FDF-6C84-5C1D-BCBB-8CE4DF3C6D5B}"/>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FB8A5E82-E11E-60F8-D246-9F32F78F1670}"/>
              </a:ext>
            </a:extLst>
          </p:cNvPr>
          <p:cNvSpPr>
            <a:spLocks noGrp="1"/>
          </p:cNvSpPr>
          <p:nvPr>
            <p:ph type="title"/>
          </p:nvPr>
        </p:nvSpPr>
        <p:spPr>
          <a:xfrm>
            <a:off x="626444" y="108711"/>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Literatur</a:t>
            </a:r>
          </a:p>
        </p:txBody>
      </p:sp>
      <p:sp>
        <p:nvSpPr>
          <p:cNvPr id="2" name="Foliennummernplatzhalter 1">
            <a:extLst>
              <a:ext uri="{FF2B5EF4-FFF2-40B4-BE49-F238E27FC236}">
                <a16:creationId xmlns:a16="http://schemas.microsoft.com/office/drawing/2014/main" id="{56040905-C04D-6749-4723-427901244B42}"/>
              </a:ext>
            </a:extLst>
          </p:cNvPr>
          <p:cNvSpPr>
            <a:spLocks noGrp="1"/>
          </p:cNvSpPr>
          <p:nvPr>
            <p:ph type="sldNum" sz="quarter" idx="12"/>
          </p:nvPr>
        </p:nvSpPr>
        <p:spPr/>
        <p:txBody>
          <a:bodyPr/>
          <a:lstStyle/>
          <a:p>
            <a:fld id="{3A8B627B-E937-BF42-9F32-48BF246BCC47}" type="slidenum">
              <a:rPr lang="de-DE" smtClean="0">
                <a:solidFill>
                  <a:schemeClr val="bg1"/>
                </a:solidFill>
              </a:rPr>
              <a:t>84</a:t>
            </a:fld>
            <a:endParaRPr lang="de-DE" dirty="0">
              <a:solidFill>
                <a:schemeClr val="bg1"/>
              </a:solidFill>
            </a:endParaRPr>
          </a:p>
        </p:txBody>
      </p:sp>
      <p:sp>
        <p:nvSpPr>
          <p:cNvPr id="3" name="Rechteck 2">
            <a:extLst>
              <a:ext uri="{FF2B5EF4-FFF2-40B4-BE49-F238E27FC236}">
                <a16:creationId xmlns:a16="http://schemas.microsoft.com/office/drawing/2014/main" id="{34B91A92-CB0A-E660-D372-024751363BD8}"/>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2540EFD0-86CF-8776-4E62-D4424A672848}"/>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84</a:t>
            </a:fld>
            <a:endParaRPr lang="de-DE" dirty="0">
              <a:solidFill>
                <a:schemeClr val="bg1"/>
              </a:solidFill>
            </a:endParaRPr>
          </a:p>
        </p:txBody>
      </p:sp>
      <p:sp>
        <p:nvSpPr>
          <p:cNvPr id="11" name="Foliennummernplatzhalter 11">
            <a:extLst>
              <a:ext uri="{FF2B5EF4-FFF2-40B4-BE49-F238E27FC236}">
                <a16:creationId xmlns:a16="http://schemas.microsoft.com/office/drawing/2014/main" id="{DF6A5D95-62C1-F129-0072-283B6FC91299}"/>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C648085E-9DE0-2BCE-72E6-E9BF62D500D6}"/>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
        <p:nvSpPr>
          <p:cNvPr id="7" name="Textplatzhalter 10">
            <a:extLst>
              <a:ext uri="{FF2B5EF4-FFF2-40B4-BE49-F238E27FC236}">
                <a16:creationId xmlns:a16="http://schemas.microsoft.com/office/drawing/2014/main" id="{740FD873-BE06-3368-D2F4-26C502F7F054}"/>
              </a:ext>
            </a:extLst>
          </p:cNvPr>
          <p:cNvSpPr txBox="1">
            <a:spLocks/>
          </p:cNvSpPr>
          <p:nvPr/>
        </p:nvSpPr>
        <p:spPr>
          <a:xfrm>
            <a:off x="626444" y="967591"/>
            <a:ext cx="899622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[57] F. Y. Osisanwo, J. E. T. Akinsola, O. Awodele, J. O. Hinmikaiye, O. Olakanmi, and J. Akinjobi, “Supervised machine learning algorithms: Classification and comparison,” International Journal of Computer Trends and Technology (IJCTT), vol. 48, no. 3, pp. 128–138, Jun. 2017. [Online]. Available: https://www.ijcttjournal.org/Volume48/number-3/IJCTT-V48P126.pdf</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[58] A. L’Heureux, K. Grolinger, H. F. Elyamany, and M. A. M. Capretz, “Machine learning with</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big data: Challenges and approaches,” IEEE Access, vol. 5, pp. 7776–7797, 2017.</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[59] L. Munoz-González and E. Lupu, The Security of Machine Learning Systems. Springer Cham, May 2018, pp. 47–79.</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[60] B. Mobasher, R. Burke, R. Bhaumik, and C. Williams, “Toward trustworthy recommender</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systems: An analysis of attack models and algorithm robustness,” ACM Transactions</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on Internet Technology, vol. 7, no. 4, pp. 23–23:38, Oct. 2007. </a:t>
            </a:r>
            <a:r>
              <a:rPr lang="de-DE" sz="1200" kern="0">
                <a:solidFill>
                  <a:srgbClr val="000000"/>
                </a:solidFill>
                <a:effectLst/>
                <a:latin typeface="Open Sans" panose="020B0606030504020204" pitchFamily="34" charset="0"/>
              </a:rPr>
              <a:t>[Online]. Available: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de-DE" sz="1200" kern="0">
                <a:solidFill>
                  <a:srgbClr val="000000"/>
                </a:solidFill>
                <a:effectLst/>
                <a:latin typeface="Open Sans" panose="020B0606030504020204" pitchFamily="34" charset="0"/>
              </a:rPr>
              <a:t>https://doi.org/10.1145/1278366.1278372</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[61] G. Schröder, M. Thiele, and W. Lehner, “Setting goals and choosing metrics for</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recommender system evaluations,” in Proceedings of the RecSys 2011 Workshop on</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Human Decision Making in Recommender Systems (Decisions@RecSys’11) and User-Centric</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Evaluation of Recommender Systems and Their Interfaces - 2 (UCERSTI 2). ACM,</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Oct. 2011, pp. 78–85. [Online]. Available: https://www.researchgate.net/publication/</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268381252 Setting Goals and Choosing Metrics for Recommender System Evaluations</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[62] G. Rivera, R. Florencia, V. García, A. Ruiz, and J. P. Sánchez-Solís, “News classification</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for identifying tra”c incident points in a spanish-speaking country: A real-world case study</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of class imbalance learning,” Applied Sciences, vol. 10, no. 18, pp. 1–23, 2020. [Online].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Available: https://www.mdpi.com/2076-3417/10/18/6253</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[63] G. Van Rossum and F. L. Drake, Python 3 Reference Manual. </a:t>
            </a:r>
            <a:r>
              <a:rPr lang="de-DE" sz="1200" kern="0">
                <a:solidFill>
                  <a:srgbClr val="000000"/>
                </a:solidFill>
                <a:effectLst/>
                <a:latin typeface="Open Sans" panose="020B0606030504020204" pitchFamily="34" charset="0"/>
              </a:rPr>
              <a:t>2009.</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[64] T. Kluyver, B. Ragan-Kelley, F. P´ erez, B. Granger, M. Bussonnier, J. Frederic, K. Kelley, J. Hamrick, J. Grout, S. Corlay, P. Ivanov, D. Avila, S. Abdalla, C. Willing, and Jupyter</a:t>
            </a:r>
            <a:r>
              <a:rPr lang="de-DE" sz="1200" kern="100">
                <a:latin typeface="Open Sans" panose="020B0606030504020204" pitchFamily="34" charset="0"/>
              </a:rPr>
              <a:t> </a:t>
            </a:r>
            <a:r>
              <a:rPr lang="en-US" sz="1200" kern="0">
                <a:solidFill>
                  <a:srgbClr val="000000"/>
                </a:solidFill>
                <a:effectLst/>
                <a:latin typeface="Open Sans" panose="020B0606030504020204" pitchFamily="34" charset="0"/>
              </a:rPr>
              <a:t>Development Team, “Jupyter notebooks—a publishing format for reproducible computational</a:t>
            </a:r>
            <a:r>
              <a:rPr lang="de-DE" sz="1200" kern="100">
                <a:latin typeface="Open Sans" panose="020B0606030504020204" pitchFamily="34" charset="0"/>
              </a:rPr>
              <a:t> </a:t>
            </a:r>
            <a:r>
              <a:rPr lang="en-US" sz="1200" kern="0">
                <a:solidFill>
                  <a:srgbClr val="000000"/>
                </a:solidFill>
                <a:effectLst/>
                <a:latin typeface="Open Sans" panose="020B0606030504020204" pitchFamily="34" charset="0"/>
              </a:rPr>
              <a:t>workflows,” in Positioning and Power in Academic Publishing: Players, Agents and Agendas,</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F. Loizides and B. Schmidt, Eds. IOS Press, Jan. 2016, pp. 87–90. [Online]. Available:</a:t>
            </a:r>
            <a:r>
              <a:rPr lang="de-DE" sz="1200" kern="100">
                <a:latin typeface="Open Sans" panose="020B0606030504020204" pitchFamily="34" charset="0"/>
              </a:rPr>
              <a:t> </a:t>
            </a:r>
            <a:r>
              <a:rPr lang="en-US" sz="1200" kern="0">
                <a:solidFill>
                  <a:srgbClr val="000000"/>
                </a:solidFill>
                <a:effectLst/>
                <a:latin typeface="Open Sans" panose="020B0606030504020204" pitchFamily="34" charset="0"/>
              </a:rPr>
              <a:t>https://doi.org/10.3233/978-1-61499-649-1-87</a:t>
            </a:r>
            <a:endParaRPr lang="de-DE" sz="1200" kern="100">
              <a:effectLst/>
              <a:latin typeface="Open Sans" panose="020B0606030504020204" pitchFamily="34" charset="0"/>
            </a:endParaRPr>
          </a:p>
        </p:txBody>
      </p:sp>
    </p:spTree>
    <p:extLst>
      <p:ext uri="{BB962C8B-B14F-4D97-AF65-F5344CB8AC3E}">
        <p14:creationId xmlns:p14="http://schemas.microsoft.com/office/powerpoint/2010/main" val="3472508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F9DDF-EF4F-D40B-4E49-EF66D9D1E975}"/>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EB260E60-A2AF-A020-7881-99EAAC81BF09}"/>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854683D5-8662-6FDC-39B2-3335CC7159EE}"/>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4D3E01A0-18C4-8ABA-5F2F-FD9B031F63ED}"/>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Literatur</a:t>
            </a:r>
          </a:p>
        </p:txBody>
      </p:sp>
      <p:sp>
        <p:nvSpPr>
          <p:cNvPr id="2" name="Foliennummernplatzhalter 1">
            <a:extLst>
              <a:ext uri="{FF2B5EF4-FFF2-40B4-BE49-F238E27FC236}">
                <a16:creationId xmlns:a16="http://schemas.microsoft.com/office/drawing/2014/main" id="{66E5FFEF-0C65-932C-7478-361B8FC74D01}"/>
              </a:ext>
            </a:extLst>
          </p:cNvPr>
          <p:cNvSpPr>
            <a:spLocks noGrp="1"/>
          </p:cNvSpPr>
          <p:nvPr>
            <p:ph type="sldNum" sz="quarter" idx="12"/>
          </p:nvPr>
        </p:nvSpPr>
        <p:spPr/>
        <p:txBody>
          <a:bodyPr/>
          <a:lstStyle/>
          <a:p>
            <a:fld id="{3A8B627B-E937-BF42-9F32-48BF246BCC47}" type="slidenum">
              <a:rPr lang="de-DE" smtClean="0">
                <a:solidFill>
                  <a:schemeClr val="bg1"/>
                </a:solidFill>
              </a:rPr>
              <a:t>85</a:t>
            </a:fld>
            <a:endParaRPr lang="de-DE" dirty="0">
              <a:solidFill>
                <a:schemeClr val="bg1"/>
              </a:solidFill>
            </a:endParaRPr>
          </a:p>
        </p:txBody>
      </p:sp>
      <p:sp>
        <p:nvSpPr>
          <p:cNvPr id="3" name="Rechteck 2">
            <a:extLst>
              <a:ext uri="{FF2B5EF4-FFF2-40B4-BE49-F238E27FC236}">
                <a16:creationId xmlns:a16="http://schemas.microsoft.com/office/drawing/2014/main" id="{CAFE6989-1284-CD86-DC6D-DF7469D92446}"/>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BE871F82-1DD4-5FA6-3FBC-910015F52F6B}"/>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85</a:t>
            </a:fld>
            <a:endParaRPr lang="de-DE" dirty="0">
              <a:solidFill>
                <a:schemeClr val="bg1"/>
              </a:solidFill>
            </a:endParaRPr>
          </a:p>
        </p:txBody>
      </p:sp>
      <p:sp>
        <p:nvSpPr>
          <p:cNvPr id="11" name="Foliennummernplatzhalter 11">
            <a:extLst>
              <a:ext uri="{FF2B5EF4-FFF2-40B4-BE49-F238E27FC236}">
                <a16:creationId xmlns:a16="http://schemas.microsoft.com/office/drawing/2014/main" id="{AC42ABF7-B2D5-509F-569C-2C9A73CE5821}"/>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760C7BC8-5751-2A03-12C4-E0EAEE4903F2}"/>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
        <p:nvSpPr>
          <p:cNvPr id="7" name="Textplatzhalter 10">
            <a:extLst>
              <a:ext uri="{FF2B5EF4-FFF2-40B4-BE49-F238E27FC236}">
                <a16:creationId xmlns:a16="http://schemas.microsoft.com/office/drawing/2014/main" id="{F3E06786-F7B6-FFC4-1CAA-DCDC41EE764E}"/>
              </a:ext>
            </a:extLst>
          </p:cNvPr>
          <p:cNvSpPr txBox="1">
            <a:spLocks/>
          </p:cNvSpPr>
          <p:nvPr/>
        </p:nvSpPr>
        <p:spPr>
          <a:xfrm>
            <a:off x="626444" y="1219784"/>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[65] G. Research, “Google colaboratory,” Available online at https://colab.google/, 2025, letzter</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de-DE" sz="1200" kern="0">
                <a:solidFill>
                  <a:srgbClr val="000000"/>
                </a:solidFill>
                <a:effectLst/>
                <a:latin typeface="Open Sans" panose="020B0606030504020204" pitchFamily="34" charset="0"/>
              </a:rPr>
              <a:t>Zugriff am 23.01.2025.</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de-DE" sz="1200" kern="0">
                <a:solidFill>
                  <a:srgbClr val="000000"/>
                </a:solidFill>
                <a:effectLst/>
                <a:latin typeface="Open Sans" panose="020B0606030504020204" pitchFamily="34" charset="0"/>
              </a:rPr>
              <a:t>[66] C.-N. Ziegler, S. M. McNee, J. A. Konstan, Konstan, and G. Lausen, “Book-crossing dataset,”</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Available online at http://www2.informatik.uni-freiburg.de/→cziegler/BX/, 2004, letzter Zugriff</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am 14.11.2024.</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[67] Yelp Inc., “Yelp dataset,” Available online at https://www.yelp.com/dataset, 2015, letzter</a:t>
            </a:r>
            <a:endParaRPr lang="de-DE" sz="1200" kern="100">
              <a:effectLst/>
              <a:latin typeface="Open Sans" panose="020B0606030504020204" pitchFamily="34" charset="0"/>
            </a:endParaRPr>
          </a:p>
          <a:p>
            <a:r>
              <a:rPr lang="en-US" sz="1200" kern="0">
                <a:solidFill>
                  <a:srgbClr val="000000"/>
                </a:solidFill>
                <a:effectLst/>
                <a:latin typeface="Open Sans" panose="020B0606030504020204" pitchFamily="34" charset="0"/>
              </a:rPr>
              <a:t>Zugriff am 18.11.2024.</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[68] F. M. Harper and J. A. Konstan, “The MovieLens Datasets: History and Context,” ACM</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Transactions on Interactive Intelligent Systems, vol. 5, no. 4, pp. 19–19:19, Dec. 2015.</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[Online]. Available: https://doi.org/10.1145/2827872</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[69] D. Anguita, L. Ghelardoni, A. Ghio, L. Oneto, and S. Ridella, “The ’k’ in k-fold cross validation,” in Proceedings of the 20th European Symposium on Artificial Neural Networks, Computational Intelligence and Machine Learning (ESANN), Bruges, Belgium, April 2012, pp. 441–446. [Online]. Available: https://www.esann.org/sites/default/files/proceedings/legacy/es2012-62.pdf</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[70] P. Kaur and S. Goel, “Shilling attack detection in recommender systems using classification</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techniques,” International Journal of Engineering Applied Sciences and Technology, vol. 1,</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no. 7, pp. 147–152, May–June 2016. [Online]. Available: http://www.ijeast.com</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[71] F. Zhang, Z.-J. Deng, Z.-M. He, X.-C. Lin, and L.-L. Sun, “Detection of shilling attack in</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collaborative filtering recommender system by pca and data complexity,” in 2018 International</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Conference on Machine Learning and Cybernetics (ICMLC), vol. 2, 2018, pp. 673–678.</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[72] V. Grozdanić, K. Vladimir, G. Delač, and M.Šilić, “Detection of shilling attacks on collaborative filtering recommender systems by combining multiple random forest models,” in 2023 46th MIPRO ICT and Electronics Convention (MIPRO), 2023, pp. 959–963.</a:t>
            </a:r>
            <a:endParaRPr lang="de-DE" sz="1200" kern="100">
              <a:effectLst/>
              <a:latin typeface="Open Sans" panose="020B0606030504020204" pitchFamily="34" charset="0"/>
            </a:endParaRPr>
          </a:p>
        </p:txBody>
      </p:sp>
    </p:spTree>
    <p:extLst>
      <p:ext uri="{BB962C8B-B14F-4D97-AF65-F5344CB8AC3E}">
        <p14:creationId xmlns:p14="http://schemas.microsoft.com/office/powerpoint/2010/main" val="14502158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FA0392-AF99-71FF-FA56-A68314EDE6FD}"/>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F5CC0DB6-459C-1348-A199-36C6292356E5}"/>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92F1F4E5-E84A-27E0-3CC5-91FFE4E0C671}"/>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F2E71431-4F8B-726D-E47C-C655B3E7FE1C}"/>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Literatur</a:t>
            </a:r>
          </a:p>
        </p:txBody>
      </p:sp>
      <p:sp>
        <p:nvSpPr>
          <p:cNvPr id="2" name="Foliennummernplatzhalter 1">
            <a:extLst>
              <a:ext uri="{FF2B5EF4-FFF2-40B4-BE49-F238E27FC236}">
                <a16:creationId xmlns:a16="http://schemas.microsoft.com/office/drawing/2014/main" id="{CA97F629-B2B7-B4EC-B9DA-A30BE725E4A8}"/>
              </a:ext>
            </a:extLst>
          </p:cNvPr>
          <p:cNvSpPr>
            <a:spLocks noGrp="1"/>
          </p:cNvSpPr>
          <p:nvPr>
            <p:ph type="sldNum" sz="quarter" idx="12"/>
          </p:nvPr>
        </p:nvSpPr>
        <p:spPr/>
        <p:txBody>
          <a:bodyPr/>
          <a:lstStyle/>
          <a:p>
            <a:fld id="{3A8B627B-E937-BF42-9F32-48BF246BCC47}" type="slidenum">
              <a:rPr lang="de-DE" smtClean="0">
                <a:solidFill>
                  <a:schemeClr val="bg1"/>
                </a:solidFill>
              </a:rPr>
              <a:t>86</a:t>
            </a:fld>
            <a:endParaRPr lang="de-DE" dirty="0">
              <a:solidFill>
                <a:schemeClr val="bg1"/>
              </a:solidFill>
            </a:endParaRPr>
          </a:p>
        </p:txBody>
      </p:sp>
      <p:sp>
        <p:nvSpPr>
          <p:cNvPr id="3" name="Rechteck 2">
            <a:extLst>
              <a:ext uri="{FF2B5EF4-FFF2-40B4-BE49-F238E27FC236}">
                <a16:creationId xmlns:a16="http://schemas.microsoft.com/office/drawing/2014/main" id="{0229600B-E8E0-A527-713D-44A4F73B4D59}"/>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5E5117AC-83E6-828D-C26F-E008A5D9F80C}"/>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86</a:t>
            </a:fld>
            <a:endParaRPr lang="de-DE" dirty="0">
              <a:solidFill>
                <a:schemeClr val="bg1"/>
              </a:solidFill>
            </a:endParaRPr>
          </a:p>
        </p:txBody>
      </p:sp>
      <p:sp>
        <p:nvSpPr>
          <p:cNvPr id="11" name="Foliennummernplatzhalter 11">
            <a:extLst>
              <a:ext uri="{FF2B5EF4-FFF2-40B4-BE49-F238E27FC236}">
                <a16:creationId xmlns:a16="http://schemas.microsoft.com/office/drawing/2014/main" id="{5DE2B497-034B-FBFE-CC3F-4A440146117D}"/>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D06E73FE-D6C9-9935-B6C4-9F295563ED99}"/>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
        <p:nvSpPr>
          <p:cNvPr id="7" name="Textplatzhalter 10">
            <a:extLst>
              <a:ext uri="{FF2B5EF4-FFF2-40B4-BE49-F238E27FC236}">
                <a16:creationId xmlns:a16="http://schemas.microsoft.com/office/drawing/2014/main" id="{9E797BC3-2F73-CCC0-DC4B-F54FF2C22807}"/>
              </a:ext>
            </a:extLst>
          </p:cNvPr>
          <p:cNvSpPr txBox="1">
            <a:spLocks/>
          </p:cNvSpPr>
          <p:nvPr/>
        </p:nvSpPr>
        <p:spPr>
          <a:xfrm>
            <a:off x="626444" y="1219784"/>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[73] M. Ebrahimian and R. Kashef, “E”cient detection of shilling’s attacks in collaborative filtering</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recommendation systems using deep learning models,” in 2020 IEEE International Conference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on Industrial Engineering and Engineering Management (IEEM), 2020, pp. 460–464.</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[74] H. Cai and F. Zhang, “Detecting shilling attacks in recommender systems based on analysis</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of user rating behavior,” Knowledge-Based Systems, vol. 177, pp. 22–43, 2019. [Online].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Available: https://www.sciencedirect.com/science/article/pii/S0950705119301601</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[75] H. Ayaz and Z. Kamıslı Öztürk, “Shilling attack detection with one class support vector machines,” Necmettin Erbakan Üniversitesi Fen ve Mühendislik Bilimleri Dergisi, vol. 5, no. 2,pp. 246–256, 2023.</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[76] X. Chen, X. Deng, C. Huang, and H. Shin, “Detection of trust shilling attacks in recommender</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systems,” IEICE Transactions on Information and Systems, vol. E105.D, pp. 1239–1242, Jun.</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2022.</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[77] F. Yang, M. Gao, J. Yu, Y. Song, and X. Wang, “Detection of shilling attack based on</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bayesian model and user embedding,” in 2018 IEEE 30th International Conference on Tools</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with Artificial Intelligence (ICTAI), 2018, pp. 639–646.</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[78] R. A. Zayed, L. F. Ibrahim, H. A. Hefny, H. A. Salman, and A. AlMohimeed, “Using ensemble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method to detect attacks in the recommender system,” IEEE Access, vol. 11, pp. 111 315–</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111 323, 2023.</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[79] M. Kaur and S. Rani, “Recommender system: Towards identification of shilling</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attacks in rating system using machine learning algorithms,” International Journal of Performability Engineering, vol. 19, no. 7, pp. 443–451, 2023. [Online]. Available: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https://www.ijpe-online.com/EN/abstract/article 4789.shtml</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[80] A. Sihombing and A. Fong, “Fake review detection on yelp dataset using classification techniques in machine learning,” in 2019 International Conference on contemporary Computing and Informatics (IC3I), 2019, pp. 64–68.</a:t>
            </a:r>
            <a:endParaRPr lang="de-DE" sz="1200" kern="100">
              <a:effectLst/>
              <a:latin typeface="Open Sans" panose="020B0606030504020204" pitchFamily="34" charset="0"/>
            </a:endParaRPr>
          </a:p>
        </p:txBody>
      </p:sp>
    </p:spTree>
    <p:extLst>
      <p:ext uri="{BB962C8B-B14F-4D97-AF65-F5344CB8AC3E}">
        <p14:creationId xmlns:p14="http://schemas.microsoft.com/office/powerpoint/2010/main" val="217488892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FA47ED-2BE5-29CD-9F41-55ADDB184C9B}"/>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49A5F7B7-6234-E610-2595-0E9C5D2DA19A}"/>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2CC5386E-E579-0476-6C19-E216224ED863}"/>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80E20457-FD09-2DCF-7586-2CBEACB64AD1}"/>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Literatur</a:t>
            </a:r>
          </a:p>
        </p:txBody>
      </p:sp>
      <p:sp>
        <p:nvSpPr>
          <p:cNvPr id="2" name="Foliennummernplatzhalter 1">
            <a:extLst>
              <a:ext uri="{FF2B5EF4-FFF2-40B4-BE49-F238E27FC236}">
                <a16:creationId xmlns:a16="http://schemas.microsoft.com/office/drawing/2014/main" id="{96F42C70-E5AD-1AE4-FADB-94F757B40CA2}"/>
              </a:ext>
            </a:extLst>
          </p:cNvPr>
          <p:cNvSpPr>
            <a:spLocks noGrp="1"/>
          </p:cNvSpPr>
          <p:nvPr>
            <p:ph type="sldNum" sz="quarter" idx="12"/>
          </p:nvPr>
        </p:nvSpPr>
        <p:spPr/>
        <p:txBody>
          <a:bodyPr/>
          <a:lstStyle/>
          <a:p>
            <a:fld id="{3A8B627B-E937-BF42-9F32-48BF246BCC47}" type="slidenum">
              <a:rPr lang="de-DE" smtClean="0">
                <a:solidFill>
                  <a:schemeClr val="bg1"/>
                </a:solidFill>
              </a:rPr>
              <a:t>87</a:t>
            </a:fld>
            <a:endParaRPr lang="de-DE" dirty="0">
              <a:solidFill>
                <a:schemeClr val="bg1"/>
              </a:solidFill>
            </a:endParaRPr>
          </a:p>
        </p:txBody>
      </p:sp>
      <p:sp>
        <p:nvSpPr>
          <p:cNvPr id="3" name="Rechteck 2">
            <a:extLst>
              <a:ext uri="{FF2B5EF4-FFF2-40B4-BE49-F238E27FC236}">
                <a16:creationId xmlns:a16="http://schemas.microsoft.com/office/drawing/2014/main" id="{7C2FBEEF-78F8-6206-A27E-6D7DBABCC0E7}"/>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C629AFC2-E4F9-1877-16B8-BBE4872B7C7C}"/>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87</a:t>
            </a:fld>
            <a:endParaRPr lang="de-DE" dirty="0">
              <a:solidFill>
                <a:schemeClr val="bg1"/>
              </a:solidFill>
            </a:endParaRPr>
          </a:p>
        </p:txBody>
      </p:sp>
      <p:sp>
        <p:nvSpPr>
          <p:cNvPr id="11" name="Foliennummernplatzhalter 11">
            <a:extLst>
              <a:ext uri="{FF2B5EF4-FFF2-40B4-BE49-F238E27FC236}">
                <a16:creationId xmlns:a16="http://schemas.microsoft.com/office/drawing/2014/main" id="{FA644F27-290A-BA7C-EF0E-10B0DD470E6D}"/>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4CC4ED98-B43D-D27D-3569-EC12794D7359}"/>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
        <p:nvSpPr>
          <p:cNvPr id="7" name="Textplatzhalter 10">
            <a:extLst>
              <a:ext uri="{FF2B5EF4-FFF2-40B4-BE49-F238E27FC236}">
                <a16:creationId xmlns:a16="http://schemas.microsoft.com/office/drawing/2014/main" id="{305058A5-4C80-06B6-79D9-FE0903E0EEC1}"/>
              </a:ext>
            </a:extLst>
          </p:cNvPr>
          <p:cNvSpPr txBox="1">
            <a:spLocks/>
          </p:cNvSpPr>
          <p:nvPr/>
        </p:nvSpPr>
        <p:spPr>
          <a:xfrm>
            <a:off x="626444" y="1219784"/>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[81] F. Zhang and Q. Zhou, “Ensemble detection model for profile injection attacks in collaborative recommender systems based on bp neural network,” IET Information Security, vol. 9, no. 1, pp. 24–31, 2013. [Online]. Available: https://ietresearch.onlinelibrary.wiley.com/doi/abs/10.1049/iet-ifs.2013.0145</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[82] W. Zhou, J. Wen, Q. Xiong, M. Gao, and J. Zeng, “Svm-tia a shilling attack</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detection method based on svm and target item analysis in recommender systems,”</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Neurocomputing, vol. 210, pp. 197–205, 2016, sI:Behavior Analysis In SN. [Online]. Available: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https://www.sciencedirect.com/science/article/pii/S0925231216306038</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[83] 	P. K. Singh, P. K. D. Pramanik, M. Sardar, A. Nayyar, M. Masud, and</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P. Choudhury, “Generating a new shilling attack for recommendation systems,” Computers,</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Materials &amp; Continua, vol. 71, no. 2, pp. 2827–2846, 2022. </a:t>
            </a:r>
            <a:r>
              <a:rPr lang="de-DE" sz="1200" kern="0">
                <a:solidFill>
                  <a:srgbClr val="000000"/>
                </a:solidFill>
                <a:effectLst/>
                <a:latin typeface="Open Sans" panose="020B0606030504020204" pitchFamily="34" charset="0"/>
              </a:rPr>
              <a:t>[Online]. Available: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de-DE" sz="1200" kern="0">
                <a:solidFill>
                  <a:srgbClr val="000000"/>
                </a:solidFill>
                <a:effectLst/>
                <a:latin typeface="Open Sans" panose="020B0606030504020204" pitchFamily="34" charset="0"/>
              </a:rPr>
              <a:t>http://www.techscience.com/cmc/v71n2/45779</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[84] Z. Yang, “Defending grey attacks by exploiting wavelet analysis in collaborative filtering</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recommender systems,” Available online at https://arxiv.org/abs/1506.05247, 2015, letzter</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Zugriff am 10.02.2025. </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[85] W. Zhou, J. Wen, Q. Qu, J. Zeng, and T. Cheng, “Shilling attack detection for recommender</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systems based on credibility of group users and rating time series,” PLOS ONE, vol. 13, no. 5,</a:t>
            </a:r>
            <a:endParaRPr lang="de-DE" sz="1200" kern="100">
              <a:effectLst/>
              <a:latin typeface="Open Sans" panose="020B0606030504020204" pitchFamily="34" charset="0"/>
            </a:endParaRPr>
          </a:p>
          <a:p>
            <a:r>
              <a:rPr lang="en-US" sz="1200" kern="0">
                <a:solidFill>
                  <a:srgbClr val="000000"/>
                </a:solidFill>
                <a:effectLst/>
                <a:latin typeface="Open Sans" panose="020B0606030504020204" pitchFamily="34" charset="0"/>
              </a:rPr>
              <a:t>pp. 1–17, May 2018. [Online]. Available: https://doi.org/10.1371/journal.pone.0196533</a:t>
            </a:r>
            <a:endParaRPr lang="de-DE" sz="1200" kern="100">
              <a:effectLst/>
              <a:latin typeface="Open Sans" panose="020B0606030504020204" pitchFamily="34" charset="0"/>
            </a:endParaRPr>
          </a:p>
        </p:txBody>
      </p:sp>
    </p:spTree>
    <p:extLst>
      <p:ext uri="{BB962C8B-B14F-4D97-AF65-F5344CB8AC3E}">
        <p14:creationId xmlns:p14="http://schemas.microsoft.com/office/powerpoint/2010/main" val="47078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0BDCF-F580-0009-4FD3-B45D8006974D}"/>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404CB689-F87E-0692-3BE8-44961A8EF1D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46D5EBD5-05B1-A5FD-7FE2-2424B6588112}"/>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ACCACF38-5496-9562-606F-F4823BCF3D44}"/>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Geschichte von Recommender Systemen</a:t>
            </a:r>
          </a:p>
        </p:txBody>
      </p:sp>
      <p:sp>
        <p:nvSpPr>
          <p:cNvPr id="9" name="Textplatzhalter 10">
            <a:extLst>
              <a:ext uri="{FF2B5EF4-FFF2-40B4-BE49-F238E27FC236}">
                <a16:creationId xmlns:a16="http://schemas.microsoft.com/office/drawing/2014/main" id="{EF2A9B5D-3B7E-3947-84C3-3D552A62E656}"/>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Seit 1998: Amazon Recommender System für individuelle Produktvorschläge, erstes auf der Ähnlichkeit von Items basierendes System. Mit der Zeit wurden auch implizite Daten wie Klickverhalten, Käufe und Suchverläufe als Grundlage für die Empfehlugen verwendet [6].</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Ab 2010er Jahre: Verwendung fortschrittlicher Ansätze:</a:t>
            </a:r>
          </a:p>
          <a:p>
            <a:pPr marL="628650" lvl="1" indent="-285750">
              <a:buFont typeface="Arial" panose="020B0604020202020204" pitchFamily="34" charset="0"/>
              <a:buChar char="•"/>
            </a:pPr>
            <a:r>
              <a:rPr lang="de-DE" dirty="0"/>
              <a:t>Deep Neural Networks bei YouTube [7]</a:t>
            </a:r>
          </a:p>
          <a:p>
            <a:pPr marL="628650" lvl="1" indent="-285750">
              <a:buFont typeface="Arial" panose="020B0604020202020204" pitchFamily="34" charset="0"/>
              <a:buChar char="•"/>
            </a:pPr>
            <a:r>
              <a:rPr lang="de-DE" dirty="0"/>
              <a:t>Reinforecement Learning bei Spotify [8] zur Analyse, um zu lernen, aus welchen Gründen Nutzer Songs überspringen und so künftig noch bessere Empfehlungen bieten zu können</a:t>
            </a:r>
          </a:p>
        </p:txBody>
      </p:sp>
      <p:sp>
        <p:nvSpPr>
          <p:cNvPr id="2" name="Foliennummernplatzhalter 1">
            <a:extLst>
              <a:ext uri="{FF2B5EF4-FFF2-40B4-BE49-F238E27FC236}">
                <a16:creationId xmlns:a16="http://schemas.microsoft.com/office/drawing/2014/main" id="{43DDC37A-6324-94EE-8A63-D29CADE28D04}"/>
              </a:ext>
            </a:extLst>
          </p:cNvPr>
          <p:cNvSpPr>
            <a:spLocks noGrp="1"/>
          </p:cNvSpPr>
          <p:nvPr>
            <p:ph type="sldNum" sz="quarter" idx="12"/>
          </p:nvPr>
        </p:nvSpPr>
        <p:spPr/>
        <p:txBody>
          <a:bodyPr/>
          <a:lstStyle/>
          <a:p>
            <a:fld id="{3A8B627B-E937-BF42-9F32-48BF246BCC47}" type="slidenum">
              <a:rPr lang="de-DE" smtClean="0">
                <a:solidFill>
                  <a:schemeClr val="bg1"/>
                </a:solidFill>
              </a:rPr>
              <a:t>9</a:t>
            </a:fld>
            <a:endParaRPr lang="de-DE" dirty="0">
              <a:solidFill>
                <a:schemeClr val="bg1"/>
              </a:solidFill>
            </a:endParaRPr>
          </a:p>
        </p:txBody>
      </p:sp>
      <p:sp>
        <p:nvSpPr>
          <p:cNvPr id="3" name="Rechteck 2">
            <a:extLst>
              <a:ext uri="{FF2B5EF4-FFF2-40B4-BE49-F238E27FC236}">
                <a16:creationId xmlns:a16="http://schemas.microsoft.com/office/drawing/2014/main" id="{F1667022-E2C6-7829-7D92-D03EE9F5C7B6}"/>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F6985CFA-3799-25F7-66C2-DFC81BD271FC}"/>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9</a:t>
            </a:fld>
            <a:endParaRPr lang="de-DE" dirty="0">
              <a:solidFill>
                <a:schemeClr val="bg1"/>
              </a:solidFill>
            </a:endParaRPr>
          </a:p>
        </p:txBody>
      </p:sp>
      <p:sp>
        <p:nvSpPr>
          <p:cNvPr id="11" name="Foliennummernplatzhalter 11">
            <a:extLst>
              <a:ext uri="{FF2B5EF4-FFF2-40B4-BE49-F238E27FC236}">
                <a16:creationId xmlns:a16="http://schemas.microsoft.com/office/drawing/2014/main" id="{F0C1FFC7-DE1F-C442-8536-B2539F9EADDA}"/>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A8773660-1DB7-F162-0B8C-62D57EA5ADFA}"/>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122808177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0</TotalTime>
  <Words>13667</Words>
  <Application>Microsoft Macintosh PowerPoint</Application>
  <PresentationFormat>Breitbild</PresentationFormat>
  <Paragraphs>1442</Paragraphs>
  <Slides>87</Slides>
  <Notes>0</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87</vt:i4>
      </vt:variant>
    </vt:vector>
  </HeadingPairs>
  <TitlesOfParts>
    <vt:vector size="96" baseType="lpstr">
      <vt:lpstr>Aptos</vt:lpstr>
      <vt:lpstr>Aptos Display</vt:lpstr>
      <vt:lpstr>Arial</vt:lpstr>
      <vt:lpstr>Helvetica</vt:lpstr>
      <vt:lpstr>Open Sans</vt:lpstr>
      <vt:lpstr>Open Sans Extrabold</vt:lpstr>
      <vt:lpstr>Open Sans Semibold</vt:lpstr>
      <vt:lpstr>Wingdings</vt:lpstr>
      <vt:lpstr>Office</vt:lpstr>
      <vt:lpstr>Sicherheit von Recommender Systems</vt:lpstr>
      <vt:lpstr>Inhaltsverzeichnis</vt:lpstr>
      <vt:lpstr>Einführung ins Thema / Motivation</vt:lpstr>
      <vt:lpstr>Relevanz von Recommender Systemen</vt:lpstr>
      <vt:lpstr>Folgen unsicherer Recommender Systeme</vt:lpstr>
      <vt:lpstr>Wichtige Grundlagen rund um Recommender Systeme und mit ihnen verbundene Sicherheitsaspekte</vt:lpstr>
      <vt:lpstr>Definition und Ziele von Recommender Systemen</vt:lpstr>
      <vt:lpstr>Geschichte von Recommender Systemen</vt:lpstr>
      <vt:lpstr>Geschichte von Recommender Systemen</vt:lpstr>
      <vt:lpstr>Collaborative Filtering Recommender Systeme</vt:lpstr>
      <vt:lpstr>Collaborative Filtering Recommender Systeme</vt:lpstr>
      <vt:lpstr>Collaborative Filtering Recommender Systeme</vt:lpstr>
      <vt:lpstr>Content-based Filtering Recommender Systeme</vt:lpstr>
      <vt:lpstr>Content-based Filtering Recommender Systeme</vt:lpstr>
      <vt:lpstr>Weitere Arten von Recommender Systemen</vt:lpstr>
      <vt:lpstr>Maße zur Bewertung der Empfehlungsqualität</vt:lpstr>
      <vt:lpstr>Maße zur Bewertung der Empfehlungsqualität</vt:lpstr>
      <vt:lpstr>Datensätze zur Forschung</vt:lpstr>
      <vt:lpstr>Datenbezogene Schwachstellen</vt:lpstr>
      <vt:lpstr>Datenbezogene Schwachstellen</vt:lpstr>
      <vt:lpstr>Algorithmische Schwachstellen</vt:lpstr>
      <vt:lpstr>Algorithmische Schwachstellen</vt:lpstr>
      <vt:lpstr>Sicherheits- und Manipulationsprobleme</vt:lpstr>
      <vt:lpstr>Nutzerzentrierte Herausforderungen</vt:lpstr>
      <vt:lpstr>Relevanz von Privatsphäre und Datenschutz</vt:lpstr>
      <vt:lpstr>Techniken zur Sicherstellung von Privatsphäre und Datenschutz</vt:lpstr>
      <vt:lpstr>Techniken zur Sicherstellung von Privatsphäre und Datenschutz</vt:lpstr>
      <vt:lpstr>Shilling-Angriffe</vt:lpstr>
      <vt:lpstr>Shilling-Angriffe: Schlüsselbegriffe</vt:lpstr>
      <vt:lpstr>Arten von Shilling-Angriffen</vt:lpstr>
      <vt:lpstr>Arten von Shilling-Angriffen</vt:lpstr>
      <vt:lpstr>Features zur Erkennung von Shilling-Angriffen</vt:lpstr>
      <vt:lpstr>Features zur Erkennung von Shilling-Angriffen</vt:lpstr>
      <vt:lpstr>Features zur Erkennung von Shilling-Angriffen</vt:lpstr>
      <vt:lpstr>Features zur Erkennung von Shilling-Angriffen</vt:lpstr>
      <vt:lpstr>Machine Learning</vt:lpstr>
      <vt:lpstr>Teilbereiche des Machine Learning</vt:lpstr>
      <vt:lpstr>Machine Learning Algorithmen</vt:lpstr>
      <vt:lpstr>Machine Learning Algorithmen</vt:lpstr>
      <vt:lpstr>Stacking-/Ensemble-Ansätze:</vt:lpstr>
      <vt:lpstr>Herausforderungen &amp; Schwachstellen von Machine Learning Algorithmen</vt:lpstr>
      <vt:lpstr>Herausforderungen &amp; Schwachstellen von Machine Learning Algorithmen</vt:lpstr>
      <vt:lpstr>Maße zur Auswertung einer Klassifikation</vt:lpstr>
      <vt:lpstr>Tools und Technologien zur Simulation von Shilling Angriffen und Angriffserkennung</vt:lpstr>
      <vt:lpstr>Aktueller Forschungsstand und Forschungslücken</vt:lpstr>
      <vt:lpstr>Aktueller Forschungsstand</vt:lpstr>
      <vt:lpstr>Forschungslücken</vt:lpstr>
      <vt:lpstr>Methodik: Simulation von Shilling-Angriffen und Klassifikation mit Machine Learning</vt:lpstr>
      <vt:lpstr>Methodik: Überblick</vt:lpstr>
      <vt:lpstr>Datensätze: Verteilung der Bewertungen &amp; Bewertungen pro Nutzer</vt:lpstr>
      <vt:lpstr>Datenvorverarbeitung &amp; Durchführung</vt:lpstr>
      <vt:lpstr>Analyse der Auswirkungen von Shilling-Angriffen und deren Erkennung</vt:lpstr>
      <vt:lpstr>Auswertung der Empfehlungsqualität beim BookCrossing Datensatz</vt:lpstr>
      <vt:lpstr>Auswertung der Empfehlungsqualität beim Yelp Datensatz</vt:lpstr>
      <vt:lpstr>Auswertung der Empfehlungsqualität beim MovieLens 32M Datensatz</vt:lpstr>
      <vt:lpstr>Auswertung der Angriffserkennung beim BookCrossing Datensatz (F1-Score)</vt:lpstr>
      <vt:lpstr>Auswertung der Angriffserkennung beim Yelp Datensatz (F1-Score)</vt:lpstr>
      <vt:lpstr>Auswertung der Angriffserkennung beim MovieLens 32M Datensatz (F1-Score)</vt:lpstr>
      <vt:lpstr>Bedeutung von Angriffsgrößen &amp; Angriffsarten</vt:lpstr>
      <vt:lpstr>Bedeutung von Klassifikationsalgorithmen</vt:lpstr>
      <vt:lpstr>Bedeutung angewandter Datensätze</vt:lpstr>
      <vt:lpstr>Vergleich der Ergebnisse mit verwandten Arbeiten bezüglich Angriffsgrößen (F1-Score in %)</vt:lpstr>
      <vt:lpstr>Vergleich der Ergebnisse mit verwandten Arbeiten bezüglich Angriffsarten (F1-Score in %)</vt:lpstr>
      <vt:lpstr>Vergleich der Ergebnisse mit verwandten Arbeiten bezüglich Algorithmen (F1-Score in %)</vt:lpstr>
      <vt:lpstr>Vergleich mit weiteren Studien aus der Literatur</vt:lpstr>
      <vt:lpstr>Vergleich mit weiteren Studien aus der Literatur</vt:lpstr>
      <vt:lpstr>Vergleich mit weiteren Studien aus der Literatur</vt:lpstr>
      <vt:lpstr>Lösungsansätze für Schwachstellen bei der Empfehlungsqualität</vt:lpstr>
      <vt:lpstr>Lösungsansätze für Schwachstellen bei der Empfehlungsqualität</vt:lpstr>
      <vt:lpstr>Lösungsansätze für technische Schwachstellen</vt:lpstr>
      <vt:lpstr>Lösungsansätze für Schwachstellen bezüglich Datenschutz</vt:lpstr>
      <vt:lpstr>Zusammenfassung und zukünftige Forschungsansätze</vt:lpstr>
      <vt:lpstr>Zusammenfassung</vt:lpstr>
      <vt:lpstr>Limitationen</vt:lpstr>
      <vt:lpstr>Zukünftige Forschungsansätze &amp; Code der Arbeit</vt:lpstr>
      <vt:lpstr>PowerPoint-Präsentation</vt:lpstr>
      <vt:lpstr>Literatur</vt:lpstr>
      <vt:lpstr>Literatur</vt:lpstr>
      <vt:lpstr>Literatur</vt:lpstr>
      <vt:lpstr>Literatur</vt:lpstr>
      <vt:lpstr>Literatur</vt:lpstr>
      <vt:lpstr>Literatur</vt:lpstr>
      <vt:lpstr>Literatur</vt:lpstr>
      <vt:lpstr>Literatur</vt:lpstr>
      <vt:lpstr>Literatur</vt:lpstr>
      <vt:lpstr>Literatur</vt:lpstr>
      <vt:lpstr>Literatur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Aaron Pasternak</dc:creator>
  <cp:lastModifiedBy>Aaron Pasternak</cp:lastModifiedBy>
  <cp:revision>108</cp:revision>
  <dcterms:created xsi:type="dcterms:W3CDTF">2025-01-01T17:51:56Z</dcterms:created>
  <dcterms:modified xsi:type="dcterms:W3CDTF">2025-03-10T15:35:36Z</dcterms:modified>
</cp:coreProperties>
</file>