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60" r:id="rId8"/>
    <p:sldId id="259"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Agile presentation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Aaron Doss</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0023-52EF-331C-D980-52269FAB32DB}"/>
              </a:ext>
            </a:extLst>
          </p:cNvPr>
          <p:cNvSpPr>
            <a:spLocks noGrp="1"/>
          </p:cNvSpPr>
          <p:nvPr>
            <p:ph type="title"/>
          </p:nvPr>
        </p:nvSpPr>
        <p:spPr/>
        <p:txBody>
          <a:bodyPr/>
          <a:lstStyle/>
          <a:p>
            <a:r>
              <a:rPr lang="en-US" dirty="0"/>
              <a:t>Agile roles</a:t>
            </a:r>
          </a:p>
        </p:txBody>
      </p:sp>
      <p:sp>
        <p:nvSpPr>
          <p:cNvPr id="3" name="Text Placeholder 2">
            <a:extLst>
              <a:ext uri="{FF2B5EF4-FFF2-40B4-BE49-F238E27FC236}">
                <a16:creationId xmlns:a16="http://schemas.microsoft.com/office/drawing/2014/main" id="{513D0782-8FDE-B765-9E22-99D0CE8FA4A3}"/>
              </a:ext>
            </a:extLst>
          </p:cNvPr>
          <p:cNvSpPr>
            <a:spLocks noGrp="1"/>
          </p:cNvSpPr>
          <p:nvPr>
            <p:ph type="body" idx="1"/>
          </p:nvPr>
        </p:nvSpPr>
        <p:spPr/>
        <p:txBody>
          <a:bodyPr/>
          <a:lstStyle/>
          <a:p>
            <a:r>
              <a:rPr lang="en-US" dirty="0"/>
              <a:t>Scrum Master</a:t>
            </a:r>
          </a:p>
        </p:txBody>
      </p:sp>
      <p:sp>
        <p:nvSpPr>
          <p:cNvPr id="4" name="Content Placeholder 3">
            <a:extLst>
              <a:ext uri="{FF2B5EF4-FFF2-40B4-BE49-F238E27FC236}">
                <a16:creationId xmlns:a16="http://schemas.microsoft.com/office/drawing/2014/main" id="{2293A787-3C06-6342-1A8E-1C8CF567AB3A}"/>
              </a:ext>
            </a:extLst>
          </p:cNvPr>
          <p:cNvSpPr>
            <a:spLocks noGrp="1"/>
          </p:cNvSpPr>
          <p:nvPr>
            <p:ph sz="half" idx="2"/>
          </p:nvPr>
        </p:nvSpPr>
        <p:spPr/>
        <p:txBody>
          <a:bodyPr>
            <a:normAutofit fontScale="92500"/>
          </a:bodyPr>
          <a:lstStyle/>
          <a:p>
            <a:pPr marL="285750" indent="-285750">
              <a:buFont typeface="Arial" panose="020B0604020202020204" pitchFamily="34" charset="0"/>
              <a:buChar char="•"/>
            </a:pPr>
            <a:r>
              <a:rPr lang="en-US" dirty="0"/>
              <a:t>Facilitate daily meetings</a:t>
            </a:r>
          </a:p>
          <a:p>
            <a:pPr marL="285750" indent="-285750">
              <a:buFont typeface="Arial" panose="020B0604020202020204" pitchFamily="34" charset="0"/>
              <a:buChar char="•"/>
            </a:pPr>
            <a:r>
              <a:rPr lang="en-US" dirty="0"/>
              <a:t>Conduct retrospective reviews</a:t>
            </a:r>
          </a:p>
          <a:p>
            <a:pPr marL="285750" indent="-285750">
              <a:buFont typeface="Arial" panose="020B0604020202020204" pitchFamily="34" charset="0"/>
              <a:buChar char="•"/>
            </a:pPr>
            <a:r>
              <a:rPr lang="en-US" dirty="0"/>
              <a:t>Maintain communication channels with team members</a:t>
            </a:r>
          </a:p>
          <a:p>
            <a:pPr marL="285750" indent="-285750">
              <a:buFont typeface="Arial" panose="020B0604020202020204" pitchFamily="34" charset="0"/>
              <a:buChar char="•"/>
            </a:pPr>
            <a:r>
              <a:rPr lang="en-US" dirty="0"/>
              <a:t>Manage obstacles for the team</a:t>
            </a:r>
          </a:p>
        </p:txBody>
      </p:sp>
      <p:sp>
        <p:nvSpPr>
          <p:cNvPr id="5" name="Text Placeholder 4">
            <a:extLst>
              <a:ext uri="{FF2B5EF4-FFF2-40B4-BE49-F238E27FC236}">
                <a16:creationId xmlns:a16="http://schemas.microsoft.com/office/drawing/2014/main" id="{B00666F9-2718-1A7B-15D6-B97D7E367890}"/>
              </a:ext>
            </a:extLst>
          </p:cNvPr>
          <p:cNvSpPr>
            <a:spLocks noGrp="1"/>
          </p:cNvSpPr>
          <p:nvPr>
            <p:ph type="body" sz="quarter" idx="3"/>
          </p:nvPr>
        </p:nvSpPr>
        <p:spPr/>
        <p:txBody>
          <a:bodyPr/>
          <a:lstStyle/>
          <a:p>
            <a:r>
              <a:rPr lang="en-US" dirty="0"/>
              <a:t>Product Owner</a:t>
            </a:r>
          </a:p>
        </p:txBody>
      </p:sp>
      <p:sp>
        <p:nvSpPr>
          <p:cNvPr id="6" name="Content Placeholder 5">
            <a:extLst>
              <a:ext uri="{FF2B5EF4-FFF2-40B4-BE49-F238E27FC236}">
                <a16:creationId xmlns:a16="http://schemas.microsoft.com/office/drawing/2014/main" id="{FEA23B63-31E8-6811-67B7-461E5F479C96}"/>
              </a:ext>
            </a:extLst>
          </p:cNvPr>
          <p:cNvSpPr>
            <a:spLocks noGrp="1"/>
          </p:cNvSpPr>
          <p:nvPr>
            <p:ph sz="quarter" idx="4"/>
          </p:nvPr>
        </p:nvSpPr>
        <p:spPr/>
        <p:txBody>
          <a:bodyPr/>
          <a:lstStyle/>
          <a:p>
            <a:pPr marL="285750" indent="-285750">
              <a:buFont typeface="Arial" panose="020B0604020202020204" pitchFamily="34" charset="0"/>
              <a:buChar char="•"/>
            </a:pPr>
            <a:r>
              <a:rPr lang="en-US" dirty="0"/>
              <a:t>Manage product backlog and order by priority</a:t>
            </a:r>
          </a:p>
          <a:p>
            <a:pPr marL="285750" indent="-285750">
              <a:buFont typeface="Arial" panose="020B0604020202020204" pitchFamily="34" charset="0"/>
              <a:buChar char="•"/>
            </a:pPr>
            <a:r>
              <a:rPr lang="en-US" dirty="0"/>
              <a:t>Set the product vision</a:t>
            </a:r>
          </a:p>
          <a:p>
            <a:pPr marL="285750" indent="-285750">
              <a:buFont typeface="Arial" panose="020B0604020202020204" pitchFamily="34" charset="0"/>
              <a:buChar char="•"/>
            </a:pPr>
            <a:r>
              <a:rPr lang="en-US" dirty="0"/>
              <a:t>Communicate with shareholders</a:t>
            </a:r>
          </a:p>
          <a:p>
            <a:pPr marL="285750" indent="-28575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DF4666BC-4E59-6220-0238-9495FF636EF7}"/>
              </a:ext>
            </a:extLst>
          </p:cNvPr>
          <p:cNvSpPr>
            <a:spLocks noGrp="1"/>
          </p:cNvSpPr>
          <p:nvPr>
            <p:ph type="body" idx="13"/>
          </p:nvPr>
        </p:nvSpPr>
        <p:spPr/>
        <p:txBody>
          <a:bodyPr/>
          <a:lstStyle/>
          <a:p>
            <a:r>
              <a:rPr lang="en-US" dirty="0"/>
              <a:t>Development Team</a:t>
            </a:r>
          </a:p>
        </p:txBody>
      </p:sp>
      <p:sp>
        <p:nvSpPr>
          <p:cNvPr id="8" name="Content Placeholder 7">
            <a:extLst>
              <a:ext uri="{FF2B5EF4-FFF2-40B4-BE49-F238E27FC236}">
                <a16:creationId xmlns:a16="http://schemas.microsoft.com/office/drawing/2014/main" id="{FA2E6B52-967D-A2AF-A86E-0C454912F476}"/>
              </a:ext>
            </a:extLst>
          </p:cNvPr>
          <p:cNvSpPr>
            <a:spLocks noGrp="1"/>
          </p:cNvSpPr>
          <p:nvPr>
            <p:ph sz="half" idx="14"/>
          </p:nvPr>
        </p:nvSpPr>
        <p:spPr/>
        <p:txBody>
          <a:bodyPr/>
          <a:lstStyle/>
          <a:p>
            <a:pPr marL="285750" indent="-285750">
              <a:buFont typeface="Arial" panose="020B0604020202020204" pitchFamily="34" charset="0"/>
              <a:buChar char="•"/>
            </a:pPr>
            <a:r>
              <a:rPr lang="en-US" dirty="0"/>
              <a:t>Help sprint planning and goal setting</a:t>
            </a:r>
          </a:p>
          <a:p>
            <a:pPr marL="285750" indent="-285750">
              <a:buFont typeface="Arial" panose="020B0604020202020204" pitchFamily="34" charset="0"/>
              <a:buChar char="•"/>
            </a:pPr>
            <a:r>
              <a:rPr lang="en-US" dirty="0"/>
              <a:t>Lend expertise to program, design, or improve products</a:t>
            </a:r>
          </a:p>
          <a:p>
            <a:pPr marL="285750" indent="-285750">
              <a:buFont typeface="Arial" panose="020B0604020202020204" pitchFamily="34" charset="0"/>
              <a:buChar char="•"/>
            </a:pPr>
            <a:r>
              <a:rPr lang="en-US" dirty="0"/>
              <a:t>Test products and prototypes</a:t>
            </a:r>
          </a:p>
        </p:txBody>
      </p:sp>
      <p:sp>
        <p:nvSpPr>
          <p:cNvPr id="9" name="Footer Placeholder 8">
            <a:extLst>
              <a:ext uri="{FF2B5EF4-FFF2-40B4-BE49-F238E27FC236}">
                <a16:creationId xmlns:a16="http://schemas.microsoft.com/office/drawing/2014/main" id="{9E751387-B7D1-9149-9B0F-E902047381B0}"/>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9D28EEA1-1693-8A69-E8BE-D86C6C5F9DDA}"/>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09630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696C-D4B3-605C-2DE4-A0F18004EA22}"/>
              </a:ext>
            </a:extLst>
          </p:cNvPr>
          <p:cNvSpPr>
            <a:spLocks noGrp="1"/>
          </p:cNvSpPr>
          <p:nvPr>
            <p:ph type="title"/>
          </p:nvPr>
        </p:nvSpPr>
        <p:spPr/>
        <p:txBody>
          <a:bodyPr/>
          <a:lstStyle/>
          <a:p>
            <a:r>
              <a:rPr lang="en-US" dirty="0"/>
              <a:t>SDLC for agile</a:t>
            </a:r>
          </a:p>
        </p:txBody>
      </p:sp>
      <p:sp>
        <p:nvSpPr>
          <p:cNvPr id="3" name="Text Placeholder 2">
            <a:extLst>
              <a:ext uri="{FF2B5EF4-FFF2-40B4-BE49-F238E27FC236}">
                <a16:creationId xmlns:a16="http://schemas.microsoft.com/office/drawing/2014/main" id="{BD819A01-782C-DE7D-7444-188E960781EA}"/>
              </a:ext>
            </a:extLst>
          </p:cNvPr>
          <p:cNvSpPr>
            <a:spLocks noGrp="1"/>
          </p:cNvSpPr>
          <p:nvPr>
            <p:ph type="body" sz="quarter" idx="13"/>
          </p:nvPr>
        </p:nvSpPr>
        <p:spPr/>
        <p:txBody>
          <a:bodyPr/>
          <a:lstStyle/>
          <a:p>
            <a:r>
              <a:rPr lang="en-US" dirty="0"/>
              <a:t>Plan</a:t>
            </a:r>
          </a:p>
        </p:txBody>
      </p:sp>
      <p:sp>
        <p:nvSpPr>
          <p:cNvPr id="4" name="Text Placeholder 3">
            <a:extLst>
              <a:ext uri="{FF2B5EF4-FFF2-40B4-BE49-F238E27FC236}">
                <a16:creationId xmlns:a16="http://schemas.microsoft.com/office/drawing/2014/main" id="{0C4B7D66-03A9-54F2-F760-302D2E6B00F3}"/>
              </a:ext>
            </a:extLst>
          </p:cNvPr>
          <p:cNvSpPr>
            <a:spLocks noGrp="1"/>
          </p:cNvSpPr>
          <p:nvPr>
            <p:ph type="body" sz="quarter" idx="14"/>
          </p:nvPr>
        </p:nvSpPr>
        <p:spPr/>
        <p:txBody>
          <a:bodyPr/>
          <a:lstStyle/>
          <a:p>
            <a:r>
              <a:rPr lang="en-US" dirty="0"/>
              <a:t>Develop and Test</a:t>
            </a:r>
          </a:p>
        </p:txBody>
      </p:sp>
      <p:sp>
        <p:nvSpPr>
          <p:cNvPr id="5" name="Text Placeholder 4">
            <a:extLst>
              <a:ext uri="{FF2B5EF4-FFF2-40B4-BE49-F238E27FC236}">
                <a16:creationId xmlns:a16="http://schemas.microsoft.com/office/drawing/2014/main" id="{3CD2ADD2-738B-2B2F-0E01-0799F9A33722}"/>
              </a:ext>
            </a:extLst>
          </p:cNvPr>
          <p:cNvSpPr>
            <a:spLocks noGrp="1"/>
          </p:cNvSpPr>
          <p:nvPr>
            <p:ph type="body" sz="quarter" idx="15"/>
          </p:nvPr>
        </p:nvSpPr>
        <p:spPr>
          <a:xfrm>
            <a:off x="1312919" y="3660422"/>
            <a:ext cx="2141764" cy="514350"/>
          </a:xfrm>
        </p:spPr>
        <p:txBody>
          <a:bodyPr/>
          <a:lstStyle/>
          <a:p>
            <a:r>
              <a:rPr lang="en-US" dirty="0"/>
              <a:t>Deliver</a:t>
            </a:r>
          </a:p>
        </p:txBody>
      </p:sp>
      <p:sp>
        <p:nvSpPr>
          <p:cNvPr id="6" name="Text Placeholder 5">
            <a:extLst>
              <a:ext uri="{FF2B5EF4-FFF2-40B4-BE49-F238E27FC236}">
                <a16:creationId xmlns:a16="http://schemas.microsoft.com/office/drawing/2014/main" id="{F0F4FD8E-7634-B481-DC1E-DD9768D76519}"/>
              </a:ext>
            </a:extLst>
          </p:cNvPr>
          <p:cNvSpPr>
            <a:spLocks noGrp="1"/>
          </p:cNvSpPr>
          <p:nvPr>
            <p:ph type="body" sz="quarter" idx="16"/>
          </p:nvPr>
        </p:nvSpPr>
        <p:spPr/>
        <p:txBody>
          <a:bodyPr/>
          <a:lstStyle/>
          <a:p>
            <a:r>
              <a:rPr lang="en-US" dirty="0"/>
              <a:t>Assess</a:t>
            </a:r>
          </a:p>
        </p:txBody>
      </p:sp>
      <p:sp>
        <p:nvSpPr>
          <p:cNvPr id="7" name="Text Placeholder 6">
            <a:extLst>
              <a:ext uri="{FF2B5EF4-FFF2-40B4-BE49-F238E27FC236}">
                <a16:creationId xmlns:a16="http://schemas.microsoft.com/office/drawing/2014/main" id="{F8307AAF-20A9-B36A-4221-A3DABD61FFE2}"/>
              </a:ext>
            </a:extLst>
          </p:cNvPr>
          <p:cNvSpPr>
            <a:spLocks noGrp="1"/>
          </p:cNvSpPr>
          <p:nvPr>
            <p:ph type="body" sz="quarter" idx="17"/>
          </p:nvPr>
        </p:nvSpPr>
        <p:spPr>
          <a:xfrm>
            <a:off x="4392989" y="1259526"/>
            <a:ext cx="5102680" cy="1010842"/>
          </a:xfrm>
        </p:spPr>
        <p:txBody>
          <a:bodyPr>
            <a:normAutofit fontScale="92500" lnSpcReduction="10000"/>
          </a:bodyPr>
          <a:lstStyle/>
          <a:p>
            <a:r>
              <a:rPr lang="en-US" dirty="0"/>
              <a:t>Sprint planning meeting occurs to determine development practices, prioritize work from product backlog, and communicate vision for project. This ensures that there is a solid level of understanding across the team as to what needs to be done during the sprint.</a:t>
            </a:r>
          </a:p>
        </p:txBody>
      </p:sp>
      <p:sp>
        <p:nvSpPr>
          <p:cNvPr id="8" name="Text Placeholder 7">
            <a:extLst>
              <a:ext uri="{FF2B5EF4-FFF2-40B4-BE49-F238E27FC236}">
                <a16:creationId xmlns:a16="http://schemas.microsoft.com/office/drawing/2014/main" id="{C9678268-14AE-8385-B972-9980F2A3E96B}"/>
              </a:ext>
            </a:extLst>
          </p:cNvPr>
          <p:cNvSpPr>
            <a:spLocks noGrp="1"/>
          </p:cNvSpPr>
          <p:nvPr>
            <p:ph type="body" sz="quarter" idx="18"/>
          </p:nvPr>
        </p:nvSpPr>
        <p:spPr/>
        <p:txBody>
          <a:bodyPr/>
          <a:lstStyle/>
          <a:p>
            <a:r>
              <a:rPr lang="en-US" dirty="0"/>
              <a:t>Design and develop the product based on features fleshed out in user stories. Create test cases and test features. This ensures that the development team can send out small working parts of the product to be reviewed.</a:t>
            </a:r>
          </a:p>
        </p:txBody>
      </p:sp>
      <p:sp>
        <p:nvSpPr>
          <p:cNvPr id="9" name="Text Placeholder 8">
            <a:extLst>
              <a:ext uri="{FF2B5EF4-FFF2-40B4-BE49-F238E27FC236}">
                <a16:creationId xmlns:a16="http://schemas.microsoft.com/office/drawing/2014/main" id="{B1FC9F56-D417-1B6D-47F8-F8FF800A2B59}"/>
              </a:ext>
            </a:extLst>
          </p:cNvPr>
          <p:cNvSpPr>
            <a:spLocks noGrp="1"/>
          </p:cNvSpPr>
          <p:nvPr>
            <p:ph type="body" sz="quarter" idx="19"/>
          </p:nvPr>
        </p:nvSpPr>
        <p:spPr/>
        <p:txBody>
          <a:bodyPr/>
          <a:lstStyle/>
          <a:p>
            <a:r>
              <a:rPr lang="en-US" dirty="0"/>
              <a:t>Deliver working product or portion of product to stakeholders and test customers. This ensures the development team can acquire feedback to make changes in future  sprints.</a:t>
            </a:r>
          </a:p>
        </p:txBody>
      </p:sp>
      <p:sp>
        <p:nvSpPr>
          <p:cNvPr id="10" name="Text Placeholder 9">
            <a:extLst>
              <a:ext uri="{FF2B5EF4-FFF2-40B4-BE49-F238E27FC236}">
                <a16:creationId xmlns:a16="http://schemas.microsoft.com/office/drawing/2014/main" id="{48AB399E-F11E-8952-066E-90DA2C4BDAC7}"/>
              </a:ext>
            </a:extLst>
          </p:cNvPr>
          <p:cNvSpPr>
            <a:spLocks noGrp="1"/>
          </p:cNvSpPr>
          <p:nvPr>
            <p:ph type="body" sz="quarter" idx="20"/>
          </p:nvPr>
        </p:nvSpPr>
        <p:spPr/>
        <p:txBody>
          <a:bodyPr/>
          <a:lstStyle/>
          <a:p>
            <a:r>
              <a:rPr lang="en-US" dirty="0"/>
              <a:t>Acquire feedback from customers and stakeholders to apply to next sprint. This ensures that by the end of the project the delivered product is what the stakeholders and customers want.</a:t>
            </a:r>
          </a:p>
        </p:txBody>
      </p:sp>
      <p:sp>
        <p:nvSpPr>
          <p:cNvPr id="11" name="Footer Placeholder 10">
            <a:extLst>
              <a:ext uri="{FF2B5EF4-FFF2-40B4-BE49-F238E27FC236}">
                <a16:creationId xmlns:a16="http://schemas.microsoft.com/office/drawing/2014/main" id="{7EB655F5-B318-E9F0-6623-C66DE9C104A6}"/>
              </a:ext>
            </a:extLst>
          </p:cNvPr>
          <p:cNvSpPr>
            <a:spLocks noGrp="1"/>
          </p:cNvSpPr>
          <p:nvPr>
            <p:ph type="ftr" sz="quarter" idx="11"/>
          </p:nvPr>
        </p:nvSpPr>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87AB2237-1A64-BA9B-1AE7-FAD831C94F0B}"/>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4877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0DD8-7192-673F-351F-7B01FAF5F7AA}"/>
              </a:ext>
            </a:extLst>
          </p:cNvPr>
          <p:cNvSpPr>
            <a:spLocks noGrp="1"/>
          </p:cNvSpPr>
          <p:nvPr>
            <p:ph type="title"/>
          </p:nvPr>
        </p:nvSpPr>
        <p:spPr>
          <a:xfrm>
            <a:off x="5476875" y="1671639"/>
            <a:ext cx="5111750" cy="669909"/>
          </a:xfrm>
        </p:spPr>
        <p:txBody>
          <a:bodyPr>
            <a:normAutofit fontScale="90000"/>
          </a:bodyPr>
          <a:lstStyle/>
          <a:p>
            <a:r>
              <a:rPr lang="en-US" dirty="0"/>
              <a:t>How would the process have differed</a:t>
            </a:r>
          </a:p>
        </p:txBody>
      </p:sp>
      <p:sp>
        <p:nvSpPr>
          <p:cNvPr id="3" name="Text Placeholder 2">
            <a:extLst>
              <a:ext uri="{FF2B5EF4-FFF2-40B4-BE49-F238E27FC236}">
                <a16:creationId xmlns:a16="http://schemas.microsoft.com/office/drawing/2014/main" id="{C4455EFB-E1E9-0F3C-41BE-E2062E623D18}"/>
              </a:ext>
            </a:extLst>
          </p:cNvPr>
          <p:cNvSpPr>
            <a:spLocks noGrp="1"/>
          </p:cNvSpPr>
          <p:nvPr>
            <p:ph type="body" idx="1"/>
          </p:nvPr>
        </p:nvSpPr>
        <p:spPr>
          <a:xfrm>
            <a:off x="5476875" y="2751746"/>
            <a:ext cx="5111750" cy="2434616"/>
          </a:xfrm>
        </p:spPr>
        <p:txBody>
          <a:bodyPr/>
          <a:lstStyle/>
          <a:p>
            <a:r>
              <a:rPr lang="en-US" dirty="0"/>
              <a:t>Assuming I were to have used the waterfall approach instead, the product I would have delivered wouldn’t have been what the stakeholders wanted. Mid-development I, as a developer, was made aware of a change to a feature that was already developed. The waterfall method doesn’t allow for testing and refinement mid development so fixing this feature would have had to wait until much later than we were able to do with the agile method.</a:t>
            </a:r>
          </a:p>
        </p:txBody>
      </p:sp>
      <p:sp>
        <p:nvSpPr>
          <p:cNvPr id="4" name="Footer Placeholder 3">
            <a:extLst>
              <a:ext uri="{FF2B5EF4-FFF2-40B4-BE49-F238E27FC236}">
                <a16:creationId xmlns:a16="http://schemas.microsoft.com/office/drawing/2014/main" id="{428DFE99-69F2-D199-C93B-AF862450B36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9477EE2-5EA4-9D74-BE35-C55DDF8A494D}"/>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425340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2922-1298-68BA-4FCF-A96695A5D194}"/>
              </a:ext>
            </a:extLst>
          </p:cNvPr>
          <p:cNvSpPr>
            <a:spLocks noGrp="1"/>
          </p:cNvSpPr>
          <p:nvPr>
            <p:ph type="title"/>
          </p:nvPr>
        </p:nvSpPr>
        <p:spPr/>
        <p:txBody>
          <a:bodyPr/>
          <a:lstStyle/>
          <a:p>
            <a:pPr algn="ctr"/>
            <a:r>
              <a:rPr lang="en-US" dirty="0"/>
              <a:t>When to use which methodology</a:t>
            </a:r>
          </a:p>
        </p:txBody>
      </p:sp>
      <p:sp>
        <p:nvSpPr>
          <p:cNvPr id="3" name="Text Placeholder 2">
            <a:extLst>
              <a:ext uri="{FF2B5EF4-FFF2-40B4-BE49-F238E27FC236}">
                <a16:creationId xmlns:a16="http://schemas.microsoft.com/office/drawing/2014/main" id="{C5757F22-6E27-CA6A-9A93-5540D5D3E0EB}"/>
              </a:ext>
            </a:extLst>
          </p:cNvPr>
          <p:cNvSpPr>
            <a:spLocks noGrp="1"/>
          </p:cNvSpPr>
          <p:nvPr>
            <p:ph type="body" idx="1"/>
          </p:nvPr>
        </p:nvSpPr>
        <p:spPr/>
        <p:txBody>
          <a:bodyPr/>
          <a:lstStyle/>
          <a:p>
            <a:r>
              <a:rPr lang="en-US" dirty="0"/>
              <a:t>Waterfall method</a:t>
            </a:r>
          </a:p>
        </p:txBody>
      </p:sp>
      <p:sp>
        <p:nvSpPr>
          <p:cNvPr id="4" name="Content Placeholder 3">
            <a:extLst>
              <a:ext uri="{FF2B5EF4-FFF2-40B4-BE49-F238E27FC236}">
                <a16:creationId xmlns:a16="http://schemas.microsoft.com/office/drawing/2014/main" id="{3C9CC20A-FFAC-0DC7-3919-8FD2526C4970}"/>
              </a:ext>
            </a:extLst>
          </p:cNvPr>
          <p:cNvSpPr>
            <a:spLocks noGrp="1"/>
          </p:cNvSpPr>
          <p:nvPr>
            <p:ph sz="half" idx="2"/>
          </p:nvPr>
        </p:nvSpPr>
        <p:spPr/>
        <p:txBody>
          <a:bodyPr/>
          <a:lstStyle/>
          <a:p>
            <a:pPr marL="285750" indent="-285750">
              <a:buFont typeface="Arial" panose="020B0604020202020204" pitchFamily="34" charset="0"/>
              <a:buChar char="•"/>
            </a:pPr>
            <a:r>
              <a:rPr lang="en-US" dirty="0"/>
              <a:t>Simple projects</a:t>
            </a:r>
          </a:p>
          <a:p>
            <a:pPr marL="285750" indent="-285750">
              <a:buFont typeface="Arial" panose="020B0604020202020204" pitchFamily="34" charset="0"/>
              <a:buChar char="•"/>
            </a:pPr>
            <a:r>
              <a:rPr lang="en-US" dirty="0"/>
              <a:t>Clear sequence of tasks</a:t>
            </a:r>
          </a:p>
          <a:p>
            <a:pPr marL="285750" indent="-285750">
              <a:buFont typeface="Arial" panose="020B0604020202020204" pitchFamily="34" charset="0"/>
              <a:buChar char="•"/>
            </a:pPr>
            <a:r>
              <a:rPr lang="en-US" dirty="0"/>
              <a:t>Predictable deliverables with set deadlines</a:t>
            </a:r>
          </a:p>
          <a:p>
            <a:pPr marL="285750" indent="-285750">
              <a:buFont typeface="Arial" panose="020B0604020202020204" pitchFamily="34" charset="0"/>
              <a:buChar char="•"/>
            </a:pPr>
            <a:r>
              <a:rPr lang="en-US" dirty="0"/>
              <a:t>Desire for more structured process</a:t>
            </a:r>
          </a:p>
          <a:p>
            <a:pPr marL="285750" indent="-285750">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550995A0-442E-B093-3214-7F6CDD04B61B}"/>
              </a:ext>
            </a:extLst>
          </p:cNvPr>
          <p:cNvSpPr>
            <a:spLocks noGrp="1"/>
          </p:cNvSpPr>
          <p:nvPr>
            <p:ph type="body" sz="quarter" idx="3"/>
          </p:nvPr>
        </p:nvSpPr>
        <p:spPr/>
        <p:txBody>
          <a:bodyPr/>
          <a:lstStyle/>
          <a:p>
            <a:r>
              <a:rPr lang="en-US" dirty="0"/>
              <a:t>Agile method</a:t>
            </a:r>
          </a:p>
        </p:txBody>
      </p:sp>
      <p:sp>
        <p:nvSpPr>
          <p:cNvPr id="6" name="Content Placeholder 5">
            <a:extLst>
              <a:ext uri="{FF2B5EF4-FFF2-40B4-BE49-F238E27FC236}">
                <a16:creationId xmlns:a16="http://schemas.microsoft.com/office/drawing/2014/main" id="{EB003E18-A281-FF30-53A5-616F3F00C28A}"/>
              </a:ext>
            </a:extLst>
          </p:cNvPr>
          <p:cNvSpPr>
            <a:spLocks noGrp="1"/>
          </p:cNvSpPr>
          <p:nvPr>
            <p:ph sz="quarter" idx="4"/>
          </p:nvPr>
        </p:nvSpPr>
        <p:spPr/>
        <p:txBody>
          <a:bodyPr/>
          <a:lstStyle/>
          <a:p>
            <a:pPr marL="285750" indent="-285750">
              <a:buFont typeface="Arial" panose="020B0604020202020204" pitchFamily="34" charset="0"/>
              <a:buChar char="•"/>
            </a:pPr>
            <a:r>
              <a:rPr lang="en-US" dirty="0"/>
              <a:t>Complex projects</a:t>
            </a:r>
          </a:p>
          <a:p>
            <a:pPr marL="285750" indent="-285750">
              <a:buFont typeface="Arial" panose="020B0604020202020204" pitchFamily="34" charset="0"/>
              <a:buChar char="•"/>
            </a:pPr>
            <a:r>
              <a:rPr lang="en-US" dirty="0"/>
              <a:t>Need for frequent refinement</a:t>
            </a:r>
          </a:p>
          <a:p>
            <a:pPr marL="285750" indent="-285750">
              <a:buFont typeface="Arial" panose="020B0604020202020204" pitchFamily="34" charset="0"/>
              <a:buChar char="•"/>
            </a:pPr>
            <a:r>
              <a:rPr lang="en-US" dirty="0"/>
              <a:t>Possibility for changes mid-development</a:t>
            </a:r>
          </a:p>
          <a:p>
            <a:pPr marL="285750" indent="-285750">
              <a:buFont typeface="Arial" panose="020B0604020202020204" pitchFamily="34" charset="0"/>
              <a:buChar char="•"/>
            </a:pPr>
            <a:r>
              <a:rPr lang="en-US" dirty="0"/>
              <a:t>Desire for more collaborative environments</a:t>
            </a:r>
          </a:p>
          <a:p>
            <a:pPr marL="285750" indent="-285750">
              <a:buFont typeface="Arial" panose="020B0604020202020204" pitchFamily="34" charset="0"/>
              <a:buChar char="•"/>
            </a:pPr>
            <a:r>
              <a:rPr lang="en-US" dirty="0"/>
              <a:t>Multiple stakeholders</a:t>
            </a:r>
          </a:p>
        </p:txBody>
      </p:sp>
      <p:sp>
        <p:nvSpPr>
          <p:cNvPr id="7" name="Footer Placeholder 6">
            <a:extLst>
              <a:ext uri="{FF2B5EF4-FFF2-40B4-BE49-F238E27FC236}">
                <a16:creationId xmlns:a16="http://schemas.microsoft.com/office/drawing/2014/main" id="{AC660733-4A47-EF8D-56C6-9804BC3D6DA3}"/>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D5222E74-0624-856C-20D7-F9EEC9E0BEAB}"/>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409646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F4AC-3380-C497-D4AC-DF51A1233233}"/>
              </a:ext>
            </a:extLst>
          </p:cNvPr>
          <p:cNvSpPr>
            <a:spLocks noGrp="1"/>
          </p:cNvSpPr>
          <p:nvPr>
            <p:ph type="title"/>
          </p:nvPr>
        </p:nvSpPr>
        <p:spPr/>
        <p:txBody>
          <a:bodyPr/>
          <a:lstStyle/>
          <a:p>
            <a:r>
              <a:rPr lang="en-US" dirty="0"/>
              <a:t>Sources</a:t>
            </a:r>
          </a:p>
        </p:txBody>
      </p:sp>
      <p:sp>
        <p:nvSpPr>
          <p:cNvPr id="3" name="Footer Placeholder 2">
            <a:extLst>
              <a:ext uri="{FF2B5EF4-FFF2-40B4-BE49-F238E27FC236}">
                <a16:creationId xmlns:a16="http://schemas.microsoft.com/office/drawing/2014/main" id="{64032388-A00C-883F-F447-C3524063DD2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A19D019-06ED-A229-C226-B0EEF69E8DB5}"/>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5" name="Chart Placeholder 4">
            <a:extLst>
              <a:ext uri="{FF2B5EF4-FFF2-40B4-BE49-F238E27FC236}">
                <a16:creationId xmlns:a16="http://schemas.microsoft.com/office/drawing/2014/main" id="{BBBA8068-B96D-1440-7DD7-8F67DF84FE73}"/>
              </a:ext>
            </a:extLst>
          </p:cNvPr>
          <p:cNvSpPr>
            <a:spLocks noGrp="1"/>
          </p:cNvSpPr>
          <p:nvPr>
            <p:ph type="chart" sz="quarter" idx="13"/>
          </p:nvPr>
        </p:nvSpPr>
        <p:spPr>
          <a:xfrm>
            <a:off x="838200" y="2111608"/>
            <a:ext cx="10515600" cy="3579891"/>
          </a:xfrm>
        </p:spPr>
        <p:txBody>
          <a:bodyPr>
            <a:normAutofit/>
          </a:bodyPr>
          <a:lstStyle/>
          <a:p>
            <a:r>
              <a:rPr lang="en-US" sz="2200" i="1" dirty="0">
                <a:effectLst/>
              </a:rPr>
              <a:t>The 3 scrum roles and responsibilities explained</a:t>
            </a:r>
            <a:r>
              <a:rPr lang="en-US" sz="2200" dirty="0">
                <a:effectLst/>
              </a:rPr>
              <a:t>. Coursera. (n.d.). https://www.coursera.org/articles/scrum-roles-and-responsibilities </a:t>
            </a:r>
          </a:p>
          <a:p>
            <a:r>
              <a:rPr lang="en-US" sz="2200" i="1" dirty="0">
                <a:effectLst/>
              </a:rPr>
              <a:t>The stages of the Agile Software Development Life Cycle</a:t>
            </a:r>
            <a:r>
              <a:rPr lang="en-US" sz="2200" dirty="0">
                <a:effectLst/>
              </a:rPr>
              <a:t>. </a:t>
            </a:r>
            <a:r>
              <a:rPr lang="en-US" sz="2200" dirty="0" err="1">
                <a:effectLst/>
              </a:rPr>
              <a:t>Lucidchart</a:t>
            </a:r>
            <a:r>
              <a:rPr lang="en-US" sz="2200" dirty="0">
                <a:effectLst/>
              </a:rPr>
              <a:t> Blog. (2018, August 10). https://www.lucidchart.com/blog/agile-software-development-life-cycle </a:t>
            </a:r>
          </a:p>
          <a:p>
            <a:r>
              <a:rPr lang="en-US" sz="2200" dirty="0">
                <a:effectLst/>
              </a:rPr>
              <a:t>Lockhart, L. (2023, February 15). </a:t>
            </a:r>
            <a:r>
              <a:rPr lang="en-US" sz="2200" i="1" dirty="0">
                <a:effectLst/>
              </a:rPr>
              <a:t>Agile vs. waterfall: 10 key differences between the two methods</a:t>
            </a:r>
            <a:r>
              <a:rPr lang="en-US" sz="2200" dirty="0">
                <a:effectLst/>
              </a:rPr>
              <a:t>. Float. https://www.float.com/resources/agile-vs-waterfall/#:~:text=Waterfall%20requires%20the%20completion%20of,project’s%20scope%20has%20been%20defined. </a:t>
            </a:r>
          </a:p>
          <a:p>
            <a:endParaRPr lang="en-US" dirty="0"/>
          </a:p>
        </p:txBody>
      </p:sp>
    </p:spTree>
    <p:extLst>
      <p:ext uri="{BB962C8B-B14F-4D97-AF65-F5344CB8AC3E}">
        <p14:creationId xmlns:p14="http://schemas.microsoft.com/office/powerpoint/2010/main" val="407245697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{BAF6E1D9-C117-4343-857F-9BABCA6E70EF}tf67328976_win32</Template>
  <TotalTime>33</TotalTime>
  <Words>476</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Office Theme</vt:lpstr>
      <vt:lpstr>Agile presentation</vt:lpstr>
      <vt:lpstr>Agile roles</vt:lpstr>
      <vt:lpstr>SDLC for agile</vt:lpstr>
      <vt:lpstr>How would the process have differed</vt:lpstr>
      <vt:lpstr>When to use which methodology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Aaron Doss</dc:creator>
  <cp:lastModifiedBy>Aaron Doss</cp:lastModifiedBy>
  <cp:revision>1</cp:revision>
  <dcterms:created xsi:type="dcterms:W3CDTF">2023-12-05T20:47:59Z</dcterms:created>
  <dcterms:modified xsi:type="dcterms:W3CDTF">2023-12-05T21:21:00Z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