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3" d="100"/>
          <a:sy n="73" d="100"/>
        </p:scale>
        <p:origin x="12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functional requirements depicted in this slide I’ve chosen to show the initial functional requirements that the system would need to meet in order to perform its duty at a baseline level. These functional requirements are: allowing the user to create accounts, allowing the user to select learning packages to purchase, and allowing the user to access the online learning tools included in these packages. All other functional requirements cannot be accessed until the user has engaged with these first three so I decided these to be the most important to list. The non functional requirements I chose involve ensuring a smooth user experience. This includes load times being quick and options to retrieve forgotten passwords for user convenience. This serves </a:t>
            </a:r>
            <a:r>
              <a:rPr lang="en-US" baseline="0" dirty="0" err="1"/>
              <a:t>DriverPass’s</a:t>
            </a:r>
            <a:r>
              <a:rPr lang="en-US" baseline="0" dirty="0"/>
              <a:t> needs through increasing user satisfaction with the 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Lato" panose="020F0502020204030203" pitchFamily="34" charset="0"/>
              </a:rPr>
              <a:t>The system depicted in the provided diagram shows the system </a:t>
            </a:r>
            <a:r>
              <a:rPr lang="en-US" b="0" i="0" dirty="0" err="1">
                <a:solidFill>
                  <a:srgbClr val="202122"/>
                </a:solidFill>
                <a:effectLst/>
                <a:latin typeface="Lato" panose="020F0502020204030203" pitchFamily="34" charset="0"/>
              </a:rPr>
              <a:t>DriverPass</a:t>
            </a:r>
            <a:r>
              <a:rPr lang="en-US" b="0" i="0" dirty="0">
                <a:solidFill>
                  <a:srgbClr val="202122"/>
                </a:solidFill>
                <a:effectLst/>
                <a:latin typeface="Lato" panose="020F0502020204030203" pitchFamily="34" charset="0"/>
              </a:rPr>
              <a:t> will be using and the different features that will be accessible by those who use the system. All users will be able to create accounts and login. Customers, after logging in, will be able to purchase lesson packages, create appointments, cancel appointments, take online exams, and access driver notes. Drivers will be able to: cancel appointments and access drivers notes. IT team members will be able to access the system for maintenance and system updates. IT team members will also be in charge of ensuring that DMV standards are up to date on the </a:t>
            </a:r>
            <a:r>
              <a:rPr lang="en-US" b="0" i="0" dirty="0" err="1">
                <a:solidFill>
                  <a:srgbClr val="202122"/>
                </a:solidFill>
                <a:effectLst/>
                <a:latin typeface="Lato" panose="020F0502020204030203" pitchFamily="34" charset="0"/>
              </a:rPr>
              <a:t>DriverPass</a:t>
            </a:r>
            <a:r>
              <a:rPr lang="en-US" b="0" i="0" dirty="0">
                <a:solidFill>
                  <a:srgbClr val="202122"/>
                </a:solidFill>
                <a:effectLst/>
                <a:latin typeface="Lato" panose="020F0502020204030203" pitchFamily="34" charset="0"/>
              </a:rPr>
              <a:t> website in accordance with what is available on the DMV website. The administrator will have access to adding/removing packages and editing existing packages. The administrator will also be able to register new drivers and cars as they are acquired by </a:t>
            </a:r>
            <a:r>
              <a:rPr lang="en-US" b="0" i="0" dirty="0" err="1">
                <a:solidFill>
                  <a:srgbClr val="202122"/>
                </a:solidFill>
                <a:effectLst/>
                <a:latin typeface="Lato" panose="020F0502020204030203" pitchFamily="34" charset="0"/>
              </a:rPr>
              <a:t>DriverPass</a:t>
            </a:r>
            <a:r>
              <a:rPr lang="en-US" b="0" i="0" dirty="0">
                <a:solidFill>
                  <a:srgbClr val="202122"/>
                </a:solidFill>
                <a:effectLst/>
                <a:latin typeface="Lato" panose="020F0502020204030203" pitchFamily="34" charset="0"/>
              </a:rPr>
              <a: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Depicted in this diagram is the process a user will go through to register or login to an account with </a:t>
            </a:r>
            <a:r>
              <a:rPr lang="en-US" dirty="0" err="1"/>
              <a:t>DriverPass</a:t>
            </a:r>
            <a:r>
              <a:rPr lang="en-US" dirty="0"/>
              <a:t>. Initially the user must go to the </a:t>
            </a:r>
            <a:r>
              <a:rPr lang="en-US" dirty="0" err="1"/>
              <a:t>DriverPass</a:t>
            </a:r>
            <a:r>
              <a:rPr lang="en-US" dirty="0"/>
              <a:t> website where they will either be able to log directly into their account or register a new account with </a:t>
            </a:r>
            <a:r>
              <a:rPr lang="en-US" dirty="0" err="1"/>
              <a:t>DriverPass</a:t>
            </a:r>
            <a:r>
              <a:rPr lang="en-US" dirty="0"/>
              <a:t>. Assuming the user has an account they will be prompted to put in their username and password. This username and password is then verified in the system. Assuming it is incorrect, the system will prompt the user again for a username and password. If the verification process is successful the user will be signed in. If the user does not have an account they can click the “Register Here” button which will redirect the user to a registration page where they can put in all required information to create an account. If a field is missing information the user will be prompted to fill in the missing field until all are filled. Once all required fields are filled the user will be sent a verification email to verify their email. Once the user has verified their email they will be logged into the website with their newly created </a:t>
            </a:r>
            <a:r>
              <a:rPr lang="en-US" dirty="0" err="1"/>
              <a:t>DriverPass</a:t>
            </a:r>
            <a:r>
              <a:rPr lang="en-US" dirty="0"/>
              <a:t> account. This will enable new and existing users to interact with </a:t>
            </a:r>
            <a:r>
              <a:rPr lang="en-US" dirty="0" err="1"/>
              <a:t>DriverPass’s</a:t>
            </a:r>
            <a:r>
              <a:rPr lang="en-US" dirty="0"/>
              <a:t>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r>
              <a:rPr lang="en-US" baseline="0" dirty="0"/>
              <a:t>Security is a very important aspect of website design due to the sensitive information users will be saving on the website. In order to ensure user information remains secure, usernames and passwords will be required for every login attempt. Users will be able to select remember username, however, passwords will be required for every login. The </a:t>
            </a:r>
            <a:r>
              <a:rPr lang="en-US" baseline="0" dirty="0" err="1"/>
              <a:t>DriverPass</a:t>
            </a:r>
            <a:r>
              <a:rPr lang="en-US" baseline="0" dirty="0"/>
              <a:t> website will utilize a method of transferring data from </a:t>
            </a:r>
            <a:r>
              <a:rPr lang="en-US" baseline="0" dirty="0" err="1"/>
              <a:t>DriverPass</a:t>
            </a:r>
            <a:r>
              <a:rPr lang="en-US" baseline="0" dirty="0"/>
              <a:t> to the user in a secure way by encrypting data during the transfer process. Two-factor authentication will be available allowing users to require an additional alternative form of verification through texting the users phone a code when logging in. This will ensure that even if a password and username are compromise the assailant will still need the users phone number to access their account. Users will also have the option to reset their passwords for their own convenience if they forget, or if they believe their account has been compromised. This reset will use other identifying information such as the users email or phone number to send a reset password link to. These security measures will help ensure user data remains secure in the </a:t>
            </a:r>
            <a:r>
              <a:rPr lang="en-US" baseline="0" dirty="0" err="1"/>
              <a:t>DriverPass</a:t>
            </a:r>
            <a:r>
              <a:rPr lang="en-US" baseline="0" dirty="0"/>
              <a:t> 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There </a:t>
            </a:r>
            <a:r>
              <a:rPr lang="en-US" baseline="0" dirty="0"/>
              <a:t>are a few limitations that must be addressed in order to have the system working at its peak efficiency. </a:t>
            </a:r>
            <a:r>
              <a:rPr lang="en-US" baseline="0" dirty="0" err="1"/>
              <a:t>DriverPass</a:t>
            </a:r>
            <a:r>
              <a:rPr lang="en-US" baseline="0" dirty="0"/>
              <a:t> will initially only have access to 10 cars. This will limit the total possible appointments available. Furthermore, maintenance may result in a further limitation of those cars availability. Internet connection issues experienced by the user or </a:t>
            </a:r>
            <a:r>
              <a:rPr lang="en-US" baseline="0" dirty="0" err="1"/>
              <a:t>DriverPass</a:t>
            </a:r>
            <a:r>
              <a:rPr lang="en-US" baseline="0" dirty="0"/>
              <a:t> may result in a delay of information being transferred from the customer to </a:t>
            </a:r>
            <a:r>
              <a:rPr lang="en-US" baseline="0" dirty="0" err="1"/>
              <a:t>DriverPass</a:t>
            </a:r>
            <a:r>
              <a:rPr lang="en-US" baseline="0" dirty="0"/>
              <a:t> or vice-versa. This can be mitigated on the </a:t>
            </a:r>
            <a:r>
              <a:rPr lang="en-US" baseline="0" dirty="0" err="1"/>
              <a:t>DriverPass</a:t>
            </a:r>
            <a:r>
              <a:rPr lang="en-US" baseline="0" dirty="0"/>
              <a:t> side, however, it will be difficult to limit the effects of internet connection issues on the customer side. On top of this, the system will also have to meet </a:t>
            </a:r>
            <a:r>
              <a:rPr lang="en-US" baseline="0" dirty="0" err="1"/>
              <a:t>DriverPass’s</a:t>
            </a:r>
            <a:r>
              <a:rPr lang="en-US" baseline="0" dirty="0"/>
              <a:t> budget, </a:t>
            </a:r>
            <a:r>
              <a:rPr lang="en-US" baseline="0" dirty="0" err="1"/>
              <a:t>futher</a:t>
            </a:r>
            <a:r>
              <a:rPr lang="en-US" baseline="0" dirty="0"/>
              <a:t> limiting the system to a certain extent.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2/24/2024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2/24/2024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2/24/2024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2/24/2024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2/24/2024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2/24/2024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2/24/2024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2/24/2024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2/24/2024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2/24/2024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2/24/2024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2/24/2024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Aaron Doss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2111151"/>
          </a:xfrm>
        </p:spPr>
        <p:txBody>
          <a:bodyPr anchor="ctr">
            <a:normAutofit lnSpcReduction="10000"/>
          </a:bodyPr>
          <a:lstStyle/>
          <a:p>
            <a:r>
              <a:rPr lang="en-US" sz="2400" dirty="0">
                <a:solidFill>
                  <a:srgbClr val="000000"/>
                </a:solidFill>
              </a:rPr>
              <a:t>Nonfunctional requirements</a:t>
            </a:r>
          </a:p>
          <a:p>
            <a:pPr lvl="1"/>
            <a:r>
              <a:rPr lang="en-US" sz="2000" dirty="0">
                <a:solidFill>
                  <a:srgbClr val="000000"/>
                </a:solidFill>
              </a:rPr>
              <a:t>Available through desktop and mobile browsers</a:t>
            </a:r>
          </a:p>
          <a:p>
            <a:pPr lvl="1"/>
            <a:r>
              <a:rPr lang="en-US" sz="2000" dirty="0">
                <a:solidFill>
                  <a:srgbClr val="000000"/>
                </a:solidFill>
              </a:rPr>
              <a:t>Load times should average 1-2 seconds for users</a:t>
            </a:r>
          </a:p>
          <a:p>
            <a:pPr lvl="1"/>
            <a:r>
              <a:rPr lang="en-US" sz="2000" dirty="0">
                <a:solidFill>
                  <a:srgbClr val="000000"/>
                </a:solidFill>
              </a:rPr>
              <a:t>“Forgot password” option to allow users to recover passwords</a:t>
            </a:r>
          </a:p>
          <a:p>
            <a:pPr marL="457200" lvl="1" indent="0">
              <a:buNone/>
            </a:pPr>
            <a:endParaRPr lang="en-US" sz="2000" dirty="0">
              <a:solidFill>
                <a:srgbClr val="000000"/>
              </a:solidFill>
            </a:endParaRPr>
          </a:p>
        </p:txBody>
      </p:sp>
      <p:sp>
        <p:nvSpPr>
          <p:cNvPr id="5" name="TextBox 4">
            <a:extLst>
              <a:ext uri="{FF2B5EF4-FFF2-40B4-BE49-F238E27FC236}">
                <a16:creationId xmlns:a16="http://schemas.microsoft.com/office/drawing/2014/main" id="{C6959647-3454-461E-EC1C-284C57A58986}"/>
              </a:ext>
            </a:extLst>
          </p:cNvPr>
          <p:cNvSpPr txBox="1"/>
          <p:nvPr/>
        </p:nvSpPr>
        <p:spPr>
          <a:xfrm>
            <a:off x="6335486" y="3056709"/>
            <a:ext cx="4781005" cy="1692771"/>
          </a:xfrm>
          <a:prstGeom prst="rect">
            <a:avLst/>
          </a:prstGeom>
          <a:noFill/>
        </p:spPr>
        <p:txBody>
          <a:bodyPr wrap="square" rtlCol="0">
            <a:spAutoFit/>
          </a:bodyPr>
          <a:lstStyle/>
          <a:p>
            <a:pPr marL="285750" indent="-285750">
              <a:buFont typeface="Arial" panose="020B0604020202020204" pitchFamily="34" charset="0"/>
              <a:buChar char="•"/>
            </a:pPr>
            <a:r>
              <a:rPr lang="en-US" sz="2400" dirty="0"/>
              <a:t>Functional Requirements</a:t>
            </a:r>
          </a:p>
          <a:p>
            <a:pPr marL="742950" lvl="1" indent="-285750">
              <a:buFont typeface="Arial" panose="020B0604020202020204" pitchFamily="34" charset="0"/>
              <a:buChar char="•"/>
            </a:pPr>
            <a:r>
              <a:rPr lang="en-US" sz="2000" dirty="0"/>
              <a:t>User access to online learning tools</a:t>
            </a:r>
          </a:p>
          <a:p>
            <a:pPr marL="742950" lvl="1" indent="-285750">
              <a:buFont typeface="Arial" panose="020B0604020202020204" pitchFamily="34" charset="0"/>
              <a:buChar char="•"/>
            </a:pPr>
            <a:r>
              <a:rPr lang="en-US" sz="2000" dirty="0"/>
              <a:t>Allow users to select learning packages</a:t>
            </a:r>
          </a:p>
          <a:p>
            <a:pPr marL="742950" lvl="1" indent="-285750">
              <a:buFont typeface="Arial" panose="020B0604020202020204" pitchFamily="34" charset="0"/>
              <a:buChar char="•"/>
            </a:pPr>
            <a:r>
              <a:rPr lang="en-US" sz="2000" dirty="0"/>
              <a:t>Allow users to create accounts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a:extLst>
              <a:ext uri="{FF2B5EF4-FFF2-40B4-BE49-F238E27FC236}">
                <a16:creationId xmlns:a16="http://schemas.microsoft.com/office/drawing/2014/main" id="{74350757-567F-FF08-A149-939C69D9C5AF}"/>
              </a:ext>
            </a:extLst>
          </p:cNvPr>
          <p:cNvPicPr>
            <a:picLocks noChangeAspect="1"/>
          </p:cNvPicPr>
          <p:nvPr/>
        </p:nvPicPr>
        <p:blipFill>
          <a:blip r:embed="rId5"/>
          <a:stretch>
            <a:fillRect/>
          </a:stretch>
        </p:blipFill>
        <p:spPr>
          <a:xfrm>
            <a:off x="5274222" y="-11817"/>
            <a:ext cx="6938788"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5" name="Picture 4" descr="A diagram of a diagram&#10;&#10;Description automatically generated">
            <a:extLst>
              <a:ext uri="{FF2B5EF4-FFF2-40B4-BE49-F238E27FC236}">
                <a16:creationId xmlns:a16="http://schemas.microsoft.com/office/drawing/2014/main" id="{599FB21D-9FE8-0E30-0AB4-CB0ED84754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7738" y="-11817"/>
            <a:ext cx="5802923"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Usernames and passwords required to login</a:t>
            </a:r>
          </a:p>
          <a:p>
            <a:r>
              <a:rPr lang="en-US" sz="2400" dirty="0">
                <a:solidFill>
                  <a:srgbClr val="000000"/>
                </a:solidFill>
              </a:rPr>
              <a:t>Utilization of HTTPS(Hypertext Transfer Protocol Secure) protocol to encrypt data sent between the client and server</a:t>
            </a:r>
          </a:p>
          <a:p>
            <a:r>
              <a:rPr lang="en-US" sz="2400" dirty="0">
                <a:solidFill>
                  <a:srgbClr val="000000"/>
                </a:solidFill>
              </a:rPr>
              <a:t>Two-factor authentication will be optional </a:t>
            </a:r>
          </a:p>
          <a:p>
            <a:r>
              <a:rPr lang="en-US" sz="2400" dirty="0">
                <a:solidFill>
                  <a:srgbClr val="000000"/>
                </a:solidFill>
              </a:rPr>
              <a:t>“Forgot Password” option available to allow users to reset passwords with other identifying information</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err="1">
                <a:solidFill>
                  <a:srgbClr val="000000"/>
                </a:solidFill>
              </a:rPr>
              <a:t>DriverPass</a:t>
            </a:r>
            <a:r>
              <a:rPr lang="en-US" sz="2400" dirty="0">
                <a:solidFill>
                  <a:srgbClr val="000000"/>
                </a:solidFill>
              </a:rPr>
              <a:t> will initially only have access to 10 cars which will limit the total possible appointments to be available at a given time</a:t>
            </a:r>
          </a:p>
          <a:p>
            <a:r>
              <a:rPr lang="en-US" sz="2400" dirty="0">
                <a:solidFill>
                  <a:srgbClr val="000000"/>
                </a:solidFill>
              </a:rPr>
              <a:t>Maintenance will be required on the 10 cars further limiting their potential availability </a:t>
            </a:r>
          </a:p>
          <a:p>
            <a:r>
              <a:rPr lang="en-US" sz="2400" dirty="0">
                <a:solidFill>
                  <a:srgbClr val="000000"/>
                </a:solidFill>
              </a:rPr>
              <a:t>Internet connection issues may result in delay of information transfer from </a:t>
            </a:r>
            <a:r>
              <a:rPr lang="en-US" sz="2400" dirty="0" err="1">
                <a:solidFill>
                  <a:srgbClr val="000000"/>
                </a:solidFill>
              </a:rPr>
              <a:t>DriverPass</a:t>
            </a:r>
            <a:r>
              <a:rPr lang="en-US" sz="2400" dirty="0">
                <a:solidFill>
                  <a:srgbClr val="000000"/>
                </a:solidFill>
              </a:rPr>
              <a:t> to customers or vice-versa</a:t>
            </a:r>
          </a:p>
          <a:p>
            <a:r>
              <a:rPr lang="en-US" sz="2400" dirty="0">
                <a:solidFill>
                  <a:srgbClr val="000000"/>
                </a:solidFill>
              </a:rPr>
              <a:t>The system must meet </a:t>
            </a:r>
            <a:r>
              <a:rPr lang="en-US" sz="2400" dirty="0" err="1">
                <a:solidFill>
                  <a:srgbClr val="000000"/>
                </a:solidFill>
              </a:rPr>
              <a:t>DriverPass’s</a:t>
            </a:r>
            <a:r>
              <a:rPr lang="en-US" sz="2400" dirty="0">
                <a:solidFill>
                  <a:srgbClr val="000000"/>
                </a:solidFill>
              </a:rPr>
              <a:t> budget</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1603</TotalTime>
  <Words>1092</Words>
  <Application>Microsoft Office PowerPoint</Application>
  <PresentationFormat>Widescreen</PresentationFormat>
  <Paragraphs>38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Lato</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Aaron Doss</cp:lastModifiedBy>
  <cp:revision>23</cp:revision>
  <dcterms:created xsi:type="dcterms:W3CDTF">2019-10-14T02:36:52Z</dcterms:created>
  <dcterms:modified xsi:type="dcterms:W3CDTF">2024-02-25T02:46:30Z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