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76" r:id="rId5"/>
    <p:sldId id="266" r:id="rId6"/>
    <p:sldId id="277" r:id="rId7"/>
    <p:sldId id="267" r:id="rId8"/>
    <p:sldId id="271" r:id="rId9"/>
    <p:sldId id="286" r:id="rId10"/>
    <p:sldId id="269" r:id="rId11"/>
    <p:sldId id="274" r:id="rId12"/>
    <p:sldId id="296" r:id="rId13"/>
    <p:sldId id="281" r:id="rId14"/>
    <p:sldId id="295" r:id="rId15"/>
    <p:sldId id="291" r:id="rId16"/>
    <p:sldId id="282" r:id="rId17"/>
    <p:sldId id="288" r:id="rId18"/>
    <p:sldId id="289" r:id="rId19"/>
    <p:sldId id="294" r:id="rId20"/>
    <p:sldId id="270" r:id="rId21"/>
    <p:sldId id="273" r:id="rId22"/>
    <p:sldId id="287" r:id="rId23"/>
    <p:sldId id="290" r:id="rId24"/>
    <p:sldId id="272" r:id="rId25"/>
    <p:sldId id="283" r:id="rId26"/>
    <p:sldId id="293" r:id="rId27"/>
    <p:sldId id="292" r:id="rId28"/>
    <p:sldId id="285" r:id="rId29"/>
    <p:sldId id="284" r:id="rId30"/>
    <p:sldId id="279" r:id="rId31"/>
    <p:sldId id="278" r:id="rId32"/>
    <p:sldId id="2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486516-DA5E-445B-AC17-C0448449C9A1}">
          <p14:sldIdLst>
            <p14:sldId id="276"/>
            <p14:sldId id="266"/>
            <p14:sldId id="277"/>
            <p14:sldId id="267"/>
            <p14:sldId id="271"/>
            <p14:sldId id="286"/>
            <p14:sldId id="269"/>
            <p14:sldId id="274"/>
            <p14:sldId id="296"/>
            <p14:sldId id="281"/>
            <p14:sldId id="295"/>
            <p14:sldId id="291"/>
            <p14:sldId id="282"/>
            <p14:sldId id="288"/>
            <p14:sldId id="289"/>
            <p14:sldId id="294"/>
            <p14:sldId id="270"/>
          </p14:sldIdLst>
        </p14:section>
        <p14:section name="Untitled Section" id="{26283F03-2829-4723-B5F9-1864B6052AB9}">
          <p14:sldIdLst>
            <p14:sldId id="273"/>
            <p14:sldId id="287"/>
            <p14:sldId id="290"/>
            <p14:sldId id="272"/>
            <p14:sldId id="283"/>
            <p14:sldId id="293"/>
            <p14:sldId id="292"/>
            <p14:sldId id="285"/>
            <p14:sldId id="284"/>
            <p14:sldId id="279"/>
            <p14:sldId id="278"/>
            <p14:sldId id="265"/>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335" autoAdjust="0"/>
  </p:normalViewPr>
  <p:slideViewPr>
    <p:cSldViewPr>
      <p:cViewPr varScale="1">
        <p:scale>
          <a:sx n="49" d="100"/>
          <a:sy n="49" d="100"/>
        </p:scale>
        <p:origin x="168"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End User</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SPA</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MVC App</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5CB20C1A-D92D-4DED-BB1B-D113E2006C55}">
      <dgm:prSet phldrT="[Text]"/>
      <dgm:spPr/>
      <dgm:t>
        <a:bodyPr/>
        <a:lstStyle/>
        <a:p>
          <a:r>
            <a:rPr lang="en-US" dirty="0" err="1"/>
            <a:t>Okta</a:t>
          </a:r>
          <a:endParaRPr lang="en-US" dirty="0"/>
        </a:p>
      </dgm:t>
    </dgm:pt>
    <dgm:pt modelId="{5ABE8E5F-26E3-4C88-A09C-44363B99D147}" type="parTrans" cxnId="{D1EB8A19-014C-42AE-9F8D-325E631D8FE9}">
      <dgm:prSet/>
      <dgm:spPr/>
      <dgm:t>
        <a:bodyPr/>
        <a:lstStyle/>
        <a:p>
          <a:endParaRPr lang="en-US"/>
        </a:p>
      </dgm:t>
    </dgm:pt>
    <dgm:pt modelId="{7BA6E93A-EC79-4425-BCAD-9518E06A22F9}" type="sibTrans" cxnId="{D1EB8A19-014C-42AE-9F8D-325E631D8FE9}">
      <dgm:prSet/>
      <dgm:spPr/>
      <dgm:t>
        <a:bodyPr/>
        <a:lstStyle/>
        <a:p>
          <a:endParaRPr lang="en-US"/>
        </a:p>
      </dgm:t>
    </dgm:pt>
    <dgm:pt modelId="{055BF769-2CA2-4E19-83C4-77A5DB89F4C1}">
      <dgm:prSet/>
      <dgm:spPr/>
      <dgm:t>
        <a:bodyPr/>
        <a:lstStyle/>
        <a:p>
          <a:r>
            <a:rPr lang="en-US" dirty="0"/>
            <a:t>Console App</a:t>
          </a:r>
        </a:p>
      </dgm:t>
    </dgm:pt>
    <dgm:pt modelId="{683EBCED-ADA9-43A4-9D8A-4D990A4022A2}" type="parTrans" cxnId="{984A3087-A567-4B91-8266-9E7C80496651}">
      <dgm:prSet/>
      <dgm:spPr/>
      <dgm:t>
        <a:bodyPr/>
        <a:lstStyle/>
        <a:p>
          <a:endParaRPr lang="en-US"/>
        </a:p>
      </dgm:t>
    </dgm:pt>
    <dgm:pt modelId="{2E1E282E-B360-4321-9450-0F5FEB070093}" type="sibTrans" cxnId="{984A3087-A567-4B91-8266-9E7C80496651}">
      <dgm:prSet/>
      <dgm:spPr/>
      <dgm:t>
        <a:bodyPr/>
        <a:lstStyle/>
        <a:p>
          <a:endParaRPr lang="en-US"/>
        </a:p>
      </dgm:t>
    </dgm:pt>
    <dgm:pt modelId="{BEF6BFD0-6B0A-47B8-8F5E-039A6283A495}">
      <dgm:prSet/>
      <dgm:spPr/>
      <dgm:t>
        <a:bodyPr/>
        <a:lstStyle/>
        <a:p>
          <a:r>
            <a:rPr lang="en-US" dirty="0"/>
            <a:t>Mobile App</a:t>
          </a:r>
        </a:p>
      </dgm:t>
    </dgm:pt>
    <dgm:pt modelId="{0227ED14-BDA0-4BB6-B99A-FB05EF985B6A}" type="parTrans" cxnId="{ADB5D3B0-6A78-46BE-B575-54863C0FEAFF}">
      <dgm:prSet/>
      <dgm:spPr/>
      <dgm:t>
        <a:bodyPr/>
        <a:lstStyle/>
        <a:p>
          <a:endParaRPr lang="en-US"/>
        </a:p>
      </dgm:t>
    </dgm:pt>
    <dgm:pt modelId="{5B2A2D18-169E-4583-8D12-BDE81F36770F}" type="sibTrans" cxnId="{ADB5D3B0-6A78-46BE-B575-54863C0FEAFF}">
      <dgm:prSet/>
      <dgm:spPr/>
      <dgm:t>
        <a:bodyPr/>
        <a:lstStyle/>
        <a:p>
          <a:endParaRPr lang="en-US"/>
        </a:p>
      </dgm:t>
    </dgm:pt>
    <dgm:pt modelId="{9F1A6B60-0E43-4924-A95D-EFC2B9B564A7}">
      <dgm:prSet/>
      <dgm:spPr/>
      <dgm:t>
        <a:bodyPr/>
        <a:lstStyle/>
        <a:p>
          <a:r>
            <a:rPr lang="en-US" dirty="0"/>
            <a:t>OWIN</a:t>
          </a:r>
        </a:p>
      </dgm:t>
    </dgm:pt>
    <dgm:pt modelId="{F782838B-11BD-4505-94CF-A8DD12377984}" type="parTrans" cxnId="{0A3C6059-8620-423C-BAF0-FF063A27D6C3}">
      <dgm:prSet/>
      <dgm:spPr/>
      <dgm:t>
        <a:bodyPr/>
        <a:lstStyle/>
        <a:p>
          <a:endParaRPr lang="en-US"/>
        </a:p>
      </dgm:t>
    </dgm:pt>
    <dgm:pt modelId="{2205AC83-7C2F-47D2-82FA-FB08B958E6A6}" type="sibTrans" cxnId="{0A3C6059-8620-423C-BAF0-FF063A27D6C3}">
      <dgm:prSet/>
      <dgm:spPr/>
      <dgm:t>
        <a:bodyPr/>
        <a:lstStyle/>
        <a:p>
          <a:endParaRPr lang="en-US"/>
        </a:p>
      </dgm:t>
    </dgm:pt>
    <dgm:pt modelId="{6E19DBC3-CBCA-4BA4-9538-9ECD53FD3F05}">
      <dgm:prSet/>
      <dgm:spPr/>
      <dgm:t>
        <a:bodyPr/>
        <a:lstStyle/>
        <a:p>
          <a:r>
            <a:rPr lang="en-US" dirty="0"/>
            <a:t>Azure AD</a:t>
          </a:r>
        </a:p>
      </dgm:t>
    </dgm:pt>
    <dgm:pt modelId="{A2D44AF2-7157-4395-8239-F69757F08424}" type="parTrans" cxnId="{F998F177-9002-4524-8C41-22A78D48D8AE}">
      <dgm:prSet/>
      <dgm:spPr/>
      <dgm:t>
        <a:bodyPr/>
        <a:lstStyle/>
        <a:p>
          <a:endParaRPr lang="en-US"/>
        </a:p>
      </dgm:t>
    </dgm:pt>
    <dgm:pt modelId="{43316E8C-B48E-4011-B996-DAA8647B688E}" type="sibTrans" cxnId="{F998F177-9002-4524-8C41-22A78D48D8AE}">
      <dgm:prSet/>
      <dgm:spPr/>
      <dgm:t>
        <a:bodyPr/>
        <a:lstStyle/>
        <a:p>
          <a:endParaRPr lang="en-US"/>
        </a:p>
      </dgm:t>
    </dgm:pt>
    <dgm:pt modelId="{69FC44B8-0CAF-4899-96AD-E29BB5234EF0}">
      <dgm:prSet phldrT="[Text]"/>
      <dgm:spPr/>
      <dgm:t>
        <a:bodyPr/>
        <a:lstStyle/>
        <a:p>
          <a:r>
            <a:rPr lang="en-US" dirty="0"/>
            <a:t>Auth0.com</a:t>
          </a:r>
        </a:p>
      </dgm:t>
    </dgm:pt>
    <dgm:pt modelId="{1F34A997-F4B7-4214-B75E-AB1B8273A964}" type="parTrans" cxnId="{0F05CF1C-AC9C-4C88-B55C-8562DB90D1E1}">
      <dgm:prSet/>
      <dgm:spPr/>
      <dgm:t>
        <a:bodyPr/>
        <a:lstStyle/>
        <a:p>
          <a:endParaRPr lang="en-US"/>
        </a:p>
      </dgm:t>
    </dgm:pt>
    <dgm:pt modelId="{4238DFF4-08E1-41AC-B1CD-1FFA89A0D15A}" type="sibTrans" cxnId="{0F05CF1C-AC9C-4C88-B55C-8562DB90D1E1}">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12"/>
      <dgm:spPr/>
    </dgm:pt>
    <dgm:pt modelId="{AC28A259-E8AB-491C-9FF1-41516FA5BC71}" type="pres">
      <dgm:prSet presAssocID="{63746B76-9534-4F4F-B65B-B8A9AACC03F9}" presName="child" presStyleLbl="alignAccFollowNode1" presStyleIdx="0" presStyleCnt="12">
        <dgm:presLayoutVars>
          <dgm:chMax val="0"/>
          <dgm:bulletEnabled val="1"/>
        </dgm:presLayoutVars>
      </dgm:prSet>
      <dgm:spPr/>
    </dgm:pt>
    <dgm:pt modelId="{DF54C50F-225E-47E8-9EC4-AAA209AD28CA}" type="pres">
      <dgm:prSet presAssocID="{A9C1E709-4F9E-4AAB-BB7C-51A08921302E}" presName="sibTrans" presStyleLbl="sibTrans2D1" presStyleIdx="1" presStyleCnt="12"/>
      <dgm:spPr/>
    </dgm:pt>
    <dgm:pt modelId="{2F7ED034-AA30-4B1A-8620-7E8A912922A6}" type="pres">
      <dgm:prSet presAssocID="{6E19DBC3-CBCA-4BA4-9538-9ECD53FD3F05}" presName="child" presStyleLbl="alignAccFollowNode1" presStyleIdx="1" presStyleCnt="12">
        <dgm:presLayoutVars>
          <dgm:chMax val="0"/>
          <dgm:bulletEnabled val="1"/>
        </dgm:presLayoutVars>
      </dgm:prSet>
      <dgm:spPr/>
    </dgm:pt>
    <dgm:pt modelId="{8C20635A-7506-4B86-BAD6-C297636DF1C9}" type="pres">
      <dgm:prSet presAssocID="{43316E8C-B48E-4011-B996-DAA8647B688E}" presName="sibTrans" presStyleLbl="sibTrans2D1" presStyleIdx="2" presStyleCnt="12"/>
      <dgm:spPr/>
    </dgm:pt>
    <dgm:pt modelId="{34BCB5A3-4525-45E3-81BE-F0A090EDB61C}" type="pres">
      <dgm:prSet presAssocID="{9F1A6B60-0E43-4924-A95D-EFC2B9B564A7}" presName="child" presStyleLbl="alignAccFollowNode1" presStyleIdx="2" presStyleCnt="12">
        <dgm:presLayoutVars>
          <dgm:chMax val="0"/>
          <dgm:bulletEnabled val="1"/>
        </dgm:presLayoutVars>
      </dgm:prSet>
      <dgm:spPr/>
    </dgm:pt>
    <dgm:pt modelId="{64E75535-D964-4318-8B28-E09C6F16D091}" type="pres">
      <dgm:prSet presAssocID="{2205AC83-7C2F-47D2-82FA-FB08B958E6A6}" presName="sibTrans" presStyleLbl="sibTrans2D1" presStyleIdx="3" presStyleCnt="12"/>
      <dgm:spPr/>
    </dgm:pt>
    <dgm:pt modelId="{75889BA5-DC82-4D41-8983-B2EE794BC078}" type="pres">
      <dgm:prSet presAssocID="{5CB20C1A-D92D-4DED-BB1B-D113E2006C55}" presName="child" presStyleLbl="alignAccFollowNode1" presStyleIdx="3" presStyleCnt="12">
        <dgm:presLayoutVars>
          <dgm:chMax val="0"/>
          <dgm:bulletEnabled val="1"/>
        </dgm:presLayoutVars>
      </dgm:prSet>
      <dgm:spPr/>
    </dgm:pt>
    <dgm:pt modelId="{81F8829A-C591-47A3-9F19-1D48247961F9}" type="pres">
      <dgm:prSet presAssocID="{7BA6E93A-EC79-4425-BCAD-9518E06A22F9}" presName="sibTrans" presStyleLbl="sibTrans2D1" presStyleIdx="4" presStyleCnt="12"/>
      <dgm:spPr/>
    </dgm:pt>
    <dgm:pt modelId="{7488619A-0E5D-41ED-BF2F-CDACF2A6804E}" type="pres">
      <dgm:prSet presAssocID="{69FC44B8-0CAF-4899-96AD-E29BB5234EF0}" presName="child" presStyleLbl="alignAccFollowNode1" presStyleIdx="4" presStyleCnt="12">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5" presStyleCnt="12"/>
      <dgm:spPr/>
    </dgm:pt>
    <dgm:pt modelId="{F7AA6D3E-BCE0-4C06-B101-080DA85DCB01}" type="pres">
      <dgm:prSet presAssocID="{5CBEC7DD-A25D-4956-9A65-6EA385F6FCB5}" presName="child" presStyleLbl="alignAccFollowNode1" presStyleIdx="5" presStyleCnt="12">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6" presStyleCnt="12"/>
      <dgm:spPr/>
    </dgm:pt>
    <dgm:pt modelId="{459BBFF8-CE50-41AE-9B5E-F6026BBE4F45}" type="pres">
      <dgm:prSet presAssocID="{C4FF5CFA-9CEF-4C34-984A-CC28F232798F}" presName="child" presStyleLbl="alignAccFollowNode1" presStyleIdx="6" presStyleCnt="12">
        <dgm:presLayoutVars>
          <dgm:chMax val="0"/>
          <dgm:bulletEnabled val="1"/>
        </dgm:presLayoutVars>
      </dgm:prSet>
      <dgm:spPr/>
    </dgm:pt>
    <dgm:pt modelId="{DA1835C3-DAF0-4A96-AEB1-D3E8FC34BB44}" type="pres">
      <dgm:prSet presAssocID="{B551F8FA-E415-4EE1-BA68-D13E7D2E980B}" presName="sibTrans" presStyleLbl="sibTrans2D1" presStyleIdx="7" presStyleCnt="12"/>
      <dgm:spPr/>
    </dgm:pt>
    <dgm:pt modelId="{85447532-8740-4202-B6A5-AE63748B9291}" type="pres">
      <dgm:prSet presAssocID="{CD410504-9F7F-47AE-B46E-CE985680360F}" presName="child" presStyleLbl="alignAccFollowNode1" presStyleIdx="7" presStyleCnt="12">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1C21B318-5E5F-4C85-809E-D74676FF39E5}" type="pres">
      <dgm:prSet presAssocID="{683EBCED-ADA9-43A4-9D8A-4D990A4022A2}" presName="parTrans" presStyleLbl="sibTrans2D1" presStyleIdx="8" presStyleCnt="12"/>
      <dgm:spPr/>
    </dgm:pt>
    <dgm:pt modelId="{A549639D-A74C-447E-B097-AA0F126EF8A1}" type="pres">
      <dgm:prSet presAssocID="{055BF769-2CA2-4E19-83C4-77A5DB89F4C1}" presName="child" presStyleLbl="alignAccFollowNode1" presStyleIdx="8" presStyleCnt="12">
        <dgm:presLayoutVars>
          <dgm:chMax val="0"/>
          <dgm:bulletEnabled val="1"/>
        </dgm:presLayoutVars>
      </dgm:prSet>
      <dgm:spPr/>
    </dgm:pt>
    <dgm:pt modelId="{24ED6B22-1265-4CE6-AAA3-D94584A521CD}" type="pres">
      <dgm:prSet presAssocID="{2E1E282E-B360-4321-9450-0F5FEB070093}" presName="sibTrans" presStyleLbl="sibTrans2D1" presStyleIdx="9" presStyleCnt="12"/>
      <dgm:spPr/>
    </dgm:pt>
    <dgm:pt modelId="{2985E292-795D-4403-BD7F-3A17BE0B21A7}" type="pres">
      <dgm:prSet presAssocID="{15982A38-A73B-4943-B138-EA0EAB77BC29}" presName="child" presStyleLbl="alignAccFollowNode1" presStyleIdx="9" presStyleCnt="12">
        <dgm:presLayoutVars>
          <dgm:chMax val="0"/>
          <dgm:bulletEnabled val="1"/>
        </dgm:presLayoutVars>
      </dgm:prSet>
      <dgm:spPr/>
    </dgm:pt>
    <dgm:pt modelId="{7131A2BC-013D-4DDA-8FC6-CA4F8B9B619E}" type="pres">
      <dgm:prSet presAssocID="{9295158E-0763-4655-AD0E-61686A560F58}" presName="sibTrans" presStyleLbl="sibTrans2D1" presStyleIdx="10" presStyleCnt="12"/>
      <dgm:spPr/>
    </dgm:pt>
    <dgm:pt modelId="{C1386769-D313-4B62-9BE9-A84DD636105E}" type="pres">
      <dgm:prSet presAssocID="{038F6A6A-232A-44A4-9628-ADFA8F068F81}" presName="child" presStyleLbl="alignAccFollowNode1" presStyleIdx="10" presStyleCnt="12">
        <dgm:presLayoutVars>
          <dgm:chMax val="0"/>
          <dgm:bulletEnabled val="1"/>
        </dgm:presLayoutVars>
      </dgm:prSet>
      <dgm:spPr/>
    </dgm:pt>
    <dgm:pt modelId="{0C1CAC8B-CC80-49DA-9707-021AB163C55F}" type="pres">
      <dgm:prSet presAssocID="{ABE7D012-6867-48DA-AF76-FDB8ECBB944D}" presName="sibTrans" presStyleLbl="sibTrans2D1" presStyleIdx="11" presStyleCnt="12"/>
      <dgm:spPr/>
    </dgm:pt>
    <dgm:pt modelId="{491CFF52-570B-4EA0-A066-340D0552F304}" type="pres">
      <dgm:prSet presAssocID="{BEF6BFD0-6B0A-47B8-8F5E-039A6283A495}" presName="child" presStyleLbl="alignAccFollowNode1" presStyleIdx="11" presStyleCnt="12">
        <dgm:presLayoutVars>
          <dgm:chMax val="0"/>
          <dgm:bulletEnabled val="1"/>
        </dgm:presLayoutVars>
      </dgm:prSet>
      <dgm:spPr/>
    </dgm:pt>
  </dgm:ptLst>
  <dgm:cxnLst>
    <dgm:cxn modelId="{581D1F01-CC91-4E50-BBED-4556E7554833}" type="presOf" srcId="{BEF6BFD0-6B0A-47B8-8F5E-039A6283A495}" destId="{491CFF52-570B-4EA0-A066-340D0552F304}"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D338E009-686F-4DB8-BD61-91262DCDF3AC}" type="presOf" srcId="{ABE7D012-6867-48DA-AF76-FDB8ECBB944D}" destId="{0C1CAC8B-CC80-49DA-9707-021AB163C55F}" srcOrd="0" destOrd="0" presId="urn:microsoft.com/office/officeart/2005/8/layout/lProcess1"/>
    <dgm:cxn modelId="{3FBF4413-4701-4539-9C45-5A7FA96C74C2}" type="presOf" srcId="{CD410504-9F7F-47AE-B46E-CE985680360F}" destId="{85447532-8740-4202-B6A5-AE63748B9291}" srcOrd="0" destOrd="0" presId="urn:microsoft.com/office/officeart/2005/8/layout/lProcess1"/>
    <dgm:cxn modelId="{DB520E17-66C8-472D-9D11-237BDD8742CA}" type="presOf" srcId="{A9C1E709-4F9E-4AAB-BB7C-51A08921302E}" destId="{DF54C50F-225E-47E8-9EC4-AAA209AD28CA}" srcOrd="0" destOrd="0" presId="urn:microsoft.com/office/officeart/2005/8/layout/lProcess1"/>
    <dgm:cxn modelId="{D1EB8A19-014C-42AE-9F8D-325E631D8FE9}" srcId="{5CA89521-836B-470D-B51C-F8A4714D4EFF}" destId="{5CB20C1A-D92D-4DED-BB1B-D113E2006C55}" srcOrd="3" destOrd="0" parTransId="{5ABE8E5F-26E3-4C88-A09C-44363B99D147}" sibTransId="{7BA6E93A-EC79-4425-BCAD-9518E06A22F9}"/>
    <dgm:cxn modelId="{A1F4591C-D0F4-4FFA-83FC-FFD23F2C6C48}" type="presOf" srcId="{2205AC83-7C2F-47D2-82FA-FB08B958E6A6}" destId="{64E75535-D964-4318-8B28-E09C6F16D091}" srcOrd="0" destOrd="0" presId="urn:microsoft.com/office/officeart/2005/8/layout/lProcess1"/>
    <dgm:cxn modelId="{0F05CF1C-AC9C-4C88-B55C-8562DB90D1E1}" srcId="{5CA89521-836B-470D-B51C-F8A4714D4EFF}" destId="{69FC44B8-0CAF-4899-96AD-E29BB5234EF0}" srcOrd="4" destOrd="0" parTransId="{1F34A997-F4B7-4214-B75E-AB1B8273A964}" sibTransId="{4238DFF4-08E1-41AC-B1CD-1FFA89A0D15A}"/>
    <dgm:cxn modelId="{58FDDB1F-96B9-4762-ACEB-4A588AEA6DFC}" type="presOf" srcId="{92813948-C227-4EB2-8530-43003E3CB375}" destId="{ACE37F24-94F5-4334-B5C0-98D37F23521A}" srcOrd="0" destOrd="0" presId="urn:microsoft.com/office/officeart/2005/8/layout/lProcess1"/>
    <dgm:cxn modelId="{5BEA2126-E597-4833-93BD-AB365ED2165F}" type="presOf" srcId="{038F6A6A-232A-44A4-9628-ADFA8F068F81}" destId="{C1386769-D313-4B62-9BE9-A84DD636105E}" srcOrd="0" destOrd="0" presId="urn:microsoft.com/office/officeart/2005/8/layout/lProcess1"/>
    <dgm:cxn modelId="{3809D627-87D9-4ED9-B9FE-E6B49B1CAE85}" type="presOf" srcId="{F342D04F-4D11-41CC-AB66-36041A902B44}" destId="{C8CE6287-76AA-46C4-B478-0F9183DE6118}" srcOrd="0" destOrd="0" presId="urn:microsoft.com/office/officeart/2005/8/layout/lProcess1"/>
    <dgm:cxn modelId="{86098469-E4E7-44B2-B4A3-BD8C583D0CAB}" type="presOf" srcId="{7BA6E93A-EC79-4425-BCAD-9518E06A22F9}" destId="{81F8829A-C591-47A3-9F19-1D48247961F9}" srcOrd="0" destOrd="0" presId="urn:microsoft.com/office/officeart/2005/8/layout/lProcess1"/>
    <dgm:cxn modelId="{0BF6276D-EF0D-40E0-9BD6-09231DA7EB7A}" type="presOf" srcId="{41E3B52E-71B8-4BD0-B1ED-D051FFB12506}" destId="{09ADE9CE-20B7-4A4E-BED6-D56E4ED1D855}" srcOrd="0" destOrd="0" presId="urn:microsoft.com/office/officeart/2005/8/layout/lProcess1"/>
    <dgm:cxn modelId="{6B045370-B4FF-427A-9929-461476AAE193}" srcId="{516A4DDC-76BD-494E-B503-625555CCBC4A}" destId="{CD410504-9F7F-47AE-B46E-CE985680360F}" srcOrd="1"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7B595755-BE81-46A0-903D-004D1EF6EE33}" srcId="{C53CC6D8-DEFC-45FD-8207-E1ECCC27EA85}" destId="{516A4DDC-76BD-494E-B503-625555CCBC4A}" srcOrd="2" destOrd="0" parTransId="{133DE2D2-6278-469E-8A80-F71EA996A07A}" sibTransId="{AE4D7DCA-0B66-4207-B896-C721B2CB4C13}"/>
    <dgm:cxn modelId="{F998F177-9002-4524-8C41-22A78D48D8AE}" srcId="{5CA89521-836B-470D-B51C-F8A4714D4EFF}" destId="{6E19DBC3-CBCA-4BA4-9538-9ECD53FD3F05}" srcOrd="1" destOrd="0" parTransId="{A2D44AF2-7157-4395-8239-F69757F08424}" sibTransId="{43316E8C-B48E-4011-B996-DAA8647B688E}"/>
    <dgm:cxn modelId="{0A3C6059-8620-423C-BAF0-FF063A27D6C3}" srcId="{5CA89521-836B-470D-B51C-F8A4714D4EFF}" destId="{9F1A6B60-0E43-4924-A95D-EFC2B9B564A7}" srcOrd="2" destOrd="0" parTransId="{F782838B-11BD-4505-94CF-A8DD12377984}" sibTransId="{2205AC83-7C2F-47D2-82FA-FB08B958E6A6}"/>
    <dgm:cxn modelId="{A7B8947C-EA6E-47DE-814B-A0994EFA8C28}" srcId="{C53CC6D8-DEFC-45FD-8207-E1ECCC27EA85}" destId="{EA587102-578B-46F3-8D9E-CEC48527A898}" srcOrd="3" destOrd="0" parTransId="{5B4D99EA-4A7D-4EFB-95FC-BCCF98693CA7}" sibTransId="{8D504E2C-8A70-4591-8ECD-4A886FADED33}"/>
    <dgm:cxn modelId="{01CAA57D-AF52-40CD-A9EC-64F6149616A8}" type="presOf" srcId="{2E1E282E-B360-4321-9450-0F5FEB070093}" destId="{24ED6B22-1265-4CE6-AAA3-D94584A521CD}" srcOrd="0" destOrd="0" presId="urn:microsoft.com/office/officeart/2005/8/layout/lProcess1"/>
    <dgm:cxn modelId="{4FA6E27D-0D94-4B9D-AF05-6ED37B1786A9}" type="presOf" srcId="{5CA89521-836B-470D-B51C-F8A4714D4EFF}" destId="{DA50ACFD-2722-4D29-B376-5CF3C8F3EB41}" srcOrd="0" destOrd="0" presId="urn:microsoft.com/office/officeart/2005/8/layout/lProcess1"/>
    <dgm:cxn modelId="{C194EA7F-943C-410B-A4ED-F13C18E1096F}" type="presOf" srcId="{516A4DDC-76BD-494E-B503-625555CCBC4A}" destId="{9BBCF6CE-E750-48B6-B333-305BBB100737}" srcOrd="0" destOrd="0" presId="urn:microsoft.com/office/officeart/2005/8/layout/lProcess1"/>
    <dgm:cxn modelId="{0DC50B81-769A-4AC7-8C73-8EF8D8334AA1}" srcId="{EA587102-578B-46F3-8D9E-CEC48527A898}" destId="{038F6A6A-232A-44A4-9628-ADFA8F068F81}" srcOrd="2" destOrd="0" parTransId="{403B4542-B2F8-496D-BBEA-3A684B1106F9}" sibTransId="{ABE7D012-6867-48DA-AF76-FDB8ECBB944D}"/>
    <dgm:cxn modelId="{45E89384-1228-4BD1-AF0D-2AF0EBEF119E}" type="presOf" srcId="{EA587102-578B-46F3-8D9E-CEC48527A898}" destId="{67971461-EE07-4B5E-A0C3-A166C6559682}"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F0C4E085-0A8A-4F2D-918E-EE50DA2C74ED}" type="presOf" srcId="{B551F8FA-E415-4EE1-BA68-D13E7D2E980B}" destId="{DA1835C3-DAF0-4A96-AEB1-D3E8FC34BB44}" srcOrd="0" destOrd="0" presId="urn:microsoft.com/office/officeart/2005/8/layout/lProcess1"/>
    <dgm:cxn modelId="{984A3087-A567-4B91-8266-9E7C80496651}" srcId="{EA587102-578B-46F3-8D9E-CEC48527A898}" destId="{055BF769-2CA2-4E19-83C4-77A5DB89F4C1}" srcOrd="0" destOrd="0" parTransId="{683EBCED-ADA9-43A4-9D8A-4D990A4022A2}" sibTransId="{2E1E282E-B360-4321-9450-0F5FEB070093}"/>
    <dgm:cxn modelId="{F0625789-1B2D-4563-BBFD-D8DF7FDC8245}" type="presOf" srcId="{525F31A2-90BB-4E18-B1F5-10D38B8099D9}" destId="{1B62B067-3ABD-452A-B13C-3607426E4677}"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1B24A79C-5E65-4AE5-A1CA-7D576EB860D0}" type="presOf" srcId="{9295158E-0763-4655-AD0E-61686A560F58}" destId="{7131A2BC-013D-4DDA-8FC6-CA4F8B9B619E}" srcOrd="0" destOrd="0" presId="urn:microsoft.com/office/officeart/2005/8/layout/lProcess1"/>
    <dgm:cxn modelId="{ADB5D3B0-6A78-46BE-B575-54863C0FEAFF}" srcId="{EA587102-578B-46F3-8D9E-CEC48527A898}" destId="{BEF6BFD0-6B0A-47B8-8F5E-039A6283A495}" srcOrd="3" destOrd="0" parTransId="{0227ED14-BDA0-4BB6-B99A-FB05EF985B6A}" sibTransId="{5B2A2D18-169E-4583-8D12-BDE81F36770F}"/>
    <dgm:cxn modelId="{0B8D16B5-04C5-47DD-B372-CAAF135583E3}" type="presOf" srcId="{C4FF5CFA-9CEF-4C34-984A-CC28F232798F}" destId="{459BBFF8-CE50-41AE-9B5E-F6026BBE4F45}" srcOrd="0" destOrd="0" presId="urn:microsoft.com/office/officeart/2005/8/layout/lProcess1"/>
    <dgm:cxn modelId="{20D4F8C2-3D32-45FF-BA66-BD906436E990}" type="presOf" srcId="{9F1A6B60-0E43-4924-A95D-EFC2B9B564A7}" destId="{34BCB5A3-4525-45E3-81BE-F0A090EDB61C}" srcOrd="0" destOrd="0" presId="urn:microsoft.com/office/officeart/2005/8/layout/lProcess1"/>
    <dgm:cxn modelId="{578865D1-3918-4CB3-BC23-C6C8DC3436F5}" type="presOf" srcId="{5CBEC7DD-A25D-4956-9A65-6EA385F6FCB5}" destId="{F7AA6D3E-BCE0-4C06-B101-080DA85DCB01}" srcOrd="0" destOrd="0" presId="urn:microsoft.com/office/officeart/2005/8/layout/lProcess1"/>
    <dgm:cxn modelId="{28DAD3D4-7F17-45DD-BCFF-213D353AD88F}" type="presOf" srcId="{15982A38-A73B-4943-B138-EA0EAB77BC29}" destId="{2985E292-795D-4403-BD7F-3A17BE0B21A7}" srcOrd="0" destOrd="0" presId="urn:microsoft.com/office/officeart/2005/8/layout/lProcess1"/>
    <dgm:cxn modelId="{D75603DD-7603-4874-87A5-3A721947B8FA}" type="presOf" srcId="{6E19DBC3-CBCA-4BA4-9538-9ECD53FD3F05}" destId="{2F7ED034-AA30-4B1A-8620-7E8A912922A6}" srcOrd="0" destOrd="0" presId="urn:microsoft.com/office/officeart/2005/8/layout/lProcess1"/>
    <dgm:cxn modelId="{FC1726DE-FE91-45C1-9F13-DA1A8AFFC256}" type="presOf" srcId="{5CB20C1A-D92D-4DED-BB1B-D113E2006C55}" destId="{75889BA5-DC82-4D41-8983-B2EE794BC078}" srcOrd="0" destOrd="0" presId="urn:microsoft.com/office/officeart/2005/8/layout/lProcess1"/>
    <dgm:cxn modelId="{649A5BE4-33ED-49E9-867E-2C3F82003B3F}" type="presOf" srcId="{69FC44B8-0CAF-4899-96AD-E29BB5234EF0}" destId="{7488619A-0E5D-41ED-BF2F-CDACF2A6804E}" srcOrd="0" destOrd="0" presId="urn:microsoft.com/office/officeart/2005/8/layout/lProcess1"/>
    <dgm:cxn modelId="{831956E6-D2B3-4A76-B765-B8C06C44ADDA}" type="presOf" srcId="{43316E8C-B48E-4011-B996-DAA8647B688E}" destId="{8C20635A-7506-4B86-BAD6-C297636DF1C9}"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01D447F1-7A0B-4380-BC9E-24490E2A3649}" type="presOf" srcId="{683EBCED-ADA9-43A4-9D8A-4D990A4022A2}" destId="{1C21B318-5E5F-4C85-809E-D74676FF39E5}" srcOrd="0" destOrd="0" presId="urn:microsoft.com/office/officeart/2005/8/layout/lProcess1"/>
    <dgm:cxn modelId="{B3D812F2-3673-434D-ADF8-A22F24D1BFF9}" type="presOf" srcId="{63746B76-9534-4F4F-B65B-B8A9AACC03F9}" destId="{AC28A259-E8AB-491C-9FF1-41516FA5BC71}" srcOrd="0" destOrd="0" presId="urn:microsoft.com/office/officeart/2005/8/layout/lProcess1"/>
    <dgm:cxn modelId="{CCCA21F3-6D2C-4DD7-B080-CA82A50109C5}" type="presOf" srcId="{055BF769-2CA2-4E19-83C4-77A5DB89F4C1}" destId="{A549639D-A74C-447E-B097-AA0F126EF8A1}"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56BBE4A3-3391-4D3A-9C1F-B9B1D8CD1937}" type="presParOf" srcId="{C057A87B-CF77-43C5-95EA-FF69715D34A3}" destId="{DA50ACFD-2722-4D29-B376-5CF3C8F3EB41}" srcOrd="0" destOrd="0" presId="urn:microsoft.com/office/officeart/2005/8/layout/lProcess1"/>
    <dgm:cxn modelId="{7125C93E-D867-4F30-BAB7-C1509B17973D}" type="presParOf" srcId="{C057A87B-CF77-43C5-95EA-FF69715D34A3}" destId="{1B62B067-3ABD-452A-B13C-3607426E4677}" srcOrd="1" destOrd="0" presId="urn:microsoft.com/office/officeart/2005/8/layout/lProcess1"/>
    <dgm:cxn modelId="{34F49FAF-D2AA-457F-98ED-AA380E089355}" type="presParOf" srcId="{C057A87B-CF77-43C5-95EA-FF69715D34A3}" destId="{AC28A259-E8AB-491C-9FF1-41516FA5BC71}" srcOrd="2" destOrd="0" presId="urn:microsoft.com/office/officeart/2005/8/layout/lProcess1"/>
    <dgm:cxn modelId="{0F9EE940-ED8D-4F21-957B-AECC156E8D76}" type="presParOf" srcId="{C057A87B-CF77-43C5-95EA-FF69715D34A3}" destId="{DF54C50F-225E-47E8-9EC4-AAA209AD28CA}" srcOrd="3" destOrd="0" presId="urn:microsoft.com/office/officeart/2005/8/layout/lProcess1"/>
    <dgm:cxn modelId="{B1DA999C-C73C-499C-8E20-86D104B52F13}" type="presParOf" srcId="{C057A87B-CF77-43C5-95EA-FF69715D34A3}" destId="{2F7ED034-AA30-4B1A-8620-7E8A912922A6}" srcOrd="4" destOrd="0" presId="urn:microsoft.com/office/officeart/2005/8/layout/lProcess1"/>
    <dgm:cxn modelId="{63D0AAE7-94B0-4BD1-9BE7-8DC336D18122}" type="presParOf" srcId="{C057A87B-CF77-43C5-95EA-FF69715D34A3}" destId="{8C20635A-7506-4B86-BAD6-C297636DF1C9}" srcOrd="5" destOrd="0" presId="urn:microsoft.com/office/officeart/2005/8/layout/lProcess1"/>
    <dgm:cxn modelId="{20A26F8B-77E2-4762-BC4A-31DA68873163}" type="presParOf" srcId="{C057A87B-CF77-43C5-95EA-FF69715D34A3}" destId="{34BCB5A3-4525-45E3-81BE-F0A090EDB61C}" srcOrd="6" destOrd="0" presId="urn:microsoft.com/office/officeart/2005/8/layout/lProcess1"/>
    <dgm:cxn modelId="{EB9818E8-7822-4220-9E15-1758C18E2FC0}" type="presParOf" srcId="{C057A87B-CF77-43C5-95EA-FF69715D34A3}" destId="{64E75535-D964-4318-8B28-E09C6F16D091}" srcOrd="7" destOrd="0" presId="urn:microsoft.com/office/officeart/2005/8/layout/lProcess1"/>
    <dgm:cxn modelId="{8524AD43-D89D-43B7-8169-EC12ACE5560D}" type="presParOf" srcId="{C057A87B-CF77-43C5-95EA-FF69715D34A3}" destId="{75889BA5-DC82-4D41-8983-B2EE794BC078}" srcOrd="8" destOrd="0" presId="urn:microsoft.com/office/officeart/2005/8/layout/lProcess1"/>
    <dgm:cxn modelId="{F36DD43A-8D42-4D6C-B792-A340BCA45574}" type="presParOf" srcId="{C057A87B-CF77-43C5-95EA-FF69715D34A3}" destId="{81F8829A-C591-47A3-9F19-1D48247961F9}" srcOrd="9" destOrd="0" presId="urn:microsoft.com/office/officeart/2005/8/layout/lProcess1"/>
    <dgm:cxn modelId="{4DEFE01A-43D9-46E0-A026-FC1C59B37F32}" type="presParOf" srcId="{C057A87B-CF77-43C5-95EA-FF69715D34A3}" destId="{7488619A-0E5D-41ED-BF2F-CDACF2A6804E}" srcOrd="10"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FE02A188-8B2F-4CBD-80E0-76194A5A030B}" type="presParOf" srcId="{734C3A16-72FA-42CA-BF15-F44513245016}" destId="{09ADE9CE-20B7-4A4E-BED6-D56E4ED1D855}" srcOrd="0" destOrd="0" presId="urn:microsoft.com/office/officeart/2005/8/layout/lProcess1"/>
    <dgm:cxn modelId="{985B7C3B-FE13-47C3-B278-3BB15423E1DB}" type="presParOf" srcId="{734C3A16-72FA-42CA-BF15-F44513245016}" destId="{C8CE6287-76AA-46C4-B478-0F9183DE6118}" srcOrd="1" destOrd="0" presId="urn:microsoft.com/office/officeart/2005/8/layout/lProcess1"/>
    <dgm:cxn modelId="{CACA1E78-865C-4FB2-8781-364FD9C3C595}"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A09BCFE9-D801-48A7-A449-1BC1C7FB9D90}" type="presParOf" srcId="{B1443ED3-5E34-456D-8CD9-88B600EDA95F}" destId="{9BBCF6CE-E750-48B6-B333-305BBB100737}" srcOrd="0" destOrd="0" presId="urn:microsoft.com/office/officeart/2005/8/layout/lProcess1"/>
    <dgm:cxn modelId="{0675BAF9-562A-4599-A6F9-D4591DD5D598}" type="presParOf" srcId="{B1443ED3-5E34-456D-8CD9-88B600EDA95F}" destId="{ACE37F24-94F5-4334-B5C0-98D37F23521A}" srcOrd="1" destOrd="0" presId="urn:microsoft.com/office/officeart/2005/8/layout/lProcess1"/>
    <dgm:cxn modelId="{27E996C2-B605-48F6-8E91-B9557623B7B3}" type="presParOf" srcId="{B1443ED3-5E34-456D-8CD9-88B600EDA95F}" destId="{459BBFF8-CE50-41AE-9B5E-F6026BBE4F45}" srcOrd="2" destOrd="0" presId="urn:microsoft.com/office/officeart/2005/8/layout/lProcess1"/>
    <dgm:cxn modelId="{5312601C-946D-4A86-9937-F8C1DD931389}" type="presParOf" srcId="{B1443ED3-5E34-456D-8CD9-88B600EDA95F}" destId="{DA1835C3-DAF0-4A96-AEB1-D3E8FC34BB44}" srcOrd="3" destOrd="0" presId="urn:microsoft.com/office/officeart/2005/8/layout/lProcess1"/>
    <dgm:cxn modelId="{46C356D7-53E1-483D-826B-B1B52EAB7924}" type="presParOf" srcId="{B1443ED3-5E34-456D-8CD9-88B600EDA95F}" destId="{85447532-8740-4202-B6A5-AE63748B9291}" srcOrd="4"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4386271B-BA30-4BDB-858E-2CEE1C2451C4}" type="presParOf" srcId="{96EC6E5F-616C-4A0E-8B47-23C2DB360B15}" destId="{67971461-EE07-4B5E-A0C3-A166C6559682}" srcOrd="0" destOrd="0" presId="urn:microsoft.com/office/officeart/2005/8/layout/lProcess1"/>
    <dgm:cxn modelId="{F1C3A290-1DEB-46A4-B1AD-7E28302DAA5D}" type="presParOf" srcId="{96EC6E5F-616C-4A0E-8B47-23C2DB360B15}" destId="{1C21B318-5E5F-4C85-809E-D74676FF39E5}" srcOrd="1" destOrd="0" presId="urn:microsoft.com/office/officeart/2005/8/layout/lProcess1"/>
    <dgm:cxn modelId="{082C28CB-54D7-460A-B7CD-90DD07DB08A8}" type="presParOf" srcId="{96EC6E5F-616C-4A0E-8B47-23C2DB360B15}" destId="{A549639D-A74C-447E-B097-AA0F126EF8A1}" srcOrd="2" destOrd="0" presId="urn:microsoft.com/office/officeart/2005/8/layout/lProcess1"/>
    <dgm:cxn modelId="{142E691F-3CC1-47D7-8586-7D9B9D27AD88}" type="presParOf" srcId="{96EC6E5F-616C-4A0E-8B47-23C2DB360B15}" destId="{24ED6B22-1265-4CE6-AAA3-D94584A521CD}" srcOrd="3" destOrd="0" presId="urn:microsoft.com/office/officeart/2005/8/layout/lProcess1"/>
    <dgm:cxn modelId="{23D3E8F0-5F17-4857-A929-0C6B46BD488F}" type="presParOf" srcId="{96EC6E5F-616C-4A0E-8B47-23C2DB360B15}" destId="{2985E292-795D-4403-BD7F-3A17BE0B21A7}" srcOrd="4" destOrd="0" presId="urn:microsoft.com/office/officeart/2005/8/layout/lProcess1"/>
    <dgm:cxn modelId="{8D38E76B-2233-4395-91B9-53A8565E578A}" type="presParOf" srcId="{96EC6E5F-616C-4A0E-8B47-23C2DB360B15}" destId="{7131A2BC-013D-4DDA-8FC6-CA4F8B9B619E}" srcOrd="5" destOrd="0" presId="urn:microsoft.com/office/officeart/2005/8/layout/lProcess1"/>
    <dgm:cxn modelId="{50723856-F07E-4A15-8096-782BFFE4FC2C}" type="presParOf" srcId="{96EC6E5F-616C-4A0E-8B47-23C2DB360B15}" destId="{C1386769-D313-4B62-9BE9-A84DD636105E}" srcOrd="6" destOrd="0" presId="urn:microsoft.com/office/officeart/2005/8/layout/lProcess1"/>
    <dgm:cxn modelId="{D70F7E11-0CA4-45B1-AD17-9D077EBDA0BC}" type="presParOf" srcId="{96EC6E5F-616C-4A0E-8B47-23C2DB360B15}" destId="{0C1CAC8B-CC80-49DA-9707-021AB163C55F}" srcOrd="7" destOrd="0" presId="urn:microsoft.com/office/officeart/2005/8/layout/lProcess1"/>
    <dgm:cxn modelId="{3FA0DFB2-7169-40B4-BEF1-C4D3E64AB536}" type="presParOf" srcId="{96EC6E5F-616C-4A0E-8B47-23C2DB360B15}" destId="{491CFF52-570B-4EA0-A066-340D0552F304}"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055BF769-2CA2-4E19-83C4-77A5DB89F4C1}">
      <dgm:prSet/>
      <dgm:spPr/>
      <dgm:t>
        <a:bodyPr/>
        <a:lstStyle/>
        <a:p>
          <a:r>
            <a:rPr lang="en-US" dirty="0"/>
            <a:t>Console App</a:t>
          </a:r>
        </a:p>
      </dgm:t>
    </dgm:pt>
    <dgm:pt modelId="{683EBCED-ADA9-43A4-9D8A-4D990A4022A2}" type="parTrans" cxnId="{984A3087-A567-4B91-8266-9E7C80496651}">
      <dgm:prSet/>
      <dgm:spPr/>
      <dgm:t>
        <a:bodyPr/>
        <a:lstStyle/>
        <a:p>
          <a:endParaRPr lang="en-US"/>
        </a:p>
      </dgm:t>
    </dgm:pt>
    <dgm:pt modelId="{2E1E282E-B360-4321-9450-0F5FEB070093}" type="sibTrans" cxnId="{984A3087-A567-4B91-8266-9E7C80496651}">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4"/>
      <dgm:spPr/>
    </dgm:pt>
    <dgm:pt modelId="{AC28A259-E8AB-491C-9FF1-41516FA5BC71}" type="pres">
      <dgm:prSet presAssocID="{63746B76-9534-4F4F-B65B-B8A9AACC03F9}" presName="child" presStyleLbl="alignAccFollowNode1" presStyleIdx="0" presStyleCnt="4">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1" presStyleCnt="4"/>
      <dgm:spPr/>
    </dgm:pt>
    <dgm:pt modelId="{F7AA6D3E-BCE0-4C06-B101-080DA85DCB01}" type="pres">
      <dgm:prSet presAssocID="{5CBEC7DD-A25D-4956-9A65-6EA385F6FCB5}" presName="child" presStyleLbl="alignAccFollowNode1" presStyleIdx="1" presStyleCnt="4">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2" presStyleCnt="4"/>
      <dgm:spPr/>
    </dgm:pt>
    <dgm:pt modelId="{459BBFF8-CE50-41AE-9B5E-F6026BBE4F45}" type="pres">
      <dgm:prSet presAssocID="{C4FF5CFA-9CEF-4C34-984A-CC28F232798F}" presName="child" presStyleLbl="alignAccFollowNode1" presStyleIdx="2" presStyleCnt="4">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1C21B318-5E5F-4C85-809E-D74676FF39E5}" type="pres">
      <dgm:prSet presAssocID="{683EBCED-ADA9-43A4-9D8A-4D990A4022A2}" presName="parTrans" presStyleLbl="sibTrans2D1" presStyleIdx="3" presStyleCnt="4"/>
      <dgm:spPr/>
    </dgm:pt>
    <dgm:pt modelId="{A549639D-A74C-447E-B097-AA0F126EF8A1}" type="pres">
      <dgm:prSet presAssocID="{055BF769-2CA2-4E19-83C4-77A5DB89F4C1}" presName="child" presStyleLbl="alignAccFollowNode1" presStyleIdx="3" presStyleCnt="4">
        <dgm:presLayoutVars>
          <dgm:chMax val="0"/>
          <dgm:bulletEnabled val="1"/>
        </dgm:presLayoutVars>
      </dgm:prSet>
      <dgm:spPr/>
    </dgm:pt>
  </dgm:ptLst>
  <dgm:cxnLst>
    <dgm:cxn modelId="{63AB6313-AAE8-44BD-8334-9990C4F90CB5}" type="presOf" srcId="{5CA89521-836B-470D-B51C-F8A4714D4EFF}" destId="{DA50ACFD-2722-4D29-B376-5CF3C8F3EB41}" srcOrd="0" destOrd="0" presId="urn:microsoft.com/office/officeart/2005/8/layout/lProcess1"/>
    <dgm:cxn modelId="{BBD59B1F-66F7-4C21-B348-72B545389B40}" type="presOf" srcId="{92813948-C227-4EB2-8530-43003E3CB375}" destId="{ACE37F24-94F5-4334-B5C0-98D37F23521A}" srcOrd="0" destOrd="0" presId="urn:microsoft.com/office/officeart/2005/8/layout/lProcess1"/>
    <dgm:cxn modelId="{DFCA882E-FD00-4F42-8121-F262F7293B47}" type="presOf" srcId="{525F31A2-90BB-4E18-B1F5-10D38B8099D9}" destId="{1B62B067-3ABD-452A-B13C-3607426E4677}" srcOrd="0" destOrd="0" presId="urn:microsoft.com/office/officeart/2005/8/layout/lProcess1"/>
    <dgm:cxn modelId="{77C34948-3E89-4CC8-A9CD-68D41915E7B1}" type="presOf" srcId="{F342D04F-4D11-41CC-AB66-36041A902B44}" destId="{C8CE6287-76AA-46C4-B478-0F9183DE6118}" srcOrd="0" destOrd="0" presId="urn:microsoft.com/office/officeart/2005/8/layout/lProcess1"/>
    <dgm:cxn modelId="{E578E56B-2951-485B-BE47-95E180F21C98}" type="presOf" srcId="{EA587102-578B-46F3-8D9E-CEC48527A898}" destId="{67971461-EE07-4B5E-A0C3-A166C6559682}"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A7574F74-6EFF-4DF9-9EDE-BBF90125E188}" type="presOf" srcId="{5CBEC7DD-A25D-4956-9A65-6EA385F6FCB5}" destId="{F7AA6D3E-BCE0-4C06-B101-080DA85DCB01}" srcOrd="0" destOrd="0" presId="urn:microsoft.com/office/officeart/2005/8/layout/lProcess1"/>
    <dgm:cxn modelId="{7B595755-BE81-46A0-903D-004D1EF6EE33}" srcId="{C53CC6D8-DEFC-45FD-8207-E1ECCC27EA85}" destId="{516A4DDC-76BD-494E-B503-625555CCBC4A}" srcOrd="2" destOrd="0" parTransId="{133DE2D2-6278-469E-8A80-F71EA996A07A}" sibTransId="{AE4D7DCA-0B66-4207-B896-C721B2CB4C13}"/>
    <dgm:cxn modelId="{A7B8947C-EA6E-47DE-814B-A0994EFA8C28}" srcId="{C53CC6D8-DEFC-45FD-8207-E1ECCC27EA85}" destId="{EA587102-578B-46F3-8D9E-CEC48527A898}" srcOrd="3" destOrd="0" parTransId="{5B4D99EA-4A7D-4EFB-95FC-BCCF98693CA7}" sibTransId="{8D504E2C-8A70-4591-8ECD-4A886FADED33}"/>
    <dgm:cxn modelId="{0687A885-2354-4E9E-B313-4269283F0057}" srcId="{41E3B52E-71B8-4BD0-B1ED-D051FFB12506}" destId="{5CBEC7DD-A25D-4956-9A65-6EA385F6FCB5}" srcOrd="0" destOrd="0" parTransId="{F342D04F-4D11-41CC-AB66-36041A902B44}" sibTransId="{BD0F67B1-39E4-45ED-9534-FB8F89E8EEF6}"/>
    <dgm:cxn modelId="{984A3087-A567-4B91-8266-9E7C80496651}" srcId="{EA587102-578B-46F3-8D9E-CEC48527A898}" destId="{055BF769-2CA2-4E19-83C4-77A5DB89F4C1}" srcOrd="0" destOrd="0" parTransId="{683EBCED-ADA9-43A4-9D8A-4D990A4022A2}" sibTransId="{2E1E282E-B360-4321-9450-0F5FEB070093}"/>
    <dgm:cxn modelId="{36634D94-C210-4DDC-A75A-FBCAAFC75039}" srcId="{5CA89521-836B-470D-B51C-F8A4714D4EFF}" destId="{63746B76-9534-4F4F-B65B-B8A9AACC03F9}" srcOrd="0" destOrd="0" parTransId="{525F31A2-90BB-4E18-B1F5-10D38B8099D9}" sibTransId="{A9C1E709-4F9E-4AAB-BB7C-51A08921302E}"/>
    <dgm:cxn modelId="{9AD2C9A5-0111-4869-A429-9587E9E8FA96}" type="presOf" srcId="{055BF769-2CA2-4E19-83C4-77A5DB89F4C1}" destId="{A549639D-A74C-447E-B097-AA0F126EF8A1}" srcOrd="0" destOrd="0" presId="urn:microsoft.com/office/officeart/2005/8/layout/lProcess1"/>
    <dgm:cxn modelId="{7752CAA6-F271-448C-BCBD-6003085773DA}" type="presOf" srcId="{516A4DDC-76BD-494E-B503-625555CCBC4A}" destId="{9BBCF6CE-E750-48B6-B333-305BBB100737}" srcOrd="0" destOrd="0" presId="urn:microsoft.com/office/officeart/2005/8/layout/lProcess1"/>
    <dgm:cxn modelId="{B5DBDBA6-6E1A-43FE-8C71-2030CBFE8E98}" type="presOf" srcId="{63746B76-9534-4F4F-B65B-B8A9AACC03F9}" destId="{AC28A259-E8AB-491C-9FF1-41516FA5BC71}"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443225EE-9DD6-4BA2-A684-A9B7F1959EB8}" type="presOf" srcId="{41E3B52E-71B8-4BD0-B1ED-D051FFB12506}" destId="{09ADE9CE-20B7-4A4E-BED6-D56E4ED1D855}" srcOrd="0" destOrd="0" presId="urn:microsoft.com/office/officeart/2005/8/layout/lProcess1"/>
    <dgm:cxn modelId="{C836B4F7-2CF9-40EC-A4B9-3E32F9F660EB}" type="presOf" srcId="{683EBCED-ADA9-43A4-9D8A-4D990A4022A2}" destId="{1C21B318-5E5F-4C85-809E-D74676FF39E5}" srcOrd="0" destOrd="0" presId="urn:microsoft.com/office/officeart/2005/8/layout/lProcess1"/>
    <dgm:cxn modelId="{B1C9D1FC-170D-4007-8EFB-20D20A079158}" type="presOf" srcId="{C4FF5CFA-9CEF-4C34-984A-CC28F232798F}" destId="{459BBFF8-CE50-41AE-9B5E-F6026BBE4F45}"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27AC127D-E133-4B9F-9A7A-2597FC511140}" type="presParOf" srcId="{C057A87B-CF77-43C5-95EA-FF69715D34A3}" destId="{DA50ACFD-2722-4D29-B376-5CF3C8F3EB41}" srcOrd="0" destOrd="0" presId="urn:microsoft.com/office/officeart/2005/8/layout/lProcess1"/>
    <dgm:cxn modelId="{2F0132EE-CFD2-416B-B4EC-3DB838DA3591}" type="presParOf" srcId="{C057A87B-CF77-43C5-95EA-FF69715D34A3}" destId="{1B62B067-3ABD-452A-B13C-3607426E4677}" srcOrd="1" destOrd="0" presId="urn:microsoft.com/office/officeart/2005/8/layout/lProcess1"/>
    <dgm:cxn modelId="{413CB0BB-56F6-45F0-A612-22298874B86E}" type="presParOf" srcId="{C057A87B-CF77-43C5-95EA-FF69715D34A3}" destId="{AC28A259-E8AB-491C-9FF1-41516FA5BC71}" srcOrd="2"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CFC8DA05-ED9C-455E-95ED-FEB6ABFC92E2}" type="presParOf" srcId="{734C3A16-72FA-42CA-BF15-F44513245016}" destId="{09ADE9CE-20B7-4A4E-BED6-D56E4ED1D855}" srcOrd="0" destOrd="0" presId="urn:microsoft.com/office/officeart/2005/8/layout/lProcess1"/>
    <dgm:cxn modelId="{96A9A5D5-AF37-4BE5-805A-15D91022C2BC}" type="presParOf" srcId="{734C3A16-72FA-42CA-BF15-F44513245016}" destId="{C8CE6287-76AA-46C4-B478-0F9183DE6118}" srcOrd="1" destOrd="0" presId="urn:microsoft.com/office/officeart/2005/8/layout/lProcess1"/>
    <dgm:cxn modelId="{8F44C5A3-0B49-4C5A-A561-7BBE546ECABB}"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2C197110-7CCC-4BCF-B2E7-ADD8C0C014B9}" type="presParOf" srcId="{B1443ED3-5E34-456D-8CD9-88B600EDA95F}" destId="{9BBCF6CE-E750-48B6-B333-305BBB100737}" srcOrd="0" destOrd="0" presId="urn:microsoft.com/office/officeart/2005/8/layout/lProcess1"/>
    <dgm:cxn modelId="{65957EC1-7E15-48D1-A35F-DE0AFE9EDBAA}" type="presParOf" srcId="{B1443ED3-5E34-456D-8CD9-88B600EDA95F}" destId="{ACE37F24-94F5-4334-B5C0-98D37F23521A}" srcOrd="1" destOrd="0" presId="urn:microsoft.com/office/officeart/2005/8/layout/lProcess1"/>
    <dgm:cxn modelId="{6047DAF4-B928-43F7-942E-CC6DEEEF6C62}" type="presParOf" srcId="{B1443ED3-5E34-456D-8CD9-88B600EDA95F}" destId="{459BBFF8-CE50-41AE-9B5E-F6026BBE4F45}" srcOrd="2"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03383D89-7BE0-43F6-BE5D-6FF4313B41A7}" type="presParOf" srcId="{96EC6E5F-616C-4A0E-8B47-23C2DB360B15}" destId="{67971461-EE07-4B5E-A0C3-A166C6559682}" srcOrd="0" destOrd="0" presId="urn:microsoft.com/office/officeart/2005/8/layout/lProcess1"/>
    <dgm:cxn modelId="{42C269D7-30F1-4B67-8F95-61B79EF716A7}" type="presParOf" srcId="{96EC6E5F-616C-4A0E-8B47-23C2DB360B15}" destId="{1C21B318-5E5F-4C85-809E-D74676FF39E5}" srcOrd="1" destOrd="0" presId="urn:microsoft.com/office/officeart/2005/8/layout/lProcess1"/>
    <dgm:cxn modelId="{09E07E9E-42B7-4BEF-93E6-97B18F5AC476}" type="presParOf" srcId="{96EC6E5F-616C-4A0E-8B47-23C2DB360B15}" destId="{A549639D-A74C-447E-B097-AA0F126EF8A1}"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41E3B52E-71B8-4BD0-B1ED-D051FFB12506}">
      <dgm:prSet phldrT="[Text]"/>
      <dgm:spPr/>
      <dgm:t>
        <a:bodyPr/>
        <a:lstStyle/>
        <a:p>
          <a:r>
            <a:rPr lang="en-US" dirty="0"/>
            <a:t>Hybrid*</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5CBEC7DD-A25D-4956-9A65-6EA385F6FCB5}">
      <dgm:prSet phldrT="[Text]"/>
      <dgm:spPr/>
      <dgm:t>
        <a:bodyPr/>
        <a:lstStyle/>
        <a:p>
          <a:r>
            <a:rPr lang="en-US" dirty="0"/>
            <a:t>Server Side</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5CA89521-836B-470D-B51C-F8A4714D4EFF}">
      <dgm:prSet phldrT="[Text]"/>
      <dgm:spPr/>
      <dgm:t>
        <a:bodyPr/>
        <a:lstStyle/>
        <a:p>
          <a:r>
            <a:rPr lang="en-US" dirty="0"/>
            <a:t>Implicit*</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9F1A6B60-0E43-4924-A95D-EFC2B9B564A7}">
      <dgm:prSet/>
      <dgm:spPr/>
      <dgm:t>
        <a:bodyPr/>
        <a:lstStyle/>
        <a:p>
          <a:r>
            <a:rPr lang="en-US" dirty="0"/>
            <a:t>SPA</a:t>
          </a:r>
        </a:p>
      </dgm:t>
    </dgm:pt>
    <dgm:pt modelId="{F782838B-11BD-4505-94CF-A8DD12377984}" type="parTrans" cxnId="{0A3C6059-8620-423C-BAF0-FF063A27D6C3}">
      <dgm:prSet/>
      <dgm:spPr/>
      <dgm:t>
        <a:bodyPr/>
        <a:lstStyle/>
        <a:p>
          <a:endParaRPr lang="en-US"/>
        </a:p>
      </dgm:t>
    </dgm:pt>
    <dgm:pt modelId="{2205AC83-7C2F-47D2-82FA-FB08B958E6A6}" type="sibTrans" cxnId="{0A3C6059-8620-423C-BAF0-FF063A27D6C3}">
      <dgm:prSet/>
      <dgm:spPr/>
      <dgm:t>
        <a:bodyPr/>
        <a:lstStyle/>
        <a:p>
          <a:endParaRPr lang="en-US"/>
        </a:p>
      </dgm:t>
    </dgm:pt>
    <dgm:pt modelId="{A4A01104-04E8-44CF-8245-35ED22FDD20C}">
      <dgm:prSet phldrT="[Text]" custT="1"/>
      <dgm:spPr/>
      <dgm:t>
        <a:bodyPr/>
        <a:lstStyle/>
        <a:p>
          <a:r>
            <a:rPr lang="en-US" sz="2400" dirty="0"/>
            <a:t>Authorization code</a:t>
          </a:r>
        </a:p>
      </dgm:t>
    </dgm:pt>
    <dgm:pt modelId="{6B7A097D-77C8-4543-B352-C0CABB53DA79}" type="parTrans" cxnId="{933208B5-5F39-4FB1-9F1D-6E840BF3E10E}">
      <dgm:prSet/>
      <dgm:spPr/>
      <dgm:t>
        <a:bodyPr/>
        <a:lstStyle/>
        <a:p>
          <a:endParaRPr lang="en-US"/>
        </a:p>
      </dgm:t>
    </dgm:pt>
    <dgm:pt modelId="{D35F6A19-37D1-4BF4-B763-2BA078D56B9E}" type="sibTrans" cxnId="{933208B5-5F39-4FB1-9F1D-6E840BF3E10E}">
      <dgm:prSet/>
      <dgm:spPr/>
      <dgm:t>
        <a:bodyPr/>
        <a:lstStyle/>
        <a:p>
          <a:endParaRPr lang="en-US"/>
        </a:p>
      </dgm:t>
    </dgm:pt>
    <dgm:pt modelId="{5717BA17-899B-4F19-9C5D-69F0494DFD40}">
      <dgm:prSet phldrT="[Text]"/>
      <dgm:spPr/>
      <dgm:t>
        <a:bodyPr/>
        <a:lstStyle/>
        <a:p>
          <a:r>
            <a:rPr lang="en-US" dirty="0"/>
            <a:t>Server Side</a:t>
          </a:r>
        </a:p>
      </dgm:t>
    </dgm:pt>
    <dgm:pt modelId="{897B0334-F228-4CFC-B6D1-C4B61EA6B024}" type="parTrans" cxnId="{9A4F4C0F-3F22-401E-AB14-6EE887603D67}">
      <dgm:prSet/>
      <dgm:spPr/>
      <dgm:t>
        <a:bodyPr/>
        <a:lstStyle/>
        <a:p>
          <a:endParaRPr lang="en-US"/>
        </a:p>
      </dgm:t>
    </dgm:pt>
    <dgm:pt modelId="{6E49B7E0-F598-4ED6-9588-A61B60145F2F}" type="sibTrans" cxnId="{9A4F4C0F-3F22-401E-AB14-6EE887603D67}">
      <dgm:prSet/>
      <dgm:spPr/>
      <dgm:t>
        <a:bodyPr/>
        <a:lstStyle/>
        <a:p>
          <a:endParaRPr lang="en-US"/>
        </a:p>
      </dgm:t>
    </dgm:pt>
    <dgm:pt modelId="{75FF4212-B90B-44CC-BB10-6C15F66C5B29}">
      <dgm:prSet custT="1"/>
      <dgm:spPr/>
      <dgm:t>
        <a:bodyPr/>
        <a:lstStyle/>
        <a:p>
          <a:r>
            <a:rPr lang="en-US" sz="2000" dirty="0"/>
            <a:t>Authorization code</a:t>
          </a:r>
        </a:p>
        <a:p>
          <a:r>
            <a:rPr lang="en-US" sz="2000" dirty="0"/>
            <a:t>With PKE</a:t>
          </a:r>
        </a:p>
      </dgm:t>
    </dgm:pt>
    <dgm:pt modelId="{61944CE3-3DE8-40CF-AD58-5EAC3F3FC903}" type="parTrans" cxnId="{C0C6B208-021F-4D6A-BFDD-C2D2E9FD9DD0}">
      <dgm:prSet/>
      <dgm:spPr/>
      <dgm:t>
        <a:bodyPr/>
        <a:lstStyle/>
        <a:p>
          <a:endParaRPr lang="en-US"/>
        </a:p>
      </dgm:t>
    </dgm:pt>
    <dgm:pt modelId="{B38FDF7F-4C5A-44A9-AA2C-353976024E75}" type="sibTrans" cxnId="{C0C6B208-021F-4D6A-BFDD-C2D2E9FD9DD0}">
      <dgm:prSet/>
      <dgm:spPr/>
      <dgm:t>
        <a:bodyPr/>
        <a:lstStyle/>
        <a:p>
          <a:endParaRPr lang="en-US"/>
        </a:p>
      </dgm:t>
    </dgm:pt>
    <dgm:pt modelId="{7CC7AF9D-12BC-40FA-AEE7-5D59FD034FD3}">
      <dgm:prSet/>
      <dgm:spPr/>
      <dgm:t>
        <a:bodyPr/>
        <a:lstStyle/>
        <a:p>
          <a:r>
            <a:rPr lang="en-US" dirty="0"/>
            <a:t>Mobile App</a:t>
          </a:r>
        </a:p>
      </dgm:t>
    </dgm:pt>
    <dgm:pt modelId="{A3179846-B85B-484C-8784-08578259F0AD}" type="parTrans" cxnId="{578A63B6-FB7F-45B2-8ECC-23A5AE60B900}">
      <dgm:prSet/>
      <dgm:spPr/>
      <dgm:t>
        <a:bodyPr/>
        <a:lstStyle/>
        <a:p>
          <a:endParaRPr lang="en-US"/>
        </a:p>
      </dgm:t>
    </dgm:pt>
    <dgm:pt modelId="{CFD4A5CB-A0EA-4D96-8387-5267587ED6CA}" type="sibTrans" cxnId="{578A63B6-FB7F-45B2-8ECC-23A5AE60B900}">
      <dgm:prSet/>
      <dgm:spPr/>
      <dgm:t>
        <a:bodyPr/>
        <a:lstStyle/>
        <a:p>
          <a:endParaRPr lang="en-US"/>
        </a:p>
      </dgm:t>
    </dgm:pt>
    <dgm:pt modelId="{214E247F-1E44-4AA3-AF59-38D377181E0C}">
      <dgm:prSet/>
      <dgm:spPr/>
      <dgm:t>
        <a:bodyPr/>
        <a:lstStyle/>
        <a:p>
          <a:r>
            <a:rPr lang="en-US"/>
            <a:t>Mobile App</a:t>
          </a:r>
          <a:endParaRPr lang="en-US" dirty="0"/>
        </a:p>
      </dgm:t>
    </dgm:pt>
    <dgm:pt modelId="{B9A72CE1-209B-4AB1-94A4-16BC22D89B8D}" type="parTrans" cxnId="{A181D56C-BA06-4CE7-B4B4-BC77BB7D1A6D}">
      <dgm:prSet/>
      <dgm:spPr/>
      <dgm:t>
        <a:bodyPr/>
        <a:lstStyle/>
        <a:p>
          <a:endParaRPr lang="en-US"/>
        </a:p>
      </dgm:t>
    </dgm:pt>
    <dgm:pt modelId="{8EC63A60-58BB-40AE-BFD9-F582BABE7F42}" type="sibTrans" cxnId="{A181D56C-BA06-4CE7-B4B4-BC77BB7D1A6D}">
      <dgm:prSet/>
      <dgm:spPr/>
      <dgm:t>
        <a:bodyPr/>
        <a:lstStyle/>
        <a:p>
          <a:endParaRPr lang="en-US"/>
        </a:p>
      </dgm:t>
    </dgm:pt>
    <dgm:pt modelId="{2530B6A7-C7F7-47E8-8FF6-B961A297D1F5}">
      <dgm:prSet/>
      <dgm:spPr/>
      <dgm:t>
        <a:bodyPr/>
        <a:lstStyle/>
        <a:p>
          <a:r>
            <a:rPr lang="en-US" dirty="0"/>
            <a:t>SPA</a:t>
          </a:r>
        </a:p>
      </dgm:t>
    </dgm:pt>
    <dgm:pt modelId="{F8B16ECA-D2B5-4B0D-BF73-1429FDB5EB44}" type="parTrans" cxnId="{57A47FF3-BE89-4737-ADD3-0F610613DB58}">
      <dgm:prSet/>
      <dgm:spPr/>
    </dgm:pt>
    <dgm:pt modelId="{1E98E2BE-E6EC-4B92-9F1A-1CDFB4F9E800}" type="sibTrans" cxnId="{57A47FF3-BE89-4737-ADD3-0F610613DB58}">
      <dgm:prSet/>
      <dgm:spPr/>
    </dgm:pt>
    <dgm:pt modelId="{39BD8FB4-BECF-42BD-9B1B-8AD1FD928751}">
      <dgm:prSet/>
      <dgm:spPr/>
      <dgm:t>
        <a:bodyPr/>
        <a:lstStyle/>
        <a:p>
          <a:r>
            <a:rPr lang="en-US" dirty="0"/>
            <a:t>Web App</a:t>
          </a:r>
        </a:p>
      </dgm:t>
    </dgm:pt>
    <dgm:pt modelId="{43EE966C-1434-4AC2-9387-7F8D03FF7EF6}" type="parTrans" cxnId="{6A789F1A-4926-46C8-AD27-2D1F1CA8CB1C}">
      <dgm:prSet/>
      <dgm:spPr/>
    </dgm:pt>
    <dgm:pt modelId="{3F9640D0-BC7B-4CED-BAFA-8268203D73ED}" type="sibTrans" cxnId="{6A789F1A-4926-46C8-AD27-2D1F1CA8CB1C}">
      <dgm:prSet/>
      <dgm:spPr/>
    </dgm:pt>
    <dgm:pt modelId="{22D8E0AF-322E-4A8E-BC3C-6E9E9A51F58F}" type="pres">
      <dgm:prSet presAssocID="{C53CC6D8-DEFC-45FD-8207-E1ECCC27EA85}" presName="Name0" presStyleCnt="0">
        <dgm:presLayoutVars>
          <dgm:dir/>
          <dgm:animLvl val="lvl"/>
          <dgm:resizeHandles val="exact"/>
        </dgm:presLayoutVars>
      </dgm:prSet>
      <dgm:spPr/>
    </dgm:pt>
    <dgm:pt modelId="{281AC181-9B02-4E53-8D3F-53121E9FDFD1}" type="pres">
      <dgm:prSet presAssocID="{A4A01104-04E8-44CF-8245-35ED22FDD20C}" presName="vertFlow" presStyleCnt="0"/>
      <dgm:spPr/>
    </dgm:pt>
    <dgm:pt modelId="{ABA4BEF2-FAE7-41AF-9ED4-9C1E110F9FD8}" type="pres">
      <dgm:prSet presAssocID="{A4A01104-04E8-44CF-8245-35ED22FDD20C}" presName="header" presStyleLbl="node1" presStyleIdx="0" presStyleCnt="4"/>
      <dgm:spPr/>
    </dgm:pt>
    <dgm:pt modelId="{4567771E-71CE-44E2-BE11-1A125075943B}" type="pres">
      <dgm:prSet presAssocID="{897B0334-F228-4CFC-B6D1-C4B61EA6B024}" presName="parTrans" presStyleLbl="sibTrans2D1" presStyleIdx="0" presStyleCnt="7"/>
      <dgm:spPr/>
    </dgm:pt>
    <dgm:pt modelId="{D2847643-90D7-40EA-B799-CCBF7888E6BB}" type="pres">
      <dgm:prSet presAssocID="{5717BA17-899B-4F19-9C5D-69F0494DFD40}" presName="child" presStyleLbl="alignAccFollowNode1" presStyleIdx="0" presStyleCnt="7">
        <dgm:presLayoutVars>
          <dgm:chMax val="0"/>
          <dgm:bulletEnabled val="1"/>
        </dgm:presLayoutVars>
      </dgm:prSet>
      <dgm:spPr/>
    </dgm:pt>
    <dgm:pt modelId="{A0B9BBF3-767C-497A-A036-31F4FEC6000D}" type="pres">
      <dgm:prSet presAssocID="{A4A01104-04E8-44CF-8245-35ED22FDD20C}" presName="hSp" presStyleCnt="0"/>
      <dgm:spPr/>
    </dgm:pt>
    <dgm:pt modelId="{CBBD6649-B4DB-42A9-9E43-E65379FFAC4A}" type="pres">
      <dgm:prSet presAssocID="{75FF4212-B90B-44CC-BB10-6C15F66C5B29}" presName="vertFlow" presStyleCnt="0"/>
      <dgm:spPr/>
    </dgm:pt>
    <dgm:pt modelId="{35283B5E-E9AC-4381-B671-B8D0947853FC}" type="pres">
      <dgm:prSet presAssocID="{75FF4212-B90B-44CC-BB10-6C15F66C5B29}" presName="header" presStyleLbl="node1" presStyleIdx="1" presStyleCnt="4"/>
      <dgm:spPr/>
    </dgm:pt>
    <dgm:pt modelId="{5A27F1AA-16E5-421A-9B45-9471F70342BA}" type="pres">
      <dgm:prSet presAssocID="{A3179846-B85B-484C-8784-08578259F0AD}" presName="parTrans" presStyleLbl="sibTrans2D1" presStyleIdx="1" presStyleCnt="7"/>
      <dgm:spPr/>
    </dgm:pt>
    <dgm:pt modelId="{39CE5E7A-8276-4BBB-BB33-5DA6A83E9264}" type="pres">
      <dgm:prSet presAssocID="{7CC7AF9D-12BC-40FA-AEE7-5D59FD034FD3}" presName="child" presStyleLbl="alignAccFollowNode1" presStyleIdx="1" presStyleCnt="7">
        <dgm:presLayoutVars>
          <dgm:chMax val="0"/>
          <dgm:bulletEnabled val="1"/>
        </dgm:presLayoutVars>
      </dgm:prSet>
      <dgm:spPr/>
    </dgm:pt>
    <dgm:pt modelId="{269CF1EB-815D-447C-A208-333515549F1C}" type="pres">
      <dgm:prSet presAssocID="{CFD4A5CB-A0EA-4D96-8387-5267587ED6CA}" presName="sibTrans" presStyleLbl="sibTrans2D1" presStyleIdx="2" presStyleCnt="7"/>
      <dgm:spPr/>
    </dgm:pt>
    <dgm:pt modelId="{9DF4CAA0-9636-456E-A24F-53F9BD436610}" type="pres">
      <dgm:prSet presAssocID="{2530B6A7-C7F7-47E8-8FF6-B961A297D1F5}" presName="child" presStyleLbl="alignAccFollowNode1" presStyleIdx="2" presStyleCnt="7">
        <dgm:presLayoutVars>
          <dgm:chMax val="0"/>
          <dgm:bulletEnabled val="1"/>
        </dgm:presLayoutVars>
      </dgm:prSet>
      <dgm:spPr/>
    </dgm:pt>
    <dgm:pt modelId="{F1C87221-7593-4C3F-BDA7-78B0035828FF}" type="pres">
      <dgm:prSet presAssocID="{1E98E2BE-E6EC-4B92-9F1A-1CDFB4F9E800}" presName="sibTrans" presStyleLbl="sibTrans2D1" presStyleIdx="3" presStyleCnt="7"/>
      <dgm:spPr/>
    </dgm:pt>
    <dgm:pt modelId="{1A290F67-CA42-439F-A8E7-14FBA2C88004}" type="pres">
      <dgm:prSet presAssocID="{39BD8FB4-BECF-42BD-9B1B-8AD1FD928751}" presName="child" presStyleLbl="alignAccFollowNode1" presStyleIdx="3" presStyleCnt="7">
        <dgm:presLayoutVars>
          <dgm:chMax val="0"/>
          <dgm:bulletEnabled val="1"/>
        </dgm:presLayoutVars>
      </dgm:prSet>
      <dgm:spPr/>
    </dgm:pt>
    <dgm:pt modelId="{81DC8122-52FA-464B-B18D-AD2219DA8237}" type="pres">
      <dgm:prSet presAssocID="{75FF4212-B90B-44CC-BB10-6C15F66C5B29}"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2" presStyleCnt="4"/>
      <dgm:spPr/>
    </dgm:pt>
    <dgm:pt modelId="{BDB1F1CF-CE9B-4706-B1B9-29B2D6C5F936}" type="pres">
      <dgm:prSet presAssocID="{F782838B-11BD-4505-94CF-A8DD12377984}" presName="parTrans" presStyleLbl="sibTrans2D1" presStyleIdx="4" presStyleCnt="7"/>
      <dgm:spPr/>
    </dgm:pt>
    <dgm:pt modelId="{34BCB5A3-4525-45E3-81BE-F0A090EDB61C}" type="pres">
      <dgm:prSet presAssocID="{9F1A6B60-0E43-4924-A95D-EFC2B9B564A7}" presName="child" presStyleLbl="alignAccFollowNode1" presStyleIdx="4" presStyleCnt="7">
        <dgm:presLayoutVars>
          <dgm:chMax val="0"/>
          <dgm:bulletEnabled val="1"/>
        </dgm:presLayoutVars>
      </dgm:prSet>
      <dgm:spPr/>
    </dgm:pt>
    <dgm:pt modelId="{327986D7-139D-4392-8B4A-5FCCFDE15AEC}"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3" presStyleCnt="4"/>
      <dgm:spPr/>
    </dgm:pt>
    <dgm:pt modelId="{C8CE6287-76AA-46C4-B478-0F9183DE6118}" type="pres">
      <dgm:prSet presAssocID="{F342D04F-4D11-41CC-AB66-36041A902B44}" presName="parTrans" presStyleLbl="sibTrans2D1" presStyleIdx="5" presStyleCnt="7"/>
      <dgm:spPr/>
    </dgm:pt>
    <dgm:pt modelId="{F7AA6D3E-BCE0-4C06-B101-080DA85DCB01}" type="pres">
      <dgm:prSet presAssocID="{5CBEC7DD-A25D-4956-9A65-6EA385F6FCB5}" presName="child" presStyleLbl="alignAccFollowNode1" presStyleIdx="5" presStyleCnt="7">
        <dgm:presLayoutVars>
          <dgm:chMax val="0"/>
          <dgm:bulletEnabled val="1"/>
        </dgm:presLayoutVars>
      </dgm:prSet>
      <dgm:spPr/>
    </dgm:pt>
    <dgm:pt modelId="{9C88719A-5490-4BD6-9BC6-8031BB6E214C}" type="pres">
      <dgm:prSet presAssocID="{BD0F67B1-39E4-45ED-9534-FB8F89E8EEF6}" presName="sibTrans" presStyleLbl="sibTrans2D1" presStyleIdx="6" presStyleCnt="7"/>
      <dgm:spPr/>
    </dgm:pt>
    <dgm:pt modelId="{7F211AA2-A83A-44B4-92DE-1B15101990B6}" type="pres">
      <dgm:prSet presAssocID="{214E247F-1E44-4AA3-AF59-38D377181E0C}" presName="child" presStyleLbl="alignAccFollowNode1" presStyleIdx="6" presStyleCnt="7">
        <dgm:presLayoutVars>
          <dgm:chMax val="0"/>
          <dgm:bulletEnabled val="1"/>
        </dgm:presLayoutVars>
      </dgm:prSet>
      <dgm:spPr/>
    </dgm:pt>
  </dgm:ptLst>
  <dgm:cxnLst>
    <dgm:cxn modelId="{C0C6B208-021F-4D6A-BFDD-C2D2E9FD9DD0}" srcId="{C53CC6D8-DEFC-45FD-8207-E1ECCC27EA85}" destId="{75FF4212-B90B-44CC-BB10-6C15F66C5B29}" srcOrd="1" destOrd="0" parTransId="{61944CE3-3DE8-40CF-AD58-5EAC3F3FC903}" sibTransId="{B38FDF7F-4C5A-44A9-AA2C-353976024E75}"/>
    <dgm:cxn modelId="{9A4F4C0F-3F22-401E-AB14-6EE887603D67}" srcId="{A4A01104-04E8-44CF-8245-35ED22FDD20C}" destId="{5717BA17-899B-4F19-9C5D-69F0494DFD40}" srcOrd="0" destOrd="0" parTransId="{897B0334-F228-4CFC-B6D1-C4B61EA6B024}" sibTransId="{6E49B7E0-F598-4ED6-9588-A61B60145F2F}"/>
    <dgm:cxn modelId="{8B3F4813-0E91-45A6-8CC3-E4DBDABFC73E}" type="presOf" srcId="{F342D04F-4D11-41CC-AB66-36041A902B44}" destId="{C8CE6287-76AA-46C4-B478-0F9183DE6118}" srcOrd="0" destOrd="0" presId="urn:microsoft.com/office/officeart/2005/8/layout/lProcess1"/>
    <dgm:cxn modelId="{FA657715-7415-4D43-A0F3-8582D6FCE41C}" type="presOf" srcId="{39BD8FB4-BECF-42BD-9B1B-8AD1FD928751}" destId="{1A290F67-CA42-439F-A8E7-14FBA2C88004}" srcOrd="0" destOrd="0" presId="urn:microsoft.com/office/officeart/2005/8/layout/lProcess1"/>
    <dgm:cxn modelId="{6A789F1A-4926-46C8-AD27-2D1F1CA8CB1C}" srcId="{75FF4212-B90B-44CC-BB10-6C15F66C5B29}" destId="{39BD8FB4-BECF-42BD-9B1B-8AD1FD928751}" srcOrd="2" destOrd="0" parTransId="{43EE966C-1434-4AC2-9387-7F8D03FF7EF6}" sibTransId="{3F9640D0-BC7B-4CED-BAFA-8268203D73ED}"/>
    <dgm:cxn modelId="{7691901B-A52E-4971-B8E6-73E431ED619B}" type="presOf" srcId="{CFD4A5CB-A0EA-4D96-8387-5267587ED6CA}" destId="{269CF1EB-815D-447C-A208-333515549F1C}" srcOrd="0" destOrd="0" presId="urn:microsoft.com/office/officeart/2005/8/layout/lProcess1"/>
    <dgm:cxn modelId="{20F2C91C-E48B-4969-8274-66A414C5D406}" type="presOf" srcId="{41E3B52E-71B8-4BD0-B1ED-D051FFB12506}" destId="{09ADE9CE-20B7-4A4E-BED6-D56E4ED1D855}" srcOrd="0" destOrd="0" presId="urn:microsoft.com/office/officeart/2005/8/layout/lProcess1"/>
    <dgm:cxn modelId="{D100C31E-884A-4BC6-9015-EA9DBB1E47F4}" type="presOf" srcId="{A3179846-B85B-484C-8784-08578259F0AD}" destId="{5A27F1AA-16E5-421A-9B45-9471F70342BA}" srcOrd="0" destOrd="0" presId="urn:microsoft.com/office/officeart/2005/8/layout/lProcess1"/>
    <dgm:cxn modelId="{795A6B21-BC5D-4637-ABAF-F7A8FFE0D389}" type="presOf" srcId="{897B0334-F228-4CFC-B6D1-C4B61EA6B024}" destId="{4567771E-71CE-44E2-BE11-1A125075943B}" srcOrd="0" destOrd="0" presId="urn:microsoft.com/office/officeart/2005/8/layout/lProcess1"/>
    <dgm:cxn modelId="{70043523-66C9-445B-B79A-574EC4B36184}" type="presOf" srcId="{5CA89521-836B-470D-B51C-F8A4714D4EFF}" destId="{DA50ACFD-2722-4D29-B376-5CF3C8F3EB41}" srcOrd="0" destOrd="0" presId="urn:microsoft.com/office/officeart/2005/8/layout/lProcess1"/>
    <dgm:cxn modelId="{9EC61830-CC5E-485C-90AB-7585A78785F9}" type="presOf" srcId="{2530B6A7-C7F7-47E8-8FF6-B961A297D1F5}" destId="{9DF4CAA0-9636-456E-A24F-53F9BD436610}" srcOrd="0" destOrd="0" presId="urn:microsoft.com/office/officeart/2005/8/layout/lProcess1"/>
    <dgm:cxn modelId="{9488A05D-90C5-497A-88A4-F85576D207F9}" type="presOf" srcId="{BD0F67B1-39E4-45ED-9534-FB8F89E8EEF6}" destId="{9C88719A-5490-4BD6-9BC6-8031BB6E214C}" srcOrd="0" destOrd="0" presId="urn:microsoft.com/office/officeart/2005/8/layout/lProcess1"/>
    <dgm:cxn modelId="{A181D56C-BA06-4CE7-B4B4-BC77BB7D1A6D}" srcId="{41E3B52E-71B8-4BD0-B1ED-D051FFB12506}" destId="{214E247F-1E44-4AA3-AF59-38D377181E0C}" srcOrd="1" destOrd="0" parTransId="{B9A72CE1-209B-4AB1-94A4-16BC22D89B8D}" sibTransId="{8EC63A60-58BB-40AE-BFD9-F582BABE7F42}"/>
    <dgm:cxn modelId="{CAE3176E-18EA-48E8-B7DA-C20C51CC55C9}" type="presOf" srcId="{5CBEC7DD-A25D-4956-9A65-6EA385F6FCB5}" destId="{F7AA6D3E-BCE0-4C06-B101-080DA85DCB01}" srcOrd="0" destOrd="0" presId="urn:microsoft.com/office/officeart/2005/8/layout/lProcess1"/>
    <dgm:cxn modelId="{9C9FF54F-30C6-408E-AE8F-F600E48ECECE}" type="presOf" srcId="{5717BA17-899B-4F19-9C5D-69F0494DFD40}" destId="{D2847643-90D7-40EA-B799-CCBF7888E6BB}" srcOrd="0" destOrd="0" presId="urn:microsoft.com/office/officeart/2005/8/layout/lProcess1"/>
    <dgm:cxn modelId="{06B7FC6F-CC73-4A0D-A3D2-46A89A390FB7}" type="presOf" srcId="{75FF4212-B90B-44CC-BB10-6C15F66C5B29}" destId="{35283B5E-E9AC-4381-B671-B8D0947853FC}" srcOrd="0" destOrd="0" presId="urn:microsoft.com/office/officeart/2005/8/layout/lProcess1"/>
    <dgm:cxn modelId="{0F0D3551-AF94-422C-87FE-80E4E27CB025}" srcId="{C53CC6D8-DEFC-45FD-8207-E1ECCC27EA85}" destId="{41E3B52E-71B8-4BD0-B1ED-D051FFB12506}" srcOrd="3"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2" destOrd="0" parTransId="{D7F37AAF-020D-463D-9735-A1336884A6AE}" sibTransId="{C27250CA-FF59-4A03-8472-477331DB98EB}"/>
    <dgm:cxn modelId="{ECE9C956-7625-486E-8D21-AA97A724BDCA}" type="presOf" srcId="{1E98E2BE-E6EC-4B92-9F1A-1CDFB4F9E800}" destId="{F1C87221-7593-4C3F-BDA7-78B0035828FF}" srcOrd="0" destOrd="0" presId="urn:microsoft.com/office/officeart/2005/8/layout/lProcess1"/>
    <dgm:cxn modelId="{0A3C6059-8620-423C-BAF0-FF063A27D6C3}" srcId="{5CA89521-836B-470D-B51C-F8A4714D4EFF}" destId="{9F1A6B60-0E43-4924-A95D-EFC2B9B564A7}" srcOrd="0" destOrd="0" parTransId="{F782838B-11BD-4505-94CF-A8DD12377984}" sibTransId="{2205AC83-7C2F-47D2-82FA-FB08B958E6A6}"/>
    <dgm:cxn modelId="{0687A885-2354-4E9E-B313-4269283F0057}" srcId="{41E3B52E-71B8-4BD0-B1ED-D051FFB12506}" destId="{5CBEC7DD-A25D-4956-9A65-6EA385F6FCB5}" srcOrd="0" destOrd="0" parTransId="{F342D04F-4D11-41CC-AB66-36041A902B44}" sibTransId="{BD0F67B1-39E4-45ED-9534-FB8F89E8EEF6}"/>
    <dgm:cxn modelId="{40C5A498-3A81-438D-866C-EE026CC45B66}" type="presOf" srcId="{9F1A6B60-0E43-4924-A95D-EFC2B9B564A7}" destId="{34BCB5A3-4525-45E3-81BE-F0A090EDB61C}" srcOrd="0" destOrd="0" presId="urn:microsoft.com/office/officeart/2005/8/layout/lProcess1"/>
    <dgm:cxn modelId="{DA9D41A4-662D-46F9-9DF3-2B0B2FA0EB2D}" type="presOf" srcId="{F782838B-11BD-4505-94CF-A8DD12377984}" destId="{BDB1F1CF-CE9B-4706-B1B9-29B2D6C5F936}" srcOrd="0" destOrd="0" presId="urn:microsoft.com/office/officeart/2005/8/layout/lProcess1"/>
    <dgm:cxn modelId="{337F5AB3-CF6C-4C91-B612-672931C27066}" type="presOf" srcId="{7CC7AF9D-12BC-40FA-AEE7-5D59FD034FD3}" destId="{39CE5E7A-8276-4BBB-BB33-5DA6A83E9264}" srcOrd="0" destOrd="0" presId="urn:microsoft.com/office/officeart/2005/8/layout/lProcess1"/>
    <dgm:cxn modelId="{933208B5-5F39-4FB1-9F1D-6E840BF3E10E}" srcId="{C53CC6D8-DEFC-45FD-8207-E1ECCC27EA85}" destId="{A4A01104-04E8-44CF-8245-35ED22FDD20C}" srcOrd="0" destOrd="0" parTransId="{6B7A097D-77C8-4543-B352-C0CABB53DA79}" sibTransId="{D35F6A19-37D1-4BF4-B763-2BA078D56B9E}"/>
    <dgm:cxn modelId="{578A63B6-FB7F-45B2-8ECC-23A5AE60B900}" srcId="{75FF4212-B90B-44CC-BB10-6C15F66C5B29}" destId="{7CC7AF9D-12BC-40FA-AEE7-5D59FD034FD3}" srcOrd="0" destOrd="0" parTransId="{A3179846-B85B-484C-8784-08578259F0AD}" sibTransId="{CFD4A5CB-A0EA-4D96-8387-5267587ED6CA}"/>
    <dgm:cxn modelId="{F97B90DD-794A-4DB7-8320-FE5EC9513E01}" type="presOf" srcId="{214E247F-1E44-4AA3-AF59-38D377181E0C}" destId="{7F211AA2-A83A-44B4-92DE-1B15101990B6}" srcOrd="0" destOrd="0" presId="urn:microsoft.com/office/officeart/2005/8/layout/lProcess1"/>
    <dgm:cxn modelId="{120799F1-2D2C-4A8E-829C-38E78F2F7181}" type="presOf" srcId="{A4A01104-04E8-44CF-8245-35ED22FDD20C}" destId="{ABA4BEF2-FAE7-41AF-9ED4-9C1E110F9FD8}" srcOrd="0" destOrd="0" presId="urn:microsoft.com/office/officeart/2005/8/layout/lProcess1"/>
    <dgm:cxn modelId="{57A47FF3-BE89-4737-ADD3-0F610613DB58}" srcId="{75FF4212-B90B-44CC-BB10-6C15F66C5B29}" destId="{2530B6A7-C7F7-47E8-8FF6-B961A297D1F5}" srcOrd="1" destOrd="0" parTransId="{F8B16ECA-D2B5-4B0D-BF73-1429FDB5EB44}" sibTransId="{1E98E2BE-E6EC-4B92-9F1A-1CDFB4F9E800}"/>
    <dgm:cxn modelId="{C9D2B7A1-C71E-4B40-9F66-5A7A29A58DCB}" type="presParOf" srcId="{22D8E0AF-322E-4A8E-BC3C-6E9E9A51F58F}" destId="{281AC181-9B02-4E53-8D3F-53121E9FDFD1}" srcOrd="0" destOrd="0" presId="urn:microsoft.com/office/officeart/2005/8/layout/lProcess1"/>
    <dgm:cxn modelId="{F0769D8A-60DB-42F4-95CF-C90654D6CB51}" type="presParOf" srcId="{281AC181-9B02-4E53-8D3F-53121E9FDFD1}" destId="{ABA4BEF2-FAE7-41AF-9ED4-9C1E110F9FD8}" srcOrd="0" destOrd="0" presId="urn:microsoft.com/office/officeart/2005/8/layout/lProcess1"/>
    <dgm:cxn modelId="{6218BBF3-01FA-4F28-AF95-0BA09A5F66F0}" type="presParOf" srcId="{281AC181-9B02-4E53-8D3F-53121E9FDFD1}" destId="{4567771E-71CE-44E2-BE11-1A125075943B}" srcOrd="1" destOrd="0" presId="urn:microsoft.com/office/officeart/2005/8/layout/lProcess1"/>
    <dgm:cxn modelId="{20E87322-DD05-4388-987A-15069D44AC74}" type="presParOf" srcId="{281AC181-9B02-4E53-8D3F-53121E9FDFD1}" destId="{D2847643-90D7-40EA-B799-CCBF7888E6BB}" srcOrd="2" destOrd="0" presId="urn:microsoft.com/office/officeart/2005/8/layout/lProcess1"/>
    <dgm:cxn modelId="{64CA66CF-3D22-40A1-8DBD-C41ACF77B3D9}" type="presParOf" srcId="{22D8E0AF-322E-4A8E-BC3C-6E9E9A51F58F}" destId="{A0B9BBF3-767C-497A-A036-31F4FEC6000D}" srcOrd="1" destOrd="0" presId="urn:microsoft.com/office/officeart/2005/8/layout/lProcess1"/>
    <dgm:cxn modelId="{CBD28A6B-F1DB-410F-B61B-78472B81308B}" type="presParOf" srcId="{22D8E0AF-322E-4A8E-BC3C-6E9E9A51F58F}" destId="{CBBD6649-B4DB-42A9-9E43-E65379FFAC4A}" srcOrd="2" destOrd="0" presId="urn:microsoft.com/office/officeart/2005/8/layout/lProcess1"/>
    <dgm:cxn modelId="{0FB83B10-FB78-423A-8D58-AE2171096F72}" type="presParOf" srcId="{CBBD6649-B4DB-42A9-9E43-E65379FFAC4A}" destId="{35283B5E-E9AC-4381-B671-B8D0947853FC}" srcOrd="0" destOrd="0" presId="urn:microsoft.com/office/officeart/2005/8/layout/lProcess1"/>
    <dgm:cxn modelId="{48C46F34-FD0F-4641-BFA6-B397178747B5}" type="presParOf" srcId="{CBBD6649-B4DB-42A9-9E43-E65379FFAC4A}" destId="{5A27F1AA-16E5-421A-9B45-9471F70342BA}" srcOrd="1" destOrd="0" presId="urn:microsoft.com/office/officeart/2005/8/layout/lProcess1"/>
    <dgm:cxn modelId="{A9660A03-88E1-476A-9597-14264BC92C7C}" type="presParOf" srcId="{CBBD6649-B4DB-42A9-9E43-E65379FFAC4A}" destId="{39CE5E7A-8276-4BBB-BB33-5DA6A83E9264}" srcOrd="2" destOrd="0" presId="urn:microsoft.com/office/officeart/2005/8/layout/lProcess1"/>
    <dgm:cxn modelId="{01A47374-FCB4-4507-AD9B-CCBBEC8CC9B1}" type="presParOf" srcId="{CBBD6649-B4DB-42A9-9E43-E65379FFAC4A}" destId="{269CF1EB-815D-447C-A208-333515549F1C}" srcOrd="3" destOrd="0" presId="urn:microsoft.com/office/officeart/2005/8/layout/lProcess1"/>
    <dgm:cxn modelId="{743E3C83-C9E2-4D0F-9DDE-2F44F4B537AF}" type="presParOf" srcId="{CBBD6649-B4DB-42A9-9E43-E65379FFAC4A}" destId="{9DF4CAA0-9636-456E-A24F-53F9BD436610}" srcOrd="4" destOrd="0" presId="urn:microsoft.com/office/officeart/2005/8/layout/lProcess1"/>
    <dgm:cxn modelId="{2C3CE1E2-D11E-46DE-BB26-5FBB87BF058A}" type="presParOf" srcId="{CBBD6649-B4DB-42A9-9E43-E65379FFAC4A}" destId="{F1C87221-7593-4C3F-BDA7-78B0035828FF}" srcOrd="5" destOrd="0" presId="urn:microsoft.com/office/officeart/2005/8/layout/lProcess1"/>
    <dgm:cxn modelId="{D08DE1A7-1677-4B46-B376-89724366C911}" type="presParOf" srcId="{CBBD6649-B4DB-42A9-9E43-E65379FFAC4A}" destId="{1A290F67-CA42-439F-A8E7-14FBA2C88004}" srcOrd="6" destOrd="0" presId="urn:microsoft.com/office/officeart/2005/8/layout/lProcess1"/>
    <dgm:cxn modelId="{78CBF3FB-3898-4E73-9B72-16BF0344C0BB}" type="presParOf" srcId="{22D8E0AF-322E-4A8E-BC3C-6E9E9A51F58F}" destId="{81DC8122-52FA-464B-B18D-AD2219DA8237}" srcOrd="3" destOrd="0" presId="urn:microsoft.com/office/officeart/2005/8/layout/lProcess1"/>
    <dgm:cxn modelId="{B62CFE81-5C59-4FDC-899E-D429D5EC70F3}" type="presParOf" srcId="{22D8E0AF-322E-4A8E-BC3C-6E9E9A51F58F}" destId="{C057A87B-CF77-43C5-95EA-FF69715D34A3}" srcOrd="4" destOrd="0" presId="urn:microsoft.com/office/officeart/2005/8/layout/lProcess1"/>
    <dgm:cxn modelId="{C5C72EDC-690E-4959-A79D-8F42C3E383C6}" type="presParOf" srcId="{C057A87B-CF77-43C5-95EA-FF69715D34A3}" destId="{DA50ACFD-2722-4D29-B376-5CF3C8F3EB41}" srcOrd="0" destOrd="0" presId="urn:microsoft.com/office/officeart/2005/8/layout/lProcess1"/>
    <dgm:cxn modelId="{8283654C-29F6-4F8B-8485-1E20F3D4FDEF}" type="presParOf" srcId="{C057A87B-CF77-43C5-95EA-FF69715D34A3}" destId="{BDB1F1CF-CE9B-4706-B1B9-29B2D6C5F936}" srcOrd="1" destOrd="0" presId="urn:microsoft.com/office/officeart/2005/8/layout/lProcess1"/>
    <dgm:cxn modelId="{7796E3EF-709A-436E-8CBD-26108050D5C8}" type="presParOf" srcId="{C057A87B-CF77-43C5-95EA-FF69715D34A3}" destId="{34BCB5A3-4525-45E3-81BE-F0A090EDB61C}" srcOrd="2" destOrd="0" presId="urn:microsoft.com/office/officeart/2005/8/layout/lProcess1"/>
    <dgm:cxn modelId="{826A49BA-7470-407B-A45D-4DEB3C74A9A8}" type="presParOf" srcId="{22D8E0AF-322E-4A8E-BC3C-6E9E9A51F58F}" destId="{327986D7-139D-4392-8B4A-5FCCFDE15AEC}" srcOrd="5" destOrd="0" presId="urn:microsoft.com/office/officeart/2005/8/layout/lProcess1"/>
    <dgm:cxn modelId="{5BAE2111-63D5-4790-BBA7-1EDE0941C5DF}" type="presParOf" srcId="{22D8E0AF-322E-4A8E-BC3C-6E9E9A51F58F}" destId="{734C3A16-72FA-42CA-BF15-F44513245016}" srcOrd="6" destOrd="0" presId="urn:microsoft.com/office/officeart/2005/8/layout/lProcess1"/>
    <dgm:cxn modelId="{70944B8D-C7EF-4DD7-B959-071E82D828B8}" type="presParOf" srcId="{734C3A16-72FA-42CA-BF15-F44513245016}" destId="{09ADE9CE-20B7-4A4E-BED6-D56E4ED1D855}" srcOrd="0" destOrd="0" presId="urn:microsoft.com/office/officeart/2005/8/layout/lProcess1"/>
    <dgm:cxn modelId="{6812E7ED-8018-48B4-BF79-3AE12FB07A89}" type="presParOf" srcId="{734C3A16-72FA-42CA-BF15-F44513245016}" destId="{C8CE6287-76AA-46C4-B478-0F9183DE6118}" srcOrd="1" destOrd="0" presId="urn:microsoft.com/office/officeart/2005/8/layout/lProcess1"/>
    <dgm:cxn modelId="{FE32B935-DF34-42F6-B59C-F297F8303891}" type="presParOf" srcId="{734C3A16-72FA-42CA-BF15-F44513245016}" destId="{F7AA6D3E-BCE0-4C06-B101-080DA85DCB01}" srcOrd="2" destOrd="0" presId="urn:microsoft.com/office/officeart/2005/8/layout/lProcess1"/>
    <dgm:cxn modelId="{741F9008-1828-4A68-9AB9-3EEED251C3C6}" type="presParOf" srcId="{734C3A16-72FA-42CA-BF15-F44513245016}" destId="{9C88719A-5490-4BD6-9BC6-8031BB6E214C}" srcOrd="3" destOrd="0" presId="urn:microsoft.com/office/officeart/2005/8/layout/lProcess1"/>
    <dgm:cxn modelId="{DB25EDF1-C49D-4525-8DBF-4970B2C6636E}" type="presParOf" srcId="{734C3A16-72FA-42CA-BF15-F44513245016}" destId="{7F211AA2-A83A-44B4-92DE-1B15101990B6}"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Resource Owner</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Resource Server</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End User</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Business</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API</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EA587102-578B-46F3-8D9E-CEC48527A898}">
      <dgm:prSet phldrT="[Text]"/>
      <dgm:spPr/>
      <dgm:t>
        <a:bodyPr/>
        <a:lstStyle/>
        <a:p>
          <a:r>
            <a:rPr lang="en-US" dirty="0"/>
            <a:t>Client</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15982A38-A73B-4943-B138-EA0EAB77BC29}">
      <dgm:prSet phldrT="[Text]"/>
      <dgm:spPr/>
      <dgm:t>
        <a:bodyPr/>
        <a:lstStyle/>
        <a:p>
          <a:r>
            <a:rPr lang="en-US" dirty="0"/>
            <a:t>MVC App</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Authorization Server</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IdentityServer4</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0" presStyleCnt="4"/>
      <dgm:spPr/>
    </dgm:pt>
    <dgm:pt modelId="{1B62B067-3ABD-452A-B13C-3607426E4677}" type="pres">
      <dgm:prSet presAssocID="{525F31A2-90BB-4E18-B1F5-10D38B8099D9}" presName="parTrans" presStyleLbl="sibTrans2D1" presStyleIdx="0" presStyleCnt="5"/>
      <dgm:spPr/>
    </dgm:pt>
    <dgm:pt modelId="{AC28A259-E8AB-491C-9FF1-41516FA5BC71}" type="pres">
      <dgm:prSet presAssocID="{63746B76-9534-4F4F-B65B-B8A9AACC03F9}" presName="child" presStyleLbl="alignAccFollowNode1" presStyleIdx="0" presStyleCnt="5">
        <dgm:presLayoutVars>
          <dgm:chMax val="0"/>
          <dgm:bulletEnabled val="1"/>
        </dgm:presLayoutVars>
      </dgm:prSet>
      <dgm:spPr/>
    </dgm:pt>
    <dgm:pt modelId="{3BB45165-B7C3-4F4D-BFA1-7D4547436163}" type="pres">
      <dgm:prSet presAssocID="{5CA89521-836B-470D-B51C-F8A4714D4EFF}"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1" presStyleCnt="5"/>
      <dgm:spPr/>
    </dgm:pt>
    <dgm:pt modelId="{F7AA6D3E-BCE0-4C06-B101-080DA85DCB01}" type="pres">
      <dgm:prSet presAssocID="{5CBEC7DD-A25D-4956-9A65-6EA385F6FCB5}" presName="child" presStyleLbl="alignAccFollowNode1" presStyleIdx="1" presStyleCnt="5">
        <dgm:presLayoutVars>
          <dgm:chMax val="0"/>
          <dgm:bulletEnabled val="1"/>
        </dgm:presLayoutVars>
      </dgm:prSet>
      <dgm:spPr/>
    </dgm:pt>
    <dgm:pt modelId="{D5E79C7E-BA4F-41B5-AEAD-7D11CABDB66C}" type="pres">
      <dgm:prSet presAssocID="{41E3B52E-71B8-4BD0-B1ED-D051FFB12506}" presName="hSp" presStyleCnt="0"/>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2" presStyleCnt="4"/>
      <dgm:spPr/>
    </dgm:pt>
    <dgm:pt modelId="{ACE37F24-94F5-4334-B5C0-98D37F23521A}" type="pres">
      <dgm:prSet presAssocID="{92813948-C227-4EB2-8530-43003E3CB375}" presName="parTrans" presStyleLbl="sibTrans2D1" presStyleIdx="2" presStyleCnt="5"/>
      <dgm:spPr/>
    </dgm:pt>
    <dgm:pt modelId="{459BBFF8-CE50-41AE-9B5E-F6026BBE4F45}" type="pres">
      <dgm:prSet presAssocID="{C4FF5CFA-9CEF-4C34-984A-CC28F232798F}" presName="child" presStyleLbl="alignAccFollowNode1" presStyleIdx="2" presStyleCnt="5">
        <dgm:presLayoutVars>
          <dgm:chMax val="0"/>
          <dgm:bulletEnabled val="1"/>
        </dgm:presLayoutVars>
      </dgm:prSet>
      <dgm:spPr/>
    </dgm:pt>
    <dgm:pt modelId="{DA1835C3-DAF0-4A96-AEB1-D3E8FC34BB44}" type="pres">
      <dgm:prSet presAssocID="{B551F8FA-E415-4EE1-BA68-D13E7D2E980B}" presName="sibTrans" presStyleLbl="sibTrans2D1" presStyleIdx="3" presStyleCnt="5"/>
      <dgm:spPr/>
    </dgm:pt>
    <dgm:pt modelId="{85447532-8740-4202-B6A5-AE63748B9291}" type="pres">
      <dgm:prSet presAssocID="{CD410504-9F7F-47AE-B46E-CE985680360F}" presName="child" presStyleLbl="alignAccFollowNode1" presStyleIdx="3" presStyleCnt="5">
        <dgm:presLayoutVars>
          <dgm:chMax val="0"/>
          <dgm:bulletEnabled val="1"/>
        </dgm:presLayoutVars>
      </dgm:prSet>
      <dgm:spPr/>
    </dgm:pt>
    <dgm:pt modelId="{8F2F3A22-7A2A-4EE4-9C5B-70F6E89B9064}" type="pres">
      <dgm:prSet presAssocID="{516A4DDC-76BD-494E-B503-625555CCBC4A}"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3" presStyleCnt="4"/>
      <dgm:spPr/>
    </dgm:pt>
    <dgm:pt modelId="{CE888144-4FF7-4830-94B7-D9398145680E}" type="pres">
      <dgm:prSet presAssocID="{7CBA4BA7-B8C9-4EC9-9C51-4E810224FE14}" presName="parTrans" presStyleLbl="sibTrans2D1" presStyleIdx="4" presStyleCnt="5"/>
      <dgm:spPr/>
    </dgm:pt>
    <dgm:pt modelId="{2985E292-795D-4403-BD7F-3A17BE0B21A7}" type="pres">
      <dgm:prSet presAssocID="{15982A38-A73B-4943-B138-EA0EAB77BC29}" presName="child" presStyleLbl="alignAccFollowNode1" presStyleIdx="4" presStyleCnt="5">
        <dgm:presLayoutVars>
          <dgm:chMax val="0"/>
          <dgm:bulletEnabled val="1"/>
        </dgm:presLayoutVars>
      </dgm:prSet>
      <dgm:spPr/>
    </dgm:pt>
  </dgm:ptLst>
  <dgm:cxnLst>
    <dgm:cxn modelId="{B767AB03-F7F7-492B-8158-C75E1682A10F}" srcId="{EA587102-578B-46F3-8D9E-CEC48527A898}" destId="{15982A38-A73B-4943-B138-EA0EAB77BC29}" srcOrd="0" destOrd="0" parTransId="{7CBA4BA7-B8C9-4EC9-9C51-4E810224FE14}" sibTransId="{9295158E-0763-4655-AD0E-61686A560F58}"/>
    <dgm:cxn modelId="{EBF53204-B32C-42E7-A492-28FE83232B83}" type="presOf" srcId="{C4FF5CFA-9CEF-4C34-984A-CC28F232798F}" destId="{459BBFF8-CE50-41AE-9B5E-F6026BBE4F45}" srcOrd="0" destOrd="0" presId="urn:microsoft.com/office/officeart/2005/8/layout/lProcess1"/>
    <dgm:cxn modelId="{914A5004-542B-4390-B707-DC0F56E8AA36}" type="presOf" srcId="{15982A38-A73B-4943-B138-EA0EAB77BC29}" destId="{2985E292-795D-4403-BD7F-3A17BE0B21A7}" srcOrd="0" destOrd="0" presId="urn:microsoft.com/office/officeart/2005/8/layout/lProcess1"/>
    <dgm:cxn modelId="{1607BE14-8B80-44C3-A45F-C25998D0A159}" type="presOf" srcId="{CD410504-9F7F-47AE-B46E-CE985680360F}" destId="{85447532-8740-4202-B6A5-AE63748B9291}" srcOrd="0" destOrd="0" presId="urn:microsoft.com/office/officeart/2005/8/layout/lProcess1"/>
    <dgm:cxn modelId="{D5BE953B-106D-4730-9F12-EB7FB5D411E0}" type="presOf" srcId="{B551F8FA-E415-4EE1-BA68-D13E7D2E980B}" destId="{DA1835C3-DAF0-4A96-AEB1-D3E8FC34BB44}" srcOrd="0" destOrd="0" presId="urn:microsoft.com/office/officeart/2005/8/layout/lProcess1"/>
    <dgm:cxn modelId="{5FB04161-9BA6-4B6A-9045-24BD29A60793}" type="presOf" srcId="{F342D04F-4D11-41CC-AB66-36041A902B44}" destId="{C8CE6287-76AA-46C4-B478-0F9183DE6118}" srcOrd="0" destOrd="0" presId="urn:microsoft.com/office/officeart/2005/8/layout/lProcess1"/>
    <dgm:cxn modelId="{6FDD2663-737B-48D3-8AAD-676AC9EBAF12}" type="presOf" srcId="{7CBA4BA7-B8C9-4EC9-9C51-4E810224FE14}" destId="{CE888144-4FF7-4830-94B7-D9398145680E}" srcOrd="0" destOrd="0" presId="urn:microsoft.com/office/officeart/2005/8/layout/lProcess1"/>
    <dgm:cxn modelId="{6B045370-B4FF-427A-9929-461476AAE193}" srcId="{516A4DDC-76BD-494E-B503-625555CCBC4A}" destId="{CD410504-9F7F-47AE-B46E-CE985680360F}" srcOrd="1" destOrd="0" parTransId="{995C4470-49EF-4BD9-B00A-AD612181AB58}" sibTransId="{2B847D36-6E88-4DD3-AABD-579C99426233}"/>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0" destOrd="0" parTransId="{D7F37AAF-020D-463D-9735-A1336884A6AE}" sibTransId="{C27250CA-FF59-4A03-8472-477331DB98EB}"/>
    <dgm:cxn modelId="{8D517A74-E182-4C9E-BDC6-E3EFC8B03E93}"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2" destOrd="0" parTransId="{133DE2D2-6278-469E-8A80-F71EA996A07A}" sibTransId="{AE4D7DCA-0B66-4207-B896-C721B2CB4C13}"/>
    <dgm:cxn modelId="{A7B8947C-EA6E-47DE-814B-A0994EFA8C28}" srcId="{C53CC6D8-DEFC-45FD-8207-E1ECCC27EA85}" destId="{EA587102-578B-46F3-8D9E-CEC48527A898}" srcOrd="3" destOrd="0" parTransId="{5B4D99EA-4A7D-4EFB-95FC-BCCF98693CA7}" sibTransId="{8D504E2C-8A70-4591-8ECD-4A886FADED33}"/>
    <dgm:cxn modelId="{B4EB2C84-1F25-4A9F-A647-869785F32A7E}" type="presOf" srcId="{5CA89521-836B-470D-B51C-F8A4714D4EFF}" destId="{DA50ACFD-2722-4D29-B376-5CF3C8F3EB41}"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B77CA88F-F0F7-4677-AE4B-1F17A83F9045}" type="presOf" srcId="{EA587102-578B-46F3-8D9E-CEC48527A898}" destId="{67971461-EE07-4B5E-A0C3-A166C6559682}"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B83F02C4-EF8A-49F3-BA07-B8B5F6256E5B}" type="presOf" srcId="{63746B76-9534-4F4F-B65B-B8A9AACC03F9}" destId="{AC28A259-E8AB-491C-9FF1-41516FA5BC71}" srcOrd="0" destOrd="0" presId="urn:microsoft.com/office/officeart/2005/8/layout/lProcess1"/>
    <dgm:cxn modelId="{1FAD9CC8-430A-4D7A-89D7-CB8207B7FAEC}" type="presOf" srcId="{525F31A2-90BB-4E18-B1F5-10D38B8099D9}" destId="{1B62B067-3ABD-452A-B13C-3607426E4677}" srcOrd="0" destOrd="0" presId="urn:microsoft.com/office/officeart/2005/8/layout/lProcess1"/>
    <dgm:cxn modelId="{47C5FFDA-B5F4-4C69-B026-C16239FB79CD}" type="presOf" srcId="{516A4DDC-76BD-494E-B503-625555CCBC4A}" destId="{9BBCF6CE-E750-48B6-B333-305BBB100737}" srcOrd="0" destOrd="0" presId="urn:microsoft.com/office/officeart/2005/8/layout/lProcess1"/>
    <dgm:cxn modelId="{5781B7DC-71AC-4E9A-A221-D6773D9C0F75}" type="presOf" srcId="{92813948-C227-4EB2-8530-43003E3CB375}" destId="{ACE37F24-94F5-4334-B5C0-98D37F23521A}" srcOrd="0" destOrd="0" presId="urn:microsoft.com/office/officeart/2005/8/layout/lProcess1"/>
    <dgm:cxn modelId="{710659EC-6706-425F-81BB-5F1E070F7D4D}" srcId="{516A4DDC-76BD-494E-B503-625555CCBC4A}" destId="{C4FF5CFA-9CEF-4C34-984A-CC28F232798F}" srcOrd="0" destOrd="0" parTransId="{92813948-C227-4EB2-8530-43003E3CB375}" sibTransId="{B551F8FA-E415-4EE1-BA68-D13E7D2E980B}"/>
    <dgm:cxn modelId="{FE9478F9-AED8-42A2-B53C-3C42E73F1A70}" type="presOf" srcId="{5CBEC7DD-A25D-4956-9A65-6EA385F6FCB5}" destId="{F7AA6D3E-BCE0-4C06-B101-080DA85DCB01}" srcOrd="0" destOrd="0" presId="urn:microsoft.com/office/officeart/2005/8/layout/lProcess1"/>
    <dgm:cxn modelId="{9F73F236-78C5-4726-AAB4-0827184939B4}" type="presParOf" srcId="{22D8E0AF-322E-4A8E-BC3C-6E9E9A51F58F}" destId="{C057A87B-CF77-43C5-95EA-FF69715D34A3}" srcOrd="0" destOrd="0" presId="urn:microsoft.com/office/officeart/2005/8/layout/lProcess1"/>
    <dgm:cxn modelId="{0E5A390E-205E-4FAB-B017-55CF6FCEFF40}" type="presParOf" srcId="{C057A87B-CF77-43C5-95EA-FF69715D34A3}" destId="{DA50ACFD-2722-4D29-B376-5CF3C8F3EB41}" srcOrd="0" destOrd="0" presId="urn:microsoft.com/office/officeart/2005/8/layout/lProcess1"/>
    <dgm:cxn modelId="{FD352D8B-B938-4FAD-B743-912B08552695}" type="presParOf" srcId="{C057A87B-CF77-43C5-95EA-FF69715D34A3}" destId="{1B62B067-3ABD-452A-B13C-3607426E4677}" srcOrd="1" destOrd="0" presId="urn:microsoft.com/office/officeart/2005/8/layout/lProcess1"/>
    <dgm:cxn modelId="{3CF605FE-AACB-4B16-973A-A4F8DEC09850}" type="presParOf" srcId="{C057A87B-CF77-43C5-95EA-FF69715D34A3}" destId="{AC28A259-E8AB-491C-9FF1-41516FA5BC71}" srcOrd="2" destOrd="0" presId="urn:microsoft.com/office/officeart/2005/8/layout/lProcess1"/>
    <dgm:cxn modelId="{398A931D-0107-4773-A15F-05A8DCBB3117}" type="presParOf" srcId="{22D8E0AF-322E-4A8E-BC3C-6E9E9A51F58F}" destId="{3BB45165-B7C3-4F4D-BFA1-7D4547436163}" srcOrd="1" destOrd="0" presId="urn:microsoft.com/office/officeart/2005/8/layout/lProcess1"/>
    <dgm:cxn modelId="{98455CA3-F093-446D-89F9-D9EB970CF92D}" type="presParOf" srcId="{22D8E0AF-322E-4A8E-BC3C-6E9E9A51F58F}" destId="{734C3A16-72FA-42CA-BF15-F44513245016}" srcOrd="2" destOrd="0" presId="urn:microsoft.com/office/officeart/2005/8/layout/lProcess1"/>
    <dgm:cxn modelId="{F2547746-240B-4ED9-ACFF-20EB1B4AB377}" type="presParOf" srcId="{734C3A16-72FA-42CA-BF15-F44513245016}" destId="{09ADE9CE-20B7-4A4E-BED6-D56E4ED1D855}" srcOrd="0" destOrd="0" presId="urn:microsoft.com/office/officeart/2005/8/layout/lProcess1"/>
    <dgm:cxn modelId="{7A6D3A98-494B-44CA-BF64-3057DCAB5BCD}" type="presParOf" srcId="{734C3A16-72FA-42CA-BF15-F44513245016}" destId="{C8CE6287-76AA-46C4-B478-0F9183DE6118}" srcOrd="1" destOrd="0" presId="urn:microsoft.com/office/officeart/2005/8/layout/lProcess1"/>
    <dgm:cxn modelId="{6E69876B-F3DD-497D-80AB-84BF1B739864}" type="presParOf" srcId="{734C3A16-72FA-42CA-BF15-F44513245016}" destId="{F7AA6D3E-BCE0-4C06-B101-080DA85DCB01}" srcOrd="2" destOrd="0" presId="urn:microsoft.com/office/officeart/2005/8/layout/lProcess1"/>
    <dgm:cxn modelId="{C2426223-D9E2-4E6C-BE7E-FE2D28C8F177}" type="presParOf" srcId="{22D8E0AF-322E-4A8E-BC3C-6E9E9A51F58F}" destId="{D5E79C7E-BA4F-41B5-AEAD-7D11CABDB66C}" srcOrd="3" destOrd="0" presId="urn:microsoft.com/office/officeart/2005/8/layout/lProcess1"/>
    <dgm:cxn modelId="{751DAFB9-A151-40F4-A873-36909553796B}" type="presParOf" srcId="{22D8E0AF-322E-4A8E-BC3C-6E9E9A51F58F}" destId="{B1443ED3-5E34-456D-8CD9-88B600EDA95F}" srcOrd="4" destOrd="0" presId="urn:microsoft.com/office/officeart/2005/8/layout/lProcess1"/>
    <dgm:cxn modelId="{38FB8B29-AF5F-4284-BEDC-A4E700A5A8EE}" type="presParOf" srcId="{B1443ED3-5E34-456D-8CD9-88B600EDA95F}" destId="{9BBCF6CE-E750-48B6-B333-305BBB100737}" srcOrd="0" destOrd="0" presId="urn:microsoft.com/office/officeart/2005/8/layout/lProcess1"/>
    <dgm:cxn modelId="{2AE8E7D5-767E-4F44-BFC2-18899AA9CC1B}" type="presParOf" srcId="{B1443ED3-5E34-456D-8CD9-88B600EDA95F}" destId="{ACE37F24-94F5-4334-B5C0-98D37F23521A}" srcOrd="1" destOrd="0" presId="urn:microsoft.com/office/officeart/2005/8/layout/lProcess1"/>
    <dgm:cxn modelId="{8E7936F9-7CD2-453B-A877-1957FB69E6A0}" type="presParOf" srcId="{B1443ED3-5E34-456D-8CD9-88B600EDA95F}" destId="{459BBFF8-CE50-41AE-9B5E-F6026BBE4F45}" srcOrd="2" destOrd="0" presId="urn:microsoft.com/office/officeart/2005/8/layout/lProcess1"/>
    <dgm:cxn modelId="{49DA023D-28CF-445C-B729-54C01EA71161}" type="presParOf" srcId="{B1443ED3-5E34-456D-8CD9-88B600EDA95F}" destId="{DA1835C3-DAF0-4A96-AEB1-D3E8FC34BB44}" srcOrd="3" destOrd="0" presId="urn:microsoft.com/office/officeart/2005/8/layout/lProcess1"/>
    <dgm:cxn modelId="{7244F9F4-2DB3-4CF6-BB68-6342E6ACD87C}" type="presParOf" srcId="{B1443ED3-5E34-456D-8CD9-88B600EDA95F}" destId="{85447532-8740-4202-B6A5-AE63748B9291}" srcOrd="4" destOrd="0" presId="urn:microsoft.com/office/officeart/2005/8/layout/lProcess1"/>
    <dgm:cxn modelId="{41A8B486-18AD-491C-893A-56E0E07477E9}" type="presParOf" srcId="{22D8E0AF-322E-4A8E-BC3C-6E9E9A51F58F}" destId="{8F2F3A22-7A2A-4EE4-9C5B-70F6E89B9064}" srcOrd="5" destOrd="0" presId="urn:microsoft.com/office/officeart/2005/8/layout/lProcess1"/>
    <dgm:cxn modelId="{BCDE5D66-AAC4-4975-9DC0-BDF3CD5E7716}" type="presParOf" srcId="{22D8E0AF-322E-4A8E-BC3C-6E9E9A51F58F}" destId="{96EC6E5F-616C-4A0E-8B47-23C2DB360B15}" srcOrd="6" destOrd="0" presId="urn:microsoft.com/office/officeart/2005/8/layout/lProcess1"/>
    <dgm:cxn modelId="{11F81AF8-5C41-49AE-B5A4-F9AEE32E5288}" type="presParOf" srcId="{96EC6E5F-616C-4A0E-8B47-23C2DB360B15}" destId="{67971461-EE07-4B5E-A0C3-A166C6559682}" srcOrd="0" destOrd="0" presId="urn:microsoft.com/office/officeart/2005/8/layout/lProcess1"/>
    <dgm:cxn modelId="{25F276E8-BE68-412D-902C-EBF2A267044F}" type="presParOf" srcId="{96EC6E5F-616C-4A0E-8B47-23C2DB360B15}" destId="{CE888144-4FF7-4830-94B7-D9398145680E}" srcOrd="1" destOrd="0" presId="urn:microsoft.com/office/officeart/2005/8/layout/lProcess1"/>
    <dgm:cxn modelId="{13E24760-31BC-417E-8A52-2B8DAE763751}" type="presParOf" srcId="{96EC6E5F-616C-4A0E-8B47-23C2DB360B15}" destId="{2985E292-795D-4403-BD7F-3A17BE0B21A7}"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46401"/>
        <a:ext cx="2036655" cy="486461"/>
      </dsp:txXfrm>
    </dsp:sp>
    <dsp:sp modelId="{1B62B067-3ABD-452A-B13C-3607426E4677}">
      <dsp:nvSpPr>
        <dsp:cNvPr id="0" name=""/>
        <dsp:cNvSpPr/>
      </dsp:nvSpPr>
      <dsp:spPr>
        <a:xfrm rot="5400000">
          <a:off x="992344"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843988"/>
        <a:ext cx="2036655" cy="486461"/>
      </dsp:txXfrm>
    </dsp:sp>
    <dsp:sp modelId="{DF54C50F-225E-47E8-9EC4-AAA209AD28CA}">
      <dsp:nvSpPr>
        <dsp:cNvPr id="0" name=""/>
        <dsp:cNvSpPr/>
      </dsp:nvSpPr>
      <dsp:spPr>
        <a:xfrm rot="5400000">
          <a:off x="992344"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F7ED034-AA30-4B1A-8620-7E8A912922A6}">
      <dsp:nvSpPr>
        <dsp:cNvPr id="0" name=""/>
        <dsp:cNvSpPr/>
      </dsp:nvSpPr>
      <dsp:spPr>
        <a:xfrm>
          <a:off x="4095"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Azure AD</a:t>
          </a:r>
        </a:p>
      </dsp:txBody>
      <dsp:txXfrm>
        <a:off x="19230" y="1541575"/>
        <a:ext cx="2036655" cy="486461"/>
      </dsp:txXfrm>
    </dsp:sp>
    <dsp:sp modelId="{8C20635A-7506-4B86-BAD6-C297636DF1C9}">
      <dsp:nvSpPr>
        <dsp:cNvPr id="0" name=""/>
        <dsp:cNvSpPr/>
      </dsp:nvSpPr>
      <dsp:spPr>
        <a:xfrm rot="5400000">
          <a:off x="992344"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BCB5A3-4525-45E3-81BE-F0A090EDB61C}">
      <dsp:nvSpPr>
        <dsp:cNvPr id="0" name=""/>
        <dsp:cNvSpPr/>
      </dsp:nvSpPr>
      <dsp:spPr>
        <a:xfrm>
          <a:off x="4095"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OWIN</a:t>
          </a:r>
        </a:p>
      </dsp:txBody>
      <dsp:txXfrm>
        <a:off x="19230" y="2239162"/>
        <a:ext cx="2036655" cy="486461"/>
      </dsp:txXfrm>
    </dsp:sp>
    <dsp:sp modelId="{64E75535-D964-4318-8B28-E09C6F16D091}">
      <dsp:nvSpPr>
        <dsp:cNvPr id="0" name=""/>
        <dsp:cNvSpPr/>
      </dsp:nvSpPr>
      <dsp:spPr>
        <a:xfrm rot="5400000">
          <a:off x="992344" y="2785973"/>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5889BA5-DC82-4D41-8983-B2EE794BC078}">
      <dsp:nvSpPr>
        <dsp:cNvPr id="0" name=""/>
        <dsp:cNvSpPr/>
      </dsp:nvSpPr>
      <dsp:spPr>
        <a:xfrm>
          <a:off x="4095" y="2921615"/>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t>Okta</a:t>
          </a:r>
          <a:endParaRPr lang="en-US" sz="2300" kern="1200" dirty="0"/>
        </a:p>
      </dsp:txBody>
      <dsp:txXfrm>
        <a:off x="19230" y="2936750"/>
        <a:ext cx="2036655" cy="486461"/>
      </dsp:txXfrm>
    </dsp:sp>
    <dsp:sp modelId="{81F8829A-C591-47A3-9F19-1D48247961F9}">
      <dsp:nvSpPr>
        <dsp:cNvPr id="0" name=""/>
        <dsp:cNvSpPr/>
      </dsp:nvSpPr>
      <dsp:spPr>
        <a:xfrm rot="5400000">
          <a:off x="992344" y="3483560"/>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88619A-0E5D-41ED-BF2F-CDACF2A6804E}">
      <dsp:nvSpPr>
        <dsp:cNvPr id="0" name=""/>
        <dsp:cNvSpPr/>
      </dsp:nvSpPr>
      <dsp:spPr>
        <a:xfrm>
          <a:off x="4095" y="3619202"/>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Auth0.com</a:t>
          </a:r>
        </a:p>
      </dsp:txBody>
      <dsp:txXfrm>
        <a:off x="19230" y="3634337"/>
        <a:ext cx="2036655" cy="486461"/>
      </dsp:txXfrm>
    </dsp:sp>
    <dsp:sp modelId="{09ADE9CE-20B7-4A4E-BED6-D56E4ED1D855}">
      <dsp:nvSpPr>
        <dsp:cNvPr id="0" name=""/>
        <dsp:cNvSpPr/>
      </dsp:nvSpPr>
      <dsp:spPr>
        <a:xfrm>
          <a:off x="2360390"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46401"/>
        <a:ext cx="2036655" cy="486461"/>
      </dsp:txXfrm>
    </dsp:sp>
    <dsp:sp modelId="{C8CE6287-76AA-46C4-B478-0F9183DE6118}">
      <dsp:nvSpPr>
        <dsp:cNvPr id="0" name=""/>
        <dsp:cNvSpPr/>
      </dsp:nvSpPr>
      <dsp:spPr>
        <a:xfrm rot="5400000">
          <a:off x="3348638"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843988"/>
        <a:ext cx="2036655" cy="486461"/>
      </dsp:txXfrm>
    </dsp:sp>
    <dsp:sp modelId="{9BBCF6CE-E750-48B6-B333-305BBB100737}">
      <dsp:nvSpPr>
        <dsp:cNvPr id="0" name=""/>
        <dsp:cNvSpPr/>
      </dsp:nvSpPr>
      <dsp:spPr>
        <a:xfrm>
          <a:off x="4716684"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46401"/>
        <a:ext cx="2036655" cy="486461"/>
      </dsp:txXfrm>
    </dsp:sp>
    <dsp:sp modelId="{ACE37F24-94F5-4334-B5C0-98D37F23521A}">
      <dsp:nvSpPr>
        <dsp:cNvPr id="0" name=""/>
        <dsp:cNvSpPr/>
      </dsp:nvSpPr>
      <dsp:spPr>
        <a:xfrm rot="5400000">
          <a:off x="5704933"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843988"/>
        <a:ext cx="2036655" cy="486461"/>
      </dsp:txXfrm>
    </dsp:sp>
    <dsp:sp modelId="{DA1835C3-DAF0-4A96-AEB1-D3E8FC34BB44}">
      <dsp:nvSpPr>
        <dsp:cNvPr id="0" name=""/>
        <dsp:cNvSpPr/>
      </dsp:nvSpPr>
      <dsp:spPr>
        <a:xfrm rot="5400000">
          <a:off x="5704933"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716684"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End User</a:t>
          </a:r>
        </a:p>
      </dsp:txBody>
      <dsp:txXfrm>
        <a:off x="4731819" y="1541575"/>
        <a:ext cx="2036655" cy="486461"/>
      </dsp:txXfrm>
    </dsp:sp>
    <dsp:sp modelId="{67971461-EE07-4B5E-A0C3-A166C6559682}">
      <dsp:nvSpPr>
        <dsp:cNvPr id="0" name=""/>
        <dsp:cNvSpPr/>
      </dsp:nvSpPr>
      <dsp:spPr>
        <a:xfrm>
          <a:off x="7072979" y="131266"/>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46401"/>
        <a:ext cx="2036655" cy="486461"/>
      </dsp:txXfrm>
    </dsp:sp>
    <dsp:sp modelId="{1C21B318-5E5F-4C85-809E-D74676FF39E5}">
      <dsp:nvSpPr>
        <dsp:cNvPr id="0" name=""/>
        <dsp:cNvSpPr/>
      </dsp:nvSpPr>
      <dsp:spPr>
        <a:xfrm rot="5400000">
          <a:off x="8061227" y="693211"/>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49639D-A74C-447E-B097-AA0F126EF8A1}">
      <dsp:nvSpPr>
        <dsp:cNvPr id="0" name=""/>
        <dsp:cNvSpPr/>
      </dsp:nvSpPr>
      <dsp:spPr>
        <a:xfrm>
          <a:off x="7072979" y="828853"/>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dsp:txBody>
      <dsp:txXfrm>
        <a:off x="7088114" y="843988"/>
        <a:ext cx="2036655" cy="486461"/>
      </dsp:txXfrm>
    </dsp:sp>
    <dsp:sp modelId="{24ED6B22-1265-4CE6-AAA3-D94584A521CD}">
      <dsp:nvSpPr>
        <dsp:cNvPr id="0" name=""/>
        <dsp:cNvSpPr/>
      </dsp:nvSpPr>
      <dsp:spPr>
        <a:xfrm rot="5400000">
          <a:off x="8061227" y="1390798"/>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7072979" y="1526440"/>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MVC App</a:t>
          </a:r>
        </a:p>
      </dsp:txBody>
      <dsp:txXfrm>
        <a:off x="7088114" y="1541575"/>
        <a:ext cx="2036655" cy="486461"/>
      </dsp:txXfrm>
    </dsp:sp>
    <dsp:sp modelId="{7131A2BC-013D-4DDA-8FC6-CA4F8B9B619E}">
      <dsp:nvSpPr>
        <dsp:cNvPr id="0" name=""/>
        <dsp:cNvSpPr/>
      </dsp:nvSpPr>
      <dsp:spPr>
        <a:xfrm rot="5400000">
          <a:off x="8061227"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7072979"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SPA</a:t>
          </a:r>
        </a:p>
      </dsp:txBody>
      <dsp:txXfrm>
        <a:off x="7088114" y="2239162"/>
        <a:ext cx="2036655" cy="486461"/>
      </dsp:txXfrm>
    </dsp:sp>
    <dsp:sp modelId="{0C1CAC8B-CC80-49DA-9707-021AB163C55F}">
      <dsp:nvSpPr>
        <dsp:cNvPr id="0" name=""/>
        <dsp:cNvSpPr/>
      </dsp:nvSpPr>
      <dsp:spPr>
        <a:xfrm rot="5400000">
          <a:off x="8061227" y="2785973"/>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91CFF52-570B-4EA0-A066-340D0552F304}">
      <dsp:nvSpPr>
        <dsp:cNvPr id="0" name=""/>
        <dsp:cNvSpPr/>
      </dsp:nvSpPr>
      <dsp:spPr>
        <a:xfrm>
          <a:off x="7072979" y="2921615"/>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Mobile App</a:t>
          </a:r>
        </a:p>
      </dsp:txBody>
      <dsp:txXfrm>
        <a:off x="7088114" y="2936750"/>
        <a:ext cx="2036655" cy="486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541575"/>
        <a:ext cx="2036655" cy="486461"/>
      </dsp:txXfrm>
    </dsp:sp>
    <dsp:sp modelId="{1B62B067-3ABD-452A-B13C-3607426E4677}">
      <dsp:nvSpPr>
        <dsp:cNvPr id="0" name=""/>
        <dsp:cNvSpPr/>
      </dsp:nvSpPr>
      <dsp:spPr>
        <a:xfrm rot="5400000">
          <a:off x="992344"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2239162"/>
        <a:ext cx="2036655" cy="486461"/>
      </dsp:txXfrm>
    </dsp:sp>
    <dsp:sp modelId="{09ADE9CE-20B7-4A4E-BED6-D56E4ED1D855}">
      <dsp:nvSpPr>
        <dsp:cNvPr id="0" name=""/>
        <dsp:cNvSpPr/>
      </dsp:nvSpPr>
      <dsp:spPr>
        <a:xfrm>
          <a:off x="2360390"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541575"/>
        <a:ext cx="2036655" cy="486461"/>
      </dsp:txXfrm>
    </dsp:sp>
    <dsp:sp modelId="{C8CE6287-76AA-46C4-B478-0F9183DE6118}">
      <dsp:nvSpPr>
        <dsp:cNvPr id="0" name=""/>
        <dsp:cNvSpPr/>
      </dsp:nvSpPr>
      <dsp:spPr>
        <a:xfrm rot="5400000">
          <a:off x="3348638"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2239162"/>
        <a:ext cx="2036655" cy="486461"/>
      </dsp:txXfrm>
    </dsp:sp>
    <dsp:sp modelId="{9BBCF6CE-E750-48B6-B333-305BBB100737}">
      <dsp:nvSpPr>
        <dsp:cNvPr id="0" name=""/>
        <dsp:cNvSpPr/>
      </dsp:nvSpPr>
      <dsp:spPr>
        <a:xfrm>
          <a:off x="4716684"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541575"/>
        <a:ext cx="2036655" cy="486461"/>
      </dsp:txXfrm>
    </dsp:sp>
    <dsp:sp modelId="{ACE37F24-94F5-4334-B5C0-98D37F23521A}">
      <dsp:nvSpPr>
        <dsp:cNvPr id="0" name=""/>
        <dsp:cNvSpPr/>
      </dsp:nvSpPr>
      <dsp:spPr>
        <a:xfrm rot="5400000">
          <a:off x="5704933"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2239162"/>
        <a:ext cx="2036655" cy="486461"/>
      </dsp:txXfrm>
    </dsp:sp>
    <dsp:sp modelId="{67971461-EE07-4B5E-A0C3-A166C6559682}">
      <dsp:nvSpPr>
        <dsp:cNvPr id="0" name=""/>
        <dsp:cNvSpPr/>
      </dsp:nvSpPr>
      <dsp:spPr>
        <a:xfrm>
          <a:off x="7072979" y="1526440"/>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541575"/>
        <a:ext cx="2036655" cy="486461"/>
      </dsp:txXfrm>
    </dsp:sp>
    <dsp:sp modelId="{1C21B318-5E5F-4C85-809E-D74676FF39E5}">
      <dsp:nvSpPr>
        <dsp:cNvPr id="0" name=""/>
        <dsp:cNvSpPr/>
      </dsp:nvSpPr>
      <dsp:spPr>
        <a:xfrm rot="5400000">
          <a:off x="8061227" y="2088386"/>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549639D-A74C-447E-B097-AA0F126EF8A1}">
      <dsp:nvSpPr>
        <dsp:cNvPr id="0" name=""/>
        <dsp:cNvSpPr/>
      </dsp:nvSpPr>
      <dsp:spPr>
        <a:xfrm>
          <a:off x="7072979" y="2224027"/>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dsp:txBody>
      <dsp:txXfrm>
        <a:off x="7088114" y="2239162"/>
        <a:ext cx="2036655" cy="486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4BEF2-FAE7-41AF-9ED4-9C1E110F9FD8}">
      <dsp:nvSpPr>
        <dsp:cNvPr id="0" name=""/>
        <dsp:cNvSpPr/>
      </dsp:nvSpPr>
      <dsp:spPr>
        <a:xfrm>
          <a:off x="4607" y="665760"/>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Authorization code</a:t>
          </a:r>
        </a:p>
      </dsp:txBody>
      <dsp:txXfrm>
        <a:off x="21633" y="682786"/>
        <a:ext cx="2291238" cy="547270"/>
      </dsp:txXfrm>
    </dsp:sp>
    <dsp:sp modelId="{4567771E-71CE-44E2-BE11-1A125075943B}">
      <dsp:nvSpPr>
        <dsp:cNvPr id="0" name=""/>
        <dsp:cNvSpPr/>
      </dsp:nvSpPr>
      <dsp:spPr>
        <a:xfrm rot="5400000">
          <a:off x="1116387" y="1297948"/>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2847643-90D7-40EA-B799-CCBF7888E6BB}">
      <dsp:nvSpPr>
        <dsp:cNvPr id="0" name=""/>
        <dsp:cNvSpPr/>
      </dsp:nvSpPr>
      <dsp:spPr>
        <a:xfrm>
          <a:off x="4607" y="1450545"/>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Server Side</a:t>
          </a:r>
        </a:p>
      </dsp:txBody>
      <dsp:txXfrm>
        <a:off x="21633" y="1467571"/>
        <a:ext cx="2291238" cy="547270"/>
      </dsp:txXfrm>
    </dsp:sp>
    <dsp:sp modelId="{35283B5E-E9AC-4381-B671-B8D0947853FC}">
      <dsp:nvSpPr>
        <dsp:cNvPr id="0" name=""/>
        <dsp:cNvSpPr/>
      </dsp:nvSpPr>
      <dsp:spPr>
        <a:xfrm>
          <a:off x="2655439" y="665760"/>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Authorization code</a:t>
          </a:r>
        </a:p>
        <a:p>
          <a:pPr marL="0" lvl="0" indent="0" algn="ctr" defTabSz="889000">
            <a:lnSpc>
              <a:spcPct val="90000"/>
            </a:lnSpc>
            <a:spcBef>
              <a:spcPct val="0"/>
            </a:spcBef>
            <a:spcAft>
              <a:spcPct val="35000"/>
            </a:spcAft>
            <a:buNone/>
          </a:pPr>
          <a:r>
            <a:rPr lang="en-US" sz="2000" kern="1200" dirty="0"/>
            <a:t>With PKE</a:t>
          </a:r>
        </a:p>
      </dsp:txBody>
      <dsp:txXfrm>
        <a:off x="2672465" y="682786"/>
        <a:ext cx="2291238" cy="547270"/>
      </dsp:txXfrm>
    </dsp:sp>
    <dsp:sp modelId="{5A27F1AA-16E5-421A-9B45-9471F70342BA}">
      <dsp:nvSpPr>
        <dsp:cNvPr id="0" name=""/>
        <dsp:cNvSpPr/>
      </dsp:nvSpPr>
      <dsp:spPr>
        <a:xfrm rot="5400000">
          <a:off x="3767218" y="1297948"/>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CE5E7A-8276-4BBB-BB33-5DA6A83E9264}">
      <dsp:nvSpPr>
        <dsp:cNvPr id="0" name=""/>
        <dsp:cNvSpPr/>
      </dsp:nvSpPr>
      <dsp:spPr>
        <a:xfrm>
          <a:off x="2655439" y="1450545"/>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Mobile App</a:t>
          </a:r>
        </a:p>
      </dsp:txBody>
      <dsp:txXfrm>
        <a:off x="2672465" y="1467571"/>
        <a:ext cx="2291238" cy="547270"/>
      </dsp:txXfrm>
    </dsp:sp>
    <dsp:sp modelId="{269CF1EB-815D-447C-A208-333515549F1C}">
      <dsp:nvSpPr>
        <dsp:cNvPr id="0" name=""/>
        <dsp:cNvSpPr/>
      </dsp:nvSpPr>
      <dsp:spPr>
        <a:xfrm rot="5400000">
          <a:off x="3767218" y="2082734"/>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F4CAA0-9636-456E-A24F-53F9BD436610}">
      <dsp:nvSpPr>
        <dsp:cNvPr id="0" name=""/>
        <dsp:cNvSpPr/>
      </dsp:nvSpPr>
      <dsp:spPr>
        <a:xfrm>
          <a:off x="2655439" y="2235331"/>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SPA</a:t>
          </a:r>
        </a:p>
      </dsp:txBody>
      <dsp:txXfrm>
        <a:off x="2672465" y="2252357"/>
        <a:ext cx="2291238" cy="547270"/>
      </dsp:txXfrm>
    </dsp:sp>
    <dsp:sp modelId="{F1C87221-7593-4C3F-BDA7-78B0035828FF}">
      <dsp:nvSpPr>
        <dsp:cNvPr id="0" name=""/>
        <dsp:cNvSpPr/>
      </dsp:nvSpPr>
      <dsp:spPr>
        <a:xfrm rot="5400000">
          <a:off x="3767218" y="2867519"/>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A290F67-CA42-439F-A8E7-14FBA2C88004}">
      <dsp:nvSpPr>
        <dsp:cNvPr id="0" name=""/>
        <dsp:cNvSpPr/>
      </dsp:nvSpPr>
      <dsp:spPr>
        <a:xfrm>
          <a:off x="2655439" y="3020117"/>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Web App</a:t>
          </a:r>
        </a:p>
      </dsp:txBody>
      <dsp:txXfrm>
        <a:off x="2672465" y="3037143"/>
        <a:ext cx="2291238" cy="547270"/>
      </dsp:txXfrm>
    </dsp:sp>
    <dsp:sp modelId="{DA50ACFD-2722-4D29-B376-5CF3C8F3EB41}">
      <dsp:nvSpPr>
        <dsp:cNvPr id="0" name=""/>
        <dsp:cNvSpPr/>
      </dsp:nvSpPr>
      <dsp:spPr>
        <a:xfrm>
          <a:off x="5306270" y="665760"/>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Implicit*</a:t>
          </a:r>
        </a:p>
      </dsp:txBody>
      <dsp:txXfrm>
        <a:off x="5323296" y="682786"/>
        <a:ext cx="2291238" cy="547270"/>
      </dsp:txXfrm>
    </dsp:sp>
    <dsp:sp modelId="{BDB1F1CF-CE9B-4706-B1B9-29B2D6C5F936}">
      <dsp:nvSpPr>
        <dsp:cNvPr id="0" name=""/>
        <dsp:cNvSpPr/>
      </dsp:nvSpPr>
      <dsp:spPr>
        <a:xfrm rot="5400000">
          <a:off x="6418049" y="1297948"/>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4BCB5A3-4525-45E3-81BE-F0A090EDB61C}">
      <dsp:nvSpPr>
        <dsp:cNvPr id="0" name=""/>
        <dsp:cNvSpPr/>
      </dsp:nvSpPr>
      <dsp:spPr>
        <a:xfrm>
          <a:off x="5306270" y="1450545"/>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SPA</a:t>
          </a:r>
        </a:p>
      </dsp:txBody>
      <dsp:txXfrm>
        <a:off x="5323296" y="1467571"/>
        <a:ext cx="2291238" cy="547270"/>
      </dsp:txXfrm>
    </dsp:sp>
    <dsp:sp modelId="{09ADE9CE-20B7-4A4E-BED6-D56E4ED1D855}">
      <dsp:nvSpPr>
        <dsp:cNvPr id="0" name=""/>
        <dsp:cNvSpPr/>
      </dsp:nvSpPr>
      <dsp:spPr>
        <a:xfrm>
          <a:off x="7957101" y="665760"/>
          <a:ext cx="2325290" cy="581322"/>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Hybrid*</a:t>
          </a:r>
        </a:p>
      </dsp:txBody>
      <dsp:txXfrm>
        <a:off x="7974127" y="682786"/>
        <a:ext cx="2291238" cy="547270"/>
      </dsp:txXfrm>
    </dsp:sp>
    <dsp:sp modelId="{C8CE6287-76AA-46C4-B478-0F9183DE6118}">
      <dsp:nvSpPr>
        <dsp:cNvPr id="0" name=""/>
        <dsp:cNvSpPr/>
      </dsp:nvSpPr>
      <dsp:spPr>
        <a:xfrm rot="5400000">
          <a:off x="9068881" y="1297948"/>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7957101" y="1450545"/>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dirty="0"/>
            <a:t>Server Side</a:t>
          </a:r>
        </a:p>
      </dsp:txBody>
      <dsp:txXfrm>
        <a:off x="7974127" y="1467571"/>
        <a:ext cx="2291238" cy="547270"/>
      </dsp:txXfrm>
    </dsp:sp>
    <dsp:sp modelId="{9C88719A-5490-4BD6-9BC6-8031BB6E214C}">
      <dsp:nvSpPr>
        <dsp:cNvPr id="0" name=""/>
        <dsp:cNvSpPr/>
      </dsp:nvSpPr>
      <dsp:spPr>
        <a:xfrm rot="5400000">
          <a:off x="9068881" y="2082734"/>
          <a:ext cx="101731" cy="101731"/>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F211AA2-A83A-44B4-92DE-1B15101990B6}">
      <dsp:nvSpPr>
        <dsp:cNvPr id="0" name=""/>
        <dsp:cNvSpPr/>
      </dsp:nvSpPr>
      <dsp:spPr>
        <a:xfrm>
          <a:off x="7957101" y="2235331"/>
          <a:ext cx="2325290" cy="581322"/>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kern="1200"/>
            <a:t>Mobile App</a:t>
          </a:r>
          <a:endParaRPr lang="en-US" sz="3300" kern="1200" dirty="0"/>
        </a:p>
      </dsp:txBody>
      <dsp:txXfrm>
        <a:off x="7974127" y="2252357"/>
        <a:ext cx="2291238" cy="547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ACFD-2722-4D29-B376-5CF3C8F3EB41}">
      <dsp:nvSpPr>
        <dsp:cNvPr id="0" name=""/>
        <dsp:cNvSpPr/>
      </dsp:nvSpPr>
      <dsp:spPr>
        <a:xfrm>
          <a:off x="4095"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Authorization Server</a:t>
          </a:r>
        </a:p>
      </dsp:txBody>
      <dsp:txXfrm>
        <a:off x="19230" y="1192782"/>
        <a:ext cx="2036655" cy="486461"/>
      </dsp:txXfrm>
    </dsp:sp>
    <dsp:sp modelId="{1B62B067-3ABD-452A-B13C-3607426E4677}">
      <dsp:nvSpPr>
        <dsp:cNvPr id="0" name=""/>
        <dsp:cNvSpPr/>
      </dsp:nvSpPr>
      <dsp:spPr>
        <a:xfrm rot="5400000">
          <a:off x="992344"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4095"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dsp:txBody>
      <dsp:txXfrm>
        <a:off x="19230" y="1890369"/>
        <a:ext cx="2036655" cy="486461"/>
      </dsp:txXfrm>
    </dsp:sp>
    <dsp:sp modelId="{09ADE9CE-20B7-4A4E-BED6-D56E4ED1D855}">
      <dsp:nvSpPr>
        <dsp:cNvPr id="0" name=""/>
        <dsp:cNvSpPr/>
      </dsp:nvSpPr>
      <dsp:spPr>
        <a:xfrm>
          <a:off x="2360390"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Server</a:t>
          </a:r>
        </a:p>
      </dsp:txBody>
      <dsp:txXfrm>
        <a:off x="2375525" y="1192782"/>
        <a:ext cx="2036655" cy="486461"/>
      </dsp:txXfrm>
    </dsp:sp>
    <dsp:sp modelId="{C8CE6287-76AA-46C4-B478-0F9183DE6118}">
      <dsp:nvSpPr>
        <dsp:cNvPr id="0" name=""/>
        <dsp:cNvSpPr/>
      </dsp:nvSpPr>
      <dsp:spPr>
        <a:xfrm rot="5400000">
          <a:off x="3348638"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360390"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dsp:txBody>
      <dsp:txXfrm>
        <a:off x="2375525" y="1890369"/>
        <a:ext cx="2036655" cy="486461"/>
      </dsp:txXfrm>
    </dsp:sp>
    <dsp:sp modelId="{9BBCF6CE-E750-48B6-B333-305BBB100737}">
      <dsp:nvSpPr>
        <dsp:cNvPr id="0" name=""/>
        <dsp:cNvSpPr/>
      </dsp:nvSpPr>
      <dsp:spPr>
        <a:xfrm>
          <a:off x="4716684"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Resource Owner</a:t>
          </a:r>
        </a:p>
      </dsp:txBody>
      <dsp:txXfrm>
        <a:off x="4731819" y="1192782"/>
        <a:ext cx="2036655" cy="486461"/>
      </dsp:txXfrm>
    </dsp:sp>
    <dsp:sp modelId="{ACE37F24-94F5-4334-B5C0-98D37F23521A}">
      <dsp:nvSpPr>
        <dsp:cNvPr id="0" name=""/>
        <dsp:cNvSpPr/>
      </dsp:nvSpPr>
      <dsp:spPr>
        <a:xfrm rot="5400000">
          <a:off x="5704933"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4716684"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Business</a:t>
          </a:r>
        </a:p>
      </dsp:txBody>
      <dsp:txXfrm>
        <a:off x="4731819" y="1890369"/>
        <a:ext cx="2036655" cy="486461"/>
      </dsp:txXfrm>
    </dsp:sp>
    <dsp:sp modelId="{DA1835C3-DAF0-4A96-AEB1-D3E8FC34BB44}">
      <dsp:nvSpPr>
        <dsp:cNvPr id="0" name=""/>
        <dsp:cNvSpPr/>
      </dsp:nvSpPr>
      <dsp:spPr>
        <a:xfrm rot="5400000">
          <a:off x="5704933" y="2437179"/>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4716684" y="2572821"/>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End User</a:t>
          </a:r>
        </a:p>
      </dsp:txBody>
      <dsp:txXfrm>
        <a:off x="4731819" y="2587956"/>
        <a:ext cx="2036655" cy="486461"/>
      </dsp:txXfrm>
    </dsp:sp>
    <dsp:sp modelId="{67971461-EE07-4B5E-A0C3-A166C6559682}">
      <dsp:nvSpPr>
        <dsp:cNvPr id="0" name=""/>
        <dsp:cNvSpPr/>
      </dsp:nvSpPr>
      <dsp:spPr>
        <a:xfrm>
          <a:off x="7072979" y="1177647"/>
          <a:ext cx="2066925" cy="516731"/>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Client</a:t>
          </a:r>
        </a:p>
      </dsp:txBody>
      <dsp:txXfrm>
        <a:off x="7088114" y="1192782"/>
        <a:ext cx="2036655" cy="486461"/>
      </dsp:txXfrm>
    </dsp:sp>
    <dsp:sp modelId="{CE888144-4FF7-4830-94B7-D9398145680E}">
      <dsp:nvSpPr>
        <dsp:cNvPr id="0" name=""/>
        <dsp:cNvSpPr/>
      </dsp:nvSpPr>
      <dsp:spPr>
        <a:xfrm rot="5400000">
          <a:off x="8061227" y="1739592"/>
          <a:ext cx="90427" cy="90427"/>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7072979" y="1875234"/>
          <a:ext cx="2066925" cy="516731"/>
        </a:xfrm>
        <a:prstGeom prst="roundRect">
          <a:avLst>
            <a:gd name="adj" fmla="val 10000"/>
          </a:avLst>
        </a:prstGeom>
        <a:solidFill>
          <a:schemeClr val="lt1">
            <a:alpha val="90000"/>
            <a:tint val="40000"/>
            <a:hueOff val="0"/>
            <a:satOff val="0"/>
            <a:lumOff val="0"/>
            <a:alphaOff val="0"/>
          </a:schemeClr>
        </a:solidFill>
        <a:ln w="6350" cap="flat" cmpd="sng" algn="ctr">
          <a:solidFill>
            <a:schemeClr val="accent1">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MVC App</a:t>
          </a:r>
        </a:p>
      </dsp:txBody>
      <dsp:txXfrm>
        <a:off x="7088114" y="1890369"/>
        <a:ext cx="2036655" cy="48646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7/24/2020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7/24/2020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cs.identityserver.io/en/latest/endpoints/discovery.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link-systems.com/blog/single-sign-on-ws-fed-and-sa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133823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Authorization code flow (front channel + back channel)</a:t>
            </a:r>
            <a:r>
              <a:rPr lang="en-US" sz="1200" b="0" i="0" kern="1200" dirty="0">
                <a:solidFill>
                  <a:schemeClr val="tx1"/>
                </a:solidFill>
                <a:effectLst/>
                <a:latin typeface="+mn-lt"/>
                <a:ea typeface="+mn-ea"/>
                <a:cs typeface="+mn-cs"/>
              </a:rPr>
              <a:t>, most commonly used process flow.</a:t>
            </a:r>
          </a:p>
          <a:p>
            <a:pPr fontAlgn="base"/>
            <a:r>
              <a:rPr lang="en-US" sz="1200" b="0" i="0" kern="1200" dirty="0">
                <a:solidFill>
                  <a:schemeClr val="tx1"/>
                </a:solidFill>
                <a:effectLst/>
                <a:latin typeface="+mn-lt"/>
                <a:ea typeface="+mn-ea"/>
                <a:cs typeface="+mn-cs"/>
              </a:rPr>
              <a:t>Auth code exchange for an access-token (using the back-channel)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back-channel communication is communication sent out by web server to web server, (vs. front-end channel communication, which is communication between a browser and a web server).</a:t>
            </a:r>
          </a:p>
          <a:p>
            <a:pPr fontAlgn="base"/>
            <a:r>
              <a:rPr lang="en-US" sz="1200" b="0" i="0" kern="1200" dirty="0">
                <a:solidFill>
                  <a:schemeClr val="tx1"/>
                </a:solidFill>
                <a:effectLst/>
                <a:latin typeface="+mn-lt"/>
                <a:ea typeface="+mn-ea"/>
                <a:cs typeface="+mn-cs"/>
              </a:rPr>
              <a:t>Back channel think MVC server talking to the authorization server.</a:t>
            </a:r>
          </a:p>
          <a:p>
            <a:pPr fontAlgn="base"/>
            <a:endParaRPr lang="en-US" sz="1200" b="0" i="0" kern="1200" dirty="0">
              <a:solidFill>
                <a:schemeClr val="tx1"/>
              </a:solidFill>
              <a:effectLst/>
              <a:latin typeface="+mn-lt"/>
              <a:ea typeface="+mn-ea"/>
              <a:cs typeface="+mn-cs"/>
            </a:endParaRPr>
          </a:p>
          <a:p>
            <a:pPr algn="l">
              <a:buFont typeface="Arial" panose="020B0604020202020204" pitchFamily="34" charset="0"/>
              <a:buChar char="•"/>
            </a:pPr>
            <a:r>
              <a:rPr lang="en-US" b="0" i="0" dirty="0">
                <a:solidFill>
                  <a:srgbClr val="404040"/>
                </a:solidFill>
                <a:effectLst/>
                <a:latin typeface="Lato"/>
              </a:rPr>
              <a:t>no data (besides the authorization code which is basically a random string) gets leaked over the browser channel</a:t>
            </a:r>
          </a:p>
          <a:p>
            <a:pPr algn="l">
              <a:buFont typeface="Arial" panose="020B0604020202020204" pitchFamily="34" charset="0"/>
              <a:buChar char="•"/>
            </a:pPr>
            <a:r>
              <a:rPr lang="en-US" b="0" i="0" dirty="0">
                <a:solidFill>
                  <a:srgbClr val="404040"/>
                </a:solidFill>
                <a:effectLst/>
                <a:latin typeface="Lato"/>
              </a:rPr>
              <a:t>authorization codes can only be used once</a:t>
            </a:r>
          </a:p>
          <a:p>
            <a:pPr algn="l">
              <a:buFont typeface="Arial" panose="020B0604020202020204" pitchFamily="34" charset="0"/>
              <a:buChar char="•"/>
            </a:pPr>
            <a:r>
              <a:rPr lang="en-US" b="0" i="0" dirty="0">
                <a:solidFill>
                  <a:srgbClr val="404040"/>
                </a:solidFill>
                <a:effectLst/>
                <a:latin typeface="Lato"/>
              </a:rPr>
              <a:t>the authorization code can only be turned into tokens when (for confidential clients - more on that later) the client secret is known</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173286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Implicit code flow (front channel only)</a:t>
            </a:r>
            <a:r>
              <a:rPr lang="en-US" sz="1200" b="0" i="0" kern="1200" dirty="0">
                <a:solidFill>
                  <a:schemeClr val="tx1"/>
                </a:solidFill>
                <a:effectLst/>
                <a:latin typeface="+mn-lt"/>
                <a:ea typeface="+mn-ea"/>
                <a:cs typeface="+mn-cs"/>
              </a:rPr>
              <a:t> , used in pure JS applications (</a:t>
            </a:r>
            <a:r>
              <a:rPr lang="en-US" sz="1200" b="0" i="0" kern="1200" dirty="0" err="1">
                <a:solidFill>
                  <a:schemeClr val="tx1"/>
                </a:solidFill>
                <a:effectLst/>
                <a:latin typeface="+mn-lt"/>
                <a:ea typeface="+mn-ea"/>
                <a:cs typeface="+mn-cs"/>
              </a:rPr>
              <a:t>eg.</a:t>
            </a:r>
            <a:r>
              <a:rPr lang="en-US" sz="1200" b="0" i="0" kern="1200" dirty="0">
                <a:solidFill>
                  <a:schemeClr val="tx1"/>
                </a:solidFill>
                <a:effectLst/>
                <a:latin typeface="+mn-lt"/>
                <a:ea typeface="+mn-ea"/>
                <a:cs typeface="+mn-cs"/>
              </a:rPr>
              <a:t> Pure Angular or pure React, Single Page Applications, that do not have a backend web server).</a:t>
            </a:r>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256132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Proof Key for Code Exchange (PKCE, pronounced pixie) </a:t>
            </a:r>
          </a:p>
          <a:p>
            <a:r>
              <a:rPr lang="en-US" b="1" i="0" dirty="0">
                <a:solidFill>
                  <a:srgbClr val="404040"/>
                </a:solidFill>
                <a:effectLst/>
                <a:latin typeface="Lato"/>
              </a:rPr>
              <a:t>Proof Key for Code Exchange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Auth Code think Google or Facebook</a:t>
            </a:r>
          </a:p>
          <a:p>
            <a:endParaRPr lang="en-US" sz="1200" b="0" i="0" kern="1200" dirty="0">
              <a:solidFill>
                <a:schemeClr val="tx1"/>
              </a:solidFill>
              <a:effectLst/>
              <a:latin typeface="+mn-lt"/>
              <a:ea typeface="+mn-ea"/>
              <a:cs typeface="+mn-cs"/>
            </a:endParaRPr>
          </a:p>
          <a:p>
            <a:r>
              <a:rPr lang="en-US" b="0" i="0" dirty="0">
                <a:solidFill>
                  <a:srgbClr val="404040"/>
                </a:solidFill>
                <a:effectLst/>
                <a:latin typeface="Lato"/>
              </a:rPr>
              <a:t>introduces a per-request secret for code flow (please read up on the details </a:t>
            </a:r>
            <a:r>
              <a:rPr lang="en-US" b="0" i="0" u="none" strike="noStrike" dirty="0">
                <a:solidFill>
                  <a:srgbClr val="9B59B6"/>
                </a:solidFill>
                <a:effectLst/>
                <a:latin typeface="Lato"/>
                <a:hlinkClick r:id="rId3"/>
              </a:rPr>
              <a:t>here</a:t>
            </a:r>
            <a:r>
              <a:rPr lang="en-US" b="0" i="0" dirty="0">
                <a:solidFill>
                  <a:srgbClr val="404040"/>
                </a:solidFill>
                <a:effectLst/>
                <a:latin typeface="Lato"/>
              </a:rPr>
              <a:t>). All the client has to implement for this, is creating a random string and hashing it using SHA256.</a:t>
            </a:r>
          </a:p>
          <a:p>
            <a:endParaRPr lang="en-US" b="0" i="0" dirty="0">
              <a:solidFill>
                <a:srgbClr val="404040"/>
              </a:solidFill>
              <a:effectLst/>
              <a:latin typeface="Lato"/>
            </a:endParaRPr>
          </a:p>
          <a:p>
            <a:r>
              <a:rPr lang="en-US" b="0" i="0" dirty="0">
                <a:solidFill>
                  <a:srgbClr val="404040"/>
                </a:solidFill>
                <a:effectLst/>
                <a:latin typeface="Lato"/>
              </a:rPr>
              <a:t>Implicit – SPA direct return of access token vs authorization code</a:t>
            </a:r>
          </a:p>
          <a:p>
            <a:endParaRPr lang="en-US" b="0" i="0" dirty="0">
              <a:solidFill>
                <a:srgbClr val="404040"/>
              </a:solidFill>
              <a:effectLst/>
              <a:latin typeface="Lato"/>
            </a:endParaRPr>
          </a:p>
          <a:p>
            <a:r>
              <a:rPr lang="en-US" b="0" i="0" dirty="0">
                <a:solidFill>
                  <a:srgbClr val="404040"/>
                </a:solidFill>
                <a:effectLst/>
                <a:latin typeface="Lato"/>
              </a:rPr>
              <a:t>Resource Owner – least secure as it will have access to users password. Similar to Client Credentials.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601122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Authorization code flow (front channel + back channel)</a:t>
            </a:r>
            <a:r>
              <a:rPr lang="en-US" sz="1200" b="0" i="0" kern="1200" dirty="0">
                <a:solidFill>
                  <a:schemeClr val="tx1"/>
                </a:solidFill>
                <a:effectLst/>
                <a:latin typeface="+mn-lt"/>
                <a:ea typeface="+mn-ea"/>
                <a:cs typeface="+mn-cs"/>
              </a:rPr>
              <a:t>, most commonly used process flow.</a:t>
            </a:r>
          </a:p>
          <a:p>
            <a:pPr fontAlgn="base"/>
            <a:r>
              <a:rPr lang="en-US" sz="1200" b="0" i="0" kern="1200" dirty="0">
                <a:solidFill>
                  <a:schemeClr val="tx1"/>
                </a:solidFill>
                <a:effectLst/>
                <a:latin typeface="+mn-lt"/>
                <a:ea typeface="+mn-ea"/>
                <a:cs typeface="+mn-cs"/>
              </a:rPr>
              <a:t>Auth code exchange for an access-token (using the back-channel)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back-channel communication is communication sent out by web server to web server, (vs. front-end channel communication, which is communication between a browser and a web server).</a:t>
            </a:r>
          </a:p>
          <a:p>
            <a:pPr fontAlgn="base"/>
            <a:r>
              <a:rPr lang="en-US" sz="1200" b="0" i="0" kern="1200" dirty="0">
                <a:solidFill>
                  <a:schemeClr val="tx1"/>
                </a:solidFill>
                <a:effectLst/>
                <a:latin typeface="+mn-lt"/>
                <a:ea typeface="+mn-ea"/>
                <a:cs typeface="+mn-cs"/>
              </a:rPr>
              <a:t>Back channel think MVC server talking to the authorization server.</a:t>
            </a:r>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2469334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Access tokens can come in two </a:t>
            </a:r>
            <a:r>
              <a:rPr lang="en-US" sz="1200" b="0" i="0" kern="1200" dirty="0" err="1">
                <a:solidFill>
                  <a:schemeClr val="tx1"/>
                </a:solidFill>
                <a:effectLst/>
                <a:latin typeface="+mn-lt"/>
                <a:ea typeface="+mn-ea"/>
                <a:cs typeface="+mn-cs"/>
              </a:rPr>
              <a:t>flavours</a:t>
            </a:r>
            <a:r>
              <a:rPr lang="en-US" sz="1200" b="0" i="0" kern="1200" dirty="0">
                <a:solidFill>
                  <a:schemeClr val="tx1"/>
                </a:solidFill>
                <a:effectLst/>
                <a:latin typeface="+mn-lt"/>
                <a:ea typeface="+mn-ea"/>
                <a:cs typeface="+mn-cs"/>
              </a:rPr>
              <a:t> - self-contained or 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JWTs hard to revoke. They will stay valid until they expire.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 tokens is that you have much more control over their lifetime. </a:t>
            </a:r>
          </a:p>
          <a:p>
            <a:r>
              <a:rPr lang="en-US" sz="1200" b="0" i="0" kern="1200" dirty="0">
                <a:solidFill>
                  <a:schemeClr val="tx1"/>
                </a:solidFill>
                <a:effectLst/>
                <a:latin typeface="+mn-lt"/>
                <a:ea typeface="+mn-ea"/>
                <a:cs typeface="+mn-cs"/>
              </a:rPr>
              <a:t>recipient then needs to open a back-channel to the token service, send the token to a validation endpoint, and if valid, retrieves the contents as the response.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yJhbGciOiJSUzI1NiIsImtpZCI6IjM4NGVmYjgyODE4OGM5NGZjZDgyYzRhZTljNTVhYTBmIiwidHlwIjoiSldUIn0.eyJuYmYiOjE1OTU2MTQ2ODQsImV4cCI6MTU5NTYxODI4NCwiaXNzIjoiaHR0cDovL2xvY2FsaG9zdDo1MDAwIiwiYXVkIjpbImh0dHA6Ly9sb2NhbGhvc3Q6NTAwMC9yZXNvdXJjZXMiLCJhcGkxIl0sImNsaWVudF9pZCI6InJvLmNsaWVudCIsInN1YiI6IjEiLCJhdXRoX3RpbWUiOjE1OTU2MTQ2ODQsImlkcCI6ImxvY2FsIiwic2NvcGUiOlsiYXBpMSJdLCJhbXIiOlsicHdkIl19.jaWM9FhKDb9HRuNtMqohgcZyrN5WXEBvnOpHCU4KnvTUm-1SHyZ7GisFTjMYY1CWAWhmVSThlWSvZM6tCxoKY2p3lyssV3DS7QiItDkPPVdNuV_CuphJHgkqPvh2YtZzvcv9n0z5iSpCXrGwxCEgm_zedS3SuEIQcw8n_LkDFnnumCb7mlmYzBP_m1qTfDXCADY7EvIRuUVz77u6XYZmaLTLbd2_ZejolwktVwq9BZk6tUwjYAaWCDwJjJxvvCgyQenPiXMYGbibQV5HEaskVB9QlDoTbk0R0qXFUAfU8xVHmmLew_fjC67FKShPv3z4-5I7tLVvEgEja8BHaMzIMw</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04040"/>
                </a:solidFill>
                <a:effectLst/>
                <a:latin typeface="Lato"/>
              </a:rPr>
              <a:t>An access token allows access to an API resource.</a:t>
            </a:r>
            <a:r>
              <a:rPr lang="en-US" sz="1200" b="0" i="0" kern="1200" dirty="0">
                <a:solidFill>
                  <a:schemeClr val="tx1"/>
                </a:solidFill>
                <a:effectLst/>
                <a:latin typeface="+mn-lt"/>
                <a:ea typeface="+mn-ea"/>
                <a:cs typeface="+mn-cs"/>
              </a:rPr>
              <a:t> </a:t>
            </a:r>
            <a:r>
              <a:rPr lang="en-US" b="0" i="0" dirty="0">
                <a:solidFill>
                  <a:srgbClr val="404040"/>
                </a:solidFill>
                <a:effectLst/>
                <a:latin typeface="Lato"/>
              </a:rPr>
              <a:t>Access tokens contain information about the client and the user (if present). APIs use that information to authorize access to their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04040"/>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04040"/>
                </a:solidFill>
                <a:effectLst/>
                <a:latin typeface="Lato"/>
              </a:rPr>
              <a:t>scopes in OAuth represent APIs,</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IdentityServer</a:t>
            </a:r>
            <a:r>
              <a:rPr lang="en-US" sz="1200" b="0" i="0" kern="1200" dirty="0">
                <a:solidFill>
                  <a:schemeClr val="tx1"/>
                </a:solidFill>
                <a:effectLst/>
                <a:latin typeface="+mn-lt"/>
                <a:ea typeface="+mn-ea"/>
                <a:cs typeface="+mn-cs"/>
              </a:rPr>
              <a:t> will store the contents of the token in a data store and will only issue a unique identifier for this token back to the client. The API receiving this reference must then open a back-channel communication to </a:t>
            </a:r>
            <a:r>
              <a:rPr lang="en-US" sz="1200" b="0" i="0" kern="1200" dirty="0" err="1">
                <a:solidFill>
                  <a:schemeClr val="tx1"/>
                </a:solidFill>
                <a:effectLst/>
                <a:latin typeface="+mn-lt"/>
                <a:ea typeface="+mn-ea"/>
                <a:cs typeface="+mn-cs"/>
              </a:rPr>
              <a:t>IdentityServer</a:t>
            </a:r>
            <a:r>
              <a:rPr lang="en-US" sz="1200" b="0" i="0" kern="1200" dirty="0">
                <a:solidFill>
                  <a:schemeClr val="tx1"/>
                </a:solidFill>
                <a:effectLst/>
                <a:latin typeface="+mn-lt"/>
                <a:ea typeface="+mn-ea"/>
                <a:cs typeface="+mn-cs"/>
              </a:rPr>
              <a:t> to validate the token.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4033790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Access tokens can come in two </a:t>
            </a:r>
            <a:r>
              <a:rPr lang="en-US" sz="1200" b="0" i="0" kern="1200" dirty="0" err="1">
                <a:solidFill>
                  <a:schemeClr val="tx1"/>
                </a:solidFill>
                <a:effectLst/>
                <a:latin typeface="+mn-lt"/>
                <a:ea typeface="+mn-ea"/>
                <a:cs typeface="+mn-cs"/>
              </a:rPr>
              <a:t>flavours</a:t>
            </a:r>
            <a:r>
              <a:rPr lang="en-US" sz="1200" b="0" i="0" kern="1200" dirty="0">
                <a:solidFill>
                  <a:schemeClr val="tx1"/>
                </a:solidFill>
                <a:effectLst/>
                <a:latin typeface="+mn-lt"/>
                <a:ea typeface="+mn-ea"/>
                <a:cs typeface="+mn-cs"/>
              </a:rPr>
              <a:t> - self-contained or reference.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JWTs hard to revoke. They will stay valid until they expire.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 tokens is that you have much more control over their lifetime. </a:t>
            </a:r>
          </a:p>
          <a:p>
            <a:r>
              <a:rPr lang="en-US" sz="1200" b="0" i="0" kern="1200" dirty="0">
                <a:solidFill>
                  <a:schemeClr val="tx1"/>
                </a:solidFill>
                <a:effectLst/>
                <a:latin typeface="+mn-lt"/>
                <a:ea typeface="+mn-ea"/>
                <a:cs typeface="+mn-cs"/>
              </a:rPr>
              <a:t>recipient then needs to open a back-channel to the token service, send the token to a validation endpoint, and if valid, retrieves the contents as the response.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yJhbGciOiJSUzI1NiIsImtpZCI6IjM4NGVmYjgyODE4OGM5NGZjZDgyYzRhZTljNTVhYTBmIiwidHlwIjoiSldUIn0.eyJuYmYiOjE1OTU2MTQ2ODQsImV4cCI6MTU5NTYxODI4NCwiaXNzIjoiaHR0cDovL2xvY2FsaG9zdDo1MDAwIiwiYXVkIjpbImh0dHA6Ly9sb2NhbGhvc3Q6NTAwMC9yZXNvdXJjZXMiLCJhcGkxIl0sImNsaWVudF9pZCI6InJvLmNsaWVudCIsInN1YiI6IjEiLCJhdXRoX3RpbWUiOjE1OTU2MTQ2ODQsImlkcCI6ImxvY2FsIiwic2NvcGUiOlsiYXBpMSJdLCJhbXIiOlsicHdkIl19.jaWM9FhKDb9HRuNtMqohgcZyrN5WXEBvnOpHCU4KnvTUm-1SHyZ7GisFTjMYY1CWAWhmVSThlWSvZM6tCxoKY2p3lyssV3DS7QiItDkPPVdNuV_CuphJHgkqPvh2YtZzvcv9n0z5iSpCXrGwxCEgm_zedS3SuEIQcw8n_LkDFnnumCb7mlmYzBP_m1qTfDXCADY7EvIRuUVz77u6XYZmaLTLbd2_ZejolwktVwq9BZk6tUwjYAaWCDwJjJxvvCgyQenPiXMYGbibQV5HEaskVB9QlDoTbk0R0qXFUAfU8xVHmmLew_fjC67FKShPv3z4-5I7tLVvEgEja8BHaMzIMw</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04040"/>
                </a:solidFill>
                <a:effectLst/>
                <a:latin typeface="Lato"/>
              </a:rPr>
              <a:t>An access token allows access to an API resource.</a:t>
            </a:r>
            <a:r>
              <a:rPr lang="en-US" sz="1200" b="0" i="0" kern="1200" dirty="0">
                <a:solidFill>
                  <a:schemeClr val="tx1"/>
                </a:solidFill>
                <a:effectLst/>
                <a:latin typeface="+mn-lt"/>
                <a:ea typeface="+mn-ea"/>
                <a:cs typeface="+mn-cs"/>
              </a:rPr>
              <a:t> </a:t>
            </a:r>
            <a:r>
              <a:rPr lang="en-US" b="0" i="0" dirty="0">
                <a:solidFill>
                  <a:srgbClr val="404040"/>
                </a:solidFill>
                <a:effectLst/>
                <a:latin typeface="Lato"/>
              </a:rPr>
              <a:t>Access tokens contain information about the client and the user (if present). APIs use that information to authorize access to their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04040"/>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04040"/>
                </a:solidFill>
                <a:effectLst/>
                <a:latin typeface="Lato"/>
              </a:rPr>
              <a:t>scopes in OAuth represent APIs,</a:t>
            </a:r>
            <a:endParaRPr lang="en-US" dirty="0"/>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IdentityServer</a:t>
            </a:r>
            <a:r>
              <a:rPr lang="en-US" sz="1200" b="0" i="0" kern="1200" dirty="0">
                <a:solidFill>
                  <a:schemeClr val="tx1"/>
                </a:solidFill>
                <a:effectLst/>
                <a:latin typeface="+mn-lt"/>
                <a:ea typeface="+mn-ea"/>
                <a:cs typeface="+mn-cs"/>
              </a:rPr>
              <a:t> will store the contents of the token in a data store and will only issue a unique identifier for this token back to the client. The API receiving this reference must then open a back-channel communication to </a:t>
            </a:r>
            <a:r>
              <a:rPr lang="en-US" sz="1200" b="0" i="0" kern="1200" dirty="0" err="1">
                <a:solidFill>
                  <a:schemeClr val="tx1"/>
                </a:solidFill>
                <a:effectLst/>
                <a:latin typeface="+mn-lt"/>
                <a:ea typeface="+mn-ea"/>
                <a:cs typeface="+mn-cs"/>
              </a:rPr>
              <a:t>IdentityServer</a:t>
            </a:r>
            <a:r>
              <a:rPr lang="en-US" sz="1200" b="0" i="0" kern="1200" dirty="0">
                <a:solidFill>
                  <a:schemeClr val="tx1"/>
                </a:solidFill>
                <a:effectLst/>
                <a:latin typeface="+mn-lt"/>
                <a:ea typeface="+mn-ea"/>
                <a:cs typeface="+mn-cs"/>
              </a:rPr>
              <a:t> to validate the token.</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3290920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D:\IdentityServer4-master\IdentityServer4-master\samples\Quickstarts\2_ResourceOwnerPasswords</a:t>
            </a:r>
          </a:p>
          <a:p>
            <a:endParaRPr lang="en-US" dirty="0"/>
          </a:p>
          <a:p>
            <a:r>
              <a:rPr lang="en-US" dirty="0"/>
              <a:t>Startup projects IdentityServer4, API, </a:t>
            </a:r>
            <a:r>
              <a:rPr lang="en-US" dirty="0" err="1"/>
              <a:t>ResourceOwner</a:t>
            </a:r>
            <a:r>
              <a:rPr lang="en-US" dirty="0"/>
              <a:t> </a:t>
            </a:r>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1979703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add ability to get </a:t>
            </a:r>
            <a:r>
              <a:rPr lang="en-US" dirty="0" err="1"/>
              <a:t>id_token</a:t>
            </a:r>
            <a:r>
              <a:rPr lang="en-US" dirty="0"/>
              <a:t> </a:t>
            </a:r>
          </a:p>
          <a:p>
            <a:endParaRPr lang="en-US" dirty="0"/>
          </a:p>
          <a:p>
            <a:r>
              <a:rPr lang="en-US" dirty="0"/>
              <a:t>Implicit Flow –</a:t>
            </a:r>
            <a:r>
              <a:rPr lang="en-US" sz="1200" b="0" i="0" kern="1200" dirty="0">
                <a:solidFill>
                  <a:schemeClr val="tx1"/>
                </a:solidFill>
                <a:effectLst/>
                <a:latin typeface="+mn-lt"/>
                <a:ea typeface="+mn-ea"/>
                <a:cs typeface="+mn-cs"/>
              </a:rPr>
              <a:t>ID Token and, if requested, an Access Token</a:t>
            </a:r>
          </a:p>
          <a:p>
            <a:r>
              <a:rPr lang="en-US" dirty="0"/>
              <a:t> client is not authorized/ID Token must be validated</a:t>
            </a:r>
          </a:p>
          <a:p>
            <a:endParaRPr lang="en-US" dirty="0"/>
          </a:p>
          <a:p>
            <a:r>
              <a:rPr lang="en-US" sz="1200" b="0" i="0" kern="1200" dirty="0">
                <a:solidFill>
                  <a:schemeClr val="tx1"/>
                </a:solidFill>
                <a:effectLst/>
                <a:latin typeface="+mn-lt"/>
                <a:ea typeface="+mn-ea"/>
                <a:cs typeface="+mn-cs"/>
              </a:rPr>
              <a:t>authorization code with PKCE now replaces OpenID </a:t>
            </a:r>
            <a:r>
              <a:rPr lang="en-US" sz="1200" b="0" i="0" kern="1200" dirty="0" err="1">
                <a:solidFill>
                  <a:schemeClr val="tx1"/>
                </a:solidFill>
                <a:effectLst/>
                <a:latin typeface="+mn-lt"/>
                <a:ea typeface="+mn-ea"/>
                <a:cs typeface="+mn-cs"/>
              </a:rPr>
              <a:t>Connect's</a:t>
            </a:r>
            <a:r>
              <a:rPr lang="en-US" sz="1200" b="0" i="0" kern="1200" dirty="0">
                <a:solidFill>
                  <a:schemeClr val="tx1"/>
                </a:solidFill>
                <a:effectLst/>
                <a:latin typeface="+mn-lt"/>
                <a:ea typeface="+mn-ea"/>
                <a:cs typeface="+mn-cs"/>
              </a:rPr>
              <a:t> (OIDC) hybrid flow as our most secure authorization method. If your client library doesn’t support this then encrypt the id tokens.</a:t>
            </a:r>
            <a:endParaRPr lang="en-US" dirty="0"/>
          </a:p>
          <a:p>
            <a:endParaRPr lang="en-US" dirty="0"/>
          </a:p>
          <a:p>
            <a:r>
              <a:rPr lang="en-US" dirty="0"/>
              <a:t>Mobile use Hybrid code with </a:t>
            </a:r>
            <a:r>
              <a:rPr lang="en-US" dirty="0" err="1"/>
              <a:t>id_token</a:t>
            </a:r>
            <a:endParaRPr lang="en-US" dirty="0"/>
          </a:p>
          <a:p>
            <a:r>
              <a:rPr lang="en-US" sz="1200" b="0" i="0" kern="1200" dirty="0">
                <a:solidFill>
                  <a:schemeClr val="tx1"/>
                </a:solidFill>
                <a:effectLst/>
                <a:latin typeface="+mn-lt"/>
                <a:ea typeface="+mn-ea"/>
                <a:cs typeface="+mn-cs"/>
              </a:rPr>
              <a:t>identity token is transmitted via the browser channel, so the client can validate it before doing any more work. And if validation is successful, the client opens a back-channel to the token service to retrieve the access token.</a:t>
            </a:r>
          </a:p>
          <a:p>
            <a:endParaRPr lang="en-US" dirty="0"/>
          </a:p>
          <a:p>
            <a:pPr fontAlgn="base"/>
            <a:r>
              <a:rPr lang="en-US" sz="1200" b="0" i="0" kern="1200" dirty="0">
                <a:solidFill>
                  <a:schemeClr val="tx1"/>
                </a:solidFill>
                <a:effectLst/>
                <a:latin typeface="+mn-lt"/>
                <a:ea typeface="+mn-ea"/>
                <a:cs typeface="+mn-cs"/>
              </a:rPr>
              <a:t>PKCE (RFC 7636) is a technique to secure public clients that don't use a client secret.</a:t>
            </a:r>
          </a:p>
          <a:p>
            <a:pPr fontAlgn="base"/>
            <a:r>
              <a:rPr lang="en-US" sz="1200" b="0" i="0" kern="1200" dirty="0">
                <a:solidFill>
                  <a:schemeClr val="tx1"/>
                </a:solidFill>
                <a:effectLst/>
                <a:latin typeface="+mn-lt"/>
                <a:ea typeface="+mn-ea"/>
                <a:cs typeface="+mn-cs"/>
              </a:rPr>
              <a:t>It is primarily used by native and mobile apps, but the technique can be applied to any public client as well. It requires additional support by the authorization server, so it is only supported on certain providers.</a:t>
            </a:r>
          </a:p>
          <a:p>
            <a:endParaRPr lang="en-US" dirty="0"/>
          </a:p>
          <a:p>
            <a:r>
              <a:rPr lang="en-US" dirty="0"/>
              <a:t>NO Refresh Tokens</a:t>
            </a:r>
          </a:p>
          <a:p>
            <a:r>
              <a:rPr lang="en-US" dirty="0"/>
              <a:t>Hybrid Flow - </a:t>
            </a:r>
            <a:r>
              <a:rPr lang="en-US" sz="1200" b="0" i="0" kern="1200" dirty="0">
                <a:solidFill>
                  <a:schemeClr val="tx1"/>
                </a:solidFill>
                <a:effectLst/>
                <a:latin typeface="+mn-lt"/>
                <a:ea typeface="+mn-ea"/>
                <a:cs typeface="+mn-cs"/>
              </a:rPr>
              <a:t>some tokens are returned from the Authorization Endpoint and others are returned from the Token Endpoint</a:t>
            </a:r>
          </a:p>
          <a:p>
            <a:r>
              <a:rPr lang="en-US" sz="1200" b="0" i="0" kern="1200" dirty="0">
                <a:solidFill>
                  <a:schemeClr val="tx1"/>
                </a:solidFill>
                <a:effectLst/>
                <a:latin typeface="+mn-lt"/>
                <a:ea typeface="+mn-ea"/>
                <a:cs typeface="+mn-cs"/>
              </a:rPr>
              <a:t>Authorization Code then </a:t>
            </a:r>
            <a:r>
              <a:rPr lang="en-US" sz="1200" b="0" i="0" kern="1200" dirty="0" err="1">
                <a:solidFill>
                  <a:schemeClr val="tx1"/>
                </a:solidFill>
                <a:effectLst/>
                <a:latin typeface="+mn-lt"/>
                <a:ea typeface="+mn-ea"/>
                <a:cs typeface="+mn-cs"/>
              </a:rPr>
              <a:t>req</a:t>
            </a:r>
            <a:r>
              <a:rPr lang="en-US" sz="1200" b="0" i="0" kern="1200" dirty="0">
                <a:solidFill>
                  <a:schemeClr val="tx1"/>
                </a:solidFill>
                <a:effectLst/>
                <a:latin typeface="+mn-lt"/>
                <a:ea typeface="+mn-ea"/>
                <a:cs typeface="+mn-cs"/>
              </a:rPr>
              <a:t> Access Token from token endpoint then gets  ID Token and Access Token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hybrid flow. This gives you a verifiable token first before you make additional roundtrips</a:t>
            </a:r>
          </a:p>
          <a:p>
            <a:endParaRPr lang="en-US" sz="1200" b="0" i="0" kern="1200" dirty="0">
              <a:solidFill>
                <a:schemeClr val="tx1"/>
              </a:solidFill>
              <a:effectLst/>
              <a:latin typeface="+mn-lt"/>
              <a:ea typeface="+mn-ea"/>
              <a:cs typeface="+mn-cs"/>
            </a:endParaRPr>
          </a:p>
          <a:p>
            <a:r>
              <a:rPr lang="en-US" b="0" i="0" dirty="0">
                <a:solidFill>
                  <a:srgbClr val="222222"/>
                </a:solidFill>
                <a:effectLst/>
                <a:latin typeface="Roboto"/>
              </a:rPr>
              <a:t>*Implicit Grant (deprecated in OAuth 2.1 draft)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2828425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Tokens, ID Tokens</a:t>
            </a:r>
          </a:p>
          <a:p>
            <a:endParaRPr lang="en-US" dirty="0"/>
          </a:p>
          <a:p>
            <a:r>
              <a:rPr lang="en-US" sz="1200" b="0" i="0" kern="1200" dirty="0" err="1">
                <a:solidFill>
                  <a:schemeClr val="tx1"/>
                </a:solidFill>
                <a:effectLst/>
                <a:latin typeface="+mn-lt"/>
                <a:ea typeface="+mn-ea"/>
                <a:cs typeface="+mn-cs"/>
              </a:rPr>
              <a:t>UserInfo</a:t>
            </a:r>
            <a:r>
              <a:rPr lang="en-US" sz="1200" b="0" i="0" kern="1200" dirty="0">
                <a:solidFill>
                  <a:schemeClr val="tx1"/>
                </a:solidFill>
                <a:effectLst/>
                <a:latin typeface="+mn-lt"/>
                <a:ea typeface="+mn-ea"/>
                <a:cs typeface="+mn-cs"/>
              </a:rPr>
              <a:t> Endpoint is an OAuth 2.0 Protected Resource that returns Claims about the authenticated End-User.</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423906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Tokens, ID Tokens</a:t>
            </a:r>
          </a:p>
          <a:p>
            <a:endParaRPr lang="en-US" dirty="0"/>
          </a:p>
          <a:p>
            <a:r>
              <a:rPr lang="en-US" sz="1200" b="0" i="0" kern="1200" dirty="0" err="1">
                <a:solidFill>
                  <a:schemeClr val="tx1"/>
                </a:solidFill>
                <a:effectLst/>
                <a:latin typeface="+mn-lt"/>
                <a:ea typeface="+mn-ea"/>
                <a:cs typeface="+mn-cs"/>
              </a:rPr>
              <a:t>UserInfo</a:t>
            </a:r>
            <a:r>
              <a:rPr lang="en-US" sz="1200" b="0" i="0" kern="1200" dirty="0">
                <a:solidFill>
                  <a:schemeClr val="tx1"/>
                </a:solidFill>
                <a:effectLst/>
                <a:latin typeface="+mn-lt"/>
                <a:ea typeface="+mn-ea"/>
                <a:cs typeface="+mn-cs"/>
              </a:rPr>
              <a:t> Endpoint is an OAuth 2.0 Protected Resource that returns Claims about the authenticated End-User.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List of endpoints</a:t>
            </a:r>
          </a:p>
          <a:p>
            <a:r>
              <a:rPr lang="en-US" dirty="0">
                <a:hlinkClick r:id="rId3"/>
              </a:rPr>
              <a:t>http://docs.identityserver.io/en/latest/endpoints/discovery.html</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1912729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1144209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D:\IdentityServer4-master\IdentityServer4-master\samples\Quickstarts\7_EntityFrameworkStorage</a:t>
            </a:r>
          </a:p>
        </p:txBody>
      </p:sp>
      <p:sp>
        <p:nvSpPr>
          <p:cNvPr id="4" name="Slide Number Placeholder 3"/>
          <p:cNvSpPr>
            <a:spLocks noGrp="1"/>
          </p:cNvSpPr>
          <p:nvPr>
            <p:ph type="sldNum" sz="quarter" idx="10"/>
          </p:nvPr>
        </p:nvSpPr>
        <p:spPr/>
        <p:txBody>
          <a:bodyPr/>
          <a:lstStyle/>
          <a:p>
            <a:fld id="{5EE2CF44-2B13-41B4-A334-1CDF534EEBBF}" type="slidenum">
              <a:rPr lang="en-US" smtClean="0"/>
              <a:t>21</a:t>
            </a:fld>
            <a:endParaRPr lang="en-US"/>
          </a:p>
        </p:txBody>
      </p:sp>
    </p:spTree>
    <p:extLst>
      <p:ext uri="{BB962C8B-B14F-4D97-AF65-F5344CB8AC3E}">
        <p14:creationId xmlns:p14="http://schemas.microsoft.com/office/powerpoint/2010/main" val="769289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404040"/>
                </a:solidFill>
                <a:effectLst/>
                <a:latin typeface="Lato"/>
              </a:rPr>
              <a:t>IdentityServer</a:t>
            </a:r>
            <a:r>
              <a:rPr lang="en-US" b="0" i="0" dirty="0">
                <a:solidFill>
                  <a:srgbClr val="404040"/>
                </a:solidFill>
                <a:effectLst/>
                <a:latin typeface="Lato"/>
              </a:rPr>
              <a:t> 4.x and ASP.NET Core 3.1.x</a:t>
            </a:r>
          </a:p>
          <a:p>
            <a:endParaRPr lang="en-US" b="0" i="0" dirty="0">
              <a:solidFill>
                <a:srgbClr val="404040"/>
              </a:solidFill>
              <a:effectLst/>
              <a:latin typeface="Lato"/>
            </a:endParaRPr>
          </a:p>
          <a:p>
            <a:r>
              <a:rPr lang="en-US" b="0" i="0" dirty="0">
                <a:solidFill>
                  <a:srgbClr val="404040"/>
                </a:solidFill>
                <a:effectLst/>
                <a:latin typeface="Lato"/>
              </a:rPr>
              <a:t>Previous versions of ID4 used Core 2 and 1</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47918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404040"/>
                </a:solidFill>
                <a:effectLst/>
                <a:latin typeface="Lato"/>
              </a:rPr>
              <a:t>IdentityServer</a:t>
            </a:r>
            <a:r>
              <a:rPr lang="en-US" b="0" i="0" dirty="0">
                <a:solidFill>
                  <a:srgbClr val="404040"/>
                </a:solidFill>
                <a:effectLst/>
                <a:latin typeface="Lato"/>
              </a:rPr>
              <a:t> 4.x and ASP.NET Core 3.1.x</a:t>
            </a:r>
          </a:p>
          <a:p>
            <a:endParaRPr lang="en-US" b="0" i="0" dirty="0">
              <a:solidFill>
                <a:srgbClr val="404040"/>
              </a:solidFill>
              <a:effectLst/>
              <a:latin typeface="Lato"/>
            </a:endParaRPr>
          </a:p>
          <a:p>
            <a:r>
              <a:rPr lang="en-US" b="0" i="0" dirty="0">
                <a:solidFill>
                  <a:srgbClr val="404040"/>
                </a:solidFill>
                <a:effectLst/>
                <a:latin typeface="Lato"/>
              </a:rPr>
              <a:t>Previous versions of ID4 used Core 2 and 1</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23</a:t>
            </a:fld>
            <a:endParaRPr lang="en-US"/>
          </a:p>
        </p:txBody>
      </p:sp>
    </p:spTree>
    <p:extLst>
      <p:ext uri="{BB962C8B-B14F-4D97-AF65-F5344CB8AC3E}">
        <p14:creationId xmlns:p14="http://schemas.microsoft.com/office/powerpoint/2010/main" val="6202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24</a:t>
            </a:fld>
            <a:endParaRPr lang="en-US"/>
          </a:p>
        </p:txBody>
      </p:sp>
    </p:spTree>
    <p:extLst>
      <p:ext uri="{BB962C8B-B14F-4D97-AF65-F5344CB8AC3E}">
        <p14:creationId xmlns:p14="http://schemas.microsoft.com/office/powerpoint/2010/main" val="308877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25</a:t>
            </a:fld>
            <a:endParaRPr lang="en-US"/>
          </a:p>
        </p:txBody>
      </p:sp>
    </p:spTree>
    <p:extLst>
      <p:ext uri="{BB962C8B-B14F-4D97-AF65-F5344CB8AC3E}">
        <p14:creationId xmlns:p14="http://schemas.microsoft.com/office/powerpoint/2010/main" val="1342540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27</a:t>
            </a:fld>
            <a:endParaRPr lang="en-US"/>
          </a:p>
        </p:txBody>
      </p:sp>
    </p:spTree>
    <p:extLst>
      <p:ext uri="{BB962C8B-B14F-4D97-AF65-F5344CB8AC3E}">
        <p14:creationId xmlns:p14="http://schemas.microsoft.com/office/powerpoint/2010/main" val="110910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29</a:t>
            </a:fld>
            <a:endParaRPr lang="en-US"/>
          </a:p>
        </p:txBody>
      </p:sp>
    </p:spTree>
    <p:extLst>
      <p:ext uri="{BB962C8B-B14F-4D97-AF65-F5344CB8AC3E}">
        <p14:creationId xmlns:p14="http://schemas.microsoft.com/office/powerpoint/2010/main" val="39949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(devices/services) Authentication (identification of users)</a:t>
            </a:r>
          </a:p>
          <a:p>
            <a:endParaRPr lang="en-US" dirty="0"/>
          </a:p>
          <a:p>
            <a:r>
              <a:rPr lang="en-US" dirty="0"/>
              <a:t>Authentication -&gt; SAML, WS-Federation [</a:t>
            </a:r>
            <a:r>
              <a:rPr lang="en-US" b="0" i="0" dirty="0">
                <a:solidFill>
                  <a:srgbClr val="171717"/>
                </a:solidFill>
                <a:effectLst/>
                <a:latin typeface="Segoe UI" panose="020B0502040204020203" pitchFamily="34" charset="0"/>
              </a:rPr>
              <a:t>(Web Services Federation Language]</a:t>
            </a:r>
            <a:r>
              <a:rPr lang="en-US" dirty="0"/>
              <a:t>, OpenID Connect (newest)</a:t>
            </a:r>
          </a:p>
          <a:p>
            <a:r>
              <a:rPr lang="en-US" dirty="0">
                <a:hlinkClick r:id="rId3"/>
              </a:rPr>
              <a:t>https://www.ilink-systems.com/blog/single-sign-on-ws-fed-and-saml/</a:t>
            </a:r>
            <a:endParaRPr lang="en-US" dirty="0"/>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97783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40887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40085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a:rPr>
              <a:t>Resources are something you want to protect</a:t>
            </a:r>
          </a:p>
          <a:p>
            <a:endParaRPr lang="en-US" b="0" i="0" dirty="0">
              <a:solidFill>
                <a:srgbClr val="404040"/>
              </a:solidFill>
              <a:effectLst/>
              <a:latin typeface="Lato"/>
            </a:endParaRPr>
          </a:p>
          <a:p>
            <a:r>
              <a:rPr lang="en-US" b="0" i="0" dirty="0">
                <a:solidFill>
                  <a:srgbClr val="404040"/>
                </a:solidFill>
                <a:effectLst/>
                <a:latin typeface="Lato"/>
              </a:rPr>
              <a:t>A client is a piece of software that requests tokens from </a:t>
            </a:r>
            <a:r>
              <a:rPr lang="en-US" b="0" i="0" dirty="0" err="1">
                <a:solidFill>
                  <a:srgbClr val="404040"/>
                </a:solidFill>
                <a:effectLst/>
                <a:latin typeface="Lato"/>
              </a:rPr>
              <a:t>IdentityServer</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25997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86376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Authorization code flow (front channel + back channel)</a:t>
            </a:r>
            <a:r>
              <a:rPr lang="en-US" sz="1200" b="0" i="0" kern="1200" dirty="0">
                <a:solidFill>
                  <a:schemeClr val="tx1"/>
                </a:solidFill>
                <a:effectLst/>
                <a:latin typeface="+mn-lt"/>
                <a:ea typeface="+mn-ea"/>
                <a:cs typeface="+mn-cs"/>
              </a:rPr>
              <a:t>, most commonly used process flow.</a:t>
            </a:r>
          </a:p>
          <a:p>
            <a:pPr fontAlgn="base"/>
            <a:r>
              <a:rPr lang="en-US" sz="1200" b="0" i="0" kern="1200" dirty="0">
                <a:solidFill>
                  <a:schemeClr val="tx1"/>
                </a:solidFill>
                <a:effectLst/>
                <a:latin typeface="+mn-lt"/>
                <a:ea typeface="+mn-ea"/>
                <a:cs typeface="+mn-cs"/>
              </a:rPr>
              <a:t>Auth code exchange for an access-token (using the back-channel)</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back-channel communication is communication sent out by web server to web server, (vs. front-end channel communication, which is communication between a browser and a web server).</a:t>
            </a:r>
          </a:p>
          <a:p>
            <a:pPr fontAlgn="base"/>
            <a:r>
              <a:rPr lang="en-US" sz="1200" b="0" i="0" kern="1200" dirty="0">
                <a:solidFill>
                  <a:schemeClr val="tx1"/>
                </a:solidFill>
                <a:effectLst/>
                <a:latin typeface="+mn-lt"/>
                <a:ea typeface="+mn-ea"/>
                <a:cs typeface="+mn-cs"/>
              </a:rPr>
              <a:t>Back channel think MVC server talking to the authorization server.</a:t>
            </a:r>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2221355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“grant type” refers to the way an application gets an access token</a:t>
            </a:r>
          </a:p>
          <a:p>
            <a:endParaRPr lang="en-US" sz="1200" b="0" i="0" kern="1200" dirty="0">
              <a:solidFill>
                <a:schemeClr val="tx1"/>
              </a:solidFill>
              <a:effectLst/>
              <a:latin typeface="+mn-lt"/>
              <a:ea typeface="+mn-ea"/>
              <a:cs typeface="+mn-cs"/>
            </a:endParaRPr>
          </a:p>
          <a:p>
            <a:r>
              <a:rPr lang="en-US" b="0" i="0" dirty="0">
                <a:solidFill>
                  <a:srgbClr val="404040"/>
                </a:solidFill>
                <a:effectLst/>
                <a:latin typeface="Lato"/>
              </a:rPr>
              <a:t>An identity token represents the outcome of an authentication process. It contains at a bare minimum an identifier for the user (called the </a:t>
            </a:r>
            <a:r>
              <a:rPr lang="en-US" b="0" i="1" dirty="0">
                <a:solidFill>
                  <a:srgbClr val="404040"/>
                </a:solidFill>
                <a:effectLst/>
                <a:latin typeface="Lato"/>
              </a:rPr>
              <a:t>sub</a:t>
            </a:r>
            <a:r>
              <a:rPr lang="en-US" b="0" i="0" dirty="0">
                <a:solidFill>
                  <a:srgbClr val="404040"/>
                </a:solidFill>
                <a:effectLst/>
                <a:latin typeface="Lato"/>
              </a:rPr>
              <a:t> aka subject claim) and information about how and when the user authenticated. It can contain additional identity data.</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2984286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7/24/2020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7/24/2020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7/24/2020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7/24/2020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7/24/2020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7/24/2020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7/24/2020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aaronralls.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www.scottbrady91.com/OAuth/Why-the-Resource-Owner-Password-Credentials-Grant-Type-is-not-Authentication-nor-Suitable-for-Modern-Applications" TargetMode="External"/><Relationship Id="rId3" Type="http://schemas.openxmlformats.org/officeDocument/2006/relationships/hyperlink" Target="https://aaronparecki.com/oauth-2-simplified/#web-server-apps" TargetMode="External"/><Relationship Id="rId7" Type="http://schemas.openxmlformats.org/officeDocument/2006/relationships/hyperlink" Target="https://stackoverflow.com/questions/42385422/how-to-use-existing-db-with-identityserver4/42402201#42402201"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hyperlink" Target="https://damienbod.com/2016/09/16/full-server-logout-with-identityserver4-and-openid-connect-implicit-flow/" TargetMode="External"/><Relationship Id="rId5" Type="http://schemas.openxmlformats.org/officeDocument/2006/relationships/hyperlink" Target="https://developer.okta.com/" TargetMode="External"/><Relationship Id="rId10" Type="http://schemas.openxmlformats.org/officeDocument/2006/relationships/hyperlink" Target="https://www.scottbrady91.com/Identity-Server/Encrypting-Identity-Tokens-in-IdentityServer4" TargetMode="External"/><Relationship Id="rId4" Type="http://schemas.openxmlformats.org/officeDocument/2006/relationships/hyperlink" Target="https://www.scottbrady91.com/OpenID-Connect/OpenID-Connect-Flows" TargetMode="External"/><Relationship Id="rId9" Type="http://schemas.openxmlformats.org/officeDocument/2006/relationships/hyperlink" Target="https://github.com/IdentityServer/IdentityServer4/tree/master/samples/Quickstart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api-authorization?view=aspnetcore-3.0"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hyperlink" Target="https://demo.identityserver.i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rkeytek.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hyperlink" Target="http://github.com/aaronRalls" TargetMode="External"/><Relationship Id="rId5" Type="http://schemas.openxmlformats.org/officeDocument/2006/relationships/hyperlink" Target="http://aaronralls.com/" TargetMode="External"/><Relationship Id="rId4" Type="http://schemas.openxmlformats.org/officeDocument/2006/relationships/hyperlink" Target="http://facebook.com/aaron.ralls.9" TargetMode="Externa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8" Type="http://schemas.openxmlformats.org/officeDocument/2006/relationships/hyperlink" Target="https://docs.microsoft.com/en-us/xamarin/xamarin-forms/enterprise-application-patterns/authentication-and-authorization" TargetMode="External"/><Relationship Id="rId3" Type="http://schemas.openxmlformats.org/officeDocument/2006/relationships/hyperlink" Target="https://github.com/IdentityServer/IdentityServer4.Samples/tree/release/Quickstarts/6_AspNetIdentity" TargetMode="External"/><Relationship Id="rId7" Type="http://schemas.openxmlformats.org/officeDocument/2006/relationships/hyperlink" Target="https://github.com/openid/AppAuth-iOS/blob/master/Examples/README-IdentityServer.m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openid.net/developers/certified/" TargetMode="External"/><Relationship Id="rId5" Type="http://schemas.openxmlformats.org/officeDocument/2006/relationships/hyperlink" Target="https://github.com/IdentityModel/oidc-client-js" TargetMode="External"/><Relationship Id="rId10" Type="http://schemas.openxmlformats.org/officeDocument/2006/relationships/hyperlink" Target="http://openid.net/connect/" TargetMode="External"/><Relationship Id="rId4" Type="http://schemas.openxmlformats.org/officeDocument/2006/relationships/hyperlink" Target="https://github.com/IdentityServer/IdentityServer4.Samples/tree/release/Quickstarts/7_JavaScriptClient" TargetMode="External"/><Relationship Id="rId9" Type="http://schemas.openxmlformats.org/officeDocument/2006/relationships/hyperlink" Target="https://tools.ietf.org/html/rfc674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tools.ietf.org/html/rfc7522" TargetMode="External"/><Relationship Id="rId3" Type="http://schemas.openxmlformats.org/officeDocument/2006/relationships/hyperlink" Target="http://tools.ietf.org/html/rfc6749" TargetMode="External"/><Relationship Id="rId7" Type="http://schemas.openxmlformats.org/officeDocument/2006/relationships/hyperlink" Target="http://tools.ietf.org/html/rfc7521"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tools.ietf.org/html/rfc7519" TargetMode="External"/><Relationship Id="rId5" Type="http://schemas.openxmlformats.org/officeDocument/2006/relationships/hyperlink" Target="http://tools.ietf.org/html/rfc6819" TargetMode="External"/><Relationship Id="rId4" Type="http://schemas.openxmlformats.org/officeDocument/2006/relationships/hyperlink" Target="http://tools.ietf.org/html/rfc6750" TargetMode="External"/><Relationship Id="rId9" Type="http://schemas.openxmlformats.org/officeDocument/2006/relationships/hyperlink" Target="http://tools.ietf.org/html/rfc752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openid.net/specs/openid-connect-core-1_0.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openid.net/specs/openid-connect-discovery-1_0.html"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3F339033-4EB1-403D-B4D7-F83CDCA3E747}"/>
              </a:ext>
            </a:extLst>
          </p:cNvPr>
          <p:cNvSpPr txBox="1">
            <a:spLocks/>
          </p:cNvSpPr>
          <p:nvPr/>
        </p:nvSpPr>
        <p:spPr>
          <a:xfrm>
            <a:off x="1295400" y="1066800"/>
            <a:ext cx="10058400" cy="6858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6600" dirty="0">
                <a:solidFill>
                  <a:schemeClr val="accent1"/>
                </a:solidFill>
                <a:latin typeface="+mj-lt"/>
              </a:rPr>
              <a:t>Security Simplified with IdentityServer4</a:t>
            </a:r>
          </a:p>
        </p:txBody>
      </p:sp>
      <p:sp>
        <p:nvSpPr>
          <p:cNvPr id="2" name="TextBox 1">
            <a:extLst>
              <a:ext uri="{FF2B5EF4-FFF2-40B4-BE49-F238E27FC236}">
                <a16:creationId xmlns:a16="http://schemas.microsoft.com/office/drawing/2014/main" id="{C5CB98E0-5974-4AFE-88E4-60B018265055}"/>
              </a:ext>
            </a:extLst>
          </p:cNvPr>
          <p:cNvSpPr txBox="1"/>
          <p:nvPr/>
        </p:nvSpPr>
        <p:spPr>
          <a:xfrm>
            <a:off x="1524000" y="3901966"/>
            <a:ext cx="7010400" cy="2308324"/>
          </a:xfrm>
          <a:prstGeom prst="rect">
            <a:avLst/>
          </a:prstGeom>
          <a:noFill/>
        </p:spPr>
        <p:txBody>
          <a:bodyPr wrap="square" rtlCol="0">
            <a:spAutoFit/>
          </a:bodyPr>
          <a:lstStyle/>
          <a:p>
            <a:r>
              <a:rPr lang="en-US" sz="3600" dirty="0">
                <a:hlinkClick r:id="rId3"/>
              </a:rPr>
              <a:t>http://aaronralls.com</a:t>
            </a:r>
            <a:endParaRPr lang="en-US" sz="3600" dirty="0"/>
          </a:p>
          <a:p>
            <a:r>
              <a:rPr lang="en-US" sz="3600" dirty="0"/>
              <a:t>@cajunAA</a:t>
            </a:r>
          </a:p>
          <a:p>
            <a:endParaRPr lang="en-US" sz="3600" dirty="0"/>
          </a:p>
          <a:p>
            <a:r>
              <a:rPr lang="en-US" sz="3600" dirty="0"/>
              <a:t>https://bit.ly/bsidesok-idsvr4</a:t>
            </a:r>
          </a:p>
        </p:txBody>
      </p:sp>
    </p:spTree>
    <p:extLst>
      <p:ext uri="{BB962C8B-B14F-4D97-AF65-F5344CB8AC3E}">
        <p14:creationId xmlns:p14="http://schemas.microsoft.com/office/powerpoint/2010/main" val="229016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503B960-4308-43F5-AA72-0643D35BD6E8}"/>
              </a:ext>
            </a:extLst>
          </p:cNvPr>
          <p:cNvGrpSpPr/>
          <p:nvPr/>
        </p:nvGrpSpPr>
        <p:grpSpPr>
          <a:xfrm>
            <a:off x="1550377" y="4152569"/>
            <a:ext cx="2066925" cy="516731"/>
            <a:chOff x="2360390" y="2224027"/>
            <a:chExt cx="2066925" cy="516731"/>
          </a:xfrm>
        </p:grpSpPr>
        <p:sp>
          <p:nvSpPr>
            <p:cNvPr id="9" name="Rectangle: Rounded Corners 8">
              <a:extLst>
                <a:ext uri="{FF2B5EF4-FFF2-40B4-BE49-F238E27FC236}">
                  <a16:creationId xmlns:a16="http://schemas.microsoft.com/office/drawing/2014/main" id="{3265E986-F06A-412B-8247-225721B2EFAA}"/>
                </a:ext>
              </a:extLst>
            </p:cNvPr>
            <p:cNvSpPr/>
            <p:nvPr/>
          </p:nvSpPr>
          <p:spPr>
            <a:xfrm>
              <a:off x="2360390"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010DEB28-8182-4C66-BEE8-EE22A979BC81}"/>
                </a:ext>
              </a:extLst>
            </p:cNvPr>
            <p:cNvSpPr txBox="1"/>
            <p:nvPr/>
          </p:nvSpPr>
          <p:spPr>
            <a:xfrm>
              <a:off x="2375525"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API</a:t>
              </a:r>
            </a:p>
          </p:txBody>
        </p:sp>
      </p:grpSp>
      <p:grpSp>
        <p:nvGrpSpPr>
          <p:cNvPr id="14" name="Group 13">
            <a:extLst>
              <a:ext uri="{FF2B5EF4-FFF2-40B4-BE49-F238E27FC236}">
                <a16:creationId xmlns:a16="http://schemas.microsoft.com/office/drawing/2014/main" id="{5CF41CF3-3F6E-4C6E-BBE3-6CAA78DA7C6E}"/>
              </a:ext>
            </a:extLst>
          </p:cNvPr>
          <p:cNvGrpSpPr/>
          <p:nvPr/>
        </p:nvGrpSpPr>
        <p:grpSpPr>
          <a:xfrm>
            <a:off x="1535242" y="2857169"/>
            <a:ext cx="2066925" cy="516731"/>
            <a:chOff x="4095" y="2224027"/>
            <a:chExt cx="2066925" cy="516731"/>
          </a:xfrm>
        </p:grpSpPr>
        <p:sp>
          <p:nvSpPr>
            <p:cNvPr id="15" name="Rectangle: Rounded Corners 14">
              <a:extLst>
                <a:ext uri="{FF2B5EF4-FFF2-40B4-BE49-F238E27FC236}">
                  <a16:creationId xmlns:a16="http://schemas.microsoft.com/office/drawing/2014/main" id="{85B072DC-7BC5-4553-BF01-6DD0737DA827}"/>
                </a:ext>
              </a:extLst>
            </p:cNvPr>
            <p:cNvSpPr/>
            <p:nvPr/>
          </p:nvSpPr>
          <p:spPr>
            <a:xfrm>
              <a:off x="4095"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6" name="Rectangle: Rounded Corners 4">
              <a:extLst>
                <a:ext uri="{FF2B5EF4-FFF2-40B4-BE49-F238E27FC236}">
                  <a16:creationId xmlns:a16="http://schemas.microsoft.com/office/drawing/2014/main" id="{8AB17405-6651-4DD7-9EA5-8E12D8AC3AFF}"/>
                </a:ext>
              </a:extLst>
            </p:cNvPr>
            <p:cNvSpPr txBox="1"/>
            <p:nvPr/>
          </p:nvSpPr>
          <p:spPr>
            <a:xfrm>
              <a:off x="19230"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IdentityServer4</a:t>
              </a:r>
            </a:p>
          </p:txBody>
        </p:sp>
      </p:grpSp>
      <p:grpSp>
        <p:nvGrpSpPr>
          <p:cNvPr id="17" name="Group 16">
            <a:extLst>
              <a:ext uri="{FF2B5EF4-FFF2-40B4-BE49-F238E27FC236}">
                <a16:creationId xmlns:a16="http://schemas.microsoft.com/office/drawing/2014/main" id="{A7510BA3-FA28-4672-8F2A-4C9944590108}"/>
              </a:ext>
            </a:extLst>
          </p:cNvPr>
          <p:cNvGrpSpPr/>
          <p:nvPr/>
        </p:nvGrpSpPr>
        <p:grpSpPr>
          <a:xfrm>
            <a:off x="8077200" y="3650973"/>
            <a:ext cx="2066925" cy="516731"/>
            <a:chOff x="7072979" y="2224027"/>
            <a:chExt cx="2066925" cy="516731"/>
          </a:xfrm>
        </p:grpSpPr>
        <p:sp>
          <p:nvSpPr>
            <p:cNvPr id="18" name="Rectangle: Rounded Corners 17">
              <a:extLst>
                <a:ext uri="{FF2B5EF4-FFF2-40B4-BE49-F238E27FC236}">
                  <a16:creationId xmlns:a16="http://schemas.microsoft.com/office/drawing/2014/main" id="{145CF171-10D4-4FF6-A551-95F30EF78476}"/>
                </a:ext>
              </a:extLst>
            </p:cNvPr>
            <p:cNvSpPr/>
            <p:nvPr/>
          </p:nvSpPr>
          <p:spPr>
            <a:xfrm>
              <a:off x="7072979" y="2224027"/>
              <a:ext cx="2066925" cy="516731"/>
            </a:xfrm>
            <a:prstGeom prst="roundRect">
              <a:avLst>
                <a:gd name="adj" fmla="val 1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9" name="Rectangle: Rounded Corners 4">
              <a:extLst>
                <a:ext uri="{FF2B5EF4-FFF2-40B4-BE49-F238E27FC236}">
                  <a16:creationId xmlns:a16="http://schemas.microsoft.com/office/drawing/2014/main" id="{293A5108-DC87-4B65-9965-65BCCEBB89D1}"/>
                </a:ext>
              </a:extLst>
            </p:cNvPr>
            <p:cNvSpPr txBox="1"/>
            <p:nvPr/>
          </p:nvSpPr>
          <p:spPr>
            <a:xfrm>
              <a:off x="7088114" y="2239162"/>
              <a:ext cx="2036655" cy="4864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Console App</a:t>
              </a:r>
            </a:p>
          </p:txBody>
        </p:sp>
      </p:grpSp>
      <p:sp>
        <p:nvSpPr>
          <p:cNvPr id="22" name="Title 1">
            <a:extLst>
              <a:ext uri="{FF2B5EF4-FFF2-40B4-BE49-F238E27FC236}">
                <a16:creationId xmlns:a16="http://schemas.microsoft.com/office/drawing/2014/main" id="{B046D9A4-C79C-4981-9E35-C9C761FABAF1}"/>
              </a:ext>
            </a:extLst>
          </p:cNvPr>
          <p:cNvSpPr>
            <a:spLocks noGrp="1"/>
          </p:cNvSpPr>
          <p:nvPr>
            <p:ph type="title"/>
          </p:nvPr>
        </p:nvSpPr>
        <p:spPr>
          <a:xfrm>
            <a:off x="1535242" y="789230"/>
            <a:ext cx="9144000" cy="1143000"/>
          </a:xfrm>
        </p:spPr>
        <p:txBody>
          <a:bodyPr>
            <a:noAutofit/>
          </a:bodyPr>
          <a:lstStyle/>
          <a:p>
            <a:r>
              <a:rPr lang="en-US" sz="4400" dirty="0"/>
              <a:t>OAuth 2.0 Authorization Grant Type: Client Credentials</a:t>
            </a:r>
            <a:endParaRPr sz="4400" dirty="0"/>
          </a:p>
        </p:txBody>
      </p:sp>
      <p:sp>
        <p:nvSpPr>
          <p:cNvPr id="23" name="Rectangle: Folded Corner 22">
            <a:extLst>
              <a:ext uri="{FF2B5EF4-FFF2-40B4-BE49-F238E27FC236}">
                <a16:creationId xmlns:a16="http://schemas.microsoft.com/office/drawing/2014/main" id="{12E8D1C5-CA7B-4490-8A50-BAA0086C099A}"/>
              </a:ext>
            </a:extLst>
          </p:cNvPr>
          <p:cNvSpPr/>
          <p:nvPr/>
        </p:nvSpPr>
        <p:spPr>
          <a:xfrm>
            <a:off x="6827468" y="3133932"/>
            <a:ext cx="838200" cy="70787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 Cred.</a:t>
            </a:r>
          </a:p>
        </p:txBody>
      </p:sp>
      <p:sp>
        <p:nvSpPr>
          <p:cNvPr id="28" name="Diamond 27">
            <a:extLst>
              <a:ext uri="{FF2B5EF4-FFF2-40B4-BE49-F238E27FC236}">
                <a16:creationId xmlns:a16="http://schemas.microsoft.com/office/drawing/2014/main" id="{76D718D1-EFF7-40D3-95E8-D325D36AB775}"/>
              </a:ext>
            </a:extLst>
          </p:cNvPr>
          <p:cNvSpPr/>
          <p:nvPr/>
        </p:nvSpPr>
        <p:spPr>
          <a:xfrm>
            <a:off x="3781195" y="2743200"/>
            <a:ext cx="1708868" cy="1231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Token</a:t>
            </a:r>
          </a:p>
        </p:txBody>
      </p:sp>
      <p:grpSp>
        <p:nvGrpSpPr>
          <p:cNvPr id="40" name="Group 39">
            <a:extLst>
              <a:ext uri="{FF2B5EF4-FFF2-40B4-BE49-F238E27FC236}">
                <a16:creationId xmlns:a16="http://schemas.microsoft.com/office/drawing/2014/main" id="{7F4740AD-54FA-4E48-84CD-C71C1901974E}"/>
              </a:ext>
            </a:extLst>
          </p:cNvPr>
          <p:cNvGrpSpPr/>
          <p:nvPr/>
        </p:nvGrpSpPr>
        <p:grpSpPr>
          <a:xfrm>
            <a:off x="7024947" y="4235239"/>
            <a:ext cx="2104505" cy="1231130"/>
            <a:chOff x="4938363" y="3470696"/>
            <a:chExt cx="2104505" cy="1231130"/>
          </a:xfrm>
        </p:grpSpPr>
        <p:sp>
          <p:nvSpPr>
            <p:cNvPr id="36" name="Arrow: Chevron 35">
              <a:extLst>
                <a:ext uri="{FF2B5EF4-FFF2-40B4-BE49-F238E27FC236}">
                  <a16:creationId xmlns:a16="http://schemas.microsoft.com/office/drawing/2014/main" id="{D3F34F8F-31B9-4657-BD49-51436CE6E646}"/>
                </a:ext>
              </a:extLst>
            </p:cNvPr>
            <p:cNvSpPr/>
            <p:nvPr/>
          </p:nvSpPr>
          <p:spPr>
            <a:xfrm rot="10623170">
              <a:off x="4938363" y="3506953"/>
              <a:ext cx="733528" cy="115861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Diamond 36">
              <a:extLst>
                <a:ext uri="{FF2B5EF4-FFF2-40B4-BE49-F238E27FC236}">
                  <a16:creationId xmlns:a16="http://schemas.microsoft.com/office/drawing/2014/main" id="{66307267-84BA-444B-AFC7-2BFBF82DC998}"/>
                </a:ext>
              </a:extLst>
            </p:cNvPr>
            <p:cNvSpPr/>
            <p:nvPr/>
          </p:nvSpPr>
          <p:spPr>
            <a:xfrm rot="96334">
              <a:off x="5334000" y="3470696"/>
              <a:ext cx="1708868" cy="123113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Access Token</a:t>
              </a:r>
            </a:p>
          </p:txBody>
        </p:sp>
      </p:grpSp>
      <p:grpSp>
        <p:nvGrpSpPr>
          <p:cNvPr id="46" name="Group 45">
            <a:extLst>
              <a:ext uri="{FF2B5EF4-FFF2-40B4-BE49-F238E27FC236}">
                <a16:creationId xmlns:a16="http://schemas.microsoft.com/office/drawing/2014/main" id="{6C0AEDF1-C3A0-441D-85CD-AFC2571A6EB0}"/>
              </a:ext>
            </a:extLst>
          </p:cNvPr>
          <p:cNvGrpSpPr/>
          <p:nvPr/>
        </p:nvGrpSpPr>
        <p:grpSpPr>
          <a:xfrm>
            <a:off x="2866794" y="4850803"/>
            <a:ext cx="1095605" cy="914400"/>
            <a:chOff x="2866794" y="3974834"/>
            <a:chExt cx="1095605" cy="914400"/>
          </a:xfrm>
        </p:grpSpPr>
        <p:sp>
          <p:nvSpPr>
            <p:cNvPr id="44" name="Double Brace 43">
              <a:extLst>
                <a:ext uri="{FF2B5EF4-FFF2-40B4-BE49-F238E27FC236}">
                  <a16:creationId xmlns:a16="http://schemas.microsoft.com/office/drawing/2014/main" id="{8295BC86-95E6-459B-BD6D-2B96291B8491}"/>
                </a:ext>
              </a:extLst>
            </p:cNvPr>
            <p:cNvSpPr/>
            <p:nvPr/>
          </p:nvSpPr>
          <p:spPr>
            <a:xfrm>
              <a:off x="2866794" y="3974834"/>
              <a:ext cx="1095605" cy="914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Rectangle 44">
              <a:extLst>
                <a:ext uri="{FF2B5EF4-FFF2-40B4-BE49-F238E27FC236}">
                  <a16:creationId xmlns:a16="http://schemas.microsoft.com/office/drawing/2014/main" id="{7981523E-EBE6-4ECE-BFD6-13FFE4F8ADF9}"/>
                </a:ext>
              </a:extLst>
            </p:cNvPr>
            <p:cNvSpPr/>
            <p:nvPr/>
          </p:nvSpPr>
          <p:spPr>
            <a:xfrm>
              <a:off x="3048000" y="4159196"/>
              <a:ext cx="733195" cy="615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JSON</a:t>
              </a:r>
            </a:p>
          </p:txBody>
        </p:sp>
      </p:grpSp>
      <p:sp>
        <p:nvSpPr>
          <p:cNvPr id="20" name="TextBox 19">
            <a:extLst>
              <a:ext uri="{FF2B5EF4-FFF2-40B4-BE49-F238E27FC236}">
                <a16:creationId xmlns:a16="http://schemas.microsoft.com/office/drawing/2014/main" id="{C1EB0B81-B7AD-4154-BE44-4DEAE38E9732}"/>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59439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4.81481E-6 L -0.26315 -0.09189 " pathEditMode="relative" rAng="0" ptsTypes="AA">
                                      <p:cBhvr>
                                        <p:cTn id="6" dur="2000" fill="hold"/>
                                        <p:tgtEl>
                                          <p:spTgt spid="23"/>
                                        </p:tgtEl>
                                        <p:attrNameLst>
                                          <p:attrName>ppt_x</p:attrName>
                                          <p:attrName>ppt_y</p:attrName>
                                        </p:attrNameLst>
                                      </p:cBhvr>
                                      <p:rCtr x="-13164" y="-4606"/>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1.66667E-6 -4.81481E-6 L 0.30104 0.21575 " pathEditMode="relative" rAng="0" ptsTypes="AA">
                                      <p:cBhvr>
                                        <p:cTn id="19" dur="2000" fill="hold"/>
                                        <p:tgtEl>
                                          <p:spTgt spid="28"/>
                                        </p:tgtEl>
                                        <p:attrNameLst>
                                          <p:attrName>ppt_x</p:attrName>
                                          <p:attrName>ppt_y</p:attrName>
                                        </p:attrNameLst>
                                      </p:cBhvr>
                                      <p:rCtr x="15052" y="10787"/>
                                    </p:animMotion>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2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1.11022E-16 4.07407E-6 L -0.3 0.07176 " pathEditMode="relative" rAng="0" ptsTypes="AA">
                                      <p:cBhvr>
                                        <p:cTn id="31" dur="2000" fill="hold"/>
                                        <p:tgtEl>
                                          <p:spTgt spid="40"/>
                                        </p:tgtEl>
                                        <p:attrNameLst>
                                          <p:attrName>ppt_x</p:attrName>
                                          <p:attrName>ppt_y</p:attrName>
                                        </p:attrNameLst>
                                      </p:cBhvr>
                                      <p:rCtr x="-15000" y="3588"/>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1.875E-6 -4.07407E-6 L 0.41992 -0.10023 " pathEditMode="relative" rAng="0" ptsTypes="AA">
                                      <p:cBhvr>
                                        <p:cTn id="43" dur="2000" fill="hold"/>
                                        <p:tgtEl>
                                          <p:spTgt spid="46"/>
                                        </p:tgtEl>
                                        <p:attrNameLst>
                                          <p:attrName>ppt_x</p:attrName>
                                          <p:attrName>ppt_y</p:attrName>
                                        </p:attrNameLst>
                                      </p:cBhvr>
                                      <p:rCtr x="20990" y="-50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8" grpId="0" animBg="1"/>
      <p:bldP spid="28" grpId="1" animBg="1"/>
      <p:bldP spid="28"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Authorization Grant Type: Code Flow</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3170099"/>
          </a:xfrm>
          <a:prstGeom prst="rect">
            <a:avLst/>
          </a:prstGeom>
          <a:noFill/>
        </p:spPr>
        <p:txBody>
          <a:bodyPr wrap="square" rtlCol="0">
            <a:spAutoFit/>
          </a:bodyPr>
          <a:lstStyle/>
          <a:p>
            <a:r>
              <a:rPr lang="en-US" sz="4000" dirty="0"/>
              <a:t>Front Channel </a:t>
            </a:r>
          </a:p>
          <a:p>
            <a:r>
              <a:rPr lang="en-US" sz="4000" dirty="0"/>
              <a:t>(Browser) </a:t>
            </a:r>
          </a:p>
          <a:p>
            <a:endParaRPr lang="en-US" sz="4000" dirty="0"/>
          </a:p>
          <a:p>
            <a:r>
              <a:rPr lang="en-US" sz="4000" dirty="0"/>
              <a:t>Back Channel </a:t>
            </a:r>
          </a:p>
          <a:p>
            <a:r>
              <a:rPr lang="en-US" sz="4000" dirty="0"/>
              <a:t>(Web Server to Auth Server)</a:t>
            </a:r>
          </a:p>
        </p:txBody>
      </p:sp>
      <p:sp>
        <p:nvSpPr>
          <p:cNvPr id="4" name="TextBox 3">
            <a:extLst>
              <a:ext uri="{FF2B5EF4-FFF2-40B4-BE49-F238E27FC236}">
                <a16:creationId xmlns:a16="http://schemas.microsoft.com/office/drawing/2014/main" id="{420BEB98-76B2-4060-93D7-92FF68A6EC03}"/>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2783836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Implicit Flow</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1938992"/>
          </a:xfrm>
          <a:prstGeom prst="rect">
            <a:avLst/>
          </a:prstGeom>
          <a:noFill/>
        </p:spPr>
        <p:txBody>
          <a:bodyPr wrap="square" rtlCol="0">
            <a:spAutoFit/>
          </a:bodyPr>
          <a:lstStyle/>
          <a:p>
            <a:r>
              <a:rPr lang="en-US" sz="4000" dirty="0"/>
              <a:t>Front Channel </a:t>
            </a:r>
          </a:p>
          <a:p>
            <a:r>
              <a:rPr lang="en-US" sz="4000" dirty="0"/>
              <a:t>(Browser - SPA) </a:t>
            </a:r>
          </a:p>
          <a:p>
            <a:endParaRPr lang="en-US" sz="4000" dirty="0"/>
          </a:p>
        </p:txBody>
      </p:sp>
      <p:sp>
        <p:nvSpPr>
          <p:cNvPr id="4" name="TextBox 3">
            <a:extLst>
              <a:ext uri="{FF2B5EF4-FFF2-40B4-BE49-F238E27FC236}">
                <a16:creationId xmlns:a16="http://schemas.microsoft.com/office/drawing/2014/main" id="{34CEF90E-7126-4033-A472-650CCEBC4295}"/>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8110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Authorization Grant Types</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54218"/>
            <a:ext cx="9078191" cy="4401205"/>
          </a:xfrm>
          <a:prstGeom prst="rect">
            <a:avLst/>
          </a:prstGeom>
          <a:noFill/>
        </p:spPr>
        <p:txBody>
          <a:bodyPr wrap="square" rtlCol="0">
            <a:spAutoFit/>
          </a:bodyPr>
          <a:lstStyle/>
          <a:p>
            <a:r>
              <a:rPr lang="en-US" sz="4000" dirty="0"/>
              <a:t>Authorization Code </a:t>
            </a:r>
          </a:p>
          <a:p>
            <a:r>
              <a:rPr lang="en-US" sz="4000" dirty="0"/>
              <a:t>	(with or without PKCE)</a:t>
            </a:r>
          </a:p>
          <a:p>
            <a:endParaRPr lang="en-US" sz="4000" dirty="0"/>
          </a:p>
          <a:p>
            <a:r>
              <a:rPr lang="en-US" sz="4000" dirty="0"/>
              <a:t>Implicit</a:t>
            </a:r>
          </a:p>
          <a:p>
            <a:endParaRPr lang="en-US" sz="4000" dirty="0"/>
          </a:p>
          <a:p>
            <a:r>
              <a:rPr lang="en-US" sz="4000" dirty="0"/>
              <a:t>Refresh token</a:t>
            </a:r>
          </a:p>
          <a:p>
            <a:endParaRPr lang="en-US" sz="4000" dirty="0"/>
          </a:p>
        </p:txBody>
      </p:sp>
      <p:sp>
        <p:nvSpPr>
          <p:cNvPr id="4" name="TextBox 3">
            <a:extLst>
              <a:ext uri="{FF2B5EF4-FFF2-40B4-BE49-F238E27FC236}">
                <a16:creationId xmlns:a16="http://schemas.microsoft.com/office/drawing/2014/main" id="{7B48F402-EAE9-420C-BFDD-4E986B646042}"/>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271186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Authorization Grant Types cont..</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56904" y="2286000"/>
            <a:ext cx="9078191" cy="3170099"/>
          </a:xfrm>
          <a:prstGeom prst="rect">
            <a:avLst/>
          </a:prstGeom>
          <a:noFill/>
        </p:spPr>
        <p:txBody>
          <a:bodyPr wrap="square" rtlCol="0">
            <a:spAutoFit/>
          </a:bodyPr>
          <a:lstStyle/>
          <a:p>
            <a:r>
              <a:rPr lang="en-US" sz="4000" dirty="0"/>
              <a:t>Client Credentials</a:t>
            </a:r>
          </a:p>
          <a:p>
            <a:endParaRPr lang="en-US" sz="4000" dirty="0"/>
          </a:p>
          <a:p>
            <a:r>
              <a:rPr lang="en-US" sz="4000" dirty="0"/>
              <a:t>Resource Owner Password Credentials</a:t>
            </a:r>
          </a:p>
          <a:p>
            <a:endParaRPr lang="en-US" sz="4000" dirty="0"/>
          </a:p>
          <a:p>
            <a:endParaRPr lang="en-US" sz="4000" dirty="0"/>
          </a:p>
        </p:txBody>
      </p:sp>
      <p:sp>
        <p:nvSpPr>
          <p:cNvPr id="4" name="TextBox 3">
            <a:extLst>
              <a:ext uri="{FF2B5EF4-FFF2-40B4-BE49-F238E27FC236}">
                <a16:creationId xmlns:a16="http://schemas.microsoft.com/office/drawing/2014/main" id="{420BEB98-76B2-4060-93D7-92FF68A6EC03}"/>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42927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Access Tokens</a:t>
            </a:r>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1938992"/>
          </a:xfrm>
          <a:prstGeom prst="rect">
            <a:avLst/>
          </a:prstGeom>
          <a:noFill/>
        </p:spPr>
        <p:txBody>
          <a:bodyPr wrap="square" rtlCol="0">
            <a:spAutoFit/>
          </a:bodyPr>
          <a:lstStyle/>
          <a:p>
            <a:r>
              <a:rPr lang="en-US" sz="4000" dirty="0"/>
              <a:t>Reference</a:t>
            </a:r>
          </a:p>
          <a:p>
            <a:endParaRPr lang="en-US" sz="4000" dirty="0"/>
          </a:p>
          <a:p>
            <a:r>
              <a:rPr lang="en-US" sz="4000" dirty="0"/>
              <a:t>Self contained - JWTs</a:t>
            </a:r>
          </a:p>
        </p:txBody>
      </p:sp>
      <p:sp>
        <p:nvSpPr>
          <p:cNvPr id="4" name="TextBox 3">
            <a:extLst>
              <a:ext uri="{FF2B5EF4-FFF2-40B4-BE49-F238E27FC236}">
                <a16:creationId xmlns:a16="http://schemas.microsoft.com/office/drawing/2014/main" id="{ED5D1B9D-9E66-4039-8AA8-41B8B90948C6}"/>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205778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Access Tokens</a:t>
            </a:r>
          </a:p>
        </p:txBody>
      </p:sp>
      <p:sp>
        <p:nvSpPr>
          <p:cNvPr id="3" name="TextBox 2">
            <a:extLst>
              <a:ext uri="{FF2B5EF4-FFF2-40B4-BE49-F238E27FC236}">
                <a16:creationId xmlns:a16="http://schemas.microsoft.com/office/drawing/2014/main" id="{770FE21A-375C-47FC-B4DE-6FACAA5890A7}"/>
              </a:ext>
            </a:extLst>
          </p:cNvPr>
          <p:cNvSpPr txBox="1"/>
          <p:nvPr/>
        </p:nvSpPr>
        <p:spPr>
          <a:xfrm>
            <a:off x="1507746" y="1688748"/>
            <a:ext cx="9078191" cy="707886"/>
          </a:xfrm>
          <a:prstGeom prst="rect">
            <a:avLst/>
          </a:prstGeom>
          <a:noFill/>
        </p:spPr>
        <p:txBody>
          <a:bodyPr wrap="square" rtlCol="0">
            <a:spAutoFit/>
          </a:bodyPr>
          <a:lstStyle/>
          <a:p>
            <a:r>
              <a:rPr lang="en-US" sz="4000" dirty="0"/>
              <a:t>JWT.IO </a:t>
            </a:r>
          </a:p>
        </p:txBody>
      </p:sp>
      <p:sp>
        <p:nvSpPr>
          <p:cNvPr id="4" name="TextBox 3">
            <a:extLst>
              <a:ext uri="{FF2B5EF4-FFF2-40B4-BE49-F238E27FC236}">
                <a16:creationId xmlns:a16="http://schemas.microsoft.com/office/drawing/2014/main" id="{ED5D1B9D-9E66-4039-8AA8-41B8B90948C6}"/>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pic>
        <p:nvPicPr>
          <p:cNvPr id="5" name="Picture 4">
            <a:extLst>
              <a:ext uri="{FF2B5EF4-FFF2-40B4-BE49-F238E27FC236}">
                <a16:creationId xmlns:a16="http://schemas.microsoft.com/office/drawing/2014/main" id="{AE983D3F-0F93-40AB-93AF-C4A01B2096F5}"/>
              </a:ext>
            </a:extLst>
          </p:cNvPr>
          <p:cNvPicPr>
            <a:picLocks noChangeAspect="1"/>
          </p:cNvPicPr>
          <p:nvPr/>
        </p:nvPicPr>
        <p:blipFill>
          <a:blip r:embed="rId3"/>
          <a:stretch>
            <a:fillRect/>
          </a:stretch>
        </p:blipFill>
        <p:spPr>
          <a:xfrm>
            <a:off x="1981200" y="2396634"/>
            <a:ext cx="8046114" cy="4259511"/>
          </a:xfrm>
          <a:prstGeom prst="rect">
            <a:avLst/>
          </a:prstGeom>
        </p:spPr>
      </p:pic>
    </p:spTree>
    <p:extLst>
      <p:ext uri="{BB962C8B-B14F-4D97-AF65-F5344CB8AC3E}">
        <p14:creationId xmlns:p14="http://schemas.microsoft.com/office/powerpoint/2010/main" val="18456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dirty="0"/>
              <a:t>DEMO 1</a:t>
            </a:r>
            <a:endParaRPr sz="9600" dirty="0"/>
          </a:p>
        </p:txBody>
      </p:sp>
      <p:sp>
        <p:nvSpPr>
          <p:cNvPr id="3" name="Text Placeholder 2"/>
          <p:cNvSpPr>
            <a:spLocks noGrp="1"/>
          </p:cNvSpPr>
          <p:nvPr>
            <p:ph type="body" idx="1"/>
          </p:nvPr>
        </p:nvSpPr>
        <p:spPr/>
        <p:txBody>
          <a:bodyPr>
            <a:normAutofit lnSpcReduction="10000"/>
          </a:bodyPr>
          <a:lstStyle/>
          <a:p>
            <a:r>
              <a:rPr lang="en-US" sz="3600" dirty="0"/>
              <a:t>Client Credentials</a:t>
            </a:r>
          </a:p>
          <a:p>
            <a:r>
              <a:rPr lang="en-US" sz="3600" dirty="0"/>
              <a:t>Console App/Windows Service accessing a secured API</a:t>
            </a:r>
            <a:endParaRPr sz="3600" dirty="0"/>
          </a:p>
        </p:txBody>
      </p:sp>
      <p:sp>
        <p:nvSpPr>
          <p:cNvPr id="4" name="TextBox 3">
            <a:extLst>
              <a:ext uri="{FF2B5EF4-FFF2-40B4-BE49-F238E27FC236}">
                <a16:creationId xmlns:a16="http://schemas.microsoft.com/office/drawing/2014/main" id="{47598247-1840-4EDA-958E-60400CFE3EB4}"/>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44443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C29A-8F26-4D1D-944B-26E681385511}"/>
              </a:ext>
            </a:extLst>
          </p:cNvPr>
          <p:cNvSpPr txBox="1">
            <a:spLocks/>
          </p:cNvSpPr>
          <p:nvPr/>
        </p:nvSpPr>
        <p:spPr>
          <a:xfrm>
            <a:off x="1524000" y="685800"/>
            <a:ext cx="97536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OpenID Connect: Authentication Flows</a:t>
            </a:r>
          </a:p>
        </p:txBody>
      </p:sp>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A621CED8-0C6B-4456-8C1A-A5A413C50237}"/>
              </a:ext>
            </a:extLst>
          </p:cNvPr>
          <p:cNvGraphicFramePr>
            <a:graphicFrameLocks/>
          </p:cNvGraphicFramePr>
          <p:nvPr>
            <p:extLst>
              <p:ext uri="{D42A27DB-BD31-4B8C-83A1-F6EECF244321}">
                <p14:modId xmlns:p14="http://schemas.microsoft.com/office/powerpoint/2010/main" val="1267098944"/>
              </p:ext>
            </p:extLst>
          </p:nvPr>
        </p:nvGraphicFramePr>
        <p:xfrm>
          <a:off x="533400" y="2438400"/>
          <a:ext cx="10287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4D6EFBAA-60A6-444F-A814-1C4C76AB675E}"/>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661180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ECF5273-78F6-45E3-8F3C-3D0912B5B61D}"/>
              </a:ext>
            </a:extLst>
          </p:cNvPr>
          <p:cNvSpPr txBox="1"/>
          <p:nvPr/>
        </p:nvSpPr>
        <p:spPr>
          <a:xfrm>
            <a:off x="1889760" y="3230144"/>
            <a:ext cx="1524000" cy="369332"/>
          </a:xfrm>
          <a:prstGeom prst="rect">
            <a:avLst/>
          </a:prstGeom>
          <a:noFill/>
        </p:spPr>
        <p:txBody>
          <a:bodyPr wrap="square" rtlCol="0">
            <a:spAutoFit/>
          </a:bodyPr>
          <a:lstStyle/>
          <a:p>
            <a:r>
              <a:rPr lang="en-US" dirty="0">
                <a:solidFill>
                  <a:schemeClr val="accent1"/>
                </a:solidFill>
              </a:rPr>
              <a:t>End Session</a:t>
            </a:r>
          </a:p>
        </p:txBody>
      </p:sp>
      <p:sp>
        <p:nvSpPr>
          <p:cNvPr id="7" name="TextBox 6">
            <a:extLst>
              <a:ext uri="{FF2B5EF4-FFF2-40B4-BE49-F238E27FC236}">
                <a16:creationId xmlns:a16="http://schemas.microsoft.com/office/drawing/2014/main" id="{6B84BEB9-F023-44CA-8B65-68248707DC6D}"/>
              </a:ext>
            </a:extLst>
          </p:cNvPr>
          <p:cNvSpPr txBox="1"/>
          <p:nvPr/>
        </p:nvSpPr>
        <p:spPr>
          <a:xfrm>
            <a:off x="1905000" y="2819400"/>
            <a:ext cx="1524000" cy="369332"/>
          </a:xfrm>
          <a:prstGeom prst="rect">
            <a:avLst/>
          </a:prstGeom>
          <a:noFill/>
        </p:spPr>
        <p:txBody>
          <a:bodyPr wrap="square" rtlCol="0">
            <a:spAutoFit/>
          </a:bodyPr>
          <a:lstStyle/>
          <a:p>
            <a:r>
              <a:rPr lang="en-US" dirty="0">
                <a:solidFill>
                  <a:schemeClr val="accent1"/>
                </a:solidFill>
              </a:rPr>
              <a:t>User Info</a:t>
            </a:r>
          </a:p>
        </p:txBody>
      </p:sp>
      <p:sp>
        <p:nvSpPr>
          <p:cNvPr id="4" name="Flowchart: Alternate Process 3">
            <a:extLst>
              <a:ext uri="{FF2B5EF4-FFF2-40B4-BE49-F238E27FC236}">
                <a16:creationId xmlns:a16="http://schemas.microsoft.com/office/drawing/2014/main" id="{3B20B912-8E70-4021-B68E-E49879ED8AEB}"/>
              </a:ext>
            </a:extLst>
          </p:cNvPr>
          <p:cNvSpPr/>
          <p:nvPr/>
        </p:nvSpPr>
        <p:spPr>
          <a:xfrm>
            <a:off x="3581400" y="2286000"/>
            <a:ext cx="4191000" cy="43434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solidFill>
                  <a:schemeClr val="accent1"/>
                </a:solidFill>
              </a:rPr>
              <a:t>OpenID Connect</a:t>
            </a:r>
          </a:p>
        </p:txBody>
      </p:sp>
      <p:sp>
        <p:nvSpPr>
          <p:cNvPr id="2" name="Title 1">
            <a:extLst>
              <a:ext uri="{FF2B5EF4-FFF2-40B4-BE49-F238E27FC236}">
                <a16:creationId xmlns:a16="http://schemas.microsoft.com/office/drawing/2014/main" id="{8429C89C-6A52-42F5-B4C8-29D8C13F62EA}"/>
              </a:ext>
            </a:extLst>
          </p:cNvPr>
          <p:cNvSpPr>
            <a:spLocks noGrp="1"/>
          </p:cNvSpPr>
          <p:nvPr>
            <p:ph type="title"/>
          </p:nvPr>
        </p:nvSpPr>
        <p:spPr>
          <a:xfrm>
            <a:off x="1600200" y="228600"/>
            <a:ext cx="9144000" cy="1143000"/>
          </a:xfrm>
        </p:spPr>
        <p:txBody>
          <a:bodyPr>
            <a:normAutofit fontScale="90000"/>
          </a:bodyPr>
          <a:lstStyle/>
          <a:p>
            <a:r>
              <a:rPr lang="en-US" sz="4400" dirty="0"/>
              <a:t>Authentication &amp; Authorization</a:t>
            </a:r>
          </a:p>
        </p:txBody>
      </p:sp>
      <p:sp>
        <p:nvSpPr>
          <p:cNvPr id="3" name="Flowchart: Alternate Process 2">
            <a:extLst>
              <a:ext uri="{FF2B5EF4-FFF2-40B4-BE49-F238E27FC236}">
                <a16:creationId xmlns:a16="http://schemas.microsoft.com/office/drawing/2014/main" id="{8E7D6324-10E3-4458-8AE1-1F7C82C920C6}"/>
              </a:ext>
            </a:extLst>
          </p:cNvPr>
          <p:cNvSpPr/>
          <p:nvPr/>
        </p:nvSpPr>
        <p:spPr>
          <a:xfrm>
            <a:off x="3733800" y="4460132"/>
            <a:ext cx="3886200" cy="19406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OAuth</a:t>
            </a:r>
          </a:p>
        </p:txBody>
      </p:sp>
      <p:cxnSp>
        <p:nvCxnSpPr>
          <p:cNvPr id="6" name="Straight Connector 5">
            <a:extLst>
              <a:ext uri="{FF2B5EF4-FFF2-40B4-BE49-F238E27FC236}">
                <a16:creationId xmlns:a16="http://schemas.microsoft.com/office/drawing/2014/main" id="{13726190-A90B-461D-85E8-1D00D7188C57}"/>
              </a:ext>
            </a:extLst>
          </p:cNvPr>
          <p:cNvCxnSpPr>
            <a:cxnSpLocks/>
          </p:cNvCxnSpPr>
          <p:nvPr/>
        </p:nvCxnSpPr>
        <p:spPr>
          <a:xfrm flipH="1">
            <a:off x="1828800" y="3124200"/>
            <a:ext cx="190500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D590E4-4079-4D6B-A544-4F4B08D8DB3F}"/>
              </a:ext>
            </a:extLst>
          </p:cNvPr>
          <p:cNvCxnSpPr>
            <a:cxnSpLocks/>
          </p:cNvCxnSpPr>
          <p:nvPr/>
        </p:nvCxnSpPr>
        <p:spPr>
          <a:xfrm flipH="1" flipV="1">
            <a:off x="1828800" y="5029200"/>
            <a:ext cx="1905000" cy="12405"/>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BEF76-D6E2-4CA0-9608-EDFEA302C6C3}"/>
              </a:ext>
            </a:extLst>
          </p:cNvPr>
          <p:cNvSpPr txBox="1"/>
          <p:nvPr/>
        </p:nvSpPr>
        <p:spPr>
          <a:xfrm>
            <a:off x="1828800" y="4672273"/>
            <a:ext cx="1524000" cy="369332"/>
          </a:xfrm>
          <a:prstGeom prst="rect">
            <a:avLst/>
          </a:prstGeom>
          <a:noFill/>
        </p:spPr>
        <p:txBody>
          <a:bodyPr wrap="square" rtlCol="0">
            <a:spAutoFit/>
          </a:bodyPr>
          <a:lstStyle/>
          <a:p>
            <a:r>
              <a:rPr lang="en-US" dirty="0"/>
              <a:t>Discovery</a:t>
            </a:r>
          </a:p>
        </p:txBody>
      </p:sp>
      <p:cxnSp>
        <p:nvCxnSpPr>
          <p:cNvPr id="10" name="Straight Connector 9">
            <a:extLst>
              <a:ext uri="{FF2B5EF4-FFF2-40B4-BE49-F238E27FC236}">
                <a16:creationId xmlns:a16="http://schemas.microsoft.com/office/drawing/2014/main" id="{622CA431-658F-4EEB-8AA3-84746172F4CC}"/>
              </a:ext>
            </a:extLst>
          </p:cNvPr>
          <p:cNvCxnSpPr>
            <a:cxnSpLocks/>
          </p:cNvCxnSpPr>
          <p:nvPr/>
        </p:nvCxnSpPr>
        <p:spPr>
          <a:xfrm flipH="1">
            <a:off x="1828800" y="54864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AB5E5F-E5F8-405A-B507-301B490FB71C}"/>
              </a:ext>
            </a:extLst>
          </p:cNvPr>
          <p:cNvSpPr txBox="1"/>
          <p:nvPr/>
        </p:nvSpPr>
        <p:spPr>
          <a:xfrm>
            <a:off x="1846521" y="5117068"/>
            <a:ext cx="1524000" cy="369332"/>
          </a:xfrm>
          <a:prstGeom prst="rect">
            <a:avLst/>
          </a:prstGeom>
          <a:noFill/>
        </p:spPr>
        <p:txBody>
          <a:bodyPr wrap="square" rtlCol="0">
            <a:spAutoFit/>
          </a:bodyPr>
          <a:lstStyle/>
          <a:p>
            <a:r>
              <a:rPr lang="en-US" dirty="0"/>
              <a:t>Token</a:t>
            </a:r>
          </a:p>
        </p:txBody>
      </p:sp>
      <p:cxnSp>
        <p:nvCxnSpPr>
          <p:cNvPr id="14" name="Straight Connector 13">
            <a:extLst>
              <a:ext uri="{FF2B5EF4-FFF2-40B4-BE49-F238E27FC236}">
                <a16:creationId xmlns:a16="http://schemas.microsoft.com/office/drawing/2014/main" id="{BB71BAA8-E416-418A-8AAE-7D3490996720}"/>
              </a:ext>
            </a:extLst>
          </p:cNvPr>
          <p:cNvCxnSpPr>
            <a:cxnSpLocks/>
          </p:cNvCxnSpPr>
          <p:nvPr/>
        </p:nvCxnSpPr>
        <p:spPr>
          <a:xfrm flipH="1">
            <a:off x="1846521" y="59436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4C115D-1FFC-49D8-8FD7-4AF89CCB0916}"/>
              </a:ext>
            </a:extLst>
          </p:cNvPr>
          <p:cNvSpPr txBox="1"/>
          <p:nvPr/>
        </p:nvSpPr>
        <p:spPr>
          <a:xfrm>
            <a:off x="1846521" y="5610673"/>
            <a:ext cx="1524000" cy="369332"/>
          </a:xfrm>
          <a:prstGeom prst="rect">
            <a:avLst/>
          </a:prstGeom>
          <a:noFill/>
        </p:spPr>
        <p:txBody>
          <a:bodyPr wrap="square" rtlCol="0">
            <a:spAutoFit/>
          </a:bodyPr>
          <a:lstStyle/>
          <a:p>
            <a:r>
              <a:rPr lang="en-US" dirty="0"/>
              <a:t>Authorization</a:t>
            </a:r>
          </a:p>
        </p:txBody>
      </p:sp>
      <p:cxnSp>
        <p:nvCxnSpPr>
          <p:cNvPr id="19" name="Straight Connector 18">
            <a:extLst>
              <a:ext uri="{FF2B5EF4-FFF2-40B4-BE49-F238E27FC236}">
                <a16:creationId xmlns:a16="http://schemas.microsoft.com/office/drawing/2014/main" id="{98E70C4C-60C4-46C4-B065-AB7E2C2CE392}"/>
              </a:ext>
            </a:extLst>
          </p:cNvPr>
          <p:cNvCxnSpPr>
            <a:cxnSpLocks/>
          </p:cNvCxnSpPr>
          <p:nvPr/>
        </p:nvCxnSpPr>
        <p:spPr>
          <a:xfrm flipH="1">
            <a:off x="1828800" y="3581400"/>
            <a:ext cx="1922721"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60BEEA2-7F65-4B7A-B10B-CA68DA4EFF99}"/>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65364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9144000" cy="1143000"/>
          </a:xfrm>
        </p:spPr>
        <p:txBody>
          <a:bodyPr>
            <a:normAutofit/>
          </a:bodyPr>
          <a:lstStyle/>
          <a:p>
            <a:r>
              <a:rPr lang="en-US" sz="4400" dirty="0"/>
              <a:t>What will you learn today?</a:t>
            </a:r>
            <a:endParaRPr sz="4400" dirty="0"/>
          </a:p>
        </p:txBody>
      </p:sp>
      <p:sp>
        <p:nvSpPr>
          <p:cNvPr id="3" name="Content Placeholder 2">
            <a:extLst>
              <a:ext uri="{FF2B5EF4-FFF2-40B4-BE49-F238E27FC236}">
                <a16:creationId xmlns:a16="http://schemas.microsoft.com/office/drawing/2014/main" id="{15175691-DCD4-4687-8530-7083D741AF52}"/>
              </a:ext>
            </a:extLst>
          </p:cNvPr>
          <p:cNvSpPr>
            <a:spLocks noGrp="1"/>
          </p:cNvSpPr>
          <p:nvPr>
            <p:ph idx="1"/>
          </p:nvPr>
        </p:nvSpPr>
        <p:spPr>
          <a:xfrm>
            <a:off x="1524000" y="2580167"/>
            <a:ext cx="9144000" cy="4267200"/>
          </a:xfrm>
        </p:spPr>
        <p:txBody>
          <a:bodyPr>
            <a:normAutofit lnSpcReduction="10000"/>
          </a:bodyPr>
          <a:lstStyle/>
          <a:p>
            <a:r>
              <a:rPr lang="en-US" sz="3200" dirty="0"/>
              <a:t>Difference between Authentication &amp; Authorization</a:t>
            </a:r>
          </a:p>
          <a:p>
            <a:r>
              <a:rPr lang="en-US" sz="3200" dirty="0"/>
              <a:t>An overview of OAuth 2.0 and OpenID Connect protocols.</a:t>
            </a:r>
          </a:p>
          <a:p>
            <a:r>
              <a:rPr lang="en-US" sz="3200" dirty="0"/>
              <a:t>How IdentityServer4 can be used to secure your API’s, Web, Console/Services and Mobile applications.</a:t>
            </a:r>
          </a:p>
          <a:p>
            <a:r>
              <a:rPr lang="en-US" sz="3200" dirty="0"/>
              <a:t>When to use IdentityServer4</a:t>
            </a:r>
          </a:p>
        </p:txBody>
      </p:sp>
      <p:sp>
        <p:nvSpPr>
          <p:cNvPr id="6" name="TextBox 5">
            <a:extLst>
              <a:ext uri="{FF2B5EF4-FFF2-40B4-BE49-F238E27FC236}">
                <a16:creationId xmlns:a16="http://schemas.microsoft.com/office/drawing/2014/main" id="{EAB42462-A384-4193-855B-18E75F5F872D}"/>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2116190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AECF5273-78F6-45E3-8F3C-3D0912B5B61D}"/>
              </a:ext>
            </a:extLst>
          </p:cNvPr>
          <p:cNvSpPr txBox="1"/>
          <p:nvPr/>
        </p:nvSpPr>
        <p:spPr>
          <a:xfrm>
            <a:off x="1889760" y="3230144"/>
            <a:ext cx="1524000" cy="369332"/>
          </a:xfrm>
          <a:prstGeom prst="rect">
            <a:avLst/>
          </a:prstGeom>
          <a:noFill/>
        </p:spPr>
        <p:txBody>
          <a:bodyPr wrap="square" rtlCol="0">
            <a:spAutoFit/>
          </a:bodyPr>
          <a:lstStyle/>
          <a:p>
            <a:r>
              <a:rPr lang="en-US" dirty="0">
                <a:solidFill>
                  <a:schemeClr val="accent1"/>
                </a:solidFill>
              </a:rPr>
              <a:t>End Session</a:t>
            </a:r>
          </a:p>
        </p:txBody>
      </p:sp>
      <p:sp>
        <p:nvSpPr>
          <p:cNvPr id="7" name="TextBox 6">
            <a:extLst>
              <a:ext uri="{FF2B5EF4-FFF2-40B4-BE49-F238E27FC236}">
                <a16:creationId xmlns:a16="http://schemas.microsoft.com/office/drawing/2014/main" id="{6B84BEB9-F023-44CA-8B65-68248707DC6D}"/>
              </a:ext>
            </a:extLst>
          </p:cNvPr>
          <p:cNvSpPr txBox="1"/>
          <p:nvPr/>
        </p:nvSpPr>
        <p:spPr>
          <a:xfrm>
            <a:off x="1905000" y="2819400"/>
            <a:ext cx="1524000" cy="369332"/>
          </a:xfrm>
          <a:prstGeom prst="rect">
            <a:avLst/>
          </a:prstGeom>
          <a:noFill/>
        </p:spPr>
        <p:txBody>
          <a:bodyPr wrap="square" rtlCol="0">
            <a:spAutoFit/>
          </a:bodyPr>
          <a:lstStyle/>
          <a:p>
            <a:r>
              <a:rPr lang="en-US" dirty="0">
                <a:solidFill>
                  <a:schemeClr val="accent1"/>
                </a:solidFill>
              </a:rPr>
              <a:t>User Info</a:t>
            </a:r>
          </a:p>
        </p:txBody>
      </p:sp>
      <p:sp>
        <p:nvSpPr>
          <p:cNvPr id="16" name="Flowchart: Alternate Process 15">
            <a:extLst>
              <a:ext uri="{FF2B5EF4-FFF2-40B4-BE49-F238E27FC236}">
                <a16:creationId xmlns:a16="http://schemas.microsoft.com/office/drawing/2014/main" id="{B96D8D6E-1079-45ED-877A-F3ED3C1982E4}"/>
              </a:ext>
            </a:extLst>
          </p:cNvPr>
          <p:cNvSpPr/>
          <p:nvPr/>
        </p:nvSpPr>
        <p:spPr>
          <a:xfrm>
            <a:off x="3505200" y="1371600"/>
            <a:ext cx="4419600" cy="54864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IdentityServer4</a:t>
            </a:r>
          </a:p>
        </p:txBody>
      </p:sp>
      <p:sp>
        <p:nvSpPr>
          <p:cNvPr id="4" name="Flowchart: Alternate Process 3">
            <a:extLst>
              <a:ext uri="{FF2B5EF4-FFF2-40B4-BE49-F238E27FC236}">
                <a16:creationId xmlns:a16="http://schemas.microsoft.com/office/drawing/2014/main" id="{3B20B912-8E70-4021-B68E-E49879ED8AEB}"/>
              </a:ext>
            </a:extLst>
          </p:cNvPr>
          <p:cNvSpPr/>
          <p:nvPr/>
        </p:nvSpPr>
        <p:spPr>
          <a:xfrm>
            <a:off x="3581400" y="2286000"/>
            <a:ext cx="4191000" cy="4343400"/>
          </a:xfrm>
          <a:prstGeom prst="flowChartAlternate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solidFill>
                  <a:schemeClr val="accent1"/>
                </a:solidFill>
              </a:rPr>
              <a:t>OpenID Connect</a:t>
            </a:r>
          </a:p>
        </p:txBody>
      </p:sp>
      <p:sp>
        <p:nvSpPr>
          <p:cNvPr id="2" name="Title 1">
            <a:extLst>
              <a:ext uri="{FF2B5EF4-FFF2-40B4-BE49-F238E27FC236}">
                <a16:creationId xmlns:a16="http://schemas.microsoft.com/office/drawing/2014/main" id="{8429C89C-6A52-42F5-B4C8-29D8C13F62EA}"/>
              </a:ext>
            </a:extLst>
          </p:cNvPr>
          <p:cNvSpPr>
            <a:spLocks noGrp="1"/>
          </p:cNvSpPr>
          <p:nvPr>
            <p:ph type="title"/>
          </p:nvPr>
        </p:nvSpPr>
        <p:spPr>
          <a:xfrm>
            <a:off x="1600200" y="228600"/>
            <a:ext cx="9144000" cy="1143000"/>
          </a:xfrm>
        </p:spPr>
        <p:txBody>
          <a:bodyPr>
            <a:normAutofit/>
          </a:bodyPr>
          <a:lstStyle/>
          <a:p>
            <a:r>
              <a:rPr lang="en-US" sz="4400" dirty="0"/>
              <a:t>Authentication</a:t>
            </a:r>
          </a:p>
        </p:txBody>
      </p:sp>
      <p:sp>
        <p:nvSpPr>
          <p:cNvPr id="3" name="Flowchart: Alternate Process 2">
            <a:extLst>
              <a:ext uri="{FF2B5EF4-FFF2-40B4-BE49-F238E27FC236}">
                <a16:creationId xmlns:a16="http://schemas.microsoft.com/office/drawing/2014/main" id="{8E7D6324-10E3-4458-8AE1-1F7C82C920C6}"/>
              </a:ext>
            </a:extLst>
          </p:cNvPr>
          <p:cNvSpPr/>
          <p:nvPr/>
        </p:nvSpPr>
        <p:spPr>
          <a:xfrm>
            <a:off x="3733800" y="4460132"/>
            <a:ext cx="3886200" cy="194066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OAuth</a:t>
            </a:r>
          </a:p>
        </p:txBody>
      </p:sp>
      <p:cxnSp>
        <p:nvCxnSpPr>
          <p:cNvPr id="6" name="Straight Connector 5">
            <a:extLst>
              <a:ext uri="{FF2B5EF4-FFF2-40B4-BE49-F238E27FC236}">
                <a16:creationId xmlns:a16="http://schemas.microsoft.com/office/drawing/2014/main" id="{13726190-A90B-461D-85E8-1D00D7188C57}"/>
              </a:ext>
            </a:extLst>
          </p:cNvPr>
          <p:cNvCxnSpPr>
            <a:cxnSpLocks/>
          </p:cNvCxnSpPr>
          <p:nvPr/>
        </p:nvCxnSpPr>
        <p:spPr>
          <a:xfrm flipH="1">
            <a:off x="1828800" y="3124200"/>
            <a:ext cx="1905000"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D590E4-4079-4D6B-A544-4F4B08D8DB3F}"/>
              </a:ext>
            </a:extLst>
          </p:cNvPr>
          <p:cNvCxnSpPr>
            <a:cxnSpLocks/>
          </p:cNvCxnSpPr>
          <p:nvPr/>
        </p:nvCxnSpPr>
        <p:spPr>
          <a:xfrm flipH="1" flipV="1">
            <a:off x="1828800" y="5029200"/>
            <a:ext cx="1905000" cy="12405"/>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2FBEF76-D6E2-4CA0-9608-EDFEA302C6C3}"/>
              </a:ext>
            </a:extLst>
          </p:cNvPr>
          <p:cNvSpPr txBox="1"/>
          <p:nvPr/>
        </p:nvSpPr>
        <p:spPr>
          <a:xfrm>
            <a:off x="1828800" y="4672273"/>
            <a:ext cx="1524000" cy="369332"/>
          </a:xfrm>
          <a:prstGeom prst="rect">
            <a:avLst/>
          </a:prstGeom>
          <a:noFill/>
        </p:spPr>
        <p:txBody>
          <a:bodyPr wrap="square" rtlCol="0">
            <a:spAutoFit/>
          </a:bodyPr>
          <a:lstStyle/>
          <a:p>
            <a:r>
              <a:rPr lang="en-US" dirty="0"/>
              <a:t>Discovery</a:t>
            </a:r>
          </a:p>
        </p:txBody>
      </p:sp>
      <p:cxnSp>
        <p:nvCxnSpPr>
          <p:cNvPr id="10" name="Straight Connector 9">
            <a:extLst>
              <a:ext uri="{FF2B5EF4-FFF2-40B4-BE49-F238E27FC236}">
                <a16:creationId xmlns:a16="http://schemas.microsoft.com/office/drawing/2014/main" id="{622CA431-658F-4EEB-8AA3-84746172F4CC}"/>
              </a:ext>
            </a:extLst>
          </p:cNvPr>
          <p:cNvCxnSpPr>
            <a:cxnSpLocks/>
          </p:cNvCxnSpPr>
          <p:nvPr/>
        </p:nvCxnSpPr>
        <p:spPr>
          <a:xfrm flipH="1">
            <a:off x="1828800" y="54864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AB5E5F-E5F8-405A-B507-301B490FB71C}"/>
              </a:ext>
            </a:extLst>
          </p:cNvPr>
          <p:cNvSpPr txBox="1"/>
          <p:nvPr/>
        </p:nvSpPr>
        <p:spPr>
          <a:xfrm>
            <a:off x="1846521" y="5117068"/>
            <a:ext cx="1524000" cy="369332"/>
          </a:xfrm>
          <a:prstGeom prst="rect">
            <a:avLst/>
          </a:prstGeom>
          <a:noFill/>
        </p:spPr>
        <p:txBody>
          <a:bodyPr wrap="square" rtlCol="0">
            <a:spAutoFit/>
          </a:bodyPr>
          <a:lstStyle/>
          <a:p>
            <a:r>
              <a:rPr lang="en-US" dirty="0"/>
              <a:t>Token</a:t>
            </a:r>
          </a:p>
        </p:txBody>
      </p:sp>
      <p:cxnSp>
        <p:nvCxnSpPr>
          <p:cNvPr id="14" name="Straight Connector 13">
            <a:extLst>
              <a:ext uri="{FF2B5EF4-FFF2-40B4-BE49-F238E27FC236}">
                <a16:creationId xmlns:a16="http://schemas.microsoft.com/office/drawing/2014/main" id="{BB71BAA8-E416-418A-8AAE-7D3490996720}"/>
              </a:ext>
            </a:extLst>
          </p:cNvPr>
          <p:cNvCxnSpPr>
            <a:cxnSpLocks/>
          </p:cNvCxnSpPr>
          <p:nvPr/>
        </p:nvCxnSpPr>
        <p:spPr>
          <a:xfrm flipH="1">
            <a:off x="1846521" y="5943600"/>
            <a:ext cx="19050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44C115D-1FFC-49D8-8FD7-4AF89CCB0916}"/>
              </a:ext>
            </a:extLst>
          </p:cNvPr>
          <p:cNvSpPr txBox="1"/>
          <p:nvPr/>
        </p:nvSpPr>
        <p:spPr>
          <a:xfrm>
            <a:off x="1846521" y="5610673"/>
            <a:ext cx="1524000" cy="369332"/>
          </a:xfrm>
          <a:prstGeom prst="rect">
            <a:avLst/>
          </a:prstGeom>
          <a:noFill/>
        </p:spPr>
        <p:txBody>
          <a:bodyPr wrap="square" rtlCol="0">
            <a:spAutoFit/>
          </a:bodyPr>
          <a:lstStyle/>
          <a:p>
            <a:r>
              <a:rPr lang="en-US" dirty="0"/>
              <a:t>Authorization</a:t>
            </a:r>
          </a:p>
        </p:txBody>
      </p:sp>
      <p:sp>
        <p:nvSpPr>
          <p:cNvPr id="17" name="TextBox 16">
            <a:extLst>
              <a:ext uri="{FF2B5EF4-FFF2-40B4-BE49-F238E27FC236}">
                <a16:creationId xmlns:a16="http://schemas.microsoft.com/office/drawing/2014/main" id="{3B19C79E-561F-4769-9B9C-35F22AD15626}"/>
              </a:ext>
            </a:extLst>
          </p:cNvPr>
          <p:cNvSpPr txBox="1"/>
          <p:nvPr/>
        </p:nvSpPr>
        <p:spPr>
          <a:xfrm>
            <a:off x="1905000" y="2069068"/>
            <a:ext cx="1524000" cy="369332"/>
          </a:xfrm>
          <a:prstGeom prst="rect">
            <a:avLst/>
          </a:prstGeom>
          <a:noFill/>
        </p:spPr>
        <p:txBody>
          <a:bodyPr wrap="square" rtlCol="0">
            <a:spAutoFit/>
          </a:bodyPr>
          <a:lstStyle/>
          <a:p>
            <a:r>
              <a:rPr lang="en-US" dirty="0"/>
              <a:t>Login/Logout</a:t>
            </a:r>
          </a:p>
        </p:txBody>
      </p:sp>
      <p:cxnSp>
        <p:nvCxnSpPr>
          <p:cNvPr id="18" name="Straight Connector 17">
            <a:extLst>
              <a:ext uri="{FF2B5EF4-FFF2-40B4-BE49-F238E27FC236}">
                <a16:creationId xmlns:a16="http://schemas.microsoft.com/office/drawing/2014/main" id="{B0B8F359-E3F0-453A-93A1-8F3C034384BE}"/>
              </a:ext>
            </a:extLst>
          </p:cNvPr>
          <p:cNvCxnSpPr/>
          <p:nvPr/>
        </p:nvCxnSpPr>
        <p:spPr>
          <a:xfrm flipH="1">
            <a:off x="1828800" y="2438400"/>
            <a:ext cx="175260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E70C4C-60C4-46C4-B065-AB7E2C2CE392}"/>
              </a:ext>
            </a:extLst>
          </p:cNvPr>
          <p:cNvCxnSpPr>
            <a:cxnSpLocks/>
          </p:cNvCxnSpPr>
          <p:nvPr/>
        </p:nvCxnSpPr>
        <p:spPr>
          <a:xfrm flipH="1">
            <a:off x="1828800" y="3581400"/>
            <a:ext cx="1922721" cy="0"/>
          </a:xfrm>
          <a:prstGeom prst="line">
            <a:avLst/>
          </a:prstGeom>
          <a:ln w="381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20D0F1-A036-463F-9862-B4BC56327BB5}"/>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57010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56C355D7-835D-4886-AE1D-7C522FFFED23}"/>
              </a:ext>
            </a:extLst>
          </p:cNvPr>
          <p:cNvSpPr>
            <a:spLocks noGrp="1"/>
          </p:cNvSpPr>
          <p:nvPr>
            <p:ph type="title"/>
          </p:nvPr>
        </p:nvSpPr>
        <p:spPr>
          <a:xfrm>
            <a:off x="1524000" y="1828800"/>
            <a:ext cx="9144000" cy="2743200"/>
          </a:xfrm>
        </p:spPr>
        <p:txBody>
          <a:bodyPr>
            <a:normAutofit/>
          </a:bodyPr>
          <a:lstStyle/>
          <a:p>
            <a:r>
              <a:rPr lang="en-US" sz="9600" dirty="0">
                <a:solidFill>
                  <a:schemeClr val="tx1"/>
                </a:solidFill>
              </a:rPr>
              <a:t>DEMO 2</a:t>
            </a:r>
            <a:endParaRPr sz="9600" dirty="0">
              <a:solidFill>
                <a:schemeClr val="tx1"/>
              </a:solidFill>
            </a:endParaRPr>
          </a:p>
        </p:txBody>
      </p:sp>
      <p:sp>
        <p:nvSpPr>
          <p:cNvPr id="17" name="Text Placeholder 2">
            <a:extLst>
              <a:ext uri="{FF2B5EF4-FFF2-40B4-BE49-F238E27FC236}">
                <a16:creationId xmlns:a16="http://schemas.microsoft.com/office/drawing/2014/main" id="{277976DD-7432-4283-BDCF-51430EB88C49}"/>
              </a:ext>
            </a:extLst>
          </p:cNvPr>
          <p:cNvSpPr txBox="1">
            <a:spLocks/>
          </p:cNvSpPr>
          <p:nvPr/>
        </p:nvSpPr>
        <p:spPr>
          <a:xfrm>
            <a:off x="1524000" y="4589463"/>
            <a:ext cx="9144000" cy="1506537"/>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a:solidFill>
                  <a:schemeClr val="accent1"/>
                </a:solidFill>
              </a:rPr>
              <a:t>Application Authentication &amp; Authorization MVC Web and JavaScript Clients</a:t>
            </a:r>
          </a:p>
        </p:txBody>
      </p:sp>
      <p:sp>
        <p:nvSpPr>
          <p:cNvPr id="4" name="TextBox 3">
            <a:extLst>
              <a:ext uri="{FF2B5EF4-FFF2-40B4-BE49-F238E27FC236}">
                <a16:creationId xmlns:a16="http://schemas.microsoft.com/office/drawing/2014/main" id="{B19C82D2-8A47-45FF-B054-D02473D4DC31}"/>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21598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0DE4-F221-4FBA-9916-CC0E3D3BE965}"/>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When to use IdentityServer4</a:t>
            </a:r>
          </a:p>
        </p:txBody>
      </p:sp>
      <p:sp>
        <p:nvSpPr>
          <p:cNvPr id="3" name="Content Placeholder 3">
            <a:extLst>
              <a:ext uri="{FF2B5EF4-FFF2-40B4-BE49-F238E27FC236}">
                <a16:creationId xmlns:a16="http://schemas.microsoft.com/office/drawing/2014/main" id="{E79FD9B0-7D9F-4B72-8704-87A13D427EAB}"/>
              </a:ext>
            </a:extLst>
          </p:cNvPr>
          <p:cNvSpPr txBox="1">
            <a:spLocks/>
          </p:cNvSpPr>
          <p:nvPr/>
        </p:nvSpPr>
        <p:spPr>
          <a:xfrm>
            <a:off x="1527048" y="1905000"/>
            <a:ext cx="9979152" cy="48768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3200" dirty="0"/>
              <a:t>Ok with using .NET Core &amp; C# (IdentityServer4)</a:t>
            </a:r>
          </a:p>
          <a:p>
            <a:pPr lvl="1"/>
            <a:r>
              <a:rPr lang="en-US" sz="3000" i="1" dirty="0">
                <a:highlight>
                  <a:srgbClr val="008000"/>
                </a:highlight>
              </a:rPr>
              <a:t>Dotnet new -</a:t>
            </a:r>
            <a:r>
              <a:rPr lang="en-US" sz="3000" i="1" dirty="0" err="1">
                <a:highlight>
                  <a:srgbClr val="008000"/>
                </a:highlight>
              </a:rPr>
              <a:t>i</a:t>
            </a:r>
            <a:r>
              <a:rPr lang="en-US" sz="3000" i="1" dirty="0">
                <a:highlight>
                  <a:srgbClr val="008000"/>
                </a:highlight>
              </a:rPr>
              <a:t> IdentiyServer4.Templates</a:t>
            </a:r>
          </a:p>
          <a:p>
            <a:r>
              <a:rPr lang="en-US" sz="3200" dirty="0"/>
              <a:t>Your application has external users</a:t>
            </a:r>
          </a:p>
          <a:p>
            <a:r>
              <a:rPr lang="en-US" sz="3200" dirty="0"/>
              <a:t>You want to quickly &amp; easily implement OAuth 2.0 &amp; OpenID Connect standards</a:t>
            </a:r>
          </a:p>
          <a:p>
            <a:endParaRPr lang="en-US" sz="3200" dirty="0"/>
          </a:p>
          <a:p>
            <a:pPr marL="0" indent="0">
              <a:buFont typeface="Arial" pitchFamily="34" charset="0"/>
              <a:buNone/>
            </a:pPr>
            <a:endParaRPr lang="en-US" sz="3200" dirty="0"/>
          </a:p>
          <a:p>
            <a:endParaRPr lang="en-US" sz="3200" dirty="0"/>
          </a:p>
        </p:txBody>
      </p:sp>
      <p:sp>
        <p:nvSpPr>
          <p:cNvPr id="4" name="TextBox 3">
            <a:extLst>
              <a:ext uri="{FF2B5EF4-FFF2-40B4-BE49-F238E27FC236}">
                <a16:creationId xmlns:a16="http://schemas.microsoft.com/office/drawing/2014/main" id="{32EC4417-2803-4D5E-B7D3-0B56AFB06023}"/>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04858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0DE4-F221-4FBA-9916-CC0E3D3BE965}"/>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When to use IdentityServer4</a:t>
            </a:r>
          </a:p>
        </p:txBody>
      </p:sp>
      <p:sp>
        <p:nvSpPr>
          <p:cNvPr id="3" name="Content Placeholder 3">
            <a:extLst>
              <a:ext uri="{FF2B5EF4-FFF2-40B4-BE49-F238E27FC236}">
                <a16:creationId xmlns:a16="http://schemas.microsoft.com/office/drawing/2014/main" id="{E79FD9B0-7D9F-4B72-8704-87A13D427EAB}"/>
              </a:ext>
            </a:extLst>
          </p:cNvPr>
          <p:cNvSpPr txBox="1">
            <a:spLocks/>
          </p:cNvSpPr>
          <p:nvPr/>
        </p:nvSpPr>
        <p:spPr>
          <a:xfrm>
            <a:off x="1527048" y="1905000"/>
            <a:ext cx="9979152" cy="5334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200" dirty="0"/>
              <a:t>Security is like life insurance…</a:t>
            </a:r>
          </a:p>
          <a:p>
            <a:pPr marL="0" indent="0">
              <a:buNone/>
            </a:pPr>
            <a:endParaRPr lang="en-US" sz="3200" dirty="0"/>
          </a:p>
          <a:p>
            <a:pPr marL="0" indent="0">
              <a:buFont typeface="Arial" pitchFamily="34" charset="0"/>
              <a:buNone/>
            </a:pPr>
            <a:endParaRPr lang="en-US" sz="3200" dirty="0"/>
          </a:p>
          <a:p>
            <a:endParaRPr lang="en-US" sz="3200" dirty="0"/>
          </a:p>
        </p:txBody>
      </p:sp>
      <p:sp>
        <p:nvSpPr>
          <p:cNvPr id="4" name="TextBox 3">
            <a:extLst>
              <a:ext uri="{FF2B5EF4-FFF2-40B4-BE49-F238E27FC236}">
                <a16:creationId xmlns:a16="http://schemas.microsoft.com/office/drawing/2014/main" id="{32EC4417-2803-4D5E-B7D3-0B56AFB06023}"/>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
        <p:nvSpPr>
          <p:cNvPr id="5" name="TextBox 4">
            <a:extLst>
              <a:ext uri="{FF2B5EF4-FFF2-40B4-BE49-F238E27FC236}">
                <a16:creationId xmlns:a16="http://schemas.microsoft.com/office/drawing/2014/main" id="{BAC52667-3FEA-45FB-BA24-3A00ECEAB601}"/>
              </a:ext>
            </a:extLst>
          </p:cNvPr>
          <p:cNvSpPr txBox="1"/>
          <p:nvPr/>
        </p:nvSpPr>
        <p:spPr>
          <a:xfrm>
            <a:off x="1527048" y="3429000"/>
            <a:ext cx="9289723" cy="584775"/>
          </a:xfrm>
          <a:prstGeom prst="rect">
            <a:avLst/>
          </a:prstGeom>
          <a:noFill/>
        </p:spPr>
        <p:txBody>
          <a:bodyPr wrap="none" rtlCol="0">
            <a:spAutoFit/>
          </a:bodyPr>
          <a:lstStyle/>
          <a:p>
            <a:r>
              <a:rPr lang="en-US" sz="3200" dirty="0"/>
              <a:t>We should all have some, but how much is up to you.</a:t>
            </a:r>
          </a:p>
        </p:txBody>
      </p:sp>
    </p:spTree>
    <p:extLst>
      <p:ext uri="{BB962C8B-B14F-4D97-AF65-F5344CB8AC3E}">
        <p14:creationId xmlns:p14="http://schemas.microsoft.com/office/powerpoint/2010/main" val="225476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B0DE4-F221-4FBA-9916-CC0E3D3BE965}"/>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Helpful links</a:t>
            </a:r>
          </a:p>
        </p:txBody>
      </p:sp>
      <p:sp>
        <p:nvSpPr>
          <p:cNvPr id="3" name="Content Placeholder 3">
            <a:extLst>
              <a:ext uri="{FF2B5EF4-FFF2-40B4-BE49-F238E27FC236}">
                <a16:creationId xmlns:a16="http://schemas.microsoft.com/office/drawing/2014/main" id="{E79FD9B0-7D9F-4B72-8704-87A13D427EAB}"/>
              </a:ext>
            </a:extLst>
          </p:cNvPr>
          <p:cNvSpPr txBox="1">
            <a:spLocks/>
          </p:cNvSpPr>
          <p:nvPr/>
        </p:nvSpPr>
        <p:spPr>
          <a:xfrm>
            <a:off x="1527048" y="1905000"/>
            <a:ext cx="9979152" cy="4876800"/>
          </a:xfrm>
          <a:prstGeom prst="rect">
            <a:avLst/>
          </a:prstGeom>
        </p:spPr>
        <p:txBody>
          <a:bodyPr>
            <a:normAutofit fontScale="8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3200" dirty="0">
                <a:hlinkClick r:id="rId3"/>
              </a:rPr>
              <a:t>OAuth 2.0 Protocol Detailed Walkthrough</a:t>
            </a:r>
            <a:endParaRPr lang="en-US" sz="3200" dirty="0"/>
          </a:p>
          <a:p>
            <a:r>
              <a:rPr lang="en-US" sz="3200" dirty="0">
                <a:hlinkClick r:id="rId4"/>
              </a:rPr>
              <a:t>OpenID Connect Flows</a:t>
            </a:r>
            <a:endParaRPr lang="en-US" sz="3200" dirty="0"/>
          </a:p>
          <a:p>
            <a:r>
              <a:rPr lang="en-US" sz="3200" dirty="0">
                <a:hlinkClick r:id="rId5"/>
              </a:rPr>
              <a:t>OKTA - SaaS</a:t>
            </a:r>
            <a:endParaRPr lang="en-US" sz="3200" dirty="0"/>
          </a:p>
          <a:p>
            <a:r>
              <a:rPr lang="en-US" sz="3200" dirty="0">
                <a:hlinkClick r:id="rId6"/>
              </a:rPr>
              <a:t>Explicit Logout from IdentityServer4</a:t>
            </a:r>
            <a:endParaRPr lang="en-US" sz="3200" dirty="0"/>
          </a:p>
          <a:p>
            <a:r>
              <a:rPr lang="en-US" sz="3200" dirty="0">
                <a:hlinkClick r:id="rId7"/>
              </a:rPr>
              <a:t>Using existing DB with IdentityServer4</a:t>
            </a:r>
            <a:endParaRPr lang="en-US" sz="3200" dirty="0"/>
          </a:p>
          <a:p>
            <a:r>
              <a:rPr lang="en-US" sz="3200" dirty="0">
                <a:hlinkClick r:id="rId8"/>
              </a:rPr>
              <a:t>Why not use OAuth 2.0 Resource Owner Password Grant Type</a:t>
            </a:r>
            <a:endParaRPr lang="en-US" sz="3200" dirty="0"/>
          </a:p>
          <a:p>
            <a:r>
              <a:rPr lang="en-US" sz="3200" dirty="0">
                <a:hlinkClick r:id="rId9"/>
              </a:rPr>
              <a:t>https://github.com/IdentityServer/IdentityServer4/tree/master/samples/Quickstarts</a:t>
            </a:r>
            <a:endParaRPr lang="en-US" sz="3200" dirty="0"/>
          </a:p>
          <a:p>
            <a:r>
              <a:rPr lang="en-US" sz="3200" dirty="0">
                <a:hlinkClick r:id="rId10"/>
              </a:rPr>
              <a:t>https://www.scottbrady91.com/Identity-Server/Encrypting-Identity-Tokens-in-IdentityServer4</a:t>
            </a:r>
            <a:endParaRPr lang="en-US" sz="3200" dirty="0"/>
          </a:p>
          <a:p>
            <a:pPr marL="0" indent="0">
              <a:buFont typeface="Arial" pitchFamily="34" charset="0"/>
              <a:buNone/>
            </a:pPr>
            <a:endParaRPr lang="en-US" sz="3200" dirty="0"/>
          </a:p>
          <a:p>
            <a:endParaRPr lang="en-US" sz="3200" dirty="0"/>
          </a:p>
        </p:txBody>
      </p:sp>
      <p:sp>
        <p:nvSpPr>
          <p:cNvPr id="4" name="TextBox 3">
            <a:extLst>
              <a:ext uri="{FF2B5EF4-FFF2-40B4-BE49-F238E27FC236}">
                <a16:creationId xmlns:a16="http://schemas.microsoft.com/office/drawing/2014/main" id="{32EC4417-2803-4D5E-B7D3-0B56AFB06023}"/>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4116459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A48BF52-5FE0-4078-AEC7-3BA4144BF70A}"/>
              </a:ext>
            </a:extLst>
          </p:cNvPr>
          <p:cNvSpPr txBox="1">
            <a:spLocks/>
          </p:cNvSpPr>
          <p:nvPr/>
        </p:nvSpPr>
        <p:spPr>
          <a:xfrm>
            <a:off x="1531343" y="1752600"/>
            <a:ext cx="9144000" cy="1506537"/>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3600" dirty="0">
                <a:solidFill>
                  <a:schemeClr val="tx1"/>
                </a:solidFill>
              </a:rPr>
              <a:t>SPA Web Application Authentication &amp; Authorization </a:t>
            </a:r>
          </a:p>
          <a:p>
            <a:pPr marL="0" indent="0">
              <a:buNone/>
            </a:pPr>
            <a:r>
              <a:rPr lang="en-US" sz="3600" dirty="0">
                <a:hlinkClick r:id="rId3"/>
              </a:rPr>
              <a:t>https://docs.microsoft.com/en-us/aspnet/core/security/authentication/identity-api-authorization?view=aspnetcore-3.0</a:t>
            </a:r>
            <a:endParaRPr lang="en-US" sz="3600" dirty="0">
              <a:solidFill>
                <a:schemeClr val="accent1"/>
              </a:solidFill>
            </a:endParaRPr>
          </a:p>
        </p:txBody>
      </p:sp>
      <p:sp>
        <p:nvSpPr>
          <p:cNvPr id="5" name="Title 1">
            <a:extLst>
              <a:ext uri="{FF2B5EF4-FFF2-40B4-BE49-F238E27FC236}">
                <a16:creationId xmlns:a16="http://schemas.microsoft.com/office/drawing/2014/main" id="{2E40D7B3-0158-4AE2-A2A5-55BE74CF81D7}"/>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Helpful links</a:t>
            </a:r>
          </a:p>
        </p:txBody>
      </p:sp>
      <p:sp>
        <p:nvSpPr>
          <p:cNvPr id="6" name="TextBox 5">
            <a:extLst>
              <a:ext uri="{FF2B5EF4-FFF2-40B4-BE49-F238E27FC236}">
                <a16:creationId xmlns:a16="http://schemas.microsoft.com/office/drawing/2014/main" id="{1ADC8CAE-D7CF-4330-8FA7-AD7D4424E6C9}"/>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
        <p:nvSpPr>
          <p:cNvPr id="2" name="TextBox 1">
            <a:extLst>
              <a:ext uri="{FF2B5EF4-FFF2-40B4-BE49-F238E27FC236}">
                <a16:creationId xmlns:a16="http://schemas.microsoft.com/office/drawing/2014/main" id="{C8CD427D-14AE-4082-84A2-C88057F5A55E}"/>
              </a:ext>
            </a:extLst>
          </p:cNvPr>
          <p:cNvSpPr txBox="1"/>
          <p:nvPr/>
        </p:nvSpPr>
        <p:spPr>
          <a:xfrm>
            <a:off x="1527048" y="4953000"/>
            <a:ext cx="6126998" cy="1200329"/>
          </a:xfrm>
          <a:prstGeom prst="rect">
            <a:avLst/>
          </a:prstGeom>
          <a:noFill/>
        </p:spPr>
        <p:txBody>
          <a:bodyPr wrap="none" rtlCol="0">
            <a:spAutoFit/>
          </a:bodyPr>
          <a:lstStyle/>
          <a:p>
            <a:r>
              <a:rPr lang="en-US" sz="3600" dirty="0"/>
              <a:t>IdentityServer4 Demo Server</a:t>
            </a:r>
          </a:p>
          <a:p>
            <a:r>
              <a:rPr lang="en-US" sz="3600" dirty="0">
                <a:hlinkClick r:id="rId4"/>
              </a:rPr>
              <a:t>https://demo.identityserver.io/</a:t>
            </a:r>
            <a:endParaRPr lang="en-US" sz="3600" dirty="0"/>
          </a:p>
        </p:txBody>
      </p:sp>
    </p:spTree>
    <p:extLst>
      <p:ext uri="{BB962C8B-B14F-4D97-AF65-F5344CB8AC3E}">
        <p14:creationId xmlns:p14="http://schemas.microsoft.com/office/powerpoint/2010/main" val="620669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4AD-AD31-4B58-B19A-2893A56E1661}"/>
              </a:ext>
            </a:extLst>
          </p:cNvPr>
          <p:cNvSpPr txBox="1">
            <a:spLocks/>
          </p:cNvSpPr>
          <p:nvPr/>
        </p:nvSpPr>
        <p:spPr>
          <a:xfrm>
            <a:off x="15270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Other Authorization Services</a:t>
            </a:r>
          </a:p>
        </p:txBody>
      </p:sp>
      <p:sp>
        <p:nvSpPr>
          <p:cNvPr id="3" name="Content Placeholder 3">
            <a:extLst>
              <a:ext uri="{FF2B5EF4-FFF2-40B4-BE49-F238E27FC236}">
                <a16:creationId xmlns:a16="http://schemas.microsoft.com/office/drawing/2014/main" id="{857A22A9-0AE1-4142-A01D-0BB66F6A1601}"/>
              </a:ext>
            </a:extLst>
          </p:cNvPr>
          <p:cNvSpPr txBox="1">
            <a:spLocks/>
          </p:cNvSpPr>
          <p:nvPr/>
        </p:nvSpPr>
        <p:spPr>
          <a:xfrm>
            <a:off x="1527048" y="2514600"/>
            <a:ext cx="9979152"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endParaRPr lang="en-US" sz="3200" dirty="0"/>
          </a:p>
          <a:p>
            <a:endParaRPr lang="en-US" sz="3200" dirty="0"/>
          </a:p>
        </p:txBody>
      </p:sp>
    </p:spTree>
    <p:extLst>
      <p:ext uri="{BB962C8B-B14F-4D97-AF65-F5344CB8AC3E}">
        <p14:creationId xmlns:p14="http://schemas.microsoft.com/office/powerpoint/2010/main" val="38464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3052-D413-48CB-9918-A38F8EAF0C22}"/>
              </a:ext>
            </a:extLst>
          </p:cNvPr>
          <p:cNvSpPr>
            <a:spLocks noGrp="1"/>
          </p:cNvSpPr>
          <p:nvPr>
            <p:ph type="title"/>
          </p:nvPr>
        </p:nvSpPr>
        <p:spPr>
          <a:xfrm>
            <a:off x="1600200" y="-2590800"/>
            <a:ext cx="9144000" cy="3962400"/>
          </a:xfrm>
        </p:spPr>
        <p:txBody>
          <a:bodyPr>
            <a:normAutofit/>
          </a:bodyPr>
          <a:lstStyle/>
          <a:p>
            <a:r>
              <a:rPr lang="en-US" sz="4400" dirty="0"/>
              <a:t>Q &amp; A</a:t>
            </a:r>
          </a:p>
        </p:txBody>
      </p:sp>
      <p:sp>
        <p:nvSpPr>
          <p:cNvPr id="7" name="TextBox 6">
            <a:extLst>
              <a:ext uri="{FF2B5EF4-FFF2-40B4-BE49-F238E27FC236}">
                <a16:creationId xmlns:a16="http://schemas.microsoft.com/office/drawing/2014/main" id="{C35EDF13-4FD6-43D6-8DE4-BAE5A1EA25A5}"/>
              </a:ext>
            </a:extLst>
          </p:cNvPr>
          <p:cNvSpPr txBox="1"/>
          <p:nvPr/>
        </p:nvSpPr>
        <p:spPr>
          <a:xfrm>
            <a:off x="1635760" y="1752600"/>
            <a:ext cx="6781800" cy="4524315"/>
          </a:xfrm>
          <a:prstGeom prst="rect">
            <a:avLst/>
          </a:prstGeom>
          <a:noFill/>
        </p:spPr>
        <p:txBody>
          <a:bodyPr wrap="square" rtlCol="0">
            <a:spAutoFit/>
          </a:bodyPr>
          <a:lstStyle/>
          <a:p>
            <a:r>
              <a:rPr lang="en-US" sz="3200" dirty="0"/>
              <a:t>Twitter :: @cajunAA</a:t>
            </a:r>
          </a:p>
          <a:p>
            <a:r>
              <a:rPr lang="en-US" sz="3200" dirty="0"/>
              <a:t>Instagram :: double_a_ralls</a:t>
            </a:r>
          </a:p>
          <a:p>
            <a:r>
              <a:rPr lang="en-US" sz="3200" dirty="0"/>
              <a:t>Stackoverflow :: aaronR</a:t>
            </a:r>
          </a:p>
          <a:p>
            <a:r>
              <a:rPr lang="en-US" sz="3200" dirty="0"/>
              <a:t>Blog :: </a:t>
            </a:r>
            <a:r>
              <a:rPr lang="en-US" sz="3200" dirty="0">
                <a:hlinkClick r:id="rId3"/>
              </a:rPr>
              <a:t>https://arkeytek.com</a:t>
            </a:r>
            <a:endParaRPr lang="en-US" sz="3200" dirty="0"/>
          </a:p>
          <a:p>
            <a:endParaRPr lang="en-US" sz="3200" dirty="0"/>
          </a:p>
          <a:p>
            <a:r>
              <a:rPr lang="en-US" sz="3200" dirty="0">
                <a:hlinkClick r:id="rId4"/>
              </a:rPr>
              <a:t>Facebook.com/aaron.ralls.9</a:t>
            </a:r>
            <a:endParaRPr lang="en-US" sz="3200" dirty="0">
              <a:hlinkClick r:id="rId5"/>
            </a:endParaRPr>
          </a:p>
          <a:p>
            <a:r>
              <a:rPr lang="en-US" sz="3200" dirty="0">
                <a:hlinkClick r:id="rId5"/>
              </a:rPr>
              <a:t>http://aaronralls.com</a:t>
            </a:r>
            <a:endParaRPr lang="en-US" sz="3200" dirty="0"/>
          </a:p>
          <a:p>
            <a:r>
              <a:rPr lang="en-US" sz="3200" dirty="0">
                <a:hlinkClick r:id="rId6"/>
              </a:rPr>
              <a:t>Github.com/aaronRalls</a:t>
            </a:r>
            <a:endParaRPr lang="en-US" sz="3200" dirty="0"/>
          </a:p>
          <a:p>
            <a:endParaRPr lang="en-US" sz="3200" dirty="0"/>
          </a:p>
        </p:txBody>
      </p:sp>
      <p:sp>
        <p:nvSpPr>
          <p:cNvPr id="4" name="TextBox 3">
            <a:extLst>
              <a:ext uri="{FF2B5EF4-FFF2-40B4-BE49-F238E27FC236}">
                <a16:creationId xmlns:a16="http://schemas.microsoft.com/office/drawing/2014/main" id="{3992ED1B-695D-44A4-8590-9E6869E9575A}"/>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73863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B68E467-4B13-4297-B3A2-93E73E732E72}"/>
              </a:ext>
            </a:extLst>
          </p:cNvPr>
          <p:cNvSpPr>
            <a:spLocks noGrp="1"/>
          </p:cNvSpPr>
          <p:nvPr>
            <p:ph type="title"/>
          </p:nvPr>
        </p:nvSpPr>
        <p:spPr>
          <a:xfrm>
            <a:off x="1524000" y="457200"/>
            <a:ext cx="9144000" cy="1143000"/>
          </a:xfrm>
        </p:spPr>
        <p:txBody>
          <a:bodyPr/>
          <a:lstStyle/>
          <a:p>
            <a:r>
              <a:rPr lang="en-US" dirty="0"/>
              <a:t>OAuth 2.0 (Authorization)</a:t>
            </a:r>
            <a:endParaRPr dirty="0"/>
          </a:p>
        </p:txBody>
      </p:sp>
      <p:graphicFrame>
        <p:nvGraphicFramePr>
          <p:cNvPr id="8"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D9D9767B-FA55-4123-83BC-3AA7D4C1FF54}"/>
              </a:ext>
            </a:extLst>
          </p:cNvPr>
          <p:cNvGraphicFramePr>
            <a:graphicFrameLocks/>
          </p:cNvGraphicFramePr>
          <p:nvPr>
            <p:extLst>
              <p:ext uri="{D42A27DB-BD31-4B8C-83A1-F6EECF244321}">
                <p14:modId xmlns:p14="http://schemas.microsoft.com/office/powerpoint/2010/main" val="2112679996"/>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102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600200" y="838200"/>
            <a:ext cx="9567530" cy="1143000"/>
          </a:xfrm>
        </p:spPr>
        <p:txBody>
          <a:bodyPr>
            <a:noAutofit/>
          </a:bodyPr>
          <a:lstStyle/>
          <a:p>
            <a:r>
              <a:rPr lang="en-US" sz="4400" dirty="0"/>
              <a:t>Where to get this presentation and the resources?</a:t>
            </a:r>
            <a:endParaRPr sz="4400" dirty="0"/>
          </a:p>
        </p:txBody>
      </p:sp>
      <p:sp>
        <p:nvSpPr>
          <p:cNvPr id="14" name="Content Placeholder 13"/>
          <p:cNvSpPr>
            <a:spLocks noGrp="1"/>
          </p:cNvSpPr>
          <p:nvPr>
            <p:ph idx="1"/>
          </p:nvPr>
        </p:nvSpPr>
        <p:spPr>
          <a:xfrm>
            <a:off x="1524000" y="2590800"/>
            <a:ext cx="9144000" cy="3505200"/>
          </a:xfrm>
        </p:spPr>
        <p:txBody>
          <a:bodyPr>
            <a:noAutofit/>
          </a:bodyPr>
          <a:lstStyle/>
          <a:p>
            <a:r>
              <a:rPr lang="en-US" dirty="0">
                <a:hlinkClick r:id="rId3"/>
              </a:rPr>
              <a:t>IdentityServer4 Demos 1 &amp; 2</a:t>
            </a:r>
            <a:endParaRPr lang="en-US" dirty="0"/>
          </a:p>
          <a:p>
            <a:r>
              <a:rPr lang="en-US" dirty="0">
                <a:hlinkClick r:id="rId4"/>
              </a:rPr>
              <a:t>IdentityServer4 Demo 3</a:t>
            </a:r>
            <a:endParaRPr lang="en-US" dirty="0"/>
          </a:p>
          <a:p>
            <a:r>
              <a:rPr lang="en-US" dirty="0">
                <a:hlinkClick r:id="rId5"/>
              </a:rPr>
              <a:t>OIDC JavaScript client</a:t>
            </a:r>
            <a:endParaRPr lang="en-US" dirty="0"/>
          </a:p>
          <a:p>
            <a:r>
              <a:rPr lang="en-US" dirty="0">
                <a:hlinkClick r:id="rId6"/>
              </a:rPr>
              <a:t>OpenID Connect Implementations</a:t>
            </a:r>
            <a:endParaRPr dirty="0"/>
          </a:p>
          <a:p>
            <a:r>
              <a:rPr lang="en-US" dirty="0">
                <a:hlinkClick r:id="rId7"/>
              </a:rPr>
              <a:t>iOS OAuth 2.0 &amp; OpenID Connect example</a:t>
            </a:r>
            <a:endParaRPr lang="en-US" dirty="0"/>
          </a:p>
          <a:p>
            <a:r>
              <a:rPr lang="en-US" dirty="0">
                <a:hlinkClick r:id="rId8"/>
              </a:rPr>
              <a:t>Xamarin example</a:t>
            </a:r>
            <a:endParaRPr lang="en-US" dirty="0"/>
          </a:p>
          <a:p>
            <a:r>
              <a:rPr lang="en-US" dirty="0">
                <a:hlinkClick r:id="rId9"/>
              </a:rPr>
              <a:t>OAuth 2.0 --rfc6749</a:t>
            </a:r>
            <a:endParaRPr lang="en-US" dirty="0"/>
          </a:p>
          <a:p>
            <a:r>
              <a:rPr lang="en-US" dirty="0">
                <a:hlinkClick r:id="rId10"/>
              </a:rPr>
              <a:t>OpenID Connect</a:t>
            </a:r>
            <a:endParaRPr dirty="0"/>
          </a:p>
        </p:txBody>
      </p:sp>
      <p:sp>
        <p:nvSpPr>
          <p:cNvPr id="4" name="TextBox 3">
            <a:extLst>
              <a:ext uri="{FF2B5EF4-FFF2-40B4-BE49-F238E27FC236}">
                <a16:creationId xmlns:a16="http://schemas.microsoft.com/office/drawing/2014/main" id="{B7B6B252-72BA-4E94-B511-857A608A1E10}"/>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755F0-AA17-459D-87EA-848CD7F4E7FB}"/>
              </a:ext>
            </a:extLst>
          </p:cNvPr>
          <p:cNvSpPr txBox="1"/>
          <p:nvPr/>
        </p:nvSpPr>
        <p:spPr>
          <a:xfrm>
            <a:off x="1447800" y="762000"/>
            <a:ext cx="8382000" cy="3970318"/>
          </a:xfrm>
          <a:prstGeom prst="rect">
            <a:avLst/>
          </a:prstGeom>
          <a:noFill/>
        </p:spPr>
        <p:txBody>
          <a:bodyPr wrap="square" rtlCol="0">
            <a:spAutoFit/>
          </a:bodyPr>
          <a:lstStyle/>
          <a:p>
            <a:r>
              <a:rPr lang="en-US" dirty="0"/>
              <a:t>Are you security aware? Are you implementing security at every layer or component of your application? If not, you should be! </a:t>
            </a:r>
          </a:p>
          <a:p>
            <a:endParaRPr lang="en-US" dirty="0"/>
          </a:p>
          <a:p>
            <a:r>
              <a:rPr lang="en-US" dirty="0"/>
              <a:t>Security is a growing concern for companies and users. If users lose trust in your applications they will abandon your products. </a:t>
            </a:r>
          </a:p>
          <a:p>
            <a:endParaRPr lang="en-US" dirty="0"/>
          </a:p>
          <a:p>
            <a:r>
              <a:rPr lang="en-US" dirty="0"/>
              <a:t>Are you implementing your own variation of API or application security? Could your solution be better? Why reinvent the wheel? Are you concerned it will take too long to implement?</a:t>
            </a:r>
          </a:p>
          <a:p>
            <a:endParaRPr lang="en-US" dirty="0"/>
          </a:p>
          <a:p>
            <a:r>
              <a:rPr lang="en-US" dirty="0"/>
              <a:t>Join me as we learn about authorization, OAuth 2.0, and authentication, OpenID Connect, standards you can start using today to improve your application security. </a:t>
            </a:r>
          </a:p>
          <a:p>
            <a:r>
              <a:rPr lang="en-US" dirty="0"/>
              <a:t>We leverage the open source solution of IdentityServer4 to implement these standards and get your security improved today!</a:t>
            </a:r>
          </a:p>
        </p:txBody>
      </p:sp>
    </p:spTree>
    <p:extLst>
      <p:ext uri="{BB962C8B-B14F-4D97-AF65-F5344CB8AC3E}">
        <p14:creationId xmlns:p14="http://schemas.microsoft.com/office/powerpoint/2010/main" val="381027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10134600" cy="1143000"/>
          </a:xfrm>
        </p:spPr>
        <p:txBody>
          <a:bodyPr>
            <a:noAutofit/>
          </a:bodyPr>
          <a:lstStyle/>
          <a:p>
            <a:r>
              <a:rPr lang="en-US" sz="4400" dirty="0"/>
              <a:t>Authorization vs. Authentication</a:t>
            </a:r>
            <a:endParaRPr sz="4400" dirty="0"/>
          </a:p>
        </p:txBody>
      </p:sp>
      <p:pic>
        <p:nvPicPr>
          <p:cNvPr id="10" name="Picture 9">
            <a:extLst>
              <a:ext uri="{FF2B5EF4-FFF2-40B4-BE49-F238E27FC236}">
                <a16:creationId xmlns:a16="http://schemas.microsoft.com/office/drawing/2014/main" id="{09B07A44-B774-4131-B6D5-68AD3B836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206488"/>
            <a:ext cx="3124200" cy="4346712"/>
          </a:xfrm>
          <a:prstGeom prst="rect">
            <a:avLst/>
          </a:prstGeom>
        </p:spPr>
      </p:pic>
      <p:pic>
        <p:nvPicPr>
          <p:cNvPr id="12" name="Picture 11">
            <a:extLst>
              <a:ext uri="{FF2B5EF4-FFF2-40B4-BE49-F238E27FC236}">
                <a16:creationId xmlns:a16="http://schemas.microsoft.com/office/drawing/2014/main" id="{5DBD3B58-E3AA-4A61-9456-A5D874B4C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690" y="2238726"/>
            <a:ext cx="6278652" cy="4191000"/>
          </a:xfrm>
          <a:prstGeom prst="rect">
            <a:avLst/>
          </a:prstGeom>
        </p:spPr>
      </p:pic>
      <p:sp>
        <p:nvSpPr>
          <p:cNvPr id="5" name="TextBox 4">
            <a:extLst>
              <a:ext uri="{FF2B5EF4-FFF2-40B4-BE49-F238E27FC236}">
                <a16:creationId xmlns:a16="http://schemas.microsoft.com/office/drawing/2014/main" id="{7E75CAFC-616F-4FDE-8573-4706EF10AACE}"/>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41452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048" y="228600"/>
            <a:ext cx="9144000" cy="1143000"/>
          </a:xfrm>
        </p:spPr>
        <p:txBody>
          <a:bodyPr>
            <a:normAutofit/>
          </a:bodyPr>
          <a:lstStyle/>
          <a:p>
            <a:r>
              <a:rPr lang="en-US" sz="4400" dirty="0"/>
              <a:t>OAuth 2.0 Spec Links</a:t>
            </a:r>
            <a:endParaRPr sz="4400" dirty="0"/>
          </a:p>
        </p:txBody>
      </p:sp>
      <p:sp>
        <p:nvSpPr>
          <p:cNvPr id="4" name="Content Placeholder 3"/>
          <p:cNvSpPr>
            <a:spLocks noGrp="1"/>
          </p:cNvSpPr>
          <p:nvPr>
            <p:ph sz="half" idx="2"/>
          </p:nvPr>
        </p:nvSpPr>
        <p:spPr>
          <a:xfrm>
            <a:off x="1527048" y="2514600"/>
            <a:ext cx="9979152" cy="4267200"/>
          </a:xfrm>
        </p:spPr>
        <p:txBody>
          <a:bodyPr>
            <a:noAutofit/>
          </a:bodyPr>
          <a:lstStyle/>
          <a:p>
            <a:pPr marL="0" indent="0">
              <a:buNone/>
            </a:pPr>
            <a:r>
              <a:rPr lang="en-US" b="1" dirty="0"/>
              <a:t>OAuth 2.0 Core</a:t>
            </a:r>
          </a:p>
          <a:p>
            <a:r>
              <a:rPr lang="en-US" dirty="0">
                <a:hlinkClick r:id="rId3"/>
              </a:rPr>
              <a:t>OAuth 2.0 Framework</a:t>
            </a:r>
            <a:r>
              <a:rPr lang="en-US" dirty="0"/>
              <a:t> — RFC 6749</a:t>
            </a:r>
          </a:p>
          <a:p>
            <a:r>
              <a:rPr lang="en-US" dirty="0">
                <a:hlinkClick r:id="rId4"/>
              </a:rPr>
              <a:t>Bearer Token Usage</a:t>
            </a:r>
            <a:r>
              <a:rPr lang="en-US" dirty="0"/>
              <a:t> — RFC 6750</a:t>
            </a:r>
          </a:p>
          <a:p>
            <a:r>
              <a:rPr lang="en-US" dirty="0">
                <a:hlinkClick r:id="rId5"/>
              </a:rPr>
              <a:t>Threat Model and Security Considerations</a:t>
            </a:r>
            <a:r>
              <a:rPr lang="en-US" dirty="0"/>
              <a:t> — RFC 6819</a:t>
            </a:r>
          </a:p>
          <a:p>
            <a:pPr marL="0" indent="0">
              <a:buNone/>
            </a:pPr>
            <a:r>
              <a:rPr lang="en-US" b="1" dirty="0"/>
              <a:t>OAuth 2.0 Extensions</a:t>
            </a:r>
          </a:p>
          <a:p>
            <a:r>
              <a:rPr lang="en-US" dirty="0">
                <a:hlinkClick r:id="rId6"/>
              </a:rPr>
              <a:t>JSON Web Token</a:t>
            </a:r>
            <a:r>
              <a:rPr lang="en-US" dirty="0"/>
              <a:t> — RFC 7519</a:t>
            </a:r>
          </a:p>
          <a:p>
            <a:r>
              <a:rPr lang="en-US" dirty="0">
                <a:hlinkClick r:id="rId7"/>
              </a:rPr>
              <a:t>OAuth Assertions Framework</a:t>
            </a:r>
            <a:r>
              <a:rPr lang="en-US" dirty="0"/>
              <a:t> — RFC 7521</a:t>
            </a:r>
          </a:p>
          <a:p>
            <a:r>
              <a:rPr lang="en-US" dirty="0">
                <a:hlinkClick r:id="rId8"/>
              </a:rPr>
              <a:t>SAML2 Bearer Assertion</a:t>
            </a:r>
            <a:r>
              <a:rPr lang="en-US" dirty="0"/>
              <a:t> — RFC 7522, for integrating with existing identity systems</a:t>
            </a:r>
          </a:p>
          <a:p>
            <a:r>
              <a:rPr lang="en-US" dirty="0">
                <a:hlinkClick r:id="rId9"/>
              </a:rPr>
              <a:t>JWT Bearer Assertion</a:t>
            </a:r>
            <a:r>
              <a:rPr lang="en-US" dirty="0"/>
              <a:t> — RFC 7523, for integrating with existing identity</a:t>
            </a:r>
          </a:p>
          <a:p>
            <a:pPr marL="0" indent="0">
              <a:buNone/>
            </a:pPr>
            <a:endParaRPr lang="en-US" dirty="0"/>
          </a:p>
          <a:p>
            <a:endParaRPr dirty="0"/>
          </a:p>
        </p:txBody>
      </p:sp>
      <p:sp>
        <p:nvSpPr>
          <p:cNvPr id="3" name="TextBox 2">
            <a:extLst>
              <a:ext uri="{FF2B5EF4-FFF2-40B4-BE49-F238E27FC236}">
                <a16:creationId xmlns:a16="http://schemas.microsoft.com/office/drawing/2014/main" id="{02E46E8B-8E96-481F-BBA4-B2C0735F18AD}"/>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147584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7B88-B875-46B6-894C-F15F86ACEE9B}"/>
              </a:ext>
            </a:extLst>
          </p:cNvPr>
          <p:cNvSpPr txBox="1">
            <a:spLocks/>
          </p:cNvSpPr>
          <p:nvPr/>
        </p:nvSpPr>
        <p:spPr>
          <a:xfrm>
            <a:off x="1514348" y="609600"/>
            <a:ext cx="9144000" cy="1143000"/>
          </a:xfrm>
          <a:prstGeom prst="rect">
            <a:avLst/>
          </a:prstGeom>
        </p:spPr>
        <p:txBody>
          <a:bodyP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OpenID Connect Spec Links</a:t>
            </a:r>
          </a:p>
        </p:txBody>
      </p:sp>
      <p:sp>
        <p:nvSpPr>
          <p:cNvPr id="3" name="Content Placeholder 3">
            <a:extLst>
              <a:ext uri="{FF2B5EF4-FFF2-40B4-BE49-F238E27FC236}">
                <a16:creationId xmlns:a16="http://schemas.microsoft.com/office/drawing/2014/main" id="{E1B43815-5897-4532-920B-396CD518DD7F}"/>
              </a:ext>
            </a:extLst>
          </p:cNvPr>
          <p:cNvSpPr txBox="1">
            <a:spLocks/>
          </p:cNvSpPr>
          <p:nvPr/>
        </p:nvSpPr>
        <p:spPr>
          <a:xfrm>
            <a:off x="1527048" y="2514600"/>
            <a:ext cx="9979152" cy="4267200"/>
          </a:xfrm>
          <a:prstGeom prst="rect">
            <a:avLst/>
          </a:prstGeom>
        </p:spPr>
        <p:txBody>
          <a:bodyPr>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3200" b="1" dirty="0"/>
              <a:t>OpenID Connect</a:t>
            </a:r>
          </a:p>
          <a:p>
            <a:r>
              <a:rPr lang="en-US" sz="3200" dirty="0">
                <a:hlinkClick r:id="rId3"/>
              </a:rPr>
              <a:t>Core 1.0</a:t>
            </a:r>
            <a:endParaRPr lang="en-US" sz="3200" dirty="0"/>
          </a:p>
          <a:p>
            <a:r>
              <a:rPr lang="en-US" sz="3200" dirty="0">
                <a:hlinkClick r:id="rId4"/>
              </a:rPr>
              <a:t>Discovery</a:t>
            </a:r>
            <a:endParaRPr lang="en-US" sz="3200" dirty="0"/>
          </a:p>
          <a:p>
            <a:pPr marL="0" indent="0">
              <a:buFont typeface="Arial" pitchFamily="34" charset="0"/>
              <a:buNone/>
            </a:pPr>
            <a:endParaRPr lang="en-US" dirty="0"/>
          </a:p>
          <a:p>
            <a:endParaRPr lang="en-US" dirty="0"/>
          </a:p>
        </p:txBody>
      </p:sp>
      <p:sp>
        <p:nvSpPr>
          <p:cNvPr id="4" name="TextBox 3">
            <a:extLst>
              <a:ext uri="{FF2B5EF4-FFF2-40B4-BE49-F238E27FC236}">
                <a16:creationId xmlns:a16="http://schemas.microsoft.com/office/drawing/2014/main" id="{F38DF545-D15F-44C7-9BBF-A36A8B9841C9}"/>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2231221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1143000"/>
          </a:xfrm>
        </p:spPr>
        <p:txBody>
          <a:bodyPr>
            <a:normAutofit/>
          </a:bodyPr>
          <a:lstStyle/>
          <a:p>
            <a:r>
              <a:rPr lang="en-US" sz="4400" dirty="0"/>
              <a:t>OAuth 2.0 (Authorization)</a:t>
            </a:r>
            <a:endParaRPr sz="4400"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483905844"/>
              </p:ext>
            </p:extLst>
          </p:nvPr>
        </p:nvGraphicFramePr>
        <p:xfrm>
          <a:off x="1676400" y="21336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7AA533D-12BD-4812-A610-7676E26B905E}"/>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115302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1FC0147-8AA1-450D-AEF8-1CCA47A5C6A3}"/>
              </a:ext>
            </a:extLst>
          </p:cNvPr>
          <p:cNvSpPr>
            <a:spLocks noGrp="1"/>
          </p:cNvSpPr>
          <p:nvPr>
            <p:ph type="title"/>
          </p:nvPr>
        </p:nvSpPr>
        <p:spPr>
          <a:xfrm>
            <a:off x="1524000" y="228600"/>
            <a:ext cx="9144000" cy="1143000"/>
          </a:xfrm>
        </p:spPr>
        <p:txBody>
          <a:bodyPr>
            <a:normAutofit/>
          </a:bodyPr>
          <a:lstStyle/>
          <a:p>
            <a:r>
              <a:rPr lang="en-US" sz="4400" dirty="0"/>
              <a:t>OAuth 2.0 (Authorization)</a:t>
            </a:r>
            <a:endParaRPr sz="4400" dirty="0"/>
          </a:p>
        </p:txBody>
      </p:sp>
      <p:graphicFrame>
        <p:nvGraphicFramePr>
          <p:cNvPr id="8" name="Content Placeholder 8" descr="Process list showing 4 titles with tasks  arranged one below the other and downward pointing arrows are used to indicate progression from title to task and from task to task. First title has 4 tasks, second title has 3, third has 2 and fourth has 2.">
            <a:extLst>
              <a:ext uri="{FF2B5EF4-FFF2-40B4-BE49-F238E27FC236}">
                <a16:creationId xmlns:a16="http://schemas.microsoft.com/office/drawing/2014/main" id="{3B5148DE-A533-4042-A9EA-33FE575172BA}"/>
              </a:ext>
            </a:extLst>
          </p:cNvPr>
          <p:cNvGraphicFramePr>
            <a:graphicFrameLocks noGrp="1"/>
          </p:cNvGraphicFramePr>
          <p:nvPr>
            <p:ph idx="1"/>
            <p:extLst>
              <p:ext uri="{D42A27DB-BD31-4B8C-83A1-F6EECF244321}">
                <p14:modId xmlns:p14="http://schemas.microsoft.com/office/powerpoint/2010/main" val="4109954592"/>
              </p:ext>
            </p:extLst>
          </p:nvPr>
        </p:nvGraphicFramePr>
        <p:xfrm>
          <a:off x="1676400" y="1066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511691A-FA69-4FC4-A4FB-2B5E4694561E}"/>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323256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0DBC-5A74-4572-AE01-AFD9F1764132}"/>
              </a:ext>
            </a:extLst>
          </p:cNvPr>
          <p:cNvSpPr txBox="1">
            <a:spLocks/>
          </p:cNvSpPr>
          <p:nvPr/>
        </p:nvSpPr>
        <p:spPr>
          <a:xfrm>
            <a:off x="1513608" y="685800"/>
            <a:ext cx="9459191"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400" dirty="0"/>
              <a:t>OAuth 2.0 Authorization Grant Type: Client Credentials</a:t>
            </a:r>
            <a:br>
              <a:rPr lang="en-US" sz="4400" dirty="0"/>
            </a:br>
            <a:endParaRPr lang="en-US" sz="4400" dirty="0"/>
          </a:p>
        </p:txBody>
      </p:sp>
      <p:sp>
        <p:nvSpPr>
          <p:cNvPr id="3" name="TextBox 2">
            <a:extLst>
              <a:ext uri="{FF2B5EF4-FFF2-40B4-BE49-F238E27FC236}">
                <a16:creationId xmlns:a16="http://schemas.microsoft.com/office/drawing/2014/main" id="{770FE21A-375C-47FC-B4DE-6FACAA5890A7}"/>
              </a:ext>
            </a:extLst>
          </p:cNvPr>
          <p:cNvSpPr txBox="1"/>
          <p:nvPr/>
        </p:nvSpPr>
        <p:spPr>
          <a:xfrm>
            <a:off x="1513608" y="2362200"/>
            <a:ext cx="9078191" cy="1938992"/>
          </a:xfrm>
          <a:prstGeom prst="rect">
            <a:avLst/>
          </a:prstGeom>
          <a:noFill/>
        </p:spPr>
        <p:txBody>
          <a:bodyPr wrap="square" rtlCol="0">
            <a:spAutoFit/>
          </a:bodyPr>
          <a:lstStyle/>
          <a:p>
            <a:r>
              <a:rPr lang="en-US" sz="4000" dirty="0"/>
              <a:t>No user</a:t>
            </a:r>
          </a:p>
          <a:p>
            <a:endParaRPr lang="en-US" sz="4000" dirty="0"/>
          </a:p>
          <a:p>
            <a:r>
              <a:rPr lang="en-US" sz="4000" dirty="0"/>
              <a:t>Computer to Computer processes</a:t>
            </a:r>
          </a:p>
        </p:txBody>
      </p:sp>
      <p:sp>
        <p:nvSpPr>
          <p:cNvPr id="4" name="TextBox 3">
            <a:extLst>
              <a:ext uri="{FF2B5EF4-FFF2-40B4-BE49-F238E27FC236}">
                <a16:creationId xmlns:a16="http://schemas.microsoft.com/office/drawing/2014/main" id="{420BEB98-76B2-4060-93D7-92FF68A6EC03}"/>
              </a:ext>
            </a:extLst>
          </p:cNvPr>
          <p:cNvSpPr txBox="1"/>
          <p:nvPr/>
        </p:nvSpPr>
        <p:spPr>
          <a:xfrm>
            <a:off x="59654" y="102577"/>
            <a:ext cx="2226892" cy="369332"/>
          </a:xfrm>
          <a:prstGeom prst="rect">
            <a:avLst/>
          </a:prstGeom>
          <a:noFill/>
        </p:spPr>
        <p:txBody>
          <a:bodyPr wrap="none" rtlCol="0">
            <a:spAutoFit/>
          </a:bodyPr>
          <a:lstStyle/>
          <a:p>
            <a:r>
              <a:rPr lang="en-US" sz="1800" dirty="0"/>
              <a:t>bit.ly/bsidesok-idsvr4</a:t>
            </a:r>
          </a:p>
        </p:txBody>
      </p:sp>
    </p:spTree>
    <p:extLst>
      <p:ext uri="{BB962C8B-B14F-4D97-AF65-F5344CB8AC3E}">
        <p14:creationId xmlns:p14="http://schemas.microsoft.com/office/powerpoint/2010/main" val="1504825737"/>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customXml/itemProps2.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4098515-0C12-46CF-BC7C-69B4A13CD5FA}">
  <ds:schemaRefs>
    <ds:schemaRef ds:uri="http://purl.org/dc/dcmityp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schemas.microsoft.com/office/infopath/2007/PartnerControl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3252</TotalTime>
  <Words>2167</Words>
  <Application>Microsoft Office PowerPoint</Application>
  <PresentationFormat>Widescreen</PresentationFormat>
  <Paragraphs>346</Paragraphs>
  <Slides>29</Slides>
  <Notes>26</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Candara</vt:lpstr>
      <vt:lpstr>Consolas</vt:lpstr>
      <vt:lpstr>Lato</vt:lpstr>
      <vt:lpstr>Roboto</vt:lpstr>
      <vt:lpstr>Segoe UI</vt:lpstr>
      <vt:lpstr>Tech Computer 16x9</vt:lpstr>
      <vt:lpstr>PowerPoint Presentation</vt:lpstr>
      <vt:lpstr>What will you learn today?</vt:lpstr>
      <vt:lpstr>PowerPoint Presentation</vt:lpstr>
      <vt:lpstr>Authorization vs. Authentication</vt:lpstr>
      <vt:lpstr>OAuth 2.0 Spec Links</vt:lpstr>
      <vt:lpstr>PowerPoint Presentation</vt:lpstr>
      <vt:lpstr>OAuth 2.0 (Authorization)</vt:lpstr>
      <vt:lpstr>OAuth 2.0 (Authorization)</vt:lpstr>
      <vt:lpstr>PowerPoint Presentation</vt:lpstr>
      <vt:lpstr>OAuth 2.0 Authorization Grant Type: Client Credentials</vt:lpstr>
      <vt:lpstr>PowerPoint Presentation</vt:lpstr>
      <vt:lpstr>PowerPoint Presentation</vt:lpstr>
      <vt:lpstr>PowerPoint Presentation</vt:lpstr>
      <vt:lpstr>PowerPoint Presentation</vt:lpstr>
      <vt:lpstr>PowerPoint Presentation</vt:lpstr>
      <vt:lpstr>PowerPoint Presentation</vt:lpstr>
      <vt:lpstr>DEMO 1</vt:lpstr>
      <vt:lpstr>PowerPoint Presentation</vt:lpstr>
      <vt:lpstr>Authentication &amp; Authorization</vt:lpstr>
      <vt:lpstr>Authentication</vt:lpstr>
      <vt:lpstr>DEMO 2</vt:lpstr>
      <vt:lpstr>PowerPoint Presentation</vt:lpstr>
      <vt:lpstr>PowerPoint Presentation</vt:lpstr>
      <vt:lpstr>PowerPoint Presentation</vt:lpstr>
      <vt:lpstr>PowerPoint Presentation</vt:lpstr>
      <vt:lpstr>PowerPoint Presentation</vt:lpstr>
      <vt:lpstr>Q &amp; A</vt:lpstr>
      <vt:lpstr>OAuth 2.0 (Authorization)</vt:lpstr>
      <vt:lpstr>Where to get this presentation and the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OAuth and OpenID Connect and SSO, Oh My!</dc:title>
  <dc:creator>Aaron Ralls</dc:creator>
  <cp:lastModifiedBy>Aaron Ralls</cp:lastModifiedBy>
  <cp:revision>117</cp:revision>
  <cp:lastPrinted>2018-05-15T20:08:34Z</cp:lastPrinted>
  <dcterms:created xsi:type="dcterms:W3CDTF">2018-05-11T03:47:24Z</dcterms:created>
  <dcterms:modified xsi:type="dcterms:W3CDTF">2020-07-24T21:05:49Z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