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sldIdLst>
    <p:sldId id="256" r:id="rId2"/>
    <p:sldId id="258" r:id="rId3"/>
    <p:sldId id="267" r:id="rId4"/>
    <p:sldId id="271" r:id="rId5"/>
    <p:sldId id="266" r:id="rId6"/>
    <p:sldId id="257" r:id="rId7"/>
    <p:sldId id="260" r:id="rId8"/>
    <p:sldId id="262" r:id="rId9"/>
    <p:sldId id="261" r:id="rId10"/>
    <p:sldId id="263" r:id="rId11"/>
    <p:sldId id="265" r:id="rId12"/>
    <p:sldId id="268" r:id="rId13"/>
    <p:sldId id="264" r:id="rId14"/>
    <p:sldId id="269" r:id="rId15"/>
    <p:sldId id="270" r:id="rId16"/>
    <p:sldId id="272" r:id="rId17"/>
    <p:sldId id="274" r:id="rId18"/>
    <p:sldId id="275" r:id="rId19"/>
    <p:sldId id="273" r:id="rId20"/>
    <p:sldId id="25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7" autoAdjust="0"/>
    <p:restoredTop sz="62981" autoAdjust="0"/>
  </p:normalViewPr>
  <p:slideViewPr>
    <p:cSldViewPr snapToGrid="0">
      <p:cViewPr varScale="1">
        <p:scale>
          <a:sx n="51" d="100"/>
          <a:sy n="51" d="100"/>
        </p:scale>
        <p:origin x="931" y="43"/>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90A681-8418-461A-977E-1BA8F8176ABC}" type="datetimeFigureOut">
              <a:rPr lang="en-US" smtClean="0"/>
              <a:t>6/19/2018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DAC9C2-CE55-434E-B63A-787B45182572}" type="slidenum">
              <a:rPr lang="en-US" smtClean="0"/>
              <a:t>‹#›</a:t>
            </a:fld>
            <a:endParaRPr lang="en-US"/>
          </a:p>
        </p:txBody>
      </p:sp>
    </p:spTree>
    <p:extLst>
      <p:ext uri="{BB962C8B-B14F-4D97-AF65-F5344CB8AC3E}">
        <p14:creationId xmlns:p14="http://schemas.microsoft.com/office/powerpoint/2010/main" val="3985440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jekyllrb.com/"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arkeytechnologies.com/"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help.github.com/articles/user-organization-and-project-pages/"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XHTML" TargetMode="External"/><Relationship Id="rId2" Type="http://schemas.openxmlformats.org/officeDocument/2006/relationships/slide" Target="../slides/slide3.xml"/><Relationship Id="rId1" Type="http://schemas.openxmlformats.org/officeDocument/2006/relationships/notesMaster" Target="../notesMasters/notesMaster1.xml"/><Relationship Id="rId5" Type="http://schemas.openxmlformats.org/officeDocument/2006/relationships/hyperlink" Target="https://pages.github.com/" TargetMode="External"/><Relationship Id="rId4" Type="http://schemas.openxmlformats.org/officeDocument/2006/relationships/hyperlink" Target="https://en.wikipedia.org/wiki/HTML"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XHTML"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en.wikipedia.org/wiki/HTML"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jekyllrb.com/"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arkeytechnologies.com/"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Overview:</a:t>
            </a:r>
            <a:br>
              <a:rPr lang="en-US" dirty="0"/>
            </a:br>
            <a:r>
              <a:rPr lang="en-US" sz="1200" b="0" i="0" kern="1200" dirty="0">
                <a:solidFill>
                  <a:schemeClr val="tx1"/>
                </a:solidFill>
                <a:effectLst/>
                <a:latin typeface="+mn-lt"/>
                <a:ea typeface="+mn-ea"/>
                <a:cs typeface="+mn-cs"/>
              </a:rPr>
              <a:t>Come out to get an overview of Jekyll the engine behind GitHub pages.</a:t>
            </a:r>
            <a:br>
              <a:rPr lang="en-US" dirty="0"/>
            </a:br>
            <a:endParaRPr lang="en-US" dirty="0"/>
          </a:p>
          <a:p>
            <a:r>
              <a:rPr lang="en-US" dirty="0"/>
              <a:t>Example Links</a:t>
            </a:r>
          </a:p>
          <a:p>
            <a:r>
              <a:rPr lang="en-US" dirty="0"/>
              <a:t>	Organizations</a:t>
            </a:r>
          </a:p>
          <a:p>
            <a:r>
              <a:rPr lang="en-US" baseline="0" dirty="0"/>
              <a:t>	https://github.com/collections/open-source-organizations</a:t>
            </a:r>
          </a:p>
          <a:p>
            <a:endParaRPr lang="en-US" baseline="0" dirty="0"/>
          </a:p>
          <a:p>
            <a:r>
              <a:rPr lang="en-US" baseline="0" dirty="0"/>
              <a:t>	Projects</a:t>
            </a:r>
          </a:p>
          <a:p>
            <a:r>
              <a:rPr lang="en-US" baseline="0" dirty="0"/>
              <a:t>	https://github.com/collections/github-pages-examples</a:t>
            </a:r>
          </a:p>
          <a:p>
            <a:endParaRPr lang="en-US" dirty="0"/>
          </a:p>
          <a:p>
            <a:r>
              <a:rPr lang="en-US" dirty="0"/>
              <a:t>Tools links</a:t>
            </a:r>
          </a:p>
          <a:p>
            <a:r>
              <a:rPr lang="en-US" dirty="0"/>
              <a:t>	Git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https://git-scm.com/download/win</a:t>
            </a:r>
          </a:p>
          <a:p>
            <a:r>
              <a:rPr lang="en-US" dirty="0"/>
              <a:t>	VS Code </a:t>
            </a:r>
          </a:p>
          <a:p>
            <a:r>
              <a:rPr lang="en-US" dirty="0"/>
              <a:t>	https://code.visualstudio.com/</a:t>
            </a:r>
          </a:p>
          <a:p>
            <a:r>
              <a:rPr lang="en-US" dirty="0"/>
              <a:t>	Jekyll  </a:t>
            </a:r>
          </a:p>
          <a:p>
            <a:r>
              <a:rPr lang="en-US" sz="1200" b="0" i="0" u="sng" strike="noStrike" kern="1200" dirty="0">
                <a:solidFill>
                  <a:schemeClr val="tx1"/>
                </a:solidFill>
                <a:effectLst/>
                <a:latin typeface="+mn-lt"/>
                <a:ea typeface="+mn-ea"/>
                <a:cs typeface="+mn-cs"/>
                <a:hlinkClick r:id="rId3" tooltip="https://jekyllrb.com/"/>
              </a:rPr>
              <a:t>	</a:t>
            </a:r>
            <a:r>
              <a:rPr lang="en-US" sz="1200" b="0" i="0" u="none" strike="noStrike" kern="1200" dirty="0">
                <a:solidFill>
                  <a:schemeClr val="tx1"/>
                </a:solidFill>
                <a:effectLst/>
                <a:latin typeface="+mn-lt"/>
                <a:ea typeface="+mn-ea"/>
                <a:cs typeface="+mn-cs"/>
                <a:hlinkClick r:id="rId3" tooltip="https://jekyllrb.com/"/>
              </a:rPr>
              <a:t>https://jekyllrb.com/</a:t>
            </a: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	</a:t>
            </a:r>
            <a:r>
              <a:rPr lang="en-US" dirty="0"/>
              <a:t>GitHub</a:t>
            </a:r>
          </a:p>
          <a:p>
            <a:r>
              <a:rPr lang="en-US" dirty="0"/>
              <a:t>	https://github.com/</a:t>
            </a:r>
          </a:p>
          <a:p>
            <a:endParaRPr lang="en-US" dirty="0"/>
          </a:p>
          <a:p>
            <a:endParaRPr lang="en-US" dirty="0"/>
          </a:p>
          <a:p>
            <a:r>
              <a:rPr lang="en-US" dirty="0"/>
              <a:t>Demo setup check list</a:t>
            </a:r>
          </a:p>
          <a:p>
            <a:r>
              <a:rPr lang="en-US" dirty="0"/>
              <a:t>Browser tabs </a:t>
            </a:r>
          </a:p>
          <a:p>
            <a:r>
              <a:rPr lang="en-US" dirty="0"/>
              <a:t>	https://dcc.godaddy.com/domains/</a:t>
            </a:r>
          </a:p>
          <a:p>
            <a:r>
              <a:rPr lang="en-US" dirty="0"/>
              <a:t>	https://github.com/aaronralls/</a:t>
            </a:r>
          </a:p>
          <a:p>
            <a:endParaRPr lang="en-US" dirty="0"/>
          </a:p>
          <a:p>
            <a:br>
              <a:rPr lang="en-US" dirty="0"/>
            </a:br>
            <a:r>
              <a:rPr lang="en-US" sz="1200" b="0" i="0" kern="1200" dirty="0">
                <a:solidFill>
                  <a:schemeClr val="tx1"/>
                </a:solidFill>
                <a:effectLst/>
                <a:latin typeface="+mn-lt"/>
                <a:ea typeface="+mn-ea"/>
                <a:cs typeface="+mn-cs"/>
              </a:rPr>
              <a:t>We will walk through the architecture of a static website and how you can set one up.</a:t>
            </a:r>
            <a:br>
              <a:rPr lang="en-US" dirty="0"/>
            </a:br>
            <a:br>
              <a:rPr lang="en-US" dirty="0"/>
            </a:br>
            <a:r>
              <a:rPr lang="en-US" sz="1200" b="0" i="0" u="none" strike="noStrike" kern="1200" dirty="0">
                <a:solidFill>
                  <a:schemeClr val="tx1"/>
                </a:solidFill>
                <a:effectLst/>
                <a:latin typeface="+mn-lt"/>
                <a:ea typeface="+mn-ea"/>
                <a:cs typeface="+mn-cs"/>
                <a:hlinkClick r:id="rId3" tooltip="https://jekyllrb.com/"/>
              </a:rPr>
              <a:t>https://jekyllrb.com/</a:t>
            </a:r>
            <a:endParaRPr lang="en-US" dirty="0"/>
          </a:p>
        </p:txBody>
      </p:sp>
      <p:sp>
        <p:nvSpPr>
          <p:cNvPr id="4" name="Slide Number Placeholder 3"/>
          <p:cNvSpPr>
            <a:spLocks noGrp="1"/>
          </p:cNvSpPr>
          <p:nvPr>
            <p:ph type="sldNum" sz="quarter" idx="10"/>
          </p:nvPr>
        </p:nvSpPr>
        <p:spPr/>
        <p:txBody>
          <a:bodyPr/>
          <a:lstStyle/>
          <a:p>
            <a:fld id="{CBDAC9C2-CE55-434E-B63A-787B45182572}" type="slidenum">
              <a:rPr lang="en-US" smtClean="0"/>
              <a:t>1</a:t>
            </a:fld>
            <a:endParaRPr lang="en-US"/>
          </a:p>
        </p:txBody>
      </p:sp>
    </p:spTree>
    <p:extLst>
      <p:ext uri="{BB962C8B-B14F-4D97-AF65-F5344CB8AC3E}">
        <p14:creationId xmlns:p14="http://schemas.microsoft.com/office/powerpoint/2010/main" val="9189691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records</a:t>
            </a:r>
            <a:r>
              <a:rPr lang="en-US" baseline="0" dirty="0"/>
              <a:t> are done on Domain hosting service.</a:t>
            </a:r>
            <a:endParaRPr lang="en-US" dirty="0"/>
          </a:p>
          <a:p>
            <a:endParaRPr lang="en-US" dirty="0"/>
          </a:p>
          <a:p>
            <a:pPr marL="0" indent="0">
              <a:buFont typeface="Courier New" panose="02070309020205020404" pitchFamily="49" charset="0"/>
              <a:buNone/>
            </a:pPr>
            <a:endParaRPr lang="en-US" sz="1200" dirty="0"/>
          </a:p>
          <a:p>
            <a:pPr marL="0" indent="0">
              <a:buFont typeface="Courier New" panose="02070309020205020404" pitchFamily="49" charset="0"/>
              <a:buNone/>
            </a:pPr>
            <a:r>
              <a:rPr lang="en-US" sz="1200" dirty="0"/>
              <a:t>GitHub</a:t>
            </a:r>
            <a:r>
              <a:rPr lang="en-US" sz="1200" baseline="0" dirty="0"/>
              <a:t> setup</a:t>
            </a:r>
            <a:r>
              <a:rPr lang="en-US" sz="1200" dirty="0"/>
              <a:t> https://github.com/aaronralls</a:t>
            </a:r>
          </a:p>
          <a:p>
            <a:pPr marL="285750" indent="-285750">
              <a:buFont typeface="Courier New" panose="02070309020205020404" pitchFamily="49" charset="0"/>
              <a:buChar char="o"/>
            </a:pPr>
            <a:r>
              <a:rPr lang="en-US" sz="1200" dirty="0"/>
              <a:t> CNAME file</a:t>
            </a:r>
          </a:p>
          <a:p>
            <a:pPr marL="285750" indent="-285750">
              <a:buFont typeface="Courier New" panose="02070309020205020404" pitchFamily="49" charset="0"/>
              <a:buChar char="o"/>
            </a:pPr>
            <a:r>
              <a:rPr lang="en-US" sz="1200" dirty="0"/>
              <a:t> Theme /change theme</a:t>
            </a:r>
          </a:p>
          <a:p>
            <a:pPr marL="285750" indent="-285750">
              <a:buFont typeface="Courier New" panose="02070309020205020404" pitchFamily="49" charset="0"/>
              <a:buChar char="o"/>
            </a:pPr>
            <a:r>
              <a:rPr lang="en-US" sz="1200" dirty="0"/>
              <a:t> Custom domain</a:t>
            </a:r>
          </a:p>
          <a:p>
            <a:pPr marL="285750" indent="-285750">
              <a:buFont typeface="Courier New" panose="02070309020205020404" pitchFamily="49" charset="0"/>
              <a:buChar char="o"/>
            </a:pPr>
            <a:r>
              <a:rPr lang="en-US" sz="1200" dirty="0"/>
              <a:t> Enforce HTTPS</a:t>
            </a:r>
          </a:p>
          <a:p>
            <a:endParaRPr lang="en-US" dirty="0"/>
          </a:p>
          <a:p>
            <a:r>
              <a:rPr lang="en-US" dirty="0"/>
              <a:t>Subdomain setup *no https yet.</a:t>
            </a:r>
            <a:r>
              <a:rPr lang="en-US" baseline="0" dirty="0"/>
              <a:t> Show configuration under FSTech.org subdomain site.</a:t>
            </a:r>
            <a:endParaRPr lang="en-US" dirty="0"/>
          </a:p>
          <a:p>
            <a:r>
              <a:rPr lang="en-US" dirty="0"/>
              <a:t>Test with </a:t>
            </a:r>
          </a:p>
          <a:p>
            <a:r>
              <a:rPr lang="en-US" sz="1200" b="0" i="0" u="none" strike="noStrike" kern="1200" dirty="0">
                <a:solidFill>
                  <a:schemeClr val="tx1"/>
                </a:solidFill>
                <a:effectLst/>
                <a:latin typeface="+mn-lt"/>
                <a:ea typeface="+mn-ea"/>
                <a:cs typeface="+mn-cs"/>
                <a:hlinkClick r:id="rId3"/>
              </a:rPr>
              <a:t>http://arkeytechnologies.com/</a:t>
            </a: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***Need</a:t>
            </a:r>
            <a:r>
              <a:rPr lang="en-US" sz="1200" b="0" i="0" u="none" strike="noStrike" kern="1200" baseline="0" dirty="0">
                <a:solidFill>
                  <a:schemeClr val="tx1"/>
                </a:solidFill>
                <a:effectLst/>
                <a:latin typeface="+mn-lt"/>
                <a:ea typeface="+mn-ea"/>
                <a:cs typeface="+mn-cs"/>
              </a:rPr>
              <a:t> to figure out www addresses.***</a:t>
            </a:r>
            <a:endParaRPr lang="en-US" dirty="0"/>
          </a:p>
        </p:txBody>
      </p:sp>
      <p:sp>
        <p:nvSpPr>
          <p:cNvPr id="4" name="Slide Number Placeholder 3"/>
          <p:cNvSpPr>
            <a:spLocks noGrp="1"/>
          </p:cNvSpPr>
          <p:nvPr>
            <p:ph type="sldNum" sz="quarter" idx="10"/>
          </p:nvPr>
        </p:nvSpPr>
        <p:spPr/>
        <p:txBody>
          <a:bodyPr/>
          <a:lstStyle/>
          <a:p>
            <a:fld id="{CBDAC9C2-CE55-434E-B63A-787B45182572}" type="slidenum">
              <a:rPr lang="en-US" smtClean="0"/>
              <a:t>10</a:t>
            </a:fld>
            <a:endParaRPr lang="en-US"/>
          </a:p>
        </p:txBody>
      </p:sp>
    </p:spTree>
    <p:extLst>
      <p:ext uri="{BB962C8B-B14F-4D97-AF65-F5344CB8AC3E}">
        <p14:creationId xmlns:p14="http://schemas.microsoft.com/office/powerpoint/2010/main" val="19008911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the jekyll</a:t>
            </a:r>
            <a:r>
              <a:rPr lang="en-US" baseline="0" dirty="0"/>
              <a:t> build process on </a:t>
            </a:r>
            <a:r>
              <a:rPr lang="en-US" baseline="0" dirty="0" err="1"/>
              <a:t>github</a:t>
            </a:r>
            <a:endParaRPr lang="en-US" baseline="0" dirty="0"/>
          </a:p>
          <a:p>
            <a:endParaRPr lang="en-US" baseline="0" dirty="0"/>
          </a:p>
          <a:p>
            <a:pPr fontAlgn="base"/>
            <a:r>
              <a:rPr lang="en-US" sz="1200" b="0" i="0" kern="1200" dirty="0">
                <a:solidFill>
                  <a:schemeClr val="tx1"/>
                </a:solidFill>
                <a:effectLst/>
                <a:latin typeface="+mn-lt"/>
                <a:ea typeface="+mn-ea"/>
                <a:cs typeface="+mn-cs"/>
              </a:rPr>
              <a:t>Push file changes to your pages publishing branch</a:t>
            </a:r>
          </a:p>
          <a:p>
            <a:pPr fontAlgn="base"/>
            <a:r>
              <a:rPr lang="en-US" sz="1200" b="0" i="0" kern="1200" dirty="0">
                <a:solidFill>
                  <a:schemeClr val="tx1"/>
                </a:solidFill>
                <a:effectLst/>
                <a:latin typeface="+mn-lt"/>
                <a:ea typeface="+mn-ea"/>
                <a:cs typeface="+mn-cs"/>
              </a:rPr>
              <a:t>GitHub Pages publishes your site.</a:t>
            </a:r>
          </a:p>
          <a:p>
            <a:endParaRPr lang="en-US" dirty="0"/>
          </a:p>
          <a:p>
            <a:r>
              <a:rPr lang="en-US" dirty="0"/>
              <a:t>Vs non Jekyll</a:t>
            </a:r>
          </a:p>
          <a:p>
            <a:endParaRPr lang="en-US" dirty="0"/>
          </a:p>
          <a:p>
            <a:pPr fontAlgn="base"/>
            <a:r>
              <a:rPr lang="en-US" sz="1200" b="0" i="0" kern="1200" dirty="0">
                <a:solidFill>
                  <a:schemeClr val="tx1"/>
                </a:solidFill>
                <a:effectLst/>
                <a:latin typeface="+mn-lt"/>
                <a:ea typeface="+mn-ea"/>
                <a:cs typeface="+mn-cs"/>
              </a:rPr>
              <a:t>Follow your static site generators' instructions to build your site locally. This may involve pushing your static files to a certain branch.</a:t>
            </a:r>
          </a:p>
          <a:p>
            <a:pPr fontAlgn="base"/>
            <a:r>
              <a:rPr lang="en-US" sz="1200" b="0" i="0" kern="1200" dirty="0">
                <a:solidFill>
                  <a:schemeClr val="tx1"/>
                </a:solidFill>
                <a:effectLst/>
                <a:latin typeface="+mn-lt"/>
                <a:ea typeface="+mn-ea"/>
                <a:cs typeface="+mn-cs"/>
              </a:rPr>
              <a:t>Your static site generator builds your site locally.</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Push the built site's static files to your pages publishing branch (</a:t>
            </a:r>
            <a:r>
              <a:rPr lang="en-US" sz="1200" b="0" i="0" u="none" strike="noStrike" kern="1200" dirty="0" err="1">
                <a:solidFill>
                  <a:schemeClr val="tx1"/>
                </a:solidFill>
                <a:effectLst/>
                <a:latin typeface="+mn-lt"/>
                <a:ea typeface="+mn-ea"/>
                <a:cs typeface="+mn-cs"/>
                <a:hlinkClick r:id="rId3"/>
              </a:rPr>
              <a:t>gh</a:t>
            </a:r>
            <a:r>
              <a:rPr lang="en-US" sz="1200" b="0" i="0" u="none" strike="noStrike" kern="1200" dirty="0">
                <a:solidFill>
                  <a:schemeClr val="tx1"/>
                </a:solidFill>
                <a:effectLst/>
                <a:latin typeface="+mn-lt"/>
                <a:ea typeface="+mn-ea"/>
                <a:cs typeface="+mn-cs"/>
                <a:hlinkClick r:id="rId3"/>
              </a:rPr>
              <a:t>-pages or master depending on your site type</a:t>
            </a:r>
            <a:r>
              <a:rPr lang="en-US" sz="1200" b="0"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GitHub Pages publishes your site.</a:t>
            </a:r>
          </a:p>
          <a:p>
            <a:endParaRPr lang="en-US" dirty="0"/>
          </a:p>
        </p:txBody>
      </p:sp>
      <p:sp>
        <p:nvSpPr>
          <p:cNvPr id="4" name="Slide Number Placeholder 3"/>
          <p:cNvSpPr>
            <a:spLocks noGrp="1"/>
          </p:cNvSpPr>
          <p:nvPr>
            <p:ph type="sldNum" sz="quarter" idx="10"/>
          </p:nvPr>
        </p:nvSpPr>
        <p:spPr/>
        <p:txBody>
          <a:bodyPr/>
          <a:lstStyle/>
          <a:p>
            <a:fld id="{CBDAC9C2-CE55-434E-B63A-787B45182572}" type="slidenum">
              <a:rPr lang="en-US" smtClean="0"/>
              <a:t>11</a:t>
            </a:fld>
            <a:endParaRPr lang="en-US"/>
          </a:p>
        </p:txBody>
      </p:sp>
    </p:spTree>
    <p:extLst>
      <p:ext uri="{BB962C8B-B14F-4D97-AF65-F5344CB8AC3E}">
        <p14:creationId xmlns:p14="http://schemas.microsoft.com/office/powerpoint/2010/main" val="41063757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Change</a:t>
            </a:r>
            <a:r>
              <a:rPr lang="en-US" baseline="0" dirty="0"/>
              <a:t> Theme</a:t>
            </a:r>
          </a:p>
          <a:p>
            <a:endParaRPr lang="en-US" baseline="0" dirty="0"/>
          </a:p>
          <a:p>
            <a:r>
              <a:rPr lang="en-US" baseline="0" dirty="0"/>
              <a:t>Change HTML</a:t>
            </a:r>
            <a:endParaRPr lang="en-US" dirty="0"/>
          </a:p>
        </p:txBody>
      </p:sp>
      <p:sp>
        <p:nvSpPr>
          <p:cNvPr id="4" name="Slide Number Placeholder 3"/>
          <p:cNvSpPr>
            <a:spLocks noGrp="1"/>
          </p:cNvSpPr>
          <p:nvPr>
            <p:ph type="sldNum" sz="quarter" idx="10"/>
          </p:nvPr>
        </p:nvSpPr>
        <p:spPr/>
        <p:txBody>
          <a:bodyPr/>
          <a:lstStyle/>
          <a:p>
            <a:fld id="{CBDAC9C2-CE55-434E-B63A-787B45182572}" type="slidenum">
              <a:rPr lang="en-US" smtClean="0"/>
              <a:t>12</a:t>
            </a:fld>
            <a:endParaRPr lang="en-US"/>
          </a:p>
        </p:txBody>
      </p:sp>
    </p:spTree>
    <p:extLst>
      <p:ext uri="{BB962C8B-B14F-4D97-AF65-F5344CB8AC3E}">
        <p14:creationId xmlns:p14="http://schemas.microsoft.com/office/powerpoint/2010/main" val="29511357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CBDAC9C2-CE55-434E-B63A-787B45182572}" type="slidenum">
              <a:rPr lang="en-US" smtClean="0"/>
              <a:t>13</a:t>
            </a:fld>
            <a:endParaRPr lang="en-US"/>
          </a:p>
        </p:txBody>
      </p:sp>
    </p:spTree>
    <p:extLst>
      <p:ext uri="{BB962C8B-B14F-4D97-AF65-F5344CB8AC3E}">
        <p14:creationId xmlns:p14="http://schemas.microsoft.com/office/powerpoint/2010/main" val="16047314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Make changes and then build options.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jekyll build </a:t>
            </a:r>
          </a:p>
          <a:p>
            <a:r>
              <a:rPr lang="en-US" sz="1200" b="0" i="1" kern="1200" dirty="0">
                <a:solidFill>
                  <a:schemeClr val="tx1"/>
                </a:solidFill>
                <a:effectLst/>
                <a:latin typeface="+mn-lt"/>
                <a:ea typeface="+mn-ea"/>
                <a:cs typeface="+mn-cs"/>
              </a:rPr>
              <a:t># =&gt; The current folder will be generated into ./_site</a:t>
            </a:r>
            <a:r>
              <a:rPr lang="en-US" sz="1200" b="0" i="0" kern="1200" dirty="0">
                <a:solidFill>
                  <a:schemeClr val="tx1"/>
                </a:solidFill>
                <a:effectLst/>
                <a:latin typeface="+mn-lt"/>
                <a:ea typeface="+mn-ea"/>
                <a:cs typeface="+mn-cs"/>
              </a:rPr>
              <a:t>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jekyll build --destination &lt;destination&gt; </a:t>
            </a:r>
          </a:p>
          <a:p>
            <a:r>
              <a:rPr lang="en-US" sz="1200" b="0" i="1" kern="1200" dirty="0">
                <a:solidFill>
                  <a:schemeClr val="tx1"/>
                </a:solidFill>
                <a:effectLst/>
                <a:latin typeface="+mn-lt"/>
                <a:ea typeface="+mn-ea"/>
                <a:cs typeface="+mn-cs"/>
              </a:rPr>
              <a:t># =&gt; The current folder will be generated into &lt;destination&gt;</a:t>
            </a:r>
            <a:r>
              <a:rPr lang="en-US" sz="1200" b="0" i="0" kern="1200" dirty="0">
                <a:solidFill>
                  <a:schemeClr val="tx1"/>
                </a:solidFill>
                <a:effectLst/>
                <a:latin typeface="+mn-lt"/>
                <a:ea typeface="+mn-ea"/>
                <a:cs typeface="+mn-cs"/>
              </a:rPr>
              <a:t>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jekyll build --source &lt;source&gt; --destination &lt;destination&gt; </a:t>
            </a:r>
          </a:p>
          <a:p>
            <a:r>
              <a:rPr lang="en-US" sz="1200" b="0" i="1" kern="1200" dirty="0">
                <a:solidFill>
                  <a:schemeClr val="tx1"/>
                </a:solidFill>
                <a:effectLst/>
                <a:latin typeface="+mn-lt"/>
                <a:ea typeface="+mn-ea"/>
                <a:cs typeface="+mn-cs"/>
              </a:rPr>
              <a:t># =&gt; The &lt;source&gt; folder will be generated into &lt;destination&gt;</a:t>
            </a:r>
            <a:r>
              <a:rPr lang="en-US" sz="1200" b="0" i="0" kern="1200" dirty="0">
                <a:solidFill>
                  <a:schemeClr val="tx1"/>
                </a:solidFill>
                <a:effectLst/>
                <a:latin typeface="+mn-lt"/>
                <a:ea typeface="+mn-ea"/>
                <a:cs typeface="+mn-cs"/>
              </a:rPr>
              <a:t>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jekyll build --watch </a:t>
            </a:r>
          </a:p>
          <a:p>
            <a:r>
              <a:rPr lang="en-US" sz="1200" b="0" i="1" kern="1200" dirty="0">
                <a:solidFill>
                  <a:schemeClr val="tx1"/>
                </a:solidFill>
                <a:effectLst/>
                <a:latin typeface="+mn-lt"/>
                <a:ea typeface="+mn-ea"/>
                <a:cs typeface="+mn-cs"/>
              </a:rPr>
              <a:t># =&gt; The current folder will be generated into ./_site,</a:t>
            </a:r>
            <a:r>
              <a:rPr lang="en-US" sz="1200" b="0" i="0" kern="1200" dirty="0">
                <a:solidFill>
                  <a:schemeClr val="tx1"/>
                </a:solidFill>
                <a:effectLst/>
                <a:latin typeface="+mn-lt"/>
                <a:ea typeface="+mn-ea"/>
                <a:cs typeface="+mn-cs"/>
              </a:rPr>
              <a:t> </a:t>
            </a:r>
          </a:p>
          <a:p>
            <a:r>
              <a:rPr lang="en-US" sz="1200" b="0" i="1" kern="1200" dirty="0">
                <a:solidFill>
                  <a:schemeClr val="tx1"/>
                </a:solidFill>
                <a:effectLst/>
                <a:latin typeface="+mn-lt"/>
                <a:ea typeface="+mn-ea"/>
                <a:cs typeface="+mn-cs"/>
              </a:rPr>
              <a:t># watched for changes, and regenerated automatically.</a:t>
            </a:r>
            <a:endParaRPr lang="en-US" dirty="0"/>
          </a:p>
        </p:txBody>
      </p:sp>
      <p:sp>
        <p:nvSpPr>
          <p:cNvPr id="4" name="Slide Number Placeholder 3"/>
          <p:cNvSpPr>
            <a:spLocks noGrp="1"/>
          </p:cNvSpPr>
          <p:nvPr>
            <p:ph type="sldNum" sz="quarter" idx="10"/>
          </p:nvPr>
        </p:nvSpPr>
        <p:spPr/>
        <p:txBody>
          <a:bodyPr/>
          <a:lstStyle/>
          <a:p>
            <a:fld id="{CBDAC9C2-CE55-434E-B63A-787B45182572}" type="slidenum">
              <a:rPr lang="en-US" smtClean="0"/>
              <a:t>14</a:t>
            </a:fld>
            <a:endParaRPr lang="en-US"/>
          </a:p>
        </p:txBody>
      </p:sp>
    </p:spTree>
    <p:extLst>
      <p:ext uri="{BB962C8B-B14F-4D97-AF65-F5344CB8AC3E}">
        <p14:creationId xmlns:p14="http://schemas.microsoft.com/office/powerpoint/2010/main" val="33818537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Make changes and then build options.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jekyll build </a:t>
            </a:r>
          </a:p>
          <a:p>
            <a:r>
              <a:rPr lang="en-US" sz="1200" b="0" i="1" kern="1200" dirty="0">
                <a:solidFill>
                  <a:schemeClr val="tx1"/>
                </a:solidFill>
                <a:effectLst/>
                <a:latin typeface="+mn-lt"/>
                <a:ea typeface="+mn-ea"/>
                <a:cs typeface="+mn-cs"/>
              </a:rPr>
              <a:t># =&gt; The current folder will be generated into ./_site</a:t>
            </a:r>
            <a:r>
              <a:rPr lang="en-US" sz="1200" b="0" i="0" kern="1200" dirty="0">
                <a:solidFill>
                  <a:schemeClr val="tx1"/>
                </a:solidFill>
                <a:effectLst/>
                <a:latin typeface="+mn-lt"/>
                <a:ea typeface="+mn-ea"/>
                <a:cs typeface="+mn-cs"/>
              </a:rPr>
              <a:t>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jekyll build --destination &lt;destination&gt; </a:t>
            </a:r>
          </a:p>
          <a:p>
            <a:r>
              <a:rPr lang="en-US" sz="1200" b="0" i="1" kern="1200" dirty="0">
                <a:solidFill>
                  <a:schemeClr val="tx1"/>
                </a:solidFill>
                <a:effectLst/>
                <a:latin typeface="+mn-lt"/>
                <a:ea typeface="+mn-ea"/>
                <a:cs typeface="+mn-cs"/>
              </a:rPr>
              <a:t># =&gt; The current folder will be generated into &lt;destination&gt;</a:t>
            </a:r>
            <a:r>
              <a:rPr lang="en-US" sz="1200" b="0" i="0" kern="1200" dirty="0">
                <a:solidFill>
                  <a:schemeClr val="tx1"/>
                </a:solidFill>
                <a:effectLst/>
                <a:latin typeface="+mn-lt"/>
                <a:ea typeface="+mn-ea"/>
                <a:cs typeface="+mn-cs"/>
              </a:rPr>
              <a:t>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jekyll build --source &lt;source&gt; --destination &lt;destination&gt; </a:t>
            </a:r>
          </a:p>
          <a:p>
            <a:r>
              <a:rPr lang="en-US" sz="1200" b="0" i="1" kern="1200" dirty="0">
                <a:solidFill>
                  <a:schemeClr val="tx1"/>
                </a:solidFill>
                <a:effectLst/>
                <a:latin typeface="+mn-lt"/>
                <a:ea typeface="+mn-ea"/>
                <a:cs typeface="+mn-cs"/>
              </a:rPr>
              <a:t># =&gt; The &lt;source&gt; folder will be generated into &lt;destination&gt;</a:t>
            </a:r>
            <a:r>
              <a:rPr lang="en-US" sz="1200" b="0" i="0" kern="1200" dirty="0">
                <a:solidFill>
                  <a:schemeClr val="tx1"/>
                </a:solidFill>
                <a:effectLst/>
                <a:latin typeface="+mn-lt"/>
                <a:ea typeface="+mn-ea"/>
                <a:cs typeface="+mn-cs"/>
              </a:rPr>
              <a:t>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jekyll build --watch </a:t>
            </a:r>
          </a:p>
          <a:p>
            <a:r>
              <a:rPr lang="en-US" sz="1200" b="0" i="1" kern="1200" dirty="0">
                <a:solidFill>
                  <a:schemeClr val="tx1"/>
                </a:solidFill>
                <a:effectLst/>
                <a:latin typeface="+mn-lt"/>
                <a:ea typeface="+mn-ea"/>
                <a:cs typeface="+mn-cs"/>
              </a:rPr>
              <a:t># =&gt; The current folder will be generated into ./_site,</a:t>
            </a:r>
            <a:r>
              <a:rPr lang="en-US" sz="1200" b="0" i="0" kern="1200" dirty="0">
                <a:solidFill>
                  <a:schemeClr val="tx1"/>
                </a:solidFill>
                <a:effectLst/>
                <a:latin typeface="+mn-lt"/>
                <a:ea typeface="+mn-ea"/>
                <a:cs typeface="+mn-cs"/>
              </a:rPr>
              <a:t> </a:t>
            </a:r>
          </a:p>
          <a:p>
            <a:r>
              <a:rPr lang="en-US" sz="1200" b="0" i="1" kern="1200" dirty="0">
                <a:solidFill>
                  <a:schemeClr val="tx1"/>
                </a:solidFill>
                <a:effectLst/>
                <a:latin typeface="+mn-lt"/>
                <a:ea typeface="+mn-ea"/>
                <a:cs typeface="+mn-cs"/>
              </a:rPr>
              <a:t># watched for changes, and regenerated automatically.</a:t>
            </a:r>
            <a:endParaRPr lang="en-US" dirty="0"/>
          </a:p>
        </p:txBody>
      </p:sp>
      <p:sp>
        <p:nvSpPr>
          <p:cNvPr id="4" name="Slide Number Placeholder 3"/>
          <p:cNvSpPr>
            <a:spLocks noGrp="1"/>
          </p:cNvSpPr>
          <p:nvPr>
            <p:ph type="sldNum" sz="quarter" idx="10"/>
          </p:nvPr>
        </p:nvSpPr>
        <p:spPr/>
        <p:txBody>
          <a:bodyPr/>
          <a:lstStyle/>
          <a:p>
            <a:fld id="{CBDAC9C2-CE55-434E-B63A-787B45182572}" type="slidenum">
              <a:rPr lang="en-US" smtClean="0"/>
              <a:t>15</a:t>
            </a:fld>
            <a:endParaRPr lang="en-US"/>
          </a:p>
        </p:txBody>
      </p:sp>
    </p:spTree>
    <p:extLst>
      <p:ext uri="{BB962C8B-B14F-4D97-AF65-F5344CB8AC3E}">
        <p14:creationId xmlns:p14="http://schemas.microsoft.com/office/powerpoint/2010/main" val="16703977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Courier New" panose="02070309020205020404" pitchFamily="49" charset="0"/>
              <a:buChar char="o"/>
            </a:pPr>
            <a:r>
              <a:rPr lang="en-US" sz="1200" dirty="0"/>
              <a:t> Data</a:t>
            </a:r>
          </a:p>
          <a:p>
            <a:pPr marL="285750" indent="-285750">
              <a:buFont typeface="Courier New" panose="02070309020205020404" pitchFamily="49" charset="0"/>
              <a:buChar char="o"/>
            </a:pPr>
            <a:r>
              <a:rPr lang="en-US" sz="1200" dirty="0"/>
              <a:t> Drafts</a:t>
            </a:r>
          </a:p>
          <a:p>
            <a:pPr marL="285750" indent="-285750">
              <a:buFont typeface="Courier New" panose="02070309020205020404" pitchFamily="49" charset="0"/>
              <a:buChar char="o"/>
            </a:pPr>
            <a:r>
              <a:rPr lang="en-US" sz="1200" dirty="0"/>
              <a:t> Includes</a:t>
            </a:r>
          </a:p>
          <a:p>
            <a:pPr marL="285750" indent="-285750">
              <a:buFont typeface="Courier New" panose="02070309020205020404" pitchFamily="49" charset="0"/>
              <a:buChar char="o"/>
            </a:pPr>
            <a:r>
              <a:rPr lang="en-US" sz="1200" dirty="0"/>
              <a:t> Layouts</a:t>
            </a:r>
          </a:p>
          <a:p>
            <a:pPr marL="285750" indent="-285750">
              <a:buFont typeface="Courier New" panose="02070309020205020404" pitchFamily="49" charset="0"/>
              <a:buChar char="o"/>
            </a:pPr>
            <a:r>
              <a:rPr lang="en-US" sz="1200" dirty="0"/>
              <a:t> Posts</a:t>
            </a:r>
          </a:p>
          <a:p>
            <a:pPr marL="285750" indent="-285750">
              <a:buFont typeface="Courier New" panose="02070309020205020404" pitchFamily="49" charset="0"/>
              <a:buChar char="o"/>
            </a:pPr>
            <a:r>
              <a:rPr lang="en-US" sz="1200" dirty="0"/>
              <a:t> SASS</a:t>
            </a:r>
          </a:p>
          <a:p>
            <a:pPr marL="285750" indent="-285750">
              <a:buFont typeface="Courier New" panose="02070309020205020404" pitchFamily="49" charset="0"/>
              <a:buChar char="o"/>
            </a:pPr>
            <a:r>
              <a:rPr lang="en-US" sz="1200" dirty="0"/>
              <a:t> Site</a:t>
            </a:r>
          </a:p>
          <a:p>
            <a:endParaRPr lang="en-US" dirty="0"/>
          </a:p>
          <a:p>
            <a:r>
              <a:rPr lang="en-US" dirty="0"/>
              <a:t>Open in</a:t>
            </a:r>
            <a:r>
              <a:rPr lang="en-US" baseline="0" dirty="0"/>
              <a:t> VS Code</a:t>
            </a:r>
          </a:p>
          <a:p>
            <a:endParaRPr lang="en-US" dirty="0"/>
          </a:p>
        </p:txBody>
      </p:sp>
      <p:sp>
        <p:nvSpPr>
          <p:cNvPr id="4" name="Slide Number Placeholder 3"/>
          <p:cNvSpPr>
            <a:spLocks noGrp="1"/>
          </p:cNvSpPr>
          <p:nvPr>
            <p:ph type="sldNum" sz="quarter" idx="10"/>
          </p:nvPr>
        </p:nvSpPr>
        <p:spPr/>
        <p:txBody>
          <a:bodyPr/>
          <a:lstStyle/>
          <a:p>
            <a:fld id="{CBDAC9C2-CE55-434E-B63A-787B45182572}" type="slidenum">
              <a:rPr lang="en-US" smtClean="0"/>
              <a:t>16</a:t>
            </a:fld>
            <a:endParaRPr lang="en-US"/>
          </a:p>
        </p:txBody>
      </p:sp>
    </p:spTree>
    <p:extLst>
      <p:ext uri="{BB962C8B-B14F-4D97-AF65-F5344CB8AC3E}">
        <p14:creationId xmlns:p14="http://schemas.microsoft.com/office/powerpoint/2010/main" val="37014829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frontmatter : defaults</a:t>
            </a:r>
          </a:p>
          <a:p>
            <a:r>
              <a:rPr lang="en-US" dirty="0"/>
              <a:t>	in _</a:t>
            </a:r>
            <a:r>
              <a:rPr lang="en-US" dirty="0" err="1"/>
              <a:t>config.yml</a:t>
            </a:r>
            <a:endParaRPr lang="en-US" dirty="0"/>
          </a:p>
          <a:p>
            <a:r>
              <a:rPr lang="en-US" dirty="0"/>
              <a:t>	restart server after changes</a:t>
            </a:r>
          </a:p>
          <a:p>
            <a:r>
              <a:rPr lang="en-US" dirty="0"/>
              <a:t>	can define defaults to folders or all of the site using the path.</a:t>
            </a:r>
          </a:p>
          <a:p>
            <a:r>
              <a:rPr lang="en-US" dirty="0"/>
              <a:t>	#custom frontmatter</a:t>
            </a:r>
          </a:p>
          <a:p>
            <a:endParaRPr lang="en-US" dirty="0"/>
          </a:p>
          <a:p>
            <a:endParaRPr lang="en-US" dirty="0"/>
          </a:p>
          <a:p>
            <a:r>
              <a:rPr lang="en-US" dirty="0"/>
              <a:t>defaults:</a:t>
            </a:r>
          </a:p>
          <a:p>
            <a:r>
              <a:rPr lang="en-US" dirty="0"/>
              <a:t>  - </a:t>
            </a:r>
          </a:p>
          <a:p>
            <a:r>
              <a:rPr lang="en-US" dirty="0"/>
              <a:t>    scope:</a:t>
            </a:r>
          </a:p>
          <a:p>
            <a:r>
              <a:rPr lang="en-US" dirty="0"/>
              <a:t>      path: ""</a:t>
            </a:r>
          </a:p>
          <a:p>
            <a:r>
              <a:rPr lang="en-US" dirty="0"/>
              <a:t>    values: </a:t>
            </a:r>
          </a:p>
          <a:p>
            <a:r>
              <a:rPr lang="en-US" dirty="0"/>
              <a:t>      </a:t>
            </a:r>
            <a:r>
              <a:rPr lang="en-US" dirty="0" err="1"/>
              <a:t>layout:"post</a:t>
            </a:r>
            <a:r>
              <a:rPr lang="en-US" dirty="0"/>
              <a:t>"</a:t>
            </a:r>
          </a:p>
        </p:txBody>
      </p:sp>
      <p:sp>
        <p:nvSpPr>
          <p:cNvPr id="4" name="Slide Number Placeholder 3"/>
          <p:cNvSpPr>
            <a:spLocks noGrp="1"/>
          </p:cNvSpPr>
          <p:nvPr>
            <p:ph type="sldNum" sz="quarter" idx="10"/>
          </p:nvPr>
        </p:nvSpPr>
        <p:spPr/>
        <p:txBody>
          <a:bodyPr/>
          <a:lstStyle/>
          <a:p>
            <a:fld id="{CBDAC9C2-CE55-434E-B63A-787B45182572}" type="slidenum">
              <a:rPr lang="en-US" smtClean="0"/>
              <a:t>17</a:t>
            </a:fld>
            <a:endParaRPr lang="en-US"/>
          </a:p>
        </p:txBody>
      </p:sp>
    </p:spTree>
    <p:extLst>
      <p:ext uri="{BB962C8B-B14F-4D97-AF65-F5344CB8AC3E}">
        <p14:creationId xmlns:p14="http://schemas.microsoft.com/office/powerpoint/2010/main" val="20098800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DAC9C2-CE55-434E-B63A-787B45182572}" type="slidenum">
              <a:rPr lang="en-US" smtClean="0"/>
              <a:t>18</a:t>
            </a:fld>
            <a:endParaRPr lang="en-US"/>
          </a:p>
        </p:txBody>
      </p:sp>
    </p:spTree>
    <p:extLst>
      <p:ext uri="{BB962C8B-B14F-4D97-AF65-F5344CB8AC3E}">
        <p14:creationId xmlns:p14="http://schemas.microsoft.com/office/powerpoint/2010/main" val="17605835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https://import.jekyllrb.com/docs/home/</a:t>
            </a:r>
          </a:p>
        </p:txBody>
      </p:sp>
      <p:sp>
        <p:nvSpPr>
          <p:cNvPr id="4" name="Slide Number Placeholder 3"/>
          <p:cNvSpPr>
            <a:spLocks noGrp="1"/>
          </p:cNvSpPr>
          <p:nvPr>
            <p:ph type="sldNum" sz="quarter" idx="10"/>
          </p:nvPr>
        </p:nvSpPr>
        <p:spPr/>
        <p:txBody>
          <a:bodyPr/>
          <a:lstStyle/>
          <a:p>
            <a:fld id="{CBDAC9C2-CE55-434E-B63A-787B45182572}" type="slidenum">
              <a:rPr lang="en-US" smtClean="0"/>
              <a:t>19</a:t>
            </a:fld>
            <a:endParaRPr lang="en-US"/>
          </a:p>
        </p:txBody>
      </p:sp>
    </p:spTree>
    <p:extLst>
      <p:ext uri="{BB962C8B-B14F-4D97-AF65-F5344CB8AC3E}">
        <p14:creationId xmlns:p14="http://schemas.microsoft.com/office/powerpoint/2010/main" val="5005868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 has a GitHub account</a:t>
            </a:r>
            <a:r>
              <a:rPr lang="en-US" baseline="0" dirty="0"/>
              <a:t> (This well let you know if you can skip the GitHub 101 Demo.)</a:t>
            </a:r>
          </a:p>
          <a:p>
            <a:endParaRPr lang="en-US" dirty="0"/>
          </a:p>
        </p:txBody>
      </p:sp>
      <p:sp>
        <p:nvSpPr>
          <p:cNvPr id="4" name="Slide Number Placeholder 3"/>
          <p:cNvSpPr>
            <a:spLocks noGrp="1"/>
          </p:cNvSpPr>
          <p:nvPr>
            <p:ph type="sldNum" sz="quarter" idx="10"/>
          </p:nvPr>
        </p:nvSpPr>
        <p:spPr/>
        <p:txBody>
          <a:bodyPr/>
          <a:lstStyle/>
          <a:p>
            <a:fld id="{CBDAC9C2-CE55-434E-B63A-787B45182572}" type="slidenum">
              <a:rPr lang="en-US" smtClean="0"/>
              <a:t>2</a:t>
            </a:fld>
            <a:endParaRPr lang="en-US"/>
          </a:p>
        </p:txBody>
      </p:sp>
    </p:spTree>
    <p:extLst>
      <p:ext uri="{BB962C8B-B14F-4D97-AF65-F5344CB8AC3E}">
        <p14:creationId xmlns:p14="http://schemas.microsoft.com/office/powerpoint/2010/main" val="10041984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Todo</a:t>
            </a:r>
            <a:r>
              <a:rPr lang="en-US" baseline="0" dirty="0"/>
              <a:t> adding comments</a:t>
            </a:r>
          </a:p>
          <a:p>
            <a:endParaRPr lang="en-US" baseline="0" dirty="0"/>
          </a:p>
          <a:p>
            <a:r>
              <a:rPr lang="en-US" dirty="0"/>
              <a:t>https://savaslabs.com/2016/04/20/squabble-comments.html</a:t>
            </a:r>
          </a:p>
        </p:txBody>
      </p:sp>
      <p:sp>
        <p:nvSpPr>
          <p:cNvPr id="4" name="Slide Number Placeholder 3"/>
          <p:cNvSpPr>
            <a:spLocks noGrp="1"/>
          </p:cNvSpPr>
          <p:nvPr>
            <p:ph type="sldNum" sz="quarter" idx="10"/>
          </p:nvPr>
        </p:nvSpPr>
        <p:spPr/>
        <p:txBody>
          <a:bodyPr/>
          <a:lstStyle/>
          <a:p>
            <a:fld id="{CBDAC9C2-CE55-434E-B63A-787B45182572}" type="slidenum">
              <a:rPr lang="en-US" smtClean="0"/>
              <a:t>20</a:t>
            </a:fld>
            <a:endParaRPr lang="en-US"/>
          </a:p>
        </p:txBody>
      </p:sp>
    </p:spTree>
    <p:extLst>
      <p:ext uri="{BB962C8B-B14F-4D97-AF65-F5344CB8AC3E}">
        <p14:creationId xmlns:p14="http://schemas.microsoft.com/office/powerpoint/2010/main" val="26978943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Magic</a:t>
            </a:r>
          </a:p>
          <a:p>
            <a:r>
              <a:rPr lang="en-US" baseline="0" dirty="0"/>
              <a:t>	Simplicity and Direct</a:t>
            </a:r>
          </a:p>
          <a:p>
            <a:endParaRPr lang="en-US" baseline="0" dirty="0"/>
          </a:p>
          <a:p>
            <a:r>
              <a:rPr lang="en-US" baseline="0" dirty="0"/>
              <a:t>Just Works</a:t>
            </a:r>
          </a:p>
          <a:p>
            <a:r>
              <a:rPr lang="en-US" baseline="0" dirty="0"/>
              <a:t>	no initial configuration headaches</a:t>
            </a:r>
          </a:p>
          <a:p>
            <a:r>
              <a:rPr lang="en-US" baseline="0" dirty="0"/>
              <a:t>	auto-regen</a:t>
            </a:r>
          </a:p>
          <a:p>
            <a:endParaRPr lang="en-US" baseline="0" dirty="0"/>
          </a:p>
          <a:p>
            <a:r>
              <a:rPr lang="en-US" baseline="0" dirty="0"/>
              <a:t>Content is King</a:t>
            </a:r>
          </a:p>
          <a:p>
            <a:r>
              <a:rPr lang="en-US" baseline="0" dirty="0"/>
              <a:t>	Allows users to focus on content vs tech setup</a:t>
            </a:r>
          </a:p>
          <a:p>
            <a:endParaRPr lang="en-US" baseline="0" dirty="0"/>
          </a:p>
          <a:p>
            <a:r>
              <a:rPr lang="en-US" baseline="0" dirty="0"/>
              <a:t>Stability</a:t>
            </a:r>
          </a:p>
          <a:p>
            <a:r>
              <a:rPr lang="en-US" baseline="0" dirty="0"/>
              <a:t>	Prevent breaking changes which should be exception and provide guidance when it happens</a:t>
            </a:r>
          </a:p>
          <a:p>
            <a:endParaRPr lang="en-US" baseline="0" dirty="0"/>
          </a:p>
          <a:p>
            <a:r>
              <a:rPr lang="en-US" baseline="0" dirty="0"/>
              <a:t>Small &amp; Extensible</a:t>
            </a:r>
          </a:p>
          <a:p>
            <a:r>
              <a:rPr lang="en-US" baseline="0" dirty="0"/>
              <a:t>	core is what 90% of user base needs otherwise it’s a plugin	</a:t>
            </a:r>
          </a:p>
          <a:p>
            <a:r>
              <a:rPr lang="en-US" baseline="0" dirty="0"/>
              <a:t>	https://jekyllrb.com/docs/plugins/</a:t>
            </a:r>
          </a:p>
          <a:p>
            <a:endParaRPr lang="en-US" baseline="0" dirty="0"/>
          </a:p>
          <a:p>
            <a:r>
              <a:rPr lang="en-US" baseline="0" dirty="0"/>
              <a:t>Written in Ruby and uses Liquid templates (Shopify) and Markdown</a:t>
            </a:r>
          </a:p>
          <a:p>
            <a:endParaRPr lang="en-US" baseline="0" dirty="0"/>
          </a:p>
          <a:p>
            <a:r>
              <a:rPr lang="en-US" baseline="0" dirty="0"/>
              <a:t>What is Markdown?</a:t>
            </a:r>
          </a:p>
          <a:p>
            <a:r>
              <a:rPr lang="en-US" sz="1200" b="0" i="0" kern="1200" dirty="0">
                <a:solidFill>
                  <a:schemeClr val="tx1"/>
                </a:solidFill>
                <a:effectLst/>
                <a:latin typeface="+mn-lt"/>
                <a:ea typeface="+mn-ea"/>
                <a:cs typeface="+mn-cs"/>
              </a:rPr>
              <a:t>to write using an easy-to-read, easy-to-write plain text format, and optionally convert it to structurally valid </a:t>
            </a:r>
            <a:r>
              <a:rPr lang="en-US" sz="1200" b="0" i="0" u="none" strike="noStrike" kern="1200" dirty="0">
                <a:solidFill>
                  <a:schemeClr val="tx1"/>
                </a:solidFill>
                <a:effectLst/>
                <a:latin typeface="+mn-lt"/>
                <a:ea typeface="+mn-ea"/>
                <a:cs typeface="+mn-cs"/>
                <a:hlinkClick r:id="rId3" tooltip="XHTML"/>
              </a:rPr>
              <a:t>XHTML</a:t>
            </a:r>
            <a:r>
              <a:rPr lang="en-US" sz="1200" b="0" i="0" kern="1200" dirty="0">
                <a:solidFill>
                  <a:schemeClr val="tx1"/>
                </a:solidFill>
                <a:effectLst/>
                <a:latin typeface="+mn-lt"/>
                <a:ea typeface="+mn-ea"/>
                <a:cs typeface="+mn-cs"/>
              </a:rPr>
              <a:t> (or </a:t>
            </a:r>
            <a:r>
              <a:rPr lang="en-US" sz="1200" b="0" i="0" u="none" strike="noStrike" kern="1200" dirty="0">
                <a:solidFill>
                  <a:schemeClr val="tx1"/>
                </a:solidFill>
                <a:effectLst/>
                <a:latin typeface="+mn-lt"/>
                <a:ea typeface="+mn-ea"/>
                <a:cs typeface="+mn-cs"/>
                <a:hlinkClick r:id="rId4" tooltip="HTML"/>
              </a:rPr>
              <a:t>HTML</a:t>
            </a:r>
            <a:r>
              <a:rPr lang="en-US" sz="1200" b="0" i="0" kern="1200" dirty="0">
                <a:solidFill>
                  <a:schemeClr val="tx1"/>
                </a:solidFill>
                <a:effectLst/>
                <a:latin typeface="+mn-lt"/>
                <a:ea typeface="+mn-ea"/>
                <a:cs typeface="+mn-cs"/>
              </a:rPr>
              <a:t>)</a:t>
            </a:r>
            <a:endParaRPr lang="en-US" baseline="0" dirty="0"/>
          </a:p>
          <a:p>
            <a:r>
              <a:rPr lang="en-US" baseline="0" dirty="0"/>
              <a:t>****</a:t>
            </a:r>
          </a:p>
          <a:p>
            <a:r>
              <a:rPr lang="en-US" sz="1200" b="0" i="0" u="none" strike="noStrike" kern="1200" dirty="0">
                <a:solidFill>
                  <a:schemeClr val="tx1"/>
                </a:solidFill>
                <a:effectLst/>
                <a:latin typeface="+mn-lt"/>
                <a:ea typeface="+mn-ea"/>
                <a:cs typeface="+mn-cs"/>
                <a:hlinkClick r:id="rId5"/>
              </a:rPr>
              <a:t>GitHub Pages</a:t>
            </a:r>
            <a:r>
              <a:rPr lang="en-US" sz="1200" b="0" i="0" kern="1200" dirty="0">
                <a:solidFill>
                  <a:schemeClr val="tx1"/>
                </a:solidFill>
                <a:effectLst/>
                <a:latin typeface="+mn-lt"/>
                <a:ea typeface="+mn-ea"/>
                <a:cs typeface="+mn-cs"/>
              </a:rPr>
              <a:t> is powered by Jekyll. However, all Pages sites are generated using the </a:t>
            </a:r>
            <a:r>
              <a:rPr lang="en-US" dirty="0"/>
              <a:t>--</a:t>
            </a:r>
            <a:r>
              <a:rPr lang="en-US" dirty="0" err="1"/>
              <a:t>safe</a:t>
            </a:r>
            <a:r>
              <a:rPr lang="en-US" sz="1200" b="0" i="0" kern="1200" dirty="0" err="1">
                <a:solidFill>
                  <a:schemeClr val="tx1"/>
                </a:solidFill>
                <a:effectLst/>
                <a:latin typeface="+mn-lt"/>
                <a:ea typeface="+mn-ea"/>
                <a:cs typeface="+mn-cs"/>
              </a:rPr>
              <a:t>option</a:t>
            </a:r>
            <a:r>
              <a:rPr lang="en-US" sz="1200" b="0" i="0" kern="1200" dirty="0">
                <a:solidFill>
                  <a:schemeClr val="tx1"/>
                </a:solidFill>
                <a:effectLst/>
                <a:latin typeface="+mn-lt"/>
                <a:ea typeface="+mn-ea"/>
                <a:cs typeface="+mn-cs"/>
              </a:rPr>
              <a:t> to disable custom plugins for security reasons. Unfortunately, this means your plugins won’t work if you’re deploying to GitHub Pages.</a:t>
            </a:r>
            <a:br>
              <a:rPr lang="en-US" dirty="0"/>
            </a:br>
            <a:br>
              <a:rPr lang="en-US" dirty="0"/>
            </a:br>
            <a:r>
              <a:rPr lang="en-US" sz="1200" b="0" i="0" kern="1200" dirty="0">
                <a:solidFill>
                  <a:schemeClr val="tx1"/>
                </a:solidFill>
                <a:effectLst/>
                <a:latin typeface="+mn-lt"/>
                <a:ea typeface="+mn-ea"/>
                <a:cs typeface="+mn-cs"/>
              </a:rPr>
              <a:t>You can still use GitHub Pages to publish your site, but you’ll need to convert the site locally and push the generated static files to your GitHub repository instead of the Jekyll source files.</a:t>
            </a:r>
            <a:endParaRPr lang="en-US" baseline="0" dirty="0"/>
          </a:p>
          <a:p>
            <a:endParaRPr lang="en-US" dirty="0"/>
          </a:p>
        </p:txBody>
      </p:sp>
      <p:sp>
        <p:nvSpPr>
          <p:cNvPr id="4" name="Slide Number Placeholder 3"/>
          <p:cNvSpPr>
            <a:spLocks noGrp="1"/>
          </p:cNvSpPr>
          <p:nvPr>
            <p:ph type="sldNum" sz="quarter" idx="10"/>
          </p:nvPr>
        </p:nvSpPr>
        <p:spPr/>
        <p:txBody>
          <a:bodyPr/>
          <a:lstStyle/>
          <a:p>
            <a:fld id="{CBDAC9C2-CE55-434E-B63A-787B45182572}" type="slidenum">
              <a:rPr lang="en-US" smtClean="0"/>
              <a:t>3</a:t>
            </a:fld>
            <a:endParaRPr lang="en-US"/>
          </a:p>
        </p:txBody>
      </p:sp>
    </p:spTree>
    <p:extLst>
      <p:ext uri="{BB962C8B-B14F-4D97-AF65-F5344CB8AC3E}">
        <p14:creationId xmlns:p14="http://schemas.microsoft.com/office/powerpoint/2010/main" val="10225435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r>
              <a:rPr lang="en-US" baseline="0" dirty="0"/>
              <a:t>Written in Ruby and uses Liquid templates (Shopify) and Markdown</a:t>
            </a:r>
          </a:p>
          <a:p>
            <a:endParaRPr lang="en-US" baseline="0" dirty="0"/>
          </a:p>
          <a:p>
            <a:r>
              <a:rPr lang="en-US" baseline="0" dirty="0"/>
              <a:t>Liquid like Razor or ASP tags</a:t>
            </a:r>
          </a:p>
          <a:p>
            <a:r>
              <a:rPr lang="en-US" baseline="0" dirty="0"/>
              <a:t>	https://github.com/Shopify/liquid</a:t>
            </a:r>
          </a:p>
          <a:p>
            <a:r>
              <a:rPr lang="en-US" baseline="0" dirty="0"/>
              <a:t>	https://shopify.github.io/liquid/</a:t>
            </a:r>
          </a:p>
          <a:p>
            <a:r>
              <a:rPr lang="en-US" baseline="0" dirty="0"/>
              <a:t>	https://help.shopify.com/themes/liquid/basics</a:t>
            </a:r>
          </a:p>
          <a:p>
            <a:r>
              <a:rPr lang="en-US" baseline="0" dirty="0"/>
              <a:t>	</a:t>
            </a:r>
            <a:r>
              <a:rPr lang="en-US" sz="1200" b="0" i="0" kern="1200" dirty="0">
                <a:solidFill>
                  <a:schemeClr val="tx1"/>
                </a:solidFill>
                <a:effectLst/>
                <a:latin typeface="+mn-lt"/>
                <a:ea typeface="+mn-ea"/>
                <a:cs typeface="+mn-cs"/>
              </a:rPr>
              <a:t>beautiful and simple</a:t>
            </a:r>
          </a:p>
          <a:p>
            <a:r>
              <a:rPr lang="en-US" sz="1200" b="0" i="0" kern="1200" dirty="0">
                <a:solidFill>
                  <a:schemeClr val="tx1"/>
                </a:solidFill>
                <a:effectLst/>
                <a:latin typeface="+mn-lt"/>
                <a:ea typeface="+mn-ea"/>
                <a:cs typeface="+mn-cs"/>
              </a:rPr>
              <a:t>	secure </a:t>
            </a:r>
          </a:p>
          <a:p>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stateless</a:t>
            </a:r>
          </a:p>
          <a:p>
            <a:endParaRPr lang="en-US" sz="1200" b="0" i="0" kern="1200" baseline="0" dirty="0">
              <a:solidFill>
                <a:schemeClr val="tx1"/>
              </a:solidFill>
              <a:effectLst/>
              <a:latin typeface="+mn-lt"/>
              <a:ea typeface="+mn-ea"/>
              <a:cs typeface="+mn-cs"/>
            </a:endParaRPr>
          </a:p>
          <a:p>
            <a:r>
              <a:rPr lang="en-US" sz="1200" b="0" i="0" kern="1200" baseline="0" dirty="0">
                <a:solidFill>
                  <a:schemeClr val="tx1"/>
                </a:solidFill>
                <a:effectLst/>
                <a:latin typeface="+mn-lt"/>
                <a:ea typeface="+mn-ea"/>
                <a:cs typeface="+mn-cs"/>
              </a:rPr>
              <a:t>	Objects {{}} tell where to show content </a:t>
            </a:r>
          </a:p>
          <a:p>
            <a:r>
              <a:rPr lang="en-US" sz="1200" b="0" i="0" kern="1200" baseline="0" dirty="0">
                <a:solidFill>
                  <a:schemeClr val="tx1"/>
                </a:solidFill>
                <a:effectLst/>
                <a:latin typeface="+mn-lt"/>
                <a:ea typeface="+mn-ea"/>
                <a:cs typeface="+mn-cs"/>
              </a:rPr>
              <a:t>	Tags if endif </a:t>
            </a:r>
          </a:p>
          <a:p>
            <a:r>
              <a:rPr lang="en-US" sz="1200" b="0" i="0" kern="1200" baseline="0" dirty="0">
                <a:solidFill>
                  <a:schemeClr val="tx1"/>
                </a:solidFill>
                <a:effectLst/>
                <a:latin typeface="+mn-lt"/>
                <a:ea typeface="+mn-ea"/>
                <a:cs typeface="+mn-cs"/>
              </a:rPr>
              <a:t>	Filters change output of objects </a:t>
            </a:r>
            <a:r>
              <a:rPr lang="en-US" dirty="0">
                <a:effectLst/>
              </a:rPr>
              <a:t>{{</a:t>
            </a:r>
            <a:r>
              <a:rPr lang="en-US" sz="1200" kern="1200" dirty="0">
                <a:solidFill>
                  <a:schemeClr val="tx1"/>
                </a:solidFill>
                <a:effectLst/>
                <a:latin typeface="+mn-lt"/>
                <a:ea typeface="+mn-ea"/>
                <a:cs typeface="+mn-cs"/>
              </a:rPr>
              <a:t> "/my/fancy/</a:t>
            </a:r>
            <a:r>
              <a:rPr lang="en-US" sz="1200" kern="1200" dirty="0" err="1">
                <a:solidFill>
                  <a:schemeClr val="tx1"/>
                </a:solidFill>
                <a:effectLst/>
                <a:latin typeface="+mn-lt"/>
                <a:ea typeface="+mn-ea"/>
                <a:cs typeface="+mn-cs"/>
              </a:rPr>
              <a:t>url</a:t>
            </a:r>
            <a:r>
              <a:rPr lang="en-US" sz="1200" kern="1200" dirty="0">
                <a:solidFill>
                  <a:schemeClr val="tx1"/>
                </a:solidFill>
                <a:effectLst/>
                <a:latin typeface="+mn-lt"/>
                <a:ea typeface="+mn-ea"/>
                <a:cs typeface="+mn-cs"/>
              </a:rPr>
              <a:t>" </a:t>
            </a:r>
            <a:r>
              <a:rPr lang="en-US" dirty="0">
                <a:effectLst/>
              </a:rPr>
              <a:t>|</a:t>
            </a: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append</a:t>
            </a:r>
            <a:r>
              <a:rPr lang="en-US" dirty="0">
                <a:effectLst/>
              </a:rPr>
              <a:t>:</a:t>
            </a:r>
            <a:r>
              <a:rPr lang="en-US" sz="1200" kern="1200" dirty="0">
                <a:solidFill>
                  <a:schemeClr val="tx1"/>
                </a:solidFill>
                <a:effectLst/>
                <a:latin typeface="+mn-lt"/>
                <a:ea typeface="+mn-ea"/>
                <a:cs typeface="+mn-cs"/>
              </a:rPr>
              <a:t> ".html" </a:t>
            </a:r>
            <a:r>
              <a:rPr lang="en-US" dirty="0">
                <a:effectLst/>
              </a:rPr>
              <a:t>}} outputs </a:t>
            </a:r>
            <a:r>
              <a:rPr lang="en-US" dirty="0"/>
              <a:t>/my/fancy/url.html</a:t>
            </a:r>
            <a:endParaRPr lang="en-US" baseline="0" dirty="0"/>
          </a:p>
          <a:p>
            <a:endParaRPr lang="en-US" baseline="0" dirty="0"/>
          </a:p>
          <a:p>
            <a:r>
              <a:rPr lang="en-US" baseline="0" dirty="0"/>
              <a:t>What is Markdown?</a:t>
            </a:r>
          </a:p>
          <a:p>
            <a:r>
              <a:rPr lang="en-US" sz="1200" b="0" i="0" kern="1200" dirty="0">
                <a:solidFill>
                  <a:schemeClr val="tx1"/>
                </a:solidFill>
                <a:effectLst/>
                <a:latin typeface="+mn-lt"/>
                <a:ea typeface="+mn-ea"/>
                <a:cs typeface="+mn-cs"/>
              </a:rPr>
              <a:t>to write using an easy-to-read, easy-to-write plain text format, and optionally convert it to structurally valid </a:t>
            </a:r>
            <a:r>
              <a:rPr lang="en-US" sz="1200" b="0" i="0" u="none" strike="noStrike" kern="1200" dirty="0">
                <a:solidFill>
                  <a:schemeClr val="tx1"/>
                </a:solidFill>
                <a:effectLst/>
                <a:latin typeface="+mn-lt"/>
                <a:ea typeface="+mn-ea"/>
                <a:cs typeface="+mn-cs"/>
                <a:hlinkClick r:id="rId3" tooltip="XHTML"/>
              </a:rPr>
              <a:t>XHTML</a:t>
            </a:r>
            <a:r>
              <a:rPr lang="en-US" sz="1200" b="0" i="0" kern="1200" dirty="0">
                <a:solidFill>
                  <a:schemeClr val="tx1"/>
                </a:solidFill>
                <a:effectLst/>
                <a:latin typeface="+mn-lt"/>
                <a:ea typeface="+mn-ea"/>
                <a:cs typeface="+mn-cs"/>
              </a:rPr>
              <a:t> (or </a:t>
            </a:r>
            <a:r>
              <a:rPr lang="en-US" sz="1200" b="0" i="0" u="none" strike="noStrike" kern="1200" dirty="0">
                <a:solidFill>
                  <a:schemeClr val="tx1"/>
                </a:solidFill>
                <a:effectLst/>
                <a:latin typeface="+mn-lt"/>
                <a:ea typeface="+mn-ea"/>
                <a:cs typeface="+mn-cs"/>
                <a:hlinkClick r:id="rId4" tooltip="HTML"/>
              </a:rPr>
              <a:t>HTML</a:t>
            </a:r>
            <a:r>
              <a:rPr lang="en-US" sz="1200" b="0" i="0" kern="1200" dirty="0">
                <a:solidFill>
                  <a:schemeClr val="tx1"/>
                </a:solidFill>
                <a:effectLst/>
                <a:latin typeface="+mn-lt"/>
                <a:ea typeface="+mn-ea"/>
                <a:cs typeface="+mn-cs"/>
              </a:rPr>
              <a:t>)</a:t>
            </a:r>
            <a:endParaRPr lang="en-US" baseline="0" dirty="0"/>
          </a:p>
          <a:p>
            <a:endParaRPr lang="en-US" dirty="0"/>
          </a:p>
          <a:p>
            <a:r>
              <a:rPr lang="en-US" dirty="0"/>
              <a:t>Jekyll Filter</a:t>
            </a:r>
            <a:r>
              <a:rPr lang="en-US" baseline="0" dirty="0"/>
              <a:t> ex </a:t>
            </a:r>
            <a:r>
              <a:rPr lang="en-US" baseline="0" dirty="0" err="1"/>
              <a:t>absolute_url</a:t>
            </a:r>
            <a:r>
              <a:rPr lang="en-US" baseline="0" dirty="0"/>
              <a:t>, date_to_rfc822</a:t>
            </a:r>
          </a:p>
          <a:p>
            <a:r>
              <a:rPr lang="en-US" baseline="0" dirty="0"/>
              <a:t>Jekyll Tags ex include {% include footer.html %}</a:t>
            </a:r>
          </a:p>
          <a:p>
            <a:r>
              <a:rPr lang="en-US" baseline="0" dirty="0"/>
              <a:t>Code snippets </a:t>
            </a:r>
          </a:p>
          <a:p>
            <a:r>
              <a:rPr lang="en-US" sz="1200" b="0" i="0" kern="1200" dirty="0">
                <a:solidFill>
                  <a:schemeClr val="tx1"/>
                </a:solidFill>
                <a:effectLst/>
                <a:latin typeface="+mn-lt"/>
                <a:ea typeface="+mn-ea"/>
                <a:cs typeface="+mn-cs"/>
              </a:rPr>
              <a:t>{% highlight ruby </a:t>
            </a:r>
            <a:r>
              <a:rPr lang="en-US" sz="1200" b="0" i="0" kern="1200" dirty="0" err="1">
                <a:solidFill>
                  <a:schemeClr val="tx1"/>
                </a:solidFill>
                <a:effectLst/>
                <a:latin typeface="+mn-lt"/>
                <a:ea typeface="+mn-ea"/>
                <a:cs typeface="+mn-cs"/>
              </a:rPr>
              <a:t>linenos</a:t>
            </a:r>
            <a:r>
              <a:rPr lang="en-US" sz="1200" b="0" i="0" kern="1200" dirty="0">
                <a:solidFill>
                  <a:schemeClr val="tx1"/>
                </a:solidFill>
                <a:effectLst/>
                <a:latin typeface="+mn-lt"/>
                <a:ea typeface="+mn-ea"/>
                <a:cs typeface="+mn-cs"/>
              </a:rPr>
              <a:t> %} def foo puts 'foo' end {% </a:t>
            </a:r>
            <a:r>
              <a:rPr lang="en-US" sz="1200" b="0" i="0" kern="1200" dirty="0" err="1">
                <a:solidFill>
                  <a:schemeClr val="tx1"/>
                </a:solidFill>
                <a:effectLst/>
                <a:latin typeface="+mn-lt"/>
                <a:ea typeface="+mn-ea"/>
                <a:cs typeface="+mn-cs"/>
              </a:rPr>
              <a:t>endhighlight</a:t>
            </a:r>
            <a:r>
              <a:rPr lang="en-US" sz="1200" b="0" i="0" kern="1200" dirty="0">
                <a:solidFill>
                  <a:schemeClr val="tx1"/>
                </a:solidFill>
                <a:effectLst/>
                <a:latin typeface="+mn-lt"/>
                <a:ea typeface="+mn-ea"/>
                <a:cs typeface="+mn-cs"/>
              </a:rPr>
              <a:t> %}</a:t>
            </a:r>
          </a:p>
          <a:p>
            <a:endParaRPr lang="en-US" baseline="0" dirty="0"/>
          </a:p>
          <a:p>
            <a:r>
              <a:rPr lang="en-US" dirty="0"/>
              <a:t>https://jekyllrb.com/docs/templates/</a:t>
            </a:r>
          </a:p>
          <a:p>
            <a:endParaRPr lang="en-US" dirty="0"/>
          </a:p>
          <a:p>
            <a:r>
              <a:rPr lang="en-US" dirty="0"/>
              <a:t>YAML</a:t>
            </a:r>
          </a:p>
          <a:p>
            <a:r>
              <a:rPr lang="en-US" dirty="0"/>
              <a:t>	http://yaml.org/</a:t>
            </a:r>
          </a:p>
        </p:txBody>
      </p:sp>
      <p:sp>
        <p:nvSpPr>
          <p:cNvPr id="4" name="Slide Number Placeholder 3"/>
          <p:cNvSpPr>
            <a:spLocks noGrp="1"/>
          </p:cNvSpPr>
          <p:nvPr>
            <p:ph type="sldNum" sz="quarter" idx="10"/>
          </p:nvPr>
        </p:nvSpPr>
        <p:spPr/>
        <p:txBody>
          <a:bodyPr/>
          <a:lstStyle/>
          <a:p>
            <a:fld id="{CBDAC9C2-CE55-434E-B63A-787B45182572}" type="slidenum">
              <a:rPr lang="en-US" smtClean="0"/>
              <a:t>4</a:t>
            </a:fld>
            <a:endParaRPr lang="en-US"/>
          </a:p>
        </p:txBody>
      </p:sp>
    </p:spTree>
    <p:extLst>
      <p:ext uri="{BB962C8B-B14F-4D97-AF65-F5344CB8AC3E}">
        <p14:creationId xmlns:p14="http://schemas.microsoft.com/office/powerpoint/2010/main" val="16552171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Organizations</a:t>
            </a:r>
          </a:p>
          <a:p>
            <a:r>
              <a:rPr lang="en-US" baseline="0" dirty="0"/>
              <a:t>https://github.com/collections/open-source-organizations</a:t>
            </a:r>
          </a:p>
          <a:p>
            <a:endParaRPr lang="en-US" baseline="0" dirty="0"/>
          </a:p>
          <a:p>
            <a:endParaRPr lang="en-US" baseline="0" dirty="0"/>
          </a:p>
          <a:p>
            <a:r>
              <a:rPr lang="en-US" baseline="0" dirty="0"/>
              <a:t>Projects</a:t>
            </a:r>
          </a:p>
          <a:p>
            <a:r>
              <a:rPr lang="en-US" baseline="0" dirty="0"/>
              <a:t>https://github.com/collections/github-pages-examples</a:t>
            </a:r>
          </a:p>
          <a:p>
            <a:endParaRPr lang="en-US" dirty="0"/>
          </a:p>
        </p:txBody>
      </p:sp>
      <p:sp>
        <p:nvSpPr>
          <p:cNvPr id="4" name="Slide Number Placeholder 3"/>
          <p:cNvSpPr>
            <a:spLocks noGrp="1"/>
          </p:cNvSpPr>
          <p:nvPr>
            <p:ph type="sldNum" sz="quarter" idx="10"/>
          </p:nvPr>
        </p:nvSpPr>
        <p:spPr/>
        <p:txBody>
          <a:bodyPr/>
          <a:lstStyle/>
          <a:p>
            <a:fld id="{CBDAC9C2-CE55-434E-B63A-787B45182572}" type="slidenum">
              <a:rPr lang="en-US" smtClean="0"/>
              <a:t>5</a:t>
            </a:fld>
            <a:endParaRPr lang="en-US"/>
          </a:p>
        </p:txBody>
      </p:sp>
    </p:spTree>
    <p:extLst>
      <p:ext uri="{BB962C8B-B14F-4D97-AF65-F5344CB8AC3E}">
        <p14:creationId xmlns:p14="http://schemas.microsoft.com/office/powerpoint/2010/main" val="8834394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VS Code </a:t>
            </a:r>
          </a:p>
          <a:p>
            <a:r>
              <a:rPr lang="en-US" dirty="0"/>
              <a:t>https://code.visualstudio.com/</a:t>
            </a:r>
          </a:p>
          <a:p>
            <a:endParaRPr lang="en-US" dirty="0"/>
          </a:p>
          <a:p>
            <a:r>
              <a:rPr lang="en-US" dirty="0"/>
              <a:t>Git</a:t>
            </a:r>
          </a:p>
          <a:p>
            <a:r>
              <a:rPr lang="en-US" dirty="0"/>
              <a:t>https://git-scm.com/download/win</a:t>
            </a:r>
          </a:p>
          <a:p>
            <a:endParaRPr lang="en-US" dirty="0"/>
          </a:p>
          <a:p>
            <a:r>
              <a:rPr lang="en-US" dirty="0"/>
              <a:t>GitHub</a:t>
            </a:r>
          </a:p>
          <a:p>
            <a:r>
              <a:rPr lang="en-US" dirty="0"/>
              <a:t>https://github.com/</a:t>
            </a:r>
          </a:p>
          <a:p>
            <a:r>
              <a:rPr lang="en-US" dirty="0"/>
              <a:t>	Learning </a:t>
            </a:r>
          </a:p>
          <a:p>
            <a:r>
              <a:rPr lang="en-US" dirty="0"/>
              <a:t>	https://guides.github.com/activities/hello-world/</a:t>
            </a:r>
          </a:p>
          <a:p>
            <a:endParaRPr lang="en-US" dirty="0"/>
          </a:p>
          <a:p>
            <a:r>
              <a:rPr lang="en-US" dirty="0"/>
              <a:t>Jekyll  </a:t>
            </a:r>
          </a:p>
          <a:p>
            <a:r>
              <a:rPr lang="en-US" sz="1200" b="0" i="0" u="none" strike="noStrike" kern="1200" dirty="0">
                <a:solidFill>
                  <a:schemeClr val="tx1"/>
                </a:solidFill>
                <a:effectLst/>
                <a:latin typeface="+mn-lt"/>
                <a:ea typeface="+mn-ea"/>
                <a:cs typeface="+mn-cs"/>
                <a:hlinkClick r:id="rId3" tooltip="https://jekyllrb.com/"/>
              </a:rPr>
              <a:t>https://jekyllrb.com/</a:t>
            </a: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	Mac Install</a:t>
            </a:r>
          </a:p>
          <a:p>
            <a:r>
              <a:rPr lang="en-US" sz="1200" b="0" i="0" u="none" strike="noStrike" kern="1200" dirty="0">
                <a:solidFill>
                  <a:schemeClr val="tx1"/>
                </a:solidFill>
                <a:effectLst/>
                <a:latin typeface="+mn-lt"/>
                <a:ea typeface="+mn-ea"/>
                <a:cs typeface="+mn-cs"/>
              </a:rPr>
              <a:t>	https://www.youtube.com/watch?v=WhrU9m82Wm8&amp;list=PLLAZ4kZ9dFpOPV5C5Ay0pHaa0RJFhcmcB&amp;index=2</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	Windows</a:t>
            </a:r>
            <a:r>
              <a:rPr lang="en-US" sz="1200" b="0" i="0" u="none" strike="noStrike" kern="1200" baseline="0" dirty="0">
                <a:solidFill>
                  <a:schemeClr val="tx1"/>
                </a:solidFill>
                <a:effectLst/>
                <a:latin typeface="+mn-lt"/>
                <a:ea typeface="+mn-ea"/>
                <a:cs typeface="+mn-cs"/>
              </a:rPr>
              <a:t> Install</a:t>
            </a:r>
          </a:p>
          <a:p>
            <a:r>
              <a:rPr lang="en-US" sz="1200" b="0" i="0" u="none" strike="noStrike" kern="1200" baseline="0" dirty="0">
                <a:solidFill>
                  <a:schemeClr val="tx1"/>
                </a:solidFill>
                <a:effectLst/>
                <a:latin typeface="+mn-lt"/>
                <a:ea typeface="+mn-ea"/>
                <a:cs typeface="+mn-cs"/>
              </a:rPr>
              <a:t>	https://www.youtube.com/watch?v=LfP7Y9Ja6Qc&amp;list=PLLAZ4kZ9dFpOPV5C5Ay0pHaa0RJFhcmcB&amp;index=3</a:t>
            </a:r>
          </a:p>
          <a:p>
            <a:endParaRPr lang="en-US" dirty="0"/>
          </a:p>
        </p:txBody>
      </p:sp>
      <p:sp>
        <p:nvSpPr>
          <p:cNvPr id="4" name="Slide Number Placeholder 3"/>
          <p:cNvSpPr>
            <a:spLocks noGrp="1"/>
          </p:cNvSpPr>
          <p:nvPr>
            <p:ph type="sldNum" sz="quarter" idx="10"/>
          </p:nvPr>
        </p:nvSpPr>
        <p:spPr/>
        <p:txBody>
          <a:bodyPr/>
          <a:lstStyle/>
          <a:p>
            <a:fld id="{CBDAC9C2-CE55-434E-B63A-787B45182572}" type="slidenum">
              <a:rPr lang="en-US" smtClean="0"/>
              <a:t>6</a:t>
            </a:fld>
            <a:endParaRPr lang="en-US"/>
          </a:p>
        </p:txBody>
      </p:sp>
    </p:spTree>
    <p:extLst>
      <p:ext uri="{BB962C8B-B14F-4D97-AF65-F5344CB8AC3E}">
        <p14:creationId xmlns:p14="http://schemas.microsoft.com/office/powerpoint/2010/main" val="29941742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Repository/site choices</a:t>
            </a:r>
          </a:p>
          <a:p>
            <a:r>
              <a:rPr lang="en-US" dirty="0"/>
              <a:t>User/</a:t>
            </a:r>
            <a:r>
              <a:rPr lang="en-US" dirty="0" err="1"/>
              <a:t>Orgainization</a:t>
            </a:r>
            <a:r>
              <a:rPr lang="en-US" baseline="0" dirty="0"/>
              <a:t> -&gt; user site with repo name of user</a:t>
            </a:r>
          </a:p>
          <a:p>
            <a:r>
              <a:rPr lang="en-US" baseline="0" dirty="0"/>
              <a:t>Project Pages -&gt; repo the name of the project</a:t>
            </a:r>
          </a:p>
          <a:p>
            <a:r>
              <a:rPr lang="en-US" baseline="0" dirty="0"/>
              <a:t>	published from the master or </a:t>
            </a:r>
            <a:r>
              <a:rPr lang="en-US" baseline="0" dirty="0" err="1"/>
              <a:t>gh</a:t>
            </a:r>
            <a:r>
              <a:rPr lang="en-US" baseline="0" dirty="0"/>
              <a:t>-pages branches</a:t>
            </a:r>
          </a:p>
          <a:p>
            <a:r>
              <a:rPr lang="en-US" baseline="0" dirty="0"/>
              <a:t>	or folder named “docs” in master branch.</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https://help.github.com/articles/user-organization-and-project-pages/</a:t>
            </a:r>
            <a:endParaRPr lang="en-US" dirty="0"/>
          </a:p>
        </p:txBody>
      </p:sp>
      <p:sp>
        <p:nvSpPr>
          <p:cNvPr id="4" name="Slide Number Placeholder 3"/>
          <p:cNvSpPr>
            <a:spLocks noGrp="1"/>
          </p:cNvSpPr>
          <p:nvPr>
            <p:ph type="sldNum" sz="quarter" idx="10"/>
          </p:nvPr>
        </p:nvSpPr>
        <p:spPr/>
        <p:txBody>
          <a:bodyPr/>
          <a:lstStyle/>
          <a:p>
            <a:fld id="{CBDAC9C2-CE55-434E-B63A-787B45182572}" type="slidenum">
              <a:rPr lang="en-US" smtClean="0"/>
              <a:t>7</a:t>
            </a:fld>
            <a:endParaRPr lang="en-US"/>
          </a:p>
        </p:txBody>
      </p:sp>
    </p:spTree>
    <p:extLst>
      <p:ext uri="{BB962C8B-B14F-4D97-AF65-F5344CB8AC3E}">
        <p14:creationId xmlns:p14="http://schemas.microsoft.com/office/powerpoint/2010/main" val="41339371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GitHub</a:t>
            </a:r>
            <a:r>
              <a:rPr lang="en-US" baseline="0" dirty="0"/>
              <a:t> page and how to create a repo</a:t>
            </a:r>
            <a:endParaRPr lang="en-US" dirty="0"/>
          </a:p>
        </p:txBody>
      </p:sp>
      <p:sp>
        <p:nvSpPr>
          <p:cNvPr id="4" name="Slide Number Placeholder 3"/>
          <p:cNvSpPr>
            <a:spLocks noGrp="1"/>
          </p:cNvSpPr>
          <p:nvPr>
            <p:ph type="sldNum" sz="quarter" idx="10"/>
          </p:nvPr>
        </p:nvSpPr>
        <p:spPr/>
        <p:txBody>
          <a:bodyPr/>
          <a:lstStyle/>
          <a:p>
            <a:fld id="{CBDAC9C2-CE55-434E-B63A-787B45182572}" type="slidenum">
              <a:rPr lang="en-US" smtClean="0"/>
              <a:t>8</a:t>
            </a:fld>
            <a:endParaRPr lang="en-US"/>
          </a:p>
        </p:txBody>
      </p:sp>
    </p:spTree>
    <p:extLst>
      <p:ext uri="{BB962C8B-B14F-4D97-AF65-F5344CB8AC3E}">
        <p14:creationId xmlns:p14="http://schemas.microsoft.com/office/powerpoint/2010/main" val="13443258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records</a:t>
            </a:r>
            <a:r>
              <a:rPr lang="en-US" baseline="0" dirty="0"/>
              <a:t> are done on Domain hosting service.</a:t>
            </a:r>
            <a:endParaRPr lang="en-US" dirty="0"/>
          </a:p>
          <a:p>
            <a:endParaRPr lang="en-US" dirty="0"/>
          </a:p>
          <a:p>
            <a:r>
              <a:rPr lang="en-US" dirty="0"/>
              <a:t>https://www.web24.com.au/tutorials/cname-records-used</a:t>
            </a:r>
          </a:p>
          <a:p>
            <a:endParaRPr lang="en-US" dirty="0"/>
          </a:p>
          <a:p>
            <a:r>
              <a:rPr lang="en-US" sz="1200" b="0" i="0" kern="1200" dirty="0">
                <a:solidFill>
                  <a:schemeClr val="tx1"/>
                </a:solidFill>
                <a:effectLst/>
                <a:latin typeface="+mn-lt"/>
                <a:ea typeface="+mn-ea"/>
                <a:cs typeface="+mn-cs"/>
              </a:rPr>
              <a:t>What is an A Record?</a:t>
            </a:r>
          </a:p>
          <a:p>
            <a:r>
              <a:rPr lang="en-US" sz="1200" b="0" i="0" kern="1200" dirty="0">
                <a:solidFill>
                  <a:schemeClr val="tx1"/>
                </a:solidFill>
                <a:effectLst/>
                <a:latin typeface="+mn-lt"/>
                <a:ea typeface="+mn-ea"/>
                <a:cs typeface="+mn-cs"/>
              </a:rPr>
              <a:t>An A record is a record in these Domain Name Servers that links or maps a domain directly to its corresponding IP address.</a:t>
            </a:r>
          </a:p>
          <a:p>
            <a:endParaRPr lang="en-US" dirty="0"/>
          </a:p>
          <a:p>
            <a:r>
              <a:rPr lang="en-US" sz="1200" b="0" i="0" kern="1200" dirty="0" err="1">
                <a:solidFill>
                  <a:schemeClr val="tx1"/>
                </a:solidFill>
                <a:effectLst/>
                <a:latin typeface="+mn-lt"/>
                <a:ea typeface="+mn-ea"/>
                <a:cs typeface="+mn-cs"/>
              </a:rPr>
              <a:t>Whas</a:t>
            </a:r>
            <a:r>
              <a:rPr lang="en-US" sz="1200" b="0" i="0" kern="1200" dirty="0">
                <a:solidFill>
                  <a:schemeClr val="tx1"/>
                </a:solidFill>
                <a:effectLst/>
                <a:latin typeface="+mn-lt"/>
                <a:ea typeface="+mn-ea"/>
                <a:cs typeface="+mn-cs"/>
              </a:rPr>
              <a:t> is a CNAME Record?</a:t>
            </a:r>
          </a:p>
          <a:p>
            <a:r>
              <a:rPr lang="en-US" sz="1200" b="0" i="0" kern="1200" dirty="0">
                <a:solidFill>
                  <a:schemeClr val="tx1"/>
                </a:solidFill>
                <a:effectLst/>
                <a:latin typeface="+mn-lt"/>
                <a:ea typeface="+mn-ea"/>
                <a:cs typeface="+mn-cs"/>
              </a:rPr>
              <a:t>A CNAME, or Canonical Name record, is a record that points to another domain address rather than an IP address.</a:t>
            </a:r>
          </a:p>
          <a:p>
            <a:r>
              <a:rPr lang="en-US" sz="1200" b="0" i="0" kern="1200" dirty="0">
                <a:solidFill>
                  <a:schemeClr val="tx1"/>
                </a:solidFill>
                <a:effectLst/>
                <a:latin typeface="+mn-lt"/>
                <a:ea typeface="+mn-ea"/>
                <a:cs typeface="+mn-cs"/>
              </a:rPr>
              <a:t>For example, say you have several subdomains, like www.mydomain.com, ftp.mydomain.com, mail.mydomain.com </a:t>
            </a:r>
            <a:r>
              <a:rPr lang="en-US" sz="1200" b="0" i="0" kern="1200" dirty="0" err="1">
                <a:solidFill>
                  <a:schemeClr val="tx1"/>
                </a:solidFill>
                <a:effectLst/>
                <a:latin typeface="+mn-lt"/>
                <a:ea typeface="+mn-ea"/>
                <a:cs typeface="+mn-cs"/>
              </a:rPr>
              <a:t>etc</a:t>
            </a:r>
            <a:r>
              <a:rPr lang="en-US" sz="1200" b="0" i="0" kern="1200" dirty="0">
                <a:solidFill>
                  <a:schemeClr val="tx1"/>
                </a:solidFill>
                <a:effectLst/>
                <a:latin typeface="+mn-lt"/>
                <a:ea typeface="+mn-ea"/>
                <a:cs typeface="+mn-cs"/>
              </a:rPr>
              <a:t> and you want these sub domains to point to your main domain name mydomain.com. Instead of creating A records for each sub-domain and binding it to the IP address of your domain you can create CNAME records.</a:t>
            </a:r>
          </a:p>
          <a:p>
            <a:endParaRPr lang="en-US" dirty="0"/>
          </a:p>
          <a:p>
            <a:endParaRPr lang="en-US" dirty="0"/>
          </a:p>
          <a:p>
            <a:r>
              <a:rPr lang="en-US" dirty="0"/>
              <a:t>Test with </a:t>
            </a:r>
          </a:p>
          <a:p>
            <a:r>
              <a:rPr lang="en-US" sz="1200" b="0" i="0" u="none" strike="noStrike" kern="1200" dirty="0">
                <a:solidFill>
                  <a:schemeClr val="tx1"/>
                </a:solidFill>
                <a:effectLst/>
                <a:latin typeface="+mn-lt"/>
                <a:ea typeface="+mn-ea"/>
                <a:cs typeface="+mn-cs"/>
                <a:hlinkClick r:id="rId3"/>
              </a:rPr>
              <a:t>http://arkeytechnologies.com/</a:t>
            </a: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***Need</a:t>
            </a:r>
            <a:r>
              <a:rPr lang="en-US" sz="1200" b="0" i="0" u="none" strike="noStrike" kern="1200" baseline="0" dirty="0">
                <a:solidFill>
                  <a:schemeClr val="tx1"/>
                </a:solidFill>
                <a:effectLst/>
                <a:latin typeface="+mn-lt"/>
                <a:ea typeface="+mn-ea"/>
                <a:cs typeface="+mn-cs"/>
              </a:rPr>
              <a:t> to figure out www addresses.***</a:t>
            </a:r>
          </a:p>
          <a:p>
            <a:r>
              <a:rPr lang="en-US" sz="1200" b="0" i="0" u="none" strike="noStrike" kern="1200" baseline="0" dirty="0">
                <a:solidFill>
                  <a:schemeClr val="tx1"/>
                </a:solidFill>
                <a:effectLst/>
                <a:latin typeface="+mn-lt"/>
                <a:ea typeface="+mn-ea"/>
                <a:cs typeface="+mn-cs"/>
              </a:rPr>
              <a:t>Need CNAME WWW pointed to </a:t>
            </a:r>
            <a:r>
              <a:rPr lang="en-US" sz="1200" b="0" i="0" kern="1200" dirty="0">
                <a:solidFill>
                  <a:schemeClr val="tx1"/>
                </a:solidFill>
                <a:effectLst/>
                <a:latin typeface="+mn-lt"/>
                <a:ea typeface="+mn-ea"/>
                <a:cs typeface="+mn-cs"/>
              </a:rPr>
              <a:t>YOUR-GITHUB-USERNAME.github.io</a:t>
            </a:r>
            <a:endParaRPr lang="en-US" dirty="0"/>
          </a:p>
        </p:txBody>
      </p:sp>
      <p:sp>
        <p:nvSpPr>
          <p:cNvPr id="4" name="Slide Number Placeholder 3"/>
          <p:cNvSpPr>
            <a:spLocks noGrp="1"/>
          </p:cNvSpPr>
          <p:nvPr>
            <p:ph type="sldNum" sz="quarter" idx="10"/>
          </p:nvPr>
        </p:nvSpPr>
        <p:spPr/>
        <p:txBody>
          <a:bodyPr/>
          <a:lstStyle/>
          <a:p>
            <a:fld id="{CBDAC9C2-CE55-434E-B63A-787B45182572}" type="slidenum">
              <a:rPr lang="en-US" smtClean="0"/>
              <a:t>9</a:t>
            </a:fld>
            <a:endParaRPr lang="en-US"/>
          </a:p>
        </p:txBody>
      </p:sp>
    </p:spTree>
    <p:extLst>
      <p:ext uri="{BB962C8B-B14F-4D97-AF65-F5344CB8AC3E}">
        <p14:creationId xmlns:p14="http://schemas.microsoft.com/office/powerpoint/2010/main" val="1619348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6/19/2018</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6/19/2018</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65C1E-380E-4184-B409-D76D69706CC2}"/>
              </a:ext>
            </a:extLst>
          </p:cNvPr>
          <p:cNvSpPr>
            <a:spLocks noGrp="1"/>
          </p:cNvSpPr>
          <p:nvPr>
            <p:ph type="ctrTitle"/>
          </p:nvPr>
        </p:nvSpPr>
        <p:spPr/>
        <p:txBody>
          <a:bodyPr>
            <a:normAutofit/>
          </a:bodyPr>
          <a:lstStyle/>
          <a:p>
            <a:r>
              <a:rPr lang="en-US" sz="6000" dirty="0"/>
              <a:t>Static sites made fast with jekyll</a:t>
            </a:r>
          </a:p>
        </p:txBody>
      </p:sp>
      <p:sp>
        <p:nvSpPr>
          <p:cNvPr id="3" name="Subtitle 2">
            <a:extLst>
              <a:ext uri="{FF2B5EF4-FFF2-40B4-BE49-F238E27FC236}">
                <a16:creationId xmlns:a16="http://schemas.microsoft.com/office/drawing/2014/main" id="{4A302411-FC5D-4638-8631-966B2A84DB4D}"/>
              </a:ext>
            </a:extLst>
          </p:cNvPr>
          <p:cNvSpPr>
            <a:spLocks noGrp="1"/>
          </p:cNvSpPr>
          <p:nvPr>
            <p:ph type="subTitle" idx="1"/>
          </p:nvPr>
        </p:nvSpPr>
        <p:spPr/>
        <p:txBody>
          <a:bodyPr>
            <a:normAutofit/>
          </a:bodyPr>
          <a:lstStyle/>
          <a:p>
            <a:r>
              <a:rPr lang="en-US" sz="2800" dirty="0"/>
              <a:t>http://aaronralls.com</a:t>
            </a:r>
          </a:p>
        </p:txBody>
      </p:sp>
    </p:spTree>
    <p:extLst>
      <p:ext uri="{BB962C8B-B14F-4D97-AF65-F5344CB8AC3E}">
        <p14:creationId xmlns:p14="http://schemas.microsoft.com/office/powerpoint/2010/main" val="17065039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D2CBC-818B-4C11-97AE-F3C3DF171983}"/>
              </a:ext>
            </a:extLst>
          </p:cNvPr>
          <p:cNvSpPr>
            <a:spLocks noGrp="1"/>
          </p:cNvSpPr>
          <p:nvPr>
            <p:ph type="title"/>
          </p:nvPr>
        </p:nvSpPr>
        <p:spPr/>
        <p:txBody>
          <a:bodyPr>
            <a:normAutofit/>
          </a:bodyPr>
          <a:lstStyle/>
          <a:p>
            <a:r>
              <a:rPr lang="en-US" sz="5400" dirty="0"/>
              <a:t>Custom Domain SETUP DEMO</a:t>
            </a:r>
          </a:p>
        </p:txBody>
      </p:sp>
    </p:spTree>
    <p:extLst>
      <p:ext uri="{BB962C8B-B14F-4D97-AF65-F5344CB8AC3E}">
        <p14:creationId xmlns:p14="http://schemas.microsoft.com/office/powerpoint/2010/main" val="3058970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D2CBC-818B-4C11-97AE-F3C3DF171983}"/>
              </a:ext>
            </a:extLst>
          </p:cNvPr>
          <p:cNvSpPr>
            <a:spLocks noGrp="1"/>
          </p:cNvSpPr>
          <p:nvPr>
            <p:ph type="title"/>
          </p:nvPr>
        </p:nvSpPr>
        <p:spPr/>
        <p:txBody>
          <a:bodyPr>
            <a:normAutofit/>
          </a:bodyPr>
          <a:lstStyle/>
          <a:p>
            <a:r>
              <a:rPr lang="en-US" sz="5400" dirty="0"/>
              <a:t>Make changes</a:t>
            </a:r>
          </a:p>
        </p:txBody>
      </p:sp>
      <p:sp>
        <p:nvSpPr>
          <p:cNvPr id="3" name="TextBox 2">
            <a:extLst>
              <a:ext uri="{FF2B5EF4-FFF2-40B4-BE49-F238E27FC236}">
                <a16:creationId xmlns:a16="http://schemas.microsoft.com/office/drawing/2014/main" id="{ACA4A3CA-A976-4D65-8D55-0B49DA29A70A}"/>
              </a:ext>
            </a:extLst>
          </p:cNvPr>
          <p:cNvSpPr txBox="1"/>
          <p:nvPr/>
        </p:nvSpPr>
        <p:spPr>
          <a:xfrm>
            <a:off x="1289722" y="2514600"/>
            <a:ext cx="8839200" cy="1323439"/>
          </a:xfrm>
          <a:prstGeom prst="rect">
            <a:avLst/>
          </a:prstGeom>
          <a:noFill/>
        </p:spPr>
        <p:txBody>
          <a:bodyPr wrap="square" rtlCol="0">
            <a:spAutoFit/>
          </a:bodyPr>
          <a:lstStyle/>
          <a:p>
            <a:pPr marL="285750" indent="-285750">
              <a:buFont typeface="Courier New" panose="02070309020205020404" pitchFamily="49" charset="0"/>
              <a:buChar char="o"/>
            </a:pPr>
            <a:r>
              <a:rPr lang="en-US" sz="4000" dirty="0"/>
              <a:t> Theme</a:t>
            </a:r>
          </a:p>
          <a:p>
            <a:pPr marL="285750" indent="-285750">
              <a:buFont typeface="Courier New" panose="02070309020205020404" pitchFamily="49" charset="0"/>
              <a:buChar char="o"/>
            </a:pPr>
            <a:r>
              <a:rPr lang="en-US" sz="4000" dirty="0"/>
              <a:t> HTML</a:t>
            </a:r>
          </a:p>
        </p:txBody>
      </p:sp>
    </p:spTree>
    <p:extLst>
      <p:ext uri="{BB962C8B-B14F-4D97-AF65-F5344CB8AC3E}">
        <p14:creationId xmlns:p14="http://schemas.microsoft.com/office/powerpoint/2010/main" val="15624817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D2CBC-818B-4C11-97AE-F3C3DF171983}"/>
              </a:ext>
            </a:extLst>
          </p:cNvPr>
          <p:cNvSpPr>
            <a:spLocks noGrp="1"/>
          </p:cNvSpPr>
          <p:nvPr>
            <p:ph type="title"/>
          </p:nvPr>
        </p:nvSpPr>
        <p:spPr/>
        <p:txBody>
          <a:bodyPr>
            <a:normAutofit/>
          </a:bodyPr>
          <a:lstStyle/>
          <a:p>
            <a:r>
              <a:rPr lang="en-US" sz="5400" dirty="0"/>
              <a:t>Make changes DEMO</a:t>
            </a:r>
          </a:p>
        </p:txBody>
      </p:sp>
    </p:spTree>
    <p:extLst>
      <p:ext uri="{BB962C8B-B14F-4D97-AF65-F5344CB8AC3E}">
        <p14:creationId xmlns:p14="http://schemas.microsoft.com/office/powerpoint/2010/main" val="3256546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D2CBC-818B-4C11-97AE-F3C3DF171983}"/>
              </a:ext>
            </a:extLst>
          </p:cNvPr>
          <p:cNvSpPr>
            <a:spLocks noGrp="1"/>
          </p:cNvSpPr>
          <p:nvPr>
            <p:ph type="title"/>
          </p:nvPr>
        </p:nvSpPr>
        <p:spPr/>
        <p:txBody>
          <a:bodyPr>
            <a:normAutofit/>
          </a:bodyPr>
          <a:lstStyle/>
          <a:p>
            <a:r>
              <a:rPr lang="en-US" sz="5400" dirty="0"/>
              <a:t>Local Dev SETUP</a:t>
            </a:r>
          </a:p>
        </p:txBody>
      </p:sp>
      <p:sp>
        <p:nvSpPr>
          <p:cNvPr id="3" name="TextBox 2">
            <a:extLst>
              <a:ext uri="{FF2B5EF4-FFF2-40B4-BE49-F238E27FC236}">
                <a16:creationId xmlns:a16="http://schemas.microsoft.com/office/drawing/2014/main" id="{ACA4A3CA-A976-4D65-8D55-0B49DA29A70A}"/>
              </a:ext>
            </a:extLst>
          </p:cNvPr>
          <p:cNvSpPr txBox="1"/>
          <p:nvPr/>
        </p:nvSpPr>
        <p:spPr>
          <a:xfrm>
            <a:off x="1289722" y="2514600"/>
            <a:ext cx="8839200" cy="1938992"/>
          </a:xfrm>
          <a:prstGeom prst="rect">
            <a:avLst/>
          </a:prstGeom>
          <a:noFill/>
        </p:spPr>
        <p:txBody>
          <a:bodyPr wrap="square" rtlCol="0">
            <a:spAutoFit/>
          </a:bodyPr>
          <a:lstStyle/>
          <a:p>
            <a:pPr marL="285750" indent="-285750">
              <a:buFont typeface="Courier New" panose="02070309020205020404" pitchFamily="49" charset="0"/>
              <a:buChar char="o"/>
            </a:pPr>
            <a:r>
              <a:rPr lang="en-US" sz="4000" dirty="0"/>
              <a:t> Editor</a:t>
            </a:r>
          </a:p>
          <a:p>
            <a:pPr marL="285750" indent="-285750">
              <a:buFont typeface="Courier New" panose="02070309020205020404" pitchFamily="49" charset="0"/>
              <a:buChar char="o"/>
            </a:pPr>
            <a:r>
              <a:rPr lang="en-US" sz="4000" dirty="0"/>
              <a:t> Git or GitHub Desktop</a:t>
            </a:r>
          </a:p>
          <a:p>
            <a:pPr marL="285750" indent="-285750">
              <a:buFont typeface="Courier New" panose="02070309020205020404" pitchFamily="49" charset="0"/>
              <a:buChar char="o"/>
            </a:pPr>
            <a:r>
              <a:rPr lang="en-US" sz="4000" dirty="0"/>
              <a:t> Jekyll</a:t>
            </a:r>
          </a:p>
        </p:txBody>
      </p:sp>
    </p:spTree>
    <p:extLst>
      <p:ext uri="{BB962C8B-B14F-4D97-AF65-F5344CB8AC3E}">
        <p14:creationId xmlns:p14="http://schemas.microsoft.com/office/powerpoint/2010/main" val="6730487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D2CBC-818B-4C11-97AE-F3C3DF171983}"/>
              </a:ext>
            </a:extLst>
          </p:cNvPr>
          <p:cNvSpPr>
            <a:spLocks noGrp="1"/>
          </p:cNvSpPr>
          <p:nvPr>
            <p:ph type="title"/>
          </p:nvPr>
        </p:nvSpPr>
        <p:spPr/>
        <p:txBody>
          <a:bodyPr>
            <a:normAutofit/>
          </a:bodyPr>
          <a:lstStyle/>
          <a:p>
            <a:r>
              <a:rPr lang="en-US" sz="5400" dirty="0"/>
              <a:t>Local Site in Four Steps!</a:t>
            </a:r>
          </a:p>
        </p:txBody>
      </p:sp>
      <p:sp>
        <p:nvSpPr>
          <p:cNvPr id="3" name="TextBox 2">
            <a:extLst>
              <a:ext uri="{FF2B5EF4-FFF2-40B4-BE49-F238E27FC236}">
                <a16:creationId xmlns:a16="http://schemas.microsoft.com/office/drawing/2014/main" id="{ACA4A3CA-A976-4D65-8D55-0B49DA29A70A}"/>
              </a:ext>
            </a:extLst>
          </p:cNvPr>
          <p:cNvSpPr txBox="1"/>
          <p:nvPr/>
        </p:nvSpPr>
        <p:spPr>
          <a:xfrm>
            <a:off x="1289721" y="2514600"/>
            <a:ext cx="10357636" cy="2554545"/>
          </a:xfrm>
          <a:prstGeom prst="rect">
            <a:avLst/>
          </a:prstGeom>
          <a:noFill/>
        </p:spPr>
        <p:txBody>
          <a:bodyPr wrap="square" rtlCol="0">
            <a:spAutoFit/>
          </a:bodyPr>
          <a:lstStyle/>
          <a:p>
            <a:pPr marL="285750" indent="-285750">
              <a:buFont typeface="Courier New" panose="02070309020205020404" pitchFamily="49" charset="0"/>
              <a:buChar char="o"/>
            </a:pPr>
            <a:r>
              <a:rPr lang="en-US" sz="4000" dirty="0"/>
              <a:t> jekyll new sitename</a:t>
            </a:r>
          </a:p>
          <a:p>
            <a:pPr marL="285750" indent="-285750">
              <a:buFont typeface="Courier New" panose="02070309020205020404" pitchFamily="49" charset="0"/>
              <a:buChar char="o"/>
            </a:pPr>
            <a:r>
              <a:rPr lang="en-US" sz="4000" dirty="0"/>
              <a:t> cd sitename</a:t>
            </a:r>
          </a:p>
          <a:p>
            <a:pPr marL="285750" indent="-285750">
              <a:buFont typeface="Courier New" panose="02070309020205020404" pitchFamily="49" charset="0"/>
              <a:buChar char="o"/>
            </a:pPr>
            <a:r>
              <a:rPr lang="en-US" sz="4000" dirty="0"/>
              <a:t> bundle exec jekyll serve</a:t>
            </a:r>
          </a:p>
          <a:p>
            <a:pPr marL="285750" indent="-285750">
              <a:buFont typeface="Courier New" panose="02070309020205020404" pitchFamily="49" charset="0"/>
              <a:buChar char="o"/>
            </a:pPr>
            <a:r>
              <a:rPr lang="en-US" sz="4000" dirty="0"/>
              <a:t> Open browser  http://127.0.0.1:4000/</a:t>
            </a:r>
          </a:p>
        </p:txBody>
      </p:sp>
    </p:spTree>
    <p:extLst>
      <p:ext uri="{BB962C8B-B14F-4D97-AF65-F5344CB8AC3E}">
        <p14:creationId xmlns:p14="http://schemas.microsoft.com/office/powerpoint/2010/main" val="31177763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D2CBC-818B-4C11-97AE-F3C3DF171983}"/>
              </a:ext>
            </a:extLst>
          </p:cNvPr>
          <p:cNvSpPr>
            <a:spLocks noGrp="1"/>
          </p:cNvSpPr>
          <p:nvPr>
            <p:ph type="title"/>
          </p:nvPr>
        </p:nvSpPr>
        <p:spPr/>
        <p:txBody>
          <a:bodyPr>
            <a:normAutofit/>
          </a:bodyPr>
          <a:lstStyle/>
          <a:p>
            <a:r>
              <a:rPr lang="en-US" sz="5400" dirty="0"/>
              <a:t>Local Site DEMO</a:t>
            </a:r>
          </a:p>
        </p:txBody>
      </p:sp>
    </p:spTree>
    <p:extLst>
      <p:ext uri="{BB962C8B-B14F-4D97-AF65-F5344CB8AC3E}">
        <p14:creationId xmlns:p14="http://schemas.microsoft.com/office/powerpoint/2010/main" val="7019405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D2CBC-818B-4C11-97AE-F3C3DF171983}"/>
              </a:ext>
            </a:extLst>
          </p:cNvPr>
          <p:cNvSpPr>
            <a:spLocks noGrp="1"/>
          </p:cNvSpPr>
          <p:nvPr>
            <p:ph type="title"/>
          </p:nvPr>
        </p:nvSpPr>
        <p:spPr>
          <a:xfrm>
            <a:off x="1141413" y="609600"/>
            <a:ext cx="10625866" cy="1905000"/>
          </a:xfrm>
        </p:spPr>
        <p:txBody>
          <a:bodyPr>
            <a:normAutofit/>
          </a:bodyPr>
          <a:lstStyle/>
          <a:p>
            <a:r>
              <a:rPr lang="en-US" sz="5400" dirty="0"/>
              <a:t>Jekyll Project Directories!</a:t>
            </a:r>
          </a:p>
        </p:txBody>
      </p:sp>
      <p:sp>
        <p:nvSpPr>
          <p:cNvPr id="3" name="TextBox 2">
            <a:extLst>
              <a:ext uri="{FF2B5EF4-FFF2-40B4-BE49-F238E27FC236}">
                <a16:creationId xmlns:a16="http://schemas.microsoft.com/office/drawing/2014/main" id="{ACA4A3CA-A976-4D65-8D55-0B49DA29A70A}"/>
              </a:ext>
            </a:extLst>
          </p:cNvPr>
          <p:cNvSpPr txBox="1"/>
          <p:nvPr/>
        </p:nvSpPr>
        <p:spPr>
          <a:xfrm>
            <a:off x="1275528" y="2514600"/>
            <a:ext cx="5305154" cy="2554545"/>
          </a:xfrm>
          <a:prstGeom prst="rect">
            <a:avLst/>
          </a:prstGeom>
          <a:noFill/>
        </p:spPr>
        <p:txBody>
          <a:bodyPr wrap="square" rtlCol="0">
            <a:spAutoFit/>
          </a:bodyPr>
          <a:lstStyle/>
          <a:p>
            <a:pPr marL="285750" indent="-285750">
              <a:buFont typeface="Courier New" panose="02070309020205020404" pitchFamily="49" charset="0"/>
              <a:buChar char="o"/>
            </a:pPr>
            <a:r>
              <a:rPr lang="en-US" sz="4000" dirty="0"/>
              <a:t> Data</a:t>
            </a:r>
          </a:p>
          <a:p>
            <a:pPr marL="285750" indent="-285750">
              <a:buFont typeface="Courier New" panose="02070309020205020404" pitchFamily="49" charset="0"/>
              <a:buChar char="o"/>
            </a:pPr>
            <a:r>
              <a:rPr lang="en-US" sz="4000" dirty="0"/>
              <a:t> Drafts</a:t>
            </a:r>
          </a:p>
          <a:p>
            <a:pPr marL="285750" indent="-285750">
              <a:buFont typeface="Courier New" panose="02070309020205020404" pitchFamily="49" charset="0"/>
              <a:buChar char="o"/>
            </a:pPr>
            <a:r>
              <a:rPr lang="en-US" sz="4000" dirty="0"/>
              <a:t> Includes</a:t>
            </a:r>
          </a:p>
          <a:p>
            <a:pPr marL="285750" indent="-285750">
              <a:buFont typeface="Courier New" panose="02070309020205020404" pitchFamily="49" charset="0"/>
              <a:buChar char="o"/>
            </a:pPr>
            <a:r>
              <a:rPr lang="en-US" sz="4000" dirty="0"/>
              <a:t> Layouts</a:t>
            </a:r>
          </a:p>
        </p:txBody>
      </p:sp>
      <p:sp>
        <p:nvSpPr>
          <p:cNvPr id="4" name="TextBox 3">
            <a:extLst>
              <a:ext uri="{FF2B5EF4-FFF2-40B4-BE49-F238E27FC236}">
                <a16:creationId xmlns:a16="http://schemas.microsoft.com/office/drawing/2014/main" id="{003B2CB1-1603-4824-832E-6F6885E78FBD}"/>
              </a:ext>
            </a:extLst>
          </p:cNvPr>
          <p:cNvSpPr txBox="1"/>
          <p:nvPr/>
        </p:nvSpPr>
        <p:spPr>
          <a:xfrm>
            <a:off x="7139180" y="2514600"/>
            <a:ext cx="5305154" cy="2554545"/>
          </a:xfrm>
          <a:prstGeom prst="rect">
            <a:avLst/>
          </a:prstGeom>
          <a:noFill/>
        </p:spPr>
        <p:txBody>
          <a:bodyPr wrap="square" rtlCol="0">
            <a:spAutoFit/>
          </a:bodyPr>
          <a:lstStyle/>
          <a:p>
            <a:pPr marL="285750" indent="-285750">
              <a:buFont typeface="Courier New" panose="02070309020205020404" pitchFamily="49" charset="0"/>
              <a:buChar char="o"/>
            </a:pPr>
            <a:r>
              <a:rPr lang="en-US" sz="4000" dirty="0"/>
              <a:t> Posts</a:t>
            </a:r>
          </a:p>
          <a:p>
            <a:pPr marL="285750" indent="-285750">
              <a:buFont typeface="Courier New" panose="02070309020205020404" pitchFamily="49" charset="0"/>
              <a:buChar char="o"/>
            </a:pPr>
            <a:r>
              <a:rPr lang="en-US" sz="4000" dirty="0"/>
              <a:t> SASS</a:t>
            </a:r>
          </a:p>
          <a:p>
            <a:pPr marL="285750" indent="-285750">
              <a:buFont typeface="Courier New" panose="02070309020205020404" pitchFamily="49" charset="0"/>
              <a:buChar char="o"/>
            </a:pPr>
            <a:r>
              <a:rPr lang="en-US" sz="4000" dirty="0"/>
              <a:t> Site</a:t>
            </a:r>
          </a:p>
          <a:p>
            <a:pPr marL="285750" indent="-285750">
              <a:buFont typeface="Courier New" panose="02070309020205020404" pitchFamily="49" charset="0"/>
              <a:buChar char="o"/>
            </a:pPr>
            <a:endParaRPr lang="en-US" sz="4000" dirty="0"/>
          </a:p>
        </p:txBody>
      </p:sp>
    </p:spTree>
    <p:extLst>
      <p:ext uri="{BB962C8B-B14F-4D97-AF65-F5344CB8AC3E}">
        <p14:creationId xmlns:p14="http://schemas.microsoft.com/office/powerpoint/2010/main" val="14768653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D2CBC-818B-4C11-97AE-F3C3DF171983}"/>
              </a:ext>
            </a:extLst>
          </p:cNvPr>
          <p:cNvSpPr>
            <a:spLocks noGrp="1"/>
          </p:cNvSpPr>
          <p:nvPr>
            <p:ph type="title"/>
          </p:nvPr>
        </p:nvSpPr>
        <p:spPr>
          <a:xfrm>
            <a:off x="1141413" y="609600"/>
            <a:ext cx="10625866" cy="1905000"/>
          </a:xfrm>
        </p:spPr>
        <p:txBody>
          <a:bodyPr>
            <a:normAutofit/>
          </a:bodyPr>
          <a:lstStyle/>
          <a:p>
            <a:r>
              <a:rPr lang="en-US" sz="5400" dirty="0"/>
              <a:t>YAML Front matter</a:t>
            </a:r>
          </a:p>
        </p:txBody>
      </p:sp>
      <p:pic>
        <p:nvPicPr>
          <p:cNvPr id="5" name="Picture 4">
            <a:extLst>
              <a:ext uri="{FF2B5EF4-FFF2-40B4-BE49-F238E27FC236}">
                <a16:creationId xmlns:a16="http://schemas.microsoft.com/office/drawing/2014/main" id="{4CDCFB79-BA4F-49E5-8C0B-8AFD982259CC}"/>
              </a:ext>
            </a:extLst>
          </p:cNvPr>
          <p:cNvPicPr>
            <a:picLocks noChangeAspect="1"/>
          </p:cNvPicPr>
          <p:nvPr/>
        </p:nvPicPr>
        <p:blipFill>
          <a:blip r:embed="rId3"/>
          <a:stretch>
            <a:fillRect/>
          </a:stretch>
        </p:blipFill>
        <p:spPr>
          <a:xfrm>
            <a:off x="1034321" y="2338466"/>
            <a:ext cx="8109679" cy="3375716"/>
          </a:xfrm>
          <a:prstGeom prst="rect">
            <a:avLst/>
          </a:prstGeom>
        </p:spPr>
      </p:pic>
    </p:spTree>
    <p:extLst>
      <p:ext uri="{BB962C8B-B14F-4D97-AF65-F5344CB8AC3E}">
        <p14:creationId xmlns:p14="http://schemas.microsoft.com/office/powerpoint/2010/main" val="741919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D2CBC-818B-4C11-97AE-F3C3DF171983}"/>
              </a:ext>
            </a:extLst>
          </p:cNvPr>
          <p:cNvSpPr>
            <a:spLocks noGrp="1"/>
          </p:cNvSpPr>
          <p:nvPr>
            <p:ph type="title"/>
          </p:nvPr>
        </p:nvSpPr>
        <p:spPr>
          <a:xfrm>
            <a:off x="1141413" y="609600"/>
            <a:ext cx="10625866" cy="1905000"/>
          </a:xfrm>
        </p:spPr>
        <p:txBody>
          <a:bodyPr>
            <a:normAutofit/>
          </a:bodyPr>
          <a:lstStyle/>
          <a:p>
            <a:r>
              <a:rPr lang="en-US" sz="5400" dirty="0"/>
              <a:t>Blog posts</a:t>
            </a:r>
          </a:p>
        </p:txBody>
      </p:sp>
      <p:sp>
        <p:nvSpPr>
          <p:cNvPr id="3" name="TextBox 2">
            <a:extLst>
              <a:ext uri="{FF2B5EF4-FFF2-40B4-BE49-F238E27FC236}">
                <a16:creationId xmlns:a16="http://schemas.microsoft.com/office/drawing/2014/main" id="{8F926899-DD97-466E-8F38-E032DCE31477}"/>
              </a:ext>
            </a:extLst>
          </p:cNvPr>
          <p:cNvSpPr txBox="1"/>
          <p:nvPr/>
        </p:nvSpPr>
        <p:spPr>
          <a:xfrm>
            <a:off x="1141413" y="2514600"/>
            <a:ext cx="8662154" cy="1323439"/>
          </a:xfrm>
          <a:prstGeom prst="rect">
            <a:avLst/>
          </a:prstGeom>
          <a:noFill/>
        </p:spPr>
        <p:txBody>
          <a:bodyPr wrap="square" rtlCol="0">
            <a:spAutoFit/>
          </a:bodyPr>
          <a:lstStyle/>
          <a:p>
            <a:r>
              <a:rPr lang="en-US" sz="4000" dirty="0"/>
              <a:t>YYYY-MM-DD-Name (name use hyphens for spaces.)</a:t>
            </a:r>
          </a:p>
        </p:txBody>
      </p:sp>
      <p:pic>
        <p:nvPicPr>
          <p:cNvPr id="4" name="Picture 3">
            <a:extLst>
              <a:ext uri="{FF2B5EF4-FFF2-40B4-BE49-F238E27FC236}">
                <a16:creationId xmlns:a16="http://schemas.microsoft.com/office/drawing/2014/main" id="{7EAC6E65-F152-4F74-B151-3A1F2C459CA1}"/>
              </a:ext>
            </a:extLst>
          </p:cNvPr>
          <p:cNvPicPr>
            <a:picLocks noChangeAspect="1"/>
          </p:cNvPicPr>
          <p:nvPr/>
        </p:nvPicPr>
        <p:blipFill>
          <a:blip r:embed="rId3"/>
          <a:stretch>
            <a:fillRect/>
          </a:stretch>
        </p:blipFill>
        <p:spPr>
          <a:xfrm>
            <a:off x="1024264" y="4087850"/>
            <a:ext cx="8134725" cy="1953192"/>
          </a:xfrm>
          <a:prstGeom prst="rect">
            <a:avLst/>
          </a:prstGeom>
        </p:spPr>
      </p:pic>
    </p:spTree>
    <p:extLst>
      <p:ext uri="{BB962C8B-B14F-4D97-AF65-F5344CB8AC3E}">
        <p14:creationId xmlns:p14="http://schemas.microsoft.com/office/powerpoint/2010/main" val="13666463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D2CBC-818B-4C11-97AE-F3C3DF171983}"/>
              </a:ext>
            </a:extLst>
          </p:cNvPr>
          <p:cNvSpPr>
            <a:spLocks noGrp="1"/>
          </p:cNvSpPr>
          <p:nvPr>
            <p:ph type="title"/>
          </p:nvPr>
        </p:nvSpPr>
        <p:spPr>
          <a:xfrm>
            <a:off x="1141413" y="609600"/>
            <a:ext cx="10625866" cy="1905000"/>
          </a:xfrm>
        </p:spPr>
        <p:txBody>
          <a:bodyPr>
            <a:normAutofit/>
          </a:bodyPr>
          <a:lstStyle/>
          <a:p>
            <a:r>
              <a:rPr lang="en-US" sz="5400" dirty="0"/>
              <a:t>Import a Blog</a:t>
            </a:r>
          </a:p>
        </p:txBody>
      </p:sp>
      <p:sp>
        <p:nvSpPr>
          <p:cNvPr id="3" name="TextBox 2">
            <a:extLst>
              <a:ext uri="{FF2B5EF4-FFF2-40B4-BE49-F238E27FC236}">
                <a16:creationId xmlns:a16="http://schemas.microsoft.com/office/drawing/2014/main" id="{ACA4A3CA-A976-4D65-8D55-0B49DA29A70A}"/>
              </a:ext>
            </a:extLst>
          </p:cNvPr>
          <p:cNvSpPr txBox="1"/>
          <p:nvPr/>
        </p:nvSpPr>
        <p:spPr>
          <a:xfrm>
            <a:off x="1275528" y="2514600"/>
            <a:ext cx="5305154" cy="3170099"/>
          </a:xfrm>
          <a:prstGeom prst="rect">
            <a:avLst/>
          </a:prstGeom>
          <a:noFill/>
        </p:spPr>
        <p:txBody>
          <a:bodyPr wrap="square" rtlCol="0">
            <a:spAutoFit/>
          </a:bodyPr>
          <a:lstStyle/>
          <a:p>
            <a:pPr marL="285750" indent="-285750">
              <a:buFont typeface="Courier New" panose="02070309020205020404" pitchFamily="49" charset="0"/>
              <a:buChar char="o"/>
            </a:pPr>
            <a:r>
              <a:rPr lang="en-US" sz="4000" dirty="0"/>
              <a:t> WordPress</a:t>
            </a:r>
          </a:p>
          <a:p>
            <a:pPr marL="285750" indent="-285750">
              <a:buFont typeface="Courier New" panose="02070309020205020404" pitchFamily="49" charset="0"/>
              <a:buChar char="o"/>
            </a:pPr>
            <a:r>
              <a:rPr lang="en-US" sz="4000" dirty="0"/>
              <a:t> Blogger</a:t>
            </a:r>
          </a:p>
          <a:p>
            <a:pPr marL="285750" indent="-285750">
              <a:buFont typeface="Courier New" panose="02070309020205020404" pitchFamily="49" charset="0"/>
              <a:buChar char="o"/>
            </a:pPr>
            <a:r>
              <a:rPr lang="en-US" sz="4000" dirty="0"/>
              <a:t> Drupal 6 or 7</a:t>
            </a:r>
          </a:p>
          <a:p>
            <a:pPr marL="285750" indent="-285750">
              <a:buFont typeface="Courier New" panose="02070309020205020404" pitchFamily="49" charset="0"/>
              <a:buChar char="o"/>
            </a:pPr>
            <a:r>
              <a:rPr lang="en-US" sz="4000" dirty="0"/>
              <a:t> Joomla</a:t>
            </a:r>
          </a:p>
          <a:p>
            <a:pPr marL="285750" indent="-285750">
              <a:buFont typeface="Courier New" panose="02070309020205020404" pitchFamily="49" charset="0"/>
              <a:buChar char="o"/>
            </a:pPr>
            <a:r>
              <a:rPr lang="en-US" sz="4000" dirty="0"/>
              <a:t> Tumblr</a:t>
            </a:r>
          </a:p>
        </p:txBody>
      </p:sp>
    </p:spTree>
    <p:extLst>
      <p:ext uri="{BB962C8B-B14F-4D97-AF65-F5344CB8AC3E}">
        <p14:creationId xmlns:p14="http://schemas.microsoft.com/office/powerpoint/2010/main" val="1079587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8603339-D7EC-47E6-A347-B028F57AD41A}"/>
              </a:ext>
            </a:extLst>
          </p:cNvPr>
          <p:cNvSpPr>
            <a:spLocks noGrp="1"/>
          </p:cNvSpPr>
          <p:nvPr>
            <p:ph type="title"/>
          </p:nvPr>
        </p:nvSpPr>
        <p:spPr>
          <a:xfrm>
            <a:off x="1141413" y="609600"/>
            <a:ext cx="9905998" cy="1905000"/>
          </a:xfrm>
        </p:spPr>
        <p:txBody>
          <a:bodyPr>
            <a:normAutofit/>
          </a:bodyPr>
          <a:lstStyle/>
          <a:p>
            <a:r>
              <a:rPr lang="en-US" sz="5400" dirty="0"/>
              <a:t>What you will Learn</a:t>
            </a:r>
          </a:p>
        </p:txBody>
      </p:sp>
      <p:sp>
        <p:nvSpPr>
          <p:cNvPr id="6" name="TextBox 5">
            <a:extLst>
              <a:ext uri="{FF2B5EF4-FFF2-40B4-BE49-F238E27FC236}">
                <a16:creationId xmlns:a16="http://schemas.microsoft.com/office/drawing/2014/main" id="{FF1D9531-3453-4CF0-B27E-3340C4BBEC96}"/>
              </a:ext>
            </a:extLst>
          </p:cNvPr>
          <p:cNvSpPr txBox="1"/>
          <p:nvPr/>
        </p:nvSpPr>
        <p:spPr>
          <a:xfrm>
            <a:off x="1300480" y="2514600"/>
            <a:ext cx="8839200" cy="3170099"/>
          </a:xfrm>
          <a:prstGeom prst="rect">
            <a:avLst/>
          </a:prstGeom>
          <a:noFill/>
        </p:spPr>
        <p:txBody>
          <a:bodyPr wrap="square" rtlCol="0">
            <a:spAutoFit/>
          </a:bodyPr>
          <a:lstStyle/>
          <a:p>
            <a:pPr marL="285750" indent="-285750">
              <a:buFont typeface="Courier New" panose="02070309020205020404" pitchFamily="49" charset="0"/>
              <a:buChar char="o"/>
            </a:pPr>
            <a:r>
              <a:rPr lang="en-US" sz="4000" dirty="0"/>
              <a:t> Custom domain setup for GitHub</a:t>
            </a:r>
          </a:p>
          <a:p>
            <a:pPr marL="285750" indent="-285750">
              <a:buFont typeface="Courier New" panose="02070309020205020404" pitchFamily="49" charset="0"/>
              <a:buChar char="o"/>
            </a:pPr>
            <a:r>
              <a:rPr lang="en-US" sz="4000" dirty="0"/>
              <a:t> GitHub repository setup </a:t>
            </a:r>
          </a:p>
          <a:p>
            <a:pPr marL="285750" indent="-285750">
              <a:buFont typeface="Courier New" panose="02070309020205020404" pitchFamily="49" charset="0"/>
              <a:buChar char="o"/>
            </a:pPr>
            <a:r>
              <a:rPr lang="en-US" sz="4000" dirty="0"/>
              <a:t> Local dev environment setup</a:t>
            </a:r>
          </a:p>
          <a:p>
            <a:pPr marL="285750" indent="-285750">
              <a:buFont typeface="Courier New" panose="02070309020205020404" pitchFamily="49" charset="0"/>
              <a:buChar char="o"/>
            </a:pPr>
            <a:r>
              <a:rPr lang="en-US" sz="4000" dirty="0"/>
              <a:t> Jekyll project layout</a:t>
            </a:r>
          </a:p>
          <a:p>
            <a:pPr marL="285750" indent="-285750">
              <a:buFont typeface="Courier New" panose="02070309020205020404" pitchFamily="49" charset="0"/>
              <a:buChar char="o"/>
            </a:pPr>
            <a:r>
              <a:rPr lang="en-US" sz="4000" dirty="0"/>
              <a:t> Customizing your site</a:t>
            </a:r>
          </a:p>
        </p:txBody>
      </p:sp>
    </p:spTree>
    <p:extLst>
      <p:ext uri="{BB962C8B-B14F-4D97-AF65-F5344CB8AC3E}">
        <p14:creationId xmlns:p14="http://schemas.microsoft.com/office/powerpoint/2010/main" val="17394818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D2CBC-818B-4C11-97AE-F3C3DF171983}"/>
              </a:ext>
            </a:extLst>
          </p:cNvPr>
          <p:cNvSpPr>
            <a:spLocks noGrp="1"/>
          </p:cNvSpPr>
          <p:nvPr>
            <p:ph type="title"/>
          </p:nvPr>
        </p:nvSpPr>
        <p:spPr/>
        <p:txBody>
          <a:bodyPr>
            <a:normAutofit/>
          </a:bodyPr>
          <a:lstStyle/>
          <a:p>
            <a:r>
              <a:rPr lang="en-US" sz="5400" dirty="0"/>
              <a:t>Questions</a:t>
            </a:r>
          </a:p>
        </p:txBody>
      </p:sp>
      <p:sp>
        <p:nvSpPr>
          <p:cNvPr id="4" name="TextBox 3">
            <a:extLst>
              <a:ext uri="{FF2B5EF4-FFF2-40B4-BE49-F238E27FC236}">
                <a16:creationId xmlns:a16="http://schemas.microsoft.com/office/drawing/2014/main" id="{719DBFFF-8DC2-4B78-9820-CE576118F560}"/>
              </a:ext>
            </a:extLst>
          </p:cNvPr>
          <p:cNvSpPr txBox="1"/>
          <p:nvPr/>
        </p:nvSpPr>
        <p:spPr>
          <a:xfrm>
            <a:off x="1141413" y="2878112"/>
            <a:ext cx="6056026" cy="1323439"/>
          </a:xfrm>
          <a:prstGeom prst="rect">
            <a:avLst/>
          </a:prstGeom>
          <a:noFill/>
        </p:spPr>
        <p:txBody>
          <a:bodyPr wrap="square" rtlCol="0">
            <a:spAutoFit/>
          </a:bodyPr>
          <a:lstStyle/>
          <a:p>
            <a:r>
              <a:rPr lang="en-US" sz="4000" dirty="0"/>
              <a:t>Free &amp; Premium Themes</a:t>
            </a:r>
          </a:p>
          <a:p>
            <a:r>
              <a:rPr lang="en-US" sz="4000" dirty="0"/>
              <a:t>https://jekyllthemes.io/</a:t>
            </a:r>
          </a:p>
        </p:txBody>
      </p:sp>
    </p:spTree>
    <p:extLst>
      <p:ext uri="{BB962C8B-B14F-4D97-AF65-F5344CB8AC3E}">
        <p14:creationId xmlns:p14="http://schemas.microsoft.com/office/powerpoint/2010/main" val="672809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8603339-D7EC-47E6-A347-B028F57AD41A}"/>
              </a:ext>
            </a:extLst>
          </p:cNvPr>
          <p:cNvSpPr>
            <a:spLocks noGrp="1"/>
          </p:cNvSpPr>
          <p:nvPr>
            <p:ph type="title"/>
          </p:nvPr>
        </p:nvSpPr>
        <p:spPr>
          <a:xfrm>
            <a:off x="1141413" y="609600"/>
            <a:ext cx="9905998" cy="1905000"/>
          </a:xfrm>
        </p:spPr>
        <p:txBody>
          <a:bodyPr>
            <a:normAutofit/>
          </a:bodyPr>
          <a:lstStyle/>
          <a:p>
            <a:r>
              <a:rPr lang="en-US" sz="5400" dirty="0"/>
              <a:t>Why jekyll?</a:t>
            </a:r>
          </a:p>
        </p:txBody>
      </p:sp>
      <p:sp>
        <p:nvSpPr>
          <p:cNvPr id="6" name="TextBox 5">
            <a:extLst>
              <a:ext uri="{FF2B5EF4-FFF2-40B4-BE49-F238E27FC236}">
                <a16:creationId xmlns:a16="http://schemas.microsoft.com/office/drawing/2014/main" id="{FF1D9531-3453-4CF0-B27E-3340C4BBEC96}"/>
              </a:ext>
            </a:extLst>
          </p:cNvPr>
          <p:cNvSpPr txBox="1"/>
          <p:nvPr/>
        </p:nvSpPr>
        <p:spPr>
          <a:xfrm>
            <a:off x="1300480" y="2514600"/>
            <a:ext cx="8839200" cy="3170099"/>
          </a:xfrm>
          <a:prstGeom prst="rect">
            <a:avLst/>
          </a:prstGeom>
          <a:noFill/>
        </p:spPr>
        <p:txBody>
          <a:bodyPr wrap="square" rtlCol="0">
            <a:spAutoFit/>
          </a:bodyPr>
          <a:lstStyle/>
          <a:p>
            <a:pPr marL="285750" indent="-285750">
              <a:buFont typeface="Courier New" panose="02070309020205020404" pitchFamily="49" charset="0"/>
              <a:buChar char="o"/>
            </a:pPr>
            <a:r>
              <a:rPr lang="en-US" sz="4000" dirty="0"/>
              <a:t> No Magic</a:t>
            </a:r>
          </a:p>
          <a:p>
            <a:pPr marL="285750" indent="-285750">
              <a:buFont typeface="Courier New" panose="02070309020205020404" pitchFamily="49" charset="0"/>
              <a:buChar char="o"/>
            </a:pPr>
            <a:r>
              <a:rPr lang="en-US" sz="4000" dirty="0"/>
              <a:t> It “Just Works”</a:t>
            </a:r>
          </a:p>
          <a:p>
            <a:pPr marL="285750" indent="-285750">
              <a:buFont typeface="Courier New" panose="02070309020205020404" pitchFamily="49" charset="0"/>
              <a:buChar char="o"/>
            </a:pPr>
            <a:r>
              <a:rPr lang="en-US" sz="4000" dirty="0"/>
              <a:t> Content is King</a:t>
            </a:r>
          </a:p>
          <a:p>
            <a:pPr marL="285750" indent="-285750">
              <a:buFont typeface="Courier New" panose="02070309020205020404" pitchFamily="49" charset="0"/>
              <a:buChar char="o"/>
            </a:pPr>
            <a:r>
              <a:rPr lang="en-US" sz="4000" dirty="0"/>
              <a:t> Stability</a:t>
            </a:r>
          </a:p>
          <a:p>
            <a:pPr marL="285750" indent="-285750">
              <a:buFont typeface="Courier New" panose="02070309020205020404" pitchFamily="49" charset="0"/>
              <a:buChar char="o"/>
            </a:pPr>
            <a:r>
              <a:rPr lang="en-US" sz="4000" dirty="0"/>
              <a:t> Small &amp; Extensible</a:t>
            </a:r>
          </a:p>
        </p:txBody>
      </p:sp>
      <p:sp>
        <p:nvSpPr>
          <p:cNvPr id="2" name="TextBox 1">
            <a:extLst>
              <a:ext uri="{FF2B5EF4-FFF2-40B4-BE49-F238E27FC236}">
                <a16:creationId xmlns:a16="http://schemas.microsoft.com/office/drawing/2014/main" id="{D1E73258-3900-46ED-9B5C-DB6323EC9E02}"/>
              </a:ext>
            </a:extLst>
          </p:cNvPr>
          <p:cNvSpPr txBox="1"/>
          <p:nvPr/>
        </p:nvSpPr>
        <p:spPr>
          <a:xfrm>
            <a:off x="7974767" y="6100997"/>
            <a:ext cx="3732551" cy="369332"/>
          </a:xfrm>
          <a:prstGeom prst="rect">
            <a:avLst/>
          </a:prstGeom>
          <a:noFill/>
        </p:spPr>
        <p:txBody>
          <a:bodyPr wrap="square" rtlCol="0">
            <a:spAutoFit/>
          </a:bodyPr>
          <a:lstStyle/>
          <a:p>
            <a:r>
              <a:rPr lang="en-US" dirty="0"/>
              <a:t>https://jekyllrb.com/philosophy</a:t>
            </a:r>
          </a:p>
        </p:txBody>
      </p:sp>
    </p:spTree>
    <p:extLst>
      <p:ext uri="{BB962C8B-B14F-4D97-AF65-F5344CB8AC3E}">
        <p14:creationId xmlns:p14="http://schemas.microsoft.com/office/powerpoint/2010/main" val="1629716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8603339-D7EC-47E6-A347-B028F57AD41A}"/>
              </a:ext>
            </a:extLst>
          </p:cNvPr>
          <p:cNvSpPr>
            <a:spLocks noGrp="1"/>
          </p:cNvSpPr>
          <p:nvPr>
            <p:ph type="title"/>
          </p:nvPr>
        </p:nvSpPr>
        <p:spPr>
          <a:xfrm>
            <a:off x="1141413" y="609600"/>
            <a:ext cx="9905998" cy="1905000"/>
          </a:xfrm>
        </p:spPr>
        <p:txBody>
          <a:bodyPr>
            <a:normAutofit/>
          </a:bodyPr>
          <a:lstStyle/>
          <a:p>
            <a:r>
              <a:rPr lang="en-US" sz="5400" dirty="0"/>
              <a:t>What is jekyll?</a:t>
            </a:r>
          </a:p>
        </p:txBody>
      </p:sp>
      <p:sp>
        <p:nvSpPr>
          <p:cNvPr id="6" name="TextBox 5">
            <a:extLst>
              <a:ext uri="{FF2B5EF4-FFF2-40B4-BE49-F238E27FC236}">
                <a16:creationId xmlns:a16="http://schemas.microsoft.com/office/drawing/2014/main" id="{FF1D9531-3453-4CF0-B27E-3340C4BBEC96}"/>
              </a:ext>
            </a:extLst>
          </p:cNvPr>
          <p:cNvSpPr txBox="1"/>
          <p:nvPr/>
        </p:nvSpPr>
        <p:spPr>
          <a:xfrm>
            <a:off x="1300480" y="2514600"/>
            <a:ext cx="8839200" cy="3170099"/>
          </a:xfrm>
          <a:prstGeom prst="rect">
            <a:avLst/>
          </a:prstGeom>
          <a:noFill/>
        </p:spPr>
        <p:txBody>
          <a:bodyPr wrap="square" rtlCol="0">
            <a:spAutoFit/>
          </a:bodyPr>
          <a:lstStyle/>
          <a:p>
            <a:pPr marL="285750" indent="-285750">
              <a:buFont typeface="Courier New" panose="02070309020205020404" pitchFamily="49" charset="0"/>
              <a:buChar char="o"/>
            </a:pPr>
            <a:r>
              <a:rPr lang="en-US" sz="4000" dirty="0"/>
              <a:t> Written in Ruby</a:t>
            </a:r>
          </a:p>
          <a:p>
            <a:pPr marL="285750" indent="-285750">
              <a:buFont typeface="Courier New" panose="02070309020205020404" pitchFamily="49" charset="0"/>
              <a:buChar char="o"/>
            </a:pPr>
            <a:r>
              <a:rPr lang="en-US" sz="4000" dirty="0"/>
              <a:t> Uses Markdown</a:t>
            </a:r>
          </a:p>
          <a:p>
            <a:pPr marL="285750" indent="-285750">
              <a:buFont typeface="Courier New" panose="02070309020205020404" pitchFamily="49" charset="0"/>
              <a:buChar char="o"/>
            </a:pPr>
            <a:r>
              <a:rPr lang="en-US" sz="4000" dirty="0"/>
              <a:t> Uses Liquid template language</a:t>
            </a:r>
          </a:p>
          <a:p>
            <a:pPr marL="285750" indent="-285750">
              <a:buFont typeface="Courier New" panose="02070309020205020404" pitchFamily="49" charset="0"/>
              <a:buChar char="o"/>
            </a:pPr>
            <a:r>
              <a:rPr lang="en-US" sz="4000" dirty="0"/>
              <a:t> extends Liquid tags and filters</a:t>
            </a:r>
          </a:p>
          <a:p>
            <a:pPr marL="285750" indent="-285750">
              <a:buFont typeface="Courier New" panose="02070309020205020404" pitchFamily="49" charset="0"/>
              <a:buChar char="o"/>
            </a:pPr>
            <a:r>
              <a:rPr lang="en-US" sz="4000" dirty="0"/>
              <a:t> YAML</a:t>
            </a:r>
          </a:p>
        </p:txBody>
      </p:sp>
      <p:sp>
        <p:nvSpPr>
          <p:cNvPr id="2" name="TextBox 1">
            <a:extLst>
              <a:ext uri="{FF2B5EF4-FFF2-40B4-BE49-F238E27FC236}">
                <a16:creationId xmlns:a16="http://schemas.microsoft.com/office/drawing/2014/main" id="{D1E73258-3900-46ED-9B5C-DB6323EC9E02}"/>
              </a:ext>
            </a:extLst>
          </p:cNvPr>
          <p:cNvSpPr txBox="1"/>
          <p:nvPr/>
        </p:nvSpPr>
        <p:spPr>
          <a:xfrm>
            <a:off x="7974767" y="6100997"/>
            <a:ext cx="3732551" cy="369332"/>
          </a:xfrm>
          <a:prstGeom prst="rect">
            <a:avLst/>
          </a:prstGeom>
          <a:noFill/>
        </p:spPr>
        <p:txBody>
          <a:bodyPr wrap="square" rtlCol="0">
            <a:spAutoFit/>
          </a:bodyPr>
          <a:lstStyle/>
          <a:p>
            <a:r>
              <a:rPr lang="en-US" dirty="0"/>
              <a:t>https://jekyllrb.com/philosophy</a:t>
            </a:r>
          </a:p>
        </p:txBody>
      </p:sp>
    </p:spTree>
    <p:extLst>
      <p:ext uri="{BB962C8B-B14F-4D97-AF65-F5344CB8AC3E}">
        <p14:creationId xmlns:p14="http://schemas.microsoft.com/office/powerpoint/2010/main" val="1196486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8603339-D7EC-47E6-A347-B028F57AD41A}"/>
              </a:ext>
            </a:extLst>
          </p:cNvPr>
          <p:cNvSpPr>
            <a:spLocks noGrp="1"/>
          </p:cNvSpPr>
          <p:nvPr>
            <p:ph type="title"/>
          </p:nvPr>
        </p:nvSpPr>
        <p:spPr>
          <a:xfrm>
            <a:off x="1141413" y="609600"/>
            <a:ext cx="9905998" cy="1905000"/>
          </a:xfrm>
        </p:spPr>
        <p:txBody>
          <a:bodyPr>
            <a:normAutofit/>
          </a:bodyPr>
          <a:lstStyle/>
          <a:p>
            <a:r>
              <a:rPr lang="en-US" sz="5400" dirty="0"/>
              <a:t>Example Sites</a:t>
            </a:r>
          </a:p>
        </p:txBody>
      </p:sp>
      <p:sp>
        <p:nvSpPr>
          <p:cNvPr id="6" name="TextBox 5">
            <a:extLst>
              <a:ext uri="{FF2B5EF4-FFF2-40B4-BE49-F238E27FC236}">
                <a16:creationId xmlns:a16="http://schemas.microsoft.com/office/drawing/2014/main" id="{FF1D9531-3453-4CF0-B27E-3340C4BBEC96}"/>
              </a:ext>
            </a:extLst>
          </p:cNvPr>
          <p:cNvSpPr txBox="1"/>
          <p:nvPr/>
        </p:nvSpPr>
        <p:spPr>
          <a:xfrm>
            <a:off x="1300480" y="2514600"/>
            <a:ext cx="8839200" cy="1323439"/>
          </a:xfrm>
          <a:prstGeom prst="rect">
            <a:avLst/>
          </a:prstGeom>
          <a:noFill/>
        </p:spPr>
        <p:txBody>
          <a:bodyPr wrap="square" rtlCol="0">
            <a:spAutoFit/>
          </a:bodyPr>
          <a:lstStyle/>
          <a:p>
            <a:pPr marL="285750" indent="-285750">
              <a:buFont typeface="Courier New" panose="02070309020205020404" pitchFamily="49" charset="0"/>
              <a:buChar char="o"/>
            </a:pPr>
            <a:r>
              <a:rPr lang="en-US" sz="4000" dirty="0"/>
              <a:t> Projects</a:t>
            </a:r>
          </a:p>
          <a:p>
            <a:pPr marL="285750" indent="-285750">
              <a:buFont typeface="Courier New" panose="02070309020205020404" pitchFamily="49" charset="0"/>
              <a:buChar char="o"/>
            </a:pPr>
            <a:r>
              <a:rPr lang="en-US" sz="4000" dirty="0"/>
              <a:t> Organizations</a:t>
            </a:r>
          </a:p>
        </p:txBody>
      </p:sp>
    </p:spTree>
    <p:extLst>
      <p:ext uri="{BB962C8B-B14F-4D97-AF65-F5344CB8AC3E}">
        <p14:creationId xmlns:p14="http://schemas.microsoft.com/office/powerpoint/2010/main" val="79839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D2CBC-818B-4C11-97AE-F3C3DF171983}"/>
              </a:ext>
            </a:extLst>
          </p:cNvPr>
          <p:cNvSpPr>
            <a:spLocks noGrp="1"/>
          </p:cNvSpPr>
          <p:nvPr>
            <p:ph type="title"/>
          </p:nvPr>
        </p:nvSpPr>
        <p:spPr/>
        <p:txBody>
          <a:bodyPr>
            <a:normAutofit/>
          </a:bodyPr>
          <a:lstStyle/>
          <a:p>
            <a:r>
              <a:rPr lang="en-US" sz="5400" dirty="0"/>
              <a:t>Tools Used</a:t>
            </a:r>
          </a:p>
        </p:txBody>
      </p:sp>
      <p:sp>
        <p:nvSpPr>
          <p:cNvPr id="3" name="TextBox 2">
            <a:extLst>
              <a:ext uri="{FF2B5EF4-FFF2-40B4-BE49-F238E27FC236}">
                <a16:creationId xmlns:a16="http://schemas.microsoft.com/office/drawing/2014/main" id="{ACA4A3CA-A976-4D65-8D55-0B49DA29A70A}"/>
              </a:ext>
            </a:extLst>
          </p:cNvPr>
          <p:cNvSpPr txBox="1"/>
          <p:nvPr/>
        </p:nvSpPr>
        <p:spPr>
          <a:xfrm>
            <a:off x="1289722" y="2514600"/>
            <a:ext cx="8839200" cy="2554545"/>
          </a:xfrm>
          <a:prstGeom prst="rect">
            <a:avLst/>
          </a:prstGeom>
          <a:noFill/>
        </p:spPr>
        <p:txBody>
          <a:bodyPr wrap="square" rtlCol="0">
            <a:spAutoFit/>
          </a:bodyPr>
          <a:lstStyle/>
          <a:p>
            <a:pPr marL="285750" indent="-285750">
              <a:buFont typeface="Courier New" panose="02070309020205020404" pitchFamily="49" charset="0"/>
              <a:buChar char="o"/>
            </a:pPr>
            <a:r>
              <a:rPr lang="en-US" sz="4000" dirty="0"/>
              <a:t> VS Code</a:t>
            </a:r>
          </a:p>
          <a:p>
            <a:pPr marL="285750" indent="-285750">
              <a:buFont typeface="Courier New" panose="02070309020205020404" pitchFamily="49" charset="0"/>
              <a:buChar char="o"/>
            </a:pPr>
            <a:r>
              <a:rPr lang="en-US" sz="4000" dirty="0"/>
              <a:t> Git</a:t>
            </a:r>
          </a:p>
          <a:p>
            <a:pPr marL="285750" indent="-285750">
              <a:buFont typeface="Courier New" panose="02070309020205020404" pitchFamily="49" charset="0"/>
              <a:buChar char="o"/>
            </a:pPr>
            <a:r>
              <a:rPr lang="en-US" sz="4000" dirty="0"/>
              <a:t> GitHub</a:t>
            </a:r>
          </a:p>
          <a:p>
            <a:pPr marL="285750" indent="-285750">
              <a:buFont typeface="Courier New" panose="02070309020205020404" pitchFamily="49" charset="0"/>
              <a:buChar char="o"/>
            </a:pPr>
            <a:r>
              <a:rPr lang="en-US" sz="4000" dirty="0"/>
              <a:t> Jekyll</a:t>
            </a:r>
          </a:p>
        </p:txBody>
      </p:sp>
    </p:spTree>
    <p:extLst>
      <p:ext uri="{BB962C8B-B14F-4D97-AF65-F5344CB8AC3E}">
        <p14:creationId xmlns:p14="http://schemas.microsoft.com/office/powerpoint/2010/main" val="2684050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D2CBC-818B-4C11-97AE-F3C3DF171983}"/>
              </a:ext>
            </a:extLst>
          </p:cNvPr>
          <p:cNvSpPr>
            <a:spLocks noGrp="1"/>
          </p:cNvSpPr>
          <p:nvPr>
            <p:ph type="title"/>
          </p:nvPr>
        </p:nvSpPr>
        <p:spPr/>
        <p:txBody>
          <a:bodyPr>
            <a:normAutofit/>
          </a:bodyPr>
          <a:lstStyle/>
          <a:p>
            <a:r>
              <a:rPr lang="en-US" sz="5400" dirty="0"/>
              <a:t>GitHub</a:t>
            </a:r>
          </a:p>
        </p:txBody>
      </p:sp>
      <p:sp>
        <p:nvSpPr>
          <p:cNvPr id="3" name="TextBox 2">
            <a:extLst>
              <a:ext uri="{FF2B5EF4-FFF2-40B4-BE49-F238E27FC236}">
                <a16:creationId xmlns:a16="http://schemas.microsoft.com/office/drawing/2014/main" id="{ACA4A3CA-A976-4D65-8D55-0B49DA29A70A}"/>
              </a:ext>
            </a:extLst>
          </p:cNvPr>
          <p:cNvSpPr txBox="1"/>
          <p:nvPr/>
        </p:nvSpPr>
        <p:spPr>
          <a:xfrm>
            <a:off x="1289722" y="2514600"/>
            <a:ext cx="8839200" cy="1323439"/>
          </a:xfrm>
          <a:prstGeom prst="rect">
            <a:avLst/>
          </a:prstGeom>
          <a:noFill/>
        </p:spPr>
        <p:txBody>
          <a:bodyPr wrap="square" rtlCol="0">
            <a:spAutoFit/>
          </a:bodyPr>
          <a:lstStyle/>
          <a:p>
            <a:pPr marL="285750" indent="-285750">
              <a:buFont typeface="Courier New" panose="02070309020205020404" pitchFamily="49" charset="0"/>
              <a:buChar char="o"/>
            </a:pPr>
            <a:r>
              <a:rPr lang="en-US" sz="4000" dirty="0"/>
              <a:t> Account</a:t>
            </a:r>
          </a:p>
          <a:p>
            <a:pPr marL="285750" indent="-285750">
              <a:buFont typeface="Courier New" panose="02070309020205020404" pitchFamily="49" charset="0"/>
              <a:buChar char="o"/>
            </a:pPr>
            <a:r>
              <a:rPr lang="en-US" sz="4000" dirty="0"/>
              <a:t> Repository</a:t>
            </a:r>
          </a:p>
        </p:txBody>
      </p:sp>
    </p:spTree>
    <p:extLst>
      <p:ext uri="{BB962C8B-B14F-4D97-AF65-F5344CB8AC3E}">
        <p14:creationId xmlns:p14="http://schemas.microsoft.com/office/powerpoint/2010/main" val="2425295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D2CBC-818B-4C11-97AE-F3C3DF171983}"/>
              </a:ext>
            </a:extLst>
          </p:cNvPr>
          <p:cNvSpPr>
            <a:spLocks noGrp="1"/>
          </p:cNvSpPr>
          <p:nvPr>
            <p:ph type="title"/>
          </p:nvPr>
        </p:nvSpPr>
        <p:spPr/>
        <p:txBody>
          <a:bodyPr>
            <a:normAutofit/>
          </a:bodyPr>
          <a:lstStyle/>
          <a:p>
            <a:r>
              <a:rPr lang="en-US" sz="5400" dirty="0"/>
              <a:t>GitHub 101 DEMO</a:t>
            </a:r>
          </a:p>
        </p:txBody>
      </p:sp>
    </p:spTree>
    <p:extLst>
      <p:ext uri="{BB962C8B-B14F-4D97-AF65-F5344CB8AC3E}">
        <p14:creationId xmlns:p14="http://schemas.microsoft.com/office/powerpoint/2010/main" val="3369835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D2CBC-818B-4C11-97AE-F3C3DF171983}"/>
              </a:ext>
            </a:extLst>
          </p:cNvPr>
          <p:cNvSpPr>
            <a:spLocks noGrp="1"/>
          </p:cNvSpPr>
          <p:nvPr>
            <p:ph type="title"/>
          </p:nvPr>
        </p:nvSpPr>
        <p:spPr/>
        <p:txBody>
          <a:bodyPr>
            <a:normAutofit/>
          </a:bodyPr>
          <a:lstStyle/>
          <a:p>
            <a:r>
              <a:rPr lang="en-US" sz="5400" dirty="0"/>
              <a:t>Custom Domain SETUP</a:t>
            </a:r>
          </a:p>
        </p:txBody>
      </p:sp>
      <p:sp>
        <p:nvSpPr>
          <p:cNvPr id="3" name="TextBox 2">
            <a:extLst>
              <a:ext uri="{FF2B5EF4-FFF2-40B4-BE49-F238E27FC236}">
                <a16:creationId xmlns:a16="http://schemas.microsoft.com/office/drawing/2014/main" id="{ACA4A3CA-A976-4D65-8D55-0B49DA29A70A}"/>
              </a:ext>
            </a:extLst>
          </p:cNvPr>
          <p:cNvSpPr txBox="1"/>
          <p:nvPr/>
        </p:nvSpPr>
        <p:spPr>
          <a:xfrm>
            <a:off x="1289722" y="2514600"/>
            <a:ext cx="8839200" cy="3170099"/>
          </a:xfrm>
          <a:prstGeom prst="rect">
            <a:avLst/>
          </a:prstGeom>
          <a:noFill/>
        </p:spPr>
        <p:txBody>
          <a:bodyPr wrap="square" rtlCol="0">
            <a:spAutoFit/>
          </a:bodyPr>
          <a:lstStyle/>
          <a:p>
            <a:pPr marL="285750" indent="-285750">
              <a:buFont typeface="Courier New" panose="02070309020205020404" pitchFamily="49" charset="0"/>
              <a:buChar char="o"/>
            </a:pPr>
            <a:r>
              <a:rPr lang="en-US" sz="4000" dirty="0"/>
              <a:t> A &amp; CNAME records </a:t>
            </a:r>
          </a:p>
          <a:p>
            <a:pPr marL="285750" indent="-285750">
              <a:buFont typeface="Courier New" panose="02070309020205020404" pitchFamily="49" charset="0"/>
              <a:buChar char="o"/>
            </a:pPr>
            <a:r>
              <a:rPr lang="en-US" sz="4000" dirty="0"/>
              <a:t> CNAME file</a:t>
            </a:r>
          </a:p>
          <a:p>
            <a:pPr marL="285750" indent="-285750">
              <a:buFont typeface="Courier New" panose="02070309020205020404" pitchFamily="49" charset="0"/>
              <a:buChar char="o"/>
            </a:pPr>
            <a:r>
              <a:rPr lang="en-US" sz="4000" dirty="0"/>
              <a:t> Theme</a:t>
            </a:r>
          </a:p>
          <a:p>
            <a:pPr marL="285750" indent="-285750">
              <a:buFont typeface="Courier New" panose="02070309020205020404" pitchFamily="49" charset="0"/>
              <a:buChar char="o"/>
            </a:pPr>
            <a:r>
              <a:rPr lang="en-US" sz="4000" dirty="0"/>
              <a:t> Custom domain</a:t>
            </a:r>
          </a:p>
          <a:p>
            <a:pPr marL="285750" indent="-285750">
              <a:buFont typeface="Courier New" panose="02070309020205020404" pitchFamily="49" charset="0"/>
              <a:buChar char="o"/>
            </a:pPr>
            <a:r>
              <a:rPr lang="en-US" sz="4000" dirty="0"/>
              <a:t> Enforce HTTPS</a:t>
            </a:r>
          </a:p>
        </p:txBody>
      </p:sp>
    </p:spTree>
    <p:extLst>
      <p:ext uri="{BB962C8B-B14F-4D97-AF65-F5344CB8AC3E}">
        <p14:creationId xmlns:p14="http://schemas.microsoft.com/office/powerpoint/2010/main" val="5671635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TM03457485[[fn=Mesh]]</Template>
  <TotalTime>371</TotalTime>
  <Words>924</Words>
  <Application>Microsoft Office PowerPoint</Application>
  <PresentationFormat>Widescreen</PresentationFormat>
  <Paragraphs>300</Paragraphs>
  <Slides>20</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Century Gothic</vt:lpstr>
      <vt:lpstr>Courier New</vt:lpstr>
      <vt:lpstr>Mesh</vt:lpstr>
      <vt:lpstr>Static sites made fast with jekyll</vt:lpstr>
      <vt:lpstr>What you will Learn</vt:lpstr>
      <vt:lpstr>Why jekyll?</vt:lpstr>
      <vt:lpstr>What is jekyll?</vt:lpstr>
      <vt:lpstr>Example Sites</vt:lpstr>
      <vt:lpstr>Tools Used</vt:lpstr>
      <vt:lpstr>GitHub</vt:lpstr>
      <vt:lpstr>GitHub 101 DEMO</vt:lpstr>
      <vt:lpstr>Custom Domain SETUP</vt:lpstr>
      <vt:lpstr>Custom Domain SETUP DEMO</vt:lpstr>
      <vt:lpstr>Make changes</vt:lpstr>
      <vt:lpstr>Make changes DEMO</vt:lpstr>
      <vt:lpstr>Local Dev SETUP</vt:lpstr>
      <vt:lpstr>Local Site in Four Steps!</vt:lpstr>
      <vt:lpstr>Local Site DEMO</vt:lpstr>
      <vt:lpstr>Jekyll Project Directories!</vt:lpstr>
      <vt:lpstr>YAML Front matter</vt:lpstr>
      <vt:lpstr>Blog posts</vt:lpstr>
      <vt:lpstr>Import a Blog</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Static sites made fast with jekyll</dc:title>
  <dc:creator>Aaron Ralls</dc:creator>
  <cp:lastModifiedBy>Aaron Ralls</cp:lastModifiedBy>
  <cp:revision>48</cp:revision>
  <dcterms:created xsi:type="dcterms:W3CDTF">2018-06-19T13:44:28Z</dcterms:created>
  <dcterms:modified xsi:type="dcterms:W3CDTF">2018-06-19T19:55:46Z</dcterms:modified>
</cp:coreProperties>
</file>