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1" r:id="rId4"/>
    <p:sldId id="260" r:id="rId5"/>
    <p:sldId id="262" r:id="rId6"/>
    <p:sldId id="261" r:id="rId7"/>
    <p:sldId id="276" r:id="rId8"/>
    <p:sldId id="257" r:id="rId9"/>
    <p:sldId id="275" r:id="rId10"/>
    <p:sldId id="274" r:id="rId11"/>
    <p:sldId id="267" r:id="rId12"/>
    <p:sldId id="266" r:id="rId13"/>
    <p:sldId id="272" r:id="rId14"/>
    <p:sldId id="284" r:id="rId15"/>
    <p:sldId id="285" r:id="rId16"/>
    <p:sldId id="286" r:id="rId17"/>
    <p:sldId id="287" r:id="rId18"/>
    <p:sldId id="288" r:id="rId19"/>
    <p:sldId id="273" r:id="rId20"/>
    <p:sldId id="283" r:id="rId21"/>
    <p:sldId id="277" r:id="rId22"/>
    <p:sldId id="278" r:id="rId23"/>
    <p:sldId id="279" r:id="rId24"/>
    <p:sldId id="280" r:id="rId25"/>
    <p:sldId id="281" r:id="rId26"/>
    <p:sldId id="282" r:id="rId27"/>
    <p:sldId id="2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62981" autoAdjust="0"/>
  </p:normalViewPr>
  <p:slideViewPr>
    <p:cSldViewPr snapToGrid="0">
      <p:cViewPr varScale="1">
        <p:scale>
          <a:sx n="51" d="100"/>
          <a:sy n="51" d="100"/>
        </p:scale>
        <p:origin x="93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0A681-8418-461A-977E-1BA8F8176AB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C9C2-CE55-434E-B63A-787B4518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times we are called into action to fix a problem and may tend to try to address the symptoms, error messages, of the surface issue. When a better course of action would be to seek out what the real (aka root) issue is and evaluate what you should fix.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we work with our business counterparts who believe they have solved their problems and already 'designed' a new business process flow or application concept. It is helpful to quickly analyze this type of situation to see if the business will solve a root issue and what you can do to help convince them to change their course of action.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exercises I plan to cover will demonstrate how to help users better self-identify root issues.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questions are good for: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Developing an open conversation: "What did you get up to on vacation?"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out more detail: "What else do we need to do to make this a success?"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out the other person's opinion or issues: "What do you think about those changes?“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 questions are good for: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your understanding, or the other person's: "So, if I get this qualification, I will get a raise?"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Concluding a discussion or making a decision: "Now we know the facts, are we all agreed this is the right course of action?"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setting: "Are you happy with the service from your bank?“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Funnel Questions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technique involves starting with general questions, and then drilling down to a more specific point in each.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6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issue/Root cause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Whys – main question then ask why for each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9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Whys – main question then ask why for each answer.</a:t>
            </a:r>
          </a:p>
          <a:p>
            <a:endParaRPr lang="en-US" dirty="0"/>
          </a:p>
          <a:p>
            <a:r>
              <a:rPr lang="en-US" dirty="0"/>
              <a:t>You can branch (setup ground rules like number of reasons)</a:t>
            </a:r>
          </a:p>
          <a:p>
            <a:endParaRPr lang="en-US" dirty="0"/>
          </a:p>
          <a:p>
            <a:r>
              <a:rPr lang="en-US" dirty="0"/>
              <a:t>When to stop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 have revealed the nature of the root cause when asking "why" produces no more useful responses and you can go no further. An appropriate counter-measure or process change should then become evident.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Whys – main question then ask why for each answer.</a:t>
            </a:r>
          </a:p>
          <a:p>
            <a:endParaRPr lang="en-US" dirty="0"/>
          </a:p>
          <a:p>
            <a:r>
              <a:rPr lang="en-US" dirty="0"/>
              <a:t>You can branch (setup ground rules like number of reasons)</a:t>
            </a:r>
          </a:p>
          <a:p>
            <a:endParaRPr lang="en-US" dirty="0"/>
          </a:p>
          <a:p>
            <a:r>
              <a:rPr lang="en-US" dirty="0"/>
              <a:t>When to stop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 have revealed the nature of the root cause when asking "why" produces no more useful responses and you can go no further. An appropriate counter-measure or process change should then become evident.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Whys – main question then ask why for each answer.</a:t>
            </a:r>
          </a:p>
          <a:p>
            <a:endParaRPr lang="en-US" dirty="0"/>
          </a:p>
          <a:p>
            <a:r>
              <a:rPr lang="en-US" dirty="0"/>
              <a:t>You can branch (setup ground rules like number of reasons)</a:t>
            </a:r>
          </a:p>
          <a:p>
            <a:endParaRPr lang="en-US" dirty="0"/>
          </a:p>
          <a:p>
            <a:r>
              <a:rPr lang="en-US" dirty="0"/>
              <a:t>When to stop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 have revealed the nature of the root cause when asking "why" produces no more useful responses and you can go no further. An appropriate counter-measure or process change should then become evident.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Whys – main question then ask why for each answer.</a:t>
            </a:r>
          </a:p>
          <a:p>
            <a:endParaRPr lang="en-US" dirty="0"/>
          </a:p>
          <a:p>
            <a:r>
              <a:rPr lang="en-US" dirty="0"/>
              <a:t>You can branch (setup ground rules like number of reasons)</a:t>
            </a:r>
          </a:p>
          <a:p>
            <a:endParaRPr lang="en-US" dirty="0"/>
          </a:p>
          <a:p>
            <a:r>
              <a:rPr lang="en-US" dirty="0"/>
              <a:t>When to stop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 have revealed the nature of the root cause when asking "why" produces no more useful responses and you can go no further. An appropriate counter-measure or process change should then become evident.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3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Whys – main question then ask why for each answer.</a:t>
            </a:r>
          </a:p>
          <a:p>
            <a:endParaRPr lang="en-US" dirty="0"/>
          </a:p>
          <a:p>
            <a:r>
              <a:rPr lang="en-US" dirty="0"/>
              <a:t>You can branch (setup ground rules like number of reasons)</a:t>
            </a:r>
          </a:p>
          <a:p>
            <a:endParaRPr lang="en-US" dirty="0"/>
          </a:p>
          <a:p>
            <a:r>
              <a:rPr lang="en-US" dirty="0"/>
              <a:t>When to stop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 have revealed the nature of the root cause when asking "why" produces no more useful responses and you can go no further. An appropriate counter-measure or process change should then become evident.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5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Whys – main question then ask why for each answer.</a:t>
            </a:r>
          </a:p>
          <a:p>
            <a:endParaRPr lang="en-US" dirty="0"/>
          </a:p>
          <a:p>
            <a:r>
              <a:rPr lang="en-US" dirty="0"/>
              <a:t>You can branch (setup ground rules like number of reasons)</a:t>
            </a:r>
          </a:p>
          <a:p>
            <a:endParaRPr lang="en-US" dirty="0"/>
          </a:p>
          <a:p>
            <a:r>
              <a:rPr lang="en-US" dirty="0"/>
              <a:t>When to stop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 have revealed the nature of the root cause when asking "why" produces no more useful responses and you can go no further. An appropriate counter-measure or process change should then become evident.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identifying what issues to start with.</a:t>
            </a:r>
          </a:p>
          <a:p>
            <a:endParaRPr lang="en-US" dirty="0"/>
          </a:p>
          <a:p>
            <a:r>
              <a:rPr lang="en-US" dirty="0"/>
              <a:t>Everyone has 5 mins to identify issues using post it notes</a:t>
            </a:r>
          </a:p>
          <a:p>
            <a:r>
              <a:rPr lang="en-US" dirty="0"/>
              <a:t>Everyone has 5 mins to group the issues(You can have everyone at the board or rotate groups)</a:t>
            </a:r>
          </a:p>
          <a:p>
            <a:r>
              <a:rPr lang="en-US" dirty="0"/>
              <a:t>Provide Group name (one per person or group of people)</a:t>
            </a:r>
          </a:p>
          <a:p>
            <a:r>
              <a:rPr lang="en-US" dirty="0"/>
              <a:t>Ideally no more than 10</a:t>
            </a:r>
          </a:p>
          <a:p>
            <a:endParaRPr lang="en-US" dirty="0"/>
          </a:p>
          <a:p>
            <a:r>
              <a:rPr lang="en-US" dirty="0"/>
              <a:t>Put Group names on new post it notes and put in a circle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 a line from each to another group that would help solve this(could be a partial solution)</a:t>
            </a:r>
          </a:p>
          <a:p>
            <a:r>
              <a:rPr lang="en-US" dirty="0"/>
              <a:t>This is something that should be done first.</a:t>
            </a:r>
          </a:p>
          <a:p>
            <a:endParaRPr lang="en-US" dirty="0"/>
          </a:p>
          <a:p>
            <a:r>
              <a:rPr lang="en-US" dirty="0"/>
              <a:t>The items with the most lines point to it are your root issues you should look to solve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8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identifying what issues to start with.</a:t>
            </a:r>
          </a:p>
          <a:p>
            <a:endParaRPr lang="en-US" dirty="0"/>
          </a:p>
          <a:p>
            <a:r>
              <a:rPr lang="en-US" dirty="0"/>
              <a:t>Everyone has 5 mins to identify issues using post it notes</a:t>
            </a:r>
          </a:p>
          <a:p>
            <a:r>
              <a:rPr lang="en-US" dirty="0"/>
              <a:t>Everyone has 5 mins to group the issues(You can have everyone at the board or rotate groups)</a:t>
            </a:r>
          </a:p>
          <a:p>
            <a:r>
              <a:rPr lang="en-US" dirty="0"/>
              <a:t>Provide Group name (one per person or group of people)</a:t>
            </a:r>
          </a:p>
          <a:p>
            <a:r>
              <a:rPr lang="en-US" dirty="0"/>
              <a:t>Ideally no more than 10</a:t>
            </a:r>
          </a:p>
          <a:p>
            <a:endParaRPr lang="en-US" dirty="0"/>
          </a:p>
          <a:p>
            <a:r>
              <a:rPr lang="en-US" dirty="0"/>
              <a:t>Put Group names on new post it notes and put in a circle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 a line from each to another group that would help solve this(could be a partial solution)</a:t>
            </a:r>
          </a:p>
          <a:p>
            <a:r>
              <a:rPr lang="en-US" dirty="0"/>
              <a:t>This is something that should be done first.</a:t>
            </a:r>
          </a:p>
          <a:p>
            <a:endParaRPr lang="en-US" dirty="0"/>
          </a:p>
          <a:p>
            <a:r>
              <a:rPr lang="en-US" dirty="0"/>
              <a:t>The items with the most lines point to it are your root issues you should look to solve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9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identifying what issues to start with.</a:t>
            </a:r>
          </a:p>
          <a:p>
            <a:endParaRPr lang="en-US" dirty="0"/>
          </a:p>
          <a:p>
            <a:r>
              <a:rPr lang="en-US" dirty="0"/>
              <a:t>Everyone has 5 mins to identify issues using post it notes</a:t>
            </a:r>
          </a:p>
          <a:p>
            <a:r>
              <a:rPr lang="en-US" dirty="0"/>
              <a:t>Everyone has 5 mins to group the issues(You can have everyone at the board or rotate groups)</a:t>
            </a:r>
          </a:p>
          <a:p>
            <a:r>
              <a:rPr lang="en-US" dirty="0"/>
              <a:t>Provide Group name (one per person or group of people)</a:t>
            </a:r>
          </a:p>
          <a:p>
            <a:r>
              <a:rPr lang="en-US" dirty="0"/>
              <a:t>Ideally no more than 10</a:t>
            </a:r>
          </a:p>
          <a:p>
            <a:endParaRPr lang="en-US" dirty="0"/>
          </a:p>
          <a:p>
            <a:r>
              <a:rPr lang="en-US" dirty="0"/>
              <a:t>Put Group names on new post it notes and put in a circle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 a line from each to another group that would help solve this(could be a partial solution)</a:t>
            </a:r>
          </a:p>
          <a:p>
            <a:r>
              <a:rPr lang="en-US" dirty="0"/>
              <a:t>This is something that should be done first.</a:t>
            </a:r>
          </a:p>
          <a:p>
            <a:endParaRPr lang="en-US" dirty="0"/>
          </a:p>
          <a:p>
            <a:r>
              <a:rPr lang="en-US" dirty="0"/>
              <a:t>The items with the most lines point to it are your root issues you should look to solve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6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identifying what issues to start with.</a:t>
            </a:r>
          </a:p>
          <a:p>
            <a:endParaRPr lang="en-US" dirty="0"/>
          </a:p>
          <a:p>
            <a:r>
              <a:rPr lang="en-US" dirty="0"/>
              <a:t>Everyone has 5 mins to identify issues using post it notes</a:t>
            </a:r>
          </a:p>
          <a:p>
            <a:r>
              <a:rPr lang="en-US" dirty="0"/>
              <a:t>Everyone has 5 mins to group the issues(You can have everyone at the board or rotate groups)</a:t>
            </a:r>
          </a:p>
          <a:p>
            <a:r>
              <a:rPr lang="en-US" dirty="0"/>
              <a:t>Provide Group name (one per person or group of people)</a:t>
            </a:r>
          </a:p>
          <a:p>
            <a:r>
              <a:rPr lang="en-US" dirty="0"/>
              <a:t>Ideally no more than 10</a:t>
            </a:r>
          </a:p>
          <a:p>
            <a:endParaRPr lang="en-US" dirty="0"/>
          </a:p>
          <a:p>
            <a:r>
              <a:rPr lang="en-US" dirty="0"/>
              <a:t>Put Group names on new post it notes and put in a circle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 a line from each to another group that would help solve this(could be a partial solution)</a:t>
            </a:r>
          </a:p>
          <a:p>
            <a:r>
              <a:rPr lang="en-US" dirty="0"/>
              <a:t>This is something that should be done first.</a:t>
            </a:r>
          </a:p>
          <a:p>
            <a:endParaRPr lang="en-US" dirty="0"/>
          </a:p>
          <a:p>
            <a:r>
              <a:rPr lang="en-US" dirty="0"/>
              <a:t>The items with the most lines point to it are your root issues you should look to solve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5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identifying what issues to start with.</a:t>
            </a:r>
          </a:p>
          <a:p>
            <a:endParaRPr lang="en-US" dirty="0"/>
          </a:p>
          <a:p>
            <a:r>
              <a:rPr lang="en-US" dirty="0"/>
              <a:t>Everyone has 5 mins to identify issues using post it notes</a:t>
            </a:r>
          </a:p>
          <a:p>
            <a:r>
              <a:rPr lang="en-US" dirty="0"/>
              <a:t>Everyone has 5 mins to group the issues(You can have everyone at the board or rotate groups)</a:t>
            </a:r>
          </a:p>
          <a:p>
            <a:r>
              <a:rPr lang="en-US" dirty="0"/>
              <a:t>Provide Group name (one per person or group of people)</a:t>
            </a:r>
          </a:p>
          <a:p>
            <a:r>
              <a:rPr lang="en-US" dirty="0"/>
              <a:t>Ideally no more than 10</a:t>
            </a:r>
          </a:p>
          <a:p>
            <a:endParaRPr lang="en-US" dirty="0"/>
          </a:p>
          <a:p>
            <a:r>
              <a:rPr lang="en-US" dirty="0"/>
              <a:t>Put Group names on new post it notes and put in a circle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 a line from each to another group that would help solve this(could be a partial solution)</a:t>
            </a:r>
          </a:p>
          <a:p>
            <a:r>
              <a:rPr lang="en-US" dirty="0"/>
              <a:t>This is something that should be done first.</a:t>
            </a:r>
          </a:p>
          <a:p>
            <a:endParaRPr lang="en-US" dirty="0"/>
          </a:p>
          <a:p>
            <a:r>
              <a:rPr lang="en-US" dirty="0"/>
              <a:t>The items with the most lines point to it are your root issues you should look to solve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5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identifying what issues to start with.</a:t>
            </a:r>
          </a:p>
          <a:p>
            <a:endParaRPr lang="en-US" dirty="0"/>
          </a:p>
          <a:p>
            <a:r>
              <a:rPr lang="en-US" dirty="0"/>
              <a:t>Everyone has 5 mins to identify issues using post it notes</a:t>
            </a:r>
          </a:p>
          <a:p>
            <a:r>
              <a:rPr lang="en-US" dirty="0"/>
              <a:t>Everyone has 5 mins to group the issues(You can have everyone at the board or rotate groups)</a:t>
            </a:r>
          </a:p>
          <a:p>
            <a:r>
              <a:rPr lang="en-US" dirty="0"/>
              <a:t>Provide Group name (one per person or group of people)</a:t>
            </a:r>
          </a:p>
          <a:p>
            <a:r>
              <a:rPr lang="en-US" dirty="0"/>
              <a:t>Ideally no more than 10</a:t>
            </a:r>
          </a:p>
          <a:p>
            <a:endParaRPr lang="en-US" dirty="0"/>
          </a:p>
          <a:p>
            <a:r>
              <a:rPr lang="en-US" dirty="0"/>
              <a:t>Put Group names on new post it notes and put in a circle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 a line from each to another group that would help solve this(could be a partial solution)</a:t>
            </a:r>
          </a:p>
          <a:p>
            <a:r>
              <a:rPr lang="en-US" dirty="0"/>
              <a:t>This is something that should be done first.</a:t>
            </a:r>
          </a:p>
          <a:p>
            <a:endParaRPr lang="en-US" dirty="0"/>
          </a:p>
          <a:p>
            <a:r>
              <a:rPr lang="en-US" dirty="0"/>
              <a:t>The items with the most lines point to it are your root issues you should look to solve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2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identifying what issues to start with.</a:t>
            </a:r>
          </a:p>
          <a:p>
            <a:endParaRPr lang="en-US" dirty="0"/>
          </a:p>
          <a:p>
            <a:r>
              <a:rPr lang="en-US" dirty="0"/>
              <a:t>Everyone has 5 mins to identify issues using post it notes</a:t>
            </a:r>
          </a:p>
          <a:p>
            <a:r>
              <a:rPr lang="en-US" dirty="0"/>
              <a:t>Everyone has 5 mins to group the issues(You can have everyone at the board or rotate groups)</a:t>
            </a:r>
          </a:p>
          <a:p>
            <a:r>
              <a:rPr lang="en-US" dirty="0"/>
              <a:t>Provide Group name (one per person or group of people)</a:t>
            </a:r>
          </a:p>
          <a:p>
            <a:r>
              <a:rPr lang="en-US" dirty="0"/>
              <a:t>Ideally no more than 10</a:t>
            </a:r>
          </a:p>
          <a:p>
            <a:endParaRPr lang="en-US" dirty="0"/>
          </a:p>
          <a:p>
            <a:r>
              <a:rPr lang="en-US" dirty="0"/>
              <a:t>Put Group names on new post it notes and put in a circle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 a line from each to another group that would help solve this(could be a partial solution)</a:t>
            </a:r>
          </a:p>
          <a:p>
            <a:r>
              <a:rPr lang="en-US" dirty="0"/>
              <a:t>This is something that should be done first.</a:t>
            </a:r>
          </a:p>
          <a:p>
            <a:endParaRPr lang="en-US" dirty="0"/>
          </a:p>
          <a:p>
            <a:r>
              <a:rPr lang="en-US" dirty="0"/>
              <a:t>The items with the most lines point to it are your root issues you should look to solve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identifying what issues to start with.</a:t>
            </a:r>
          </a:p>
          <a:p>
            <a:endParaRPr lang="en-US" dirty="0"/>
          </a:p>
          <a:p>
            <a:r>
              <a:rPr lang="en-US" dirty="0"/>
              <a:t>Everyone has 5 mins to identify issues using post it notes</a:t>
            </a:r>
          </a:p>
          <a:p>
            <a:r>
              <a:rPr lang="en-US" dirty="0"/>
              <a:t>Everyone has 5 mins to group the issues(You can have everyone at the board or rotate groups)</a:t>
            </a:r>
          </a:p>
          <a:p>
            <a:r>
              <a:rPr lang="en-US" dirty="0"/>
              <a:t>Provide Group name (one per person or group of people)</a:t>
            </a:r>
          </a:p>
          <a:p>
            <a:r>
              <a:rPr lang="en-US" dirty="0"/>
              <a:t>Ideally no more than 10</a:t>
            </a:r>
          </a:p>
          <a:p>
            <a:endParaRPr lang="en-US" dirty="0"/>
          </a:p>
          <a:p>
            <a:r>
              <a:rPr lang="en-US" dirty="0"/>
              <a:t>Put Group names on new post it notes and put in a circle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 a line from each to another group that would help solve this(could be a partial solution)</a:t>
            </a:r>
          </a:p>
          <a:p>
            <a:r>
              <a:rPr lang="en-US" dirty="0"/>
              <a:t>This is something that should be done first.</a:t>
            </a:r>
          </a:p>
          <a:p>
            <a:endParaRPr lang="en-US" dirty="0"/>
          </a:p>
          <a:p>
            <a:r>
              <a:rPr lang="en-US" dirty="0"/>
              <a:t>The items with the most lines point to it are your root issues you should look to solve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3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medical Symptom and sign are differentiated, we are using them interchangeably.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C9C2-CE55-434E-B63A-787B451825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ral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ralls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5C1E-380E-4184-B409-D76D69706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Developing your Problem-Solving skills </a:t>
            </a:r>
            <a:br>
              <a:rPr lang="en-US" sz="6000" dirty="0"/>
            </a:br>
            <a:r>
              <a:rPr lang="en-US" sz="6000" dirty="0"/>
              <a:t>: identify root issues vs symptoms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02411-FC5D-4638-8631-966B2A84D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3"/>
              </a:rPr>
              <a:t>http://aaronralls.com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650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CBC-818B-4C11-97AE-F3C3DF17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1105058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How to ask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3CA-A976-4D65-8D55-0B49DA29A70A}"/>
              </a:ext>
            </a:extLst>
          </p:cNvPr>
          <p:cNvSpPr txBox="1"/>
          <p:nvPr/>
        </p:nvSpPr>
        <p:spPr>
          <a:xfrm>
            <a:off x="1289722" y="25146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Mindful of Medium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Do you have a Hypothesis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Open vs Closed Questions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Funnel Questions</a:t>
            </a:r>
          </a:p>
        </p:txBody>
      </p:sp>
    </p:spTree>
    <p:extLst>
      <p:ext uri="{BB962C8B-B14F-4D97-AF65-F5344CB8AC3E}">
        <p14:creationId xmlns:p14="http://schemas.microsoft.com/office/powerpoint/2010/main" val="31049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What is a Root Issue?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D9531-3453-4CF0-B27E-3340C4BBEC96}"/>
              </a:ext>
            </a:extLst>
          </p:cNvPr>
          <p:cNvSpPr txBox="1"/>
          <p:nvPr/>
        </p:nvSpPr>
        <p:spPr>
          <a:xfrm>
            <a:off x="1300480" y="25146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Harmful Factor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May cause a chain of issues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Initial or Underlying problem</a:t>
            </a:r>
          </a:p>
        </p:txBody>
      </p:sp>
    </p:spTree>
    <p:extLst>
      <p:ext uri="{BB962C8B-B14F-4D97-AF65-F5344CB8AC3E}">
        <p14:creationId xmlns:p14="http://schemas.microsoft.com/office/powerpoint/2010/main" val="162971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How to find Root 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D9531-3453-4CF0-B27E-3340C4BBEC96}"/>
              </a:ext>
            </a:extLst>
          </p:cNvPr>
          <p:cNvSpPr txBox="1"/>
          <p:nvPr/>
        </p:nvSpPr>
        <p:spPr>
          <a:xfrm>
            <a:off x="1300480" y="25146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5 Whys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Dependency Wheel</a:t>
            </a:r>
          </a:p>
        </p:txBody>
      </p:sp>
    </p:spTree>
    <p:extLst>
      <p:ext uri="{BB962C8B-B14F-4D97-AF65-F5344CB8AC3E}">
        <p14:creationId xmlns:p14="http://schemas.microsoft.com/office/powerpoint/2010/main" val="7983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5 Whys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C4B90D-8CBB-41C5-B3C5-F03270744EA6}"/>
              </a:ext>
            </a:extLst>
          </p:cNvPr>
          <p:cNvSpPr/>
          <p:nvPr/>
        </p:nvSpPr>
        <p:spPr>
          <a:xfrm>
            <a:off x="704537" y="2161018"/>
            <a:ext cx="310296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Problem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4052F53-0516-4845-AE6F-31F76DD01D08}"/>
              </a:ext>
            </a:extLst>
          </p:cNvPr>
          <p:cNvSpPr/>
          <p:nvPr/>
        </p:nvSpPr>
        <p:spPr>
          <a:xfrm rot="16200000">
            <a:off x="3734985" y="2432613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2FBD48-C1EC-4E7A-8BDA-FB60805E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77" y="2328686"/>
            <a:ext cx="613318" cy="61331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80A63-BF5E-4D20-90FC-9D9704414315}"/>
              </a:ext>
            </a:extLst>
          </p:cNvPr>
          <p:cNvSpPr/>
          <p:nvPr/>
        </p:nvSpPr>
        <p:spPr>
          <a:xfrm>
            <a:off x="7826310" y="4757950"/>
            <a:ext cx="346128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373413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5 Whys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C4B90D-8CBB-41C5-B3C5-F03270744EA6}"/>
              </a:ext>
            </a:extLst>
          </p:cNvPr>
          <p:cNvSpPr/>
          <p:nvPr/>
        </p:nvSpPr>
        <p:spPr>
          <a:xfrm>
            <a:off x="704537" y="2161018"/>
            <a:ext cx="310296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Problem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4052F53-0516-4845-AE6F-31F76DD01D08}"/>
              </a:ext>
            </a:extLst>
          </p:cNvPr>
          <p:cNvSpPr/>
          <p:nvPr/>
        </p:nvSpPr>
        <p:spPr>
          <a:xfrm rot="16200000">
            <a:off x="3734985" y="2432613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2FBD48-C1EC-4E7A-8BDA-FB60805E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77" y="2328686"/>
            <a:ext cx="613318" cy="61331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2A1F7AB-8604-4985-890B-4A9CB8757316}"/>
              </a:ext>
            </a:extLst>
          </p:cNvPr>
          <p:cNvSpPr/>
          <p:nvPr/>
        </p:nvSpPr>
        <p:spPr>
          <a:xfrm rot="16200000">
            <a:off x="4777076" y="2439197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656E80-173D-440E-9406-9A42232A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12" y="2335270"/>
            <a:ext cx="613318" cy="61331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80A63-BF5E-4D20-90FC-9D9704414315}"/>
              </a:ext>
            </a:extLst>
          </p:cNvPr>
          <p:cNvSpPr/>
          <p:nvPr/>
        </p:nvSpPr>
        <p:spPr>
          <a:xfrm>
            <a:off x="7826310" y="4757950"/>
            <a:ext cx="346128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00464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5 Whys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C4B90D-8CBB-41C5-B3C5-F03270744EA6}"/>
              </a:ext>
            </a:extLst>
          </p:cNvPr>
          <p:cNvSpPr/>
          <p:nvPr/>
        </p:nvSpPr>
        <p:spPr>
          <a:xfrm>
            <a:off x="704537" y="2161018"/>
            <a:ext cx="310296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4B895-3114-4323-9119-3E34CA51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78" y="2335270"/>
            <a:ext cx="613318" cy="61331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4052F53-0516-4845-AE6F-31F76DD01D08}"/>
              </a:ext>
            </a:extLst>
          </p:cNvPr>
          <p:cNvSpPr/>
          <p:nvPr/>
        </p:nvSpPr>
        <p:spPr>
          <a:xfrm rot="16200000">
            <a:off x="3734985" y="2432613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2FBD48-C1EC-4E7A-8BDA-FB60805E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77" y="2328686"/>
            <a:ext cx="613318" cy="61331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2A1F7AB-8604-4985-890B-4A9CB8757316}"/>
              </a:ext>
            </a:extLst>
          </p:cNvPr>
          <p:cNvSpPr/>
          <p:nvPr/>
        </p:nvSpPr>
        <p:spPr>
          <a:xfrm rot="16200000">
            <a:off x="4777076" y="2439197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656E80-173D-440E-9406-9A42232A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12" y="2335270"/>
            <a:ext cx="613318" cy="613318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42170B9-4B88-4D56-9218-0A89BD094B85}"/>
              </a:ext>
            </a:extLst>
          </p:cNvPr>
          <p:cNvSpPr/>
          <p:nvPr/>
        </p:nvSpPr>
        <p:spPr>
          <a:xfrm rot="16200000">
            <a:off x="5926748" y="2445104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80A63-BF5E-4D20-90FC-9D9704414315}"/>
              </a:ext>
            </a:extLst>
          </p:cNvPr>
          <p:cNvSpPr/>
          <p:nvPr/>
        </p:nvSpPr>
        <p:spPr>
          <a:xfrm>
            <a:off x="7826310" y="4757950"/>
            <a:ext cx="346128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5 Whys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C4B90D-8CBB-41C5-B3C5-F03270744EA6}"/>
              </a:ext>
            </a:extLst>
          </p:cNvPr>
          <p:cNvSpPr/>
          <p:nvPr/>
        </p:nvSpPr>
        <p:spPr>
          <a:xfrm>
            <a:off x="704537" y="2161018"/>
            <a:ext cx="310296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4B895-3114-4323-9119-3E34CA51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78" y="2335270"/>
            <a:ext cx="613318" cy="61331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95EB827-CDD7-491D-AC54-20E24F32C9DF}"/>
              </a:ext>
            </a:extLst>
          </p:cNvPr>
          <p:cNvSpPr/>
          <p:nvPr/>
        </p:nvSpPr>
        <p:spPr>
          <a:xfrm>
            <a:off x="6514728" y="3161611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AF5C3-C9D5-4559-ACE6-CB45397F0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78" y="3698474"/>
            <a:ext cx="613318" cy="61331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4052F53-0516-4845-AE6F-31F76DD01D08}"/>
              </a:ext>
            </a:extLst>
          </p:cNvPr>
          <p:cNvSpPr/>
          <p:nvPr/>
        </p:nvSpPr>
        <p:spPr>
          <a:xfrm rot="16200000">
            <a:off x="3734985" y="2432613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2FBD48-C1EC-4E7A-8BDA-FB60805E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77" y="2328686"/>
            <a:ext cx="613318" cy="61331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2A1F7AB-8604-4985-890B-4A9CB8757316}"/>
              </a:ext>
            </a:extLst>
          </p:cNvPr>
          <p:cNvSpPr/>
          <p:nvPr/>
        </p:nvSpPr>
        <p:spPr>
          <a:xfrm rot="16200000">
            <a:off x="4777076" y="2439197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656E80-173D-440E-9406-9A42232A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12" y="2335270"/>
            <a:ext cx="613318" cy="613318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42170B9-4B88-4D56-9218-0A89BD094B85}"/>
              </a:ext>
            </a:extLst>
          </p:cNvPr>
          <p:cNvSpPr/>
          <p:nvPr/>
        </p:nvSpPr>
        <p:spPr>
          <a:xfrm rot="16200000">
            <a:off x="5926748" y="2445104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80A63-BF5E-4D20-90FC-9D9704414315}"/>
              </a:ext>
            </a:extLst>
          </p:cNvPr>
          <p:cNvSpPr/>
          <p:nvPr/>
        </p:nvSpPr>
        <p:spPr>
          <a:xfrm>
            <a:off x="7826310" y="4757950"/>
            <a:ext cx="346128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39854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5 Whys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C4B90D-8CBB-41C5-B3C5-F03270744EA6}"/>
              </a:ext>
            </a:extLst>
          </p:cNvPr>
          <p:cNvSpPr/>
          <p:nvPr/>
        </p:nvSpPr>
        <p:spPr>
          <a:xfrm>
            <a:off x="704537" y="2161018"/>
            <a:ext cx="310296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4B895-3114-4323-9119-3E34CA51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78" y="2335270"/>
            <a:ext cx="613318" cy="61331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95EB827-CDD7-491D-AC54-20E24F32C9DF}"/>
              </a:ext>
            </a:extLst>
          </p:cNvPr>
          <p:cNvSpPr/>
          <p:nvPr/>
        </p:nvSpPr>
        <p:spPr>
          <a:xfrm>
            <a:off x="6514728" y="3161611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AEA0132-F45F-4E7B-A837-E865619605F5}"/>
              </a:ext>
            </a:extLst>
          </p:cNvPr>
          <p:cNvSpPr/>
          <p:nvPr/>
        </p:nvSpPr>
        <p:spPr>
          <a:xfrm>
            <a:off x="6507478" y="4443191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AF5C3-C9D5-4559-ACE6-CB45397F0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78" y="3698474"/>
            <a:ext cx="613318" cy="61331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AF23355-985C-4986-97DD-F7E9972FB7A8}"/>
              </a:ext>
            </a:extLst>
          </p:cNvPr>
          <p:cNvSpPr/>
          <p:nvPr/>
        </p:nvSpPr>
        <p:spPr>
          <a:xfrm rot="16200000">
            <a:off x="7109065" y="5027409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0FB94-3D41-497D-9DA9-E520122A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36" y="4923482"/>
            <a:ext cx="613318" cy="61331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4052F53-0516-4845-AE6F-31F76DD01D08}"/>
              </a:ext>
            </a:extLst>
          </p:cNvPr>
          <p:cNvSpPr/>
          <p:nvPr/>
        </p:nvSpPr>
        <p:spPr>
          <a:xfrm rot="16200000">
            <a:off x="3734985" y="2432613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2FBD48-C1EC-4E7A-8BDA-FB60805E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77" y="2328686"/>
            <a:ext cx="613318" cy="61331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2A1F7AB-8604-4985-890B-4A9CB8757316}"/>
              </a:ext>
            </a:extLst>
          </p:cNvPr>
          <p:cNvSpPr/>
          <p:nvPr/>
        </p:nvSpPr>
        <p:spPr>
          <a:xfrm rot="16200000">
            <a:off x="4777076" y="2439197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656E80-173D-440E-9406-9A42232A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12" y="2335270"/>
            <a:ext cx="613318" cy="613318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42170B9-4B88-4D56-9218-0A89BD094B85}"/>
              </a:ext>
            </a:extLst>
          </p:cNvPr>
          <p:cNvSpPr/>
          <p:nvPr/>
        </p:nvSpPr>
        <p:spPr>
          <a:xfrm rot="16200000">
            <a:off x="5926748" y="2445104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80A63-BF5E-4D20-90FC-9D9704414315}"/>
              </a:ext>
            </a:extLst>
          </p:cNvPr>
          <p:cNvSpPr/>
          <p:nvPr/>
        </p:nvSpPr>
        <p:spPr>
          <a:xfrm>
            <a:off x="7826310" y="4757950"/>
            <a:ext cx="346128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50214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5 Whys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C4B90D-8CBB-41C5-B3C5-F03270744EA6}"/>
              </a:ext>
            </a:extLst>
          </p:cNvPr>
          <p:cNvSpPr/>
          <p:nvPr/>
        </p:nvSpPr>
        <p:spPr>
          <a:xfrm>
            <a:off x="704537" y="2161018"/>
            <a:ext cx="310296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4B895-3114-4323-9119-3E34CA51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78" y="2335270"/>
            <a:ext cx="613318" cy="61331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95EB827-CDD7-491D-AC54-20E24F32C9DF}"/>
              </a:ext>
            </a:extLst>
          </p:cNvPr>
          <p:cNvSpPr/>
          <p:nvPr/>
        </p:nvSpPr>
        <p:spPr>
          <a:xfrm>
            <a:off x="6514728" y="3161611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AEA0132-F45F-4E7B-A837-E865619605F5}"/>
              </a:ext>
            </a:extLst>
          </p:cNvPr>
          <p:cNvSpPr/>
          <p:nvPr/>
        </p:nvSpPr>
        <p:spPr>
          <a:xfrm>
            <a:off x="6507478" y="4443191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AF5C3-C9D5-4559-ACE6-CB45397F0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78" y="3698474"/>
            <a:ext cx="613318" cy="61331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AF23355-985C-4986-97DD-F7E9972FB7A8}"/>
              </a:ext>
            </a:extLst>
          </p:cNvPr>
          <p:cNvSpPr/>
          <p:nvPr/>
        </p:nvSpPr>
        <p:spPr>
          <a:xfrm rot="16200000">
            <a:off x="7109065" y="5027409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0FB94-3D41-497D-9DA9-E520122A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36" y="4923482"/>
            <a:ext cx="613318" cy="61331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4052F53-0516-4845-AE6F-31F76DD01D08}"/>
              </a:ext>
            </a:extLst>
          </p:cNvPr>
          <p:cNvSpPr/>
          <p:nvPr/>
        </p:nvSpPr>
        <p:spPr>
          <a:xfrm rot="16200000">
            <a:off x="3734985" y="2432613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2FBD48-C1EC-4E7A-8BDA-FB60805E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77" y="2328686"/>
            <a:ext cx="613318" cy="61331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2A1F7AB-8604-4985-890B-4A9CB8757316}"/>
              </a:ext>
            </a:extLst>
          </p:cNvPr>
          <p:cNvSpPr/>
          <p:nvPr/>
        </p:nvSpPr>
        <p:spPr>
          <a:xfrm rot="16200000">
            <a:off x="4777076" y="2439197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656E80-173D-440E-9406-9A42232A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12" y="2335270"/>
            <a:ext cx="613318" cy="613318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42170B9-4B88-4D56-9218-0A89BD094B85}"/>
              </a:ext>
            </a:extLst>
          </p:cNvPr>
          <p:cNvSpPr/>
          <p:nvPr/>
        </p:nvSpPr>
        <p:spPr>
          <a:xfrm rot="16200000">
            <a:off x="5926748" y="2445104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80A63-BF5E-4D20-90FC-9D9704414315}"/>
              </a:ext>
            </a:extLst>
          </p:cNvPr>
          <p:cNvSpPr/>
          <p:nvPr/>
        </p:nvSpPr>
        <p:spPr>
          <a:xfrm>
            <a:off x="7826310" y="4757950"/>
            <a:ext cx="346128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Resolution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8AF45F7-0AA6-4C14-A101-1005762FC921}"/>
              </a:ext>
            </a:extLst>
          </p:cNvPr>
          <p:cNvSpPr/>
          <p:nvPr/>
        </p:nvSpPr>
        <p:spPr>
          <a:xfrm rot="16200000">
            <a:off x="7129413" y="2413323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A584CC-13C2-459E-82FB-3410F7352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348" y="2319668"/>
            <a:ext cx="613318" cy="613318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D4B92A42-2285-406E-A53B-453DDECDEB88}"/>
              </a:ext>
            </a:extLst>
          </p:cNvPr>
          <p:cNvSpPr/>
          <p:nvPr/>
        </p:nvSpPr>
        <p:spPr>
          <a:xfrm rot="16200000">
            <a:off x="8373283" y="2429330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A81FF9-9094-4E7C-8B8C-736D761E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359" y="2335270"/>
            <a:ext cx="613318" cy="613318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8B6445A1-29DA-4DAF-BF8B-B8861F5026FD}"/>
              </a:ext>
            </a:extLst>
          </p:cNvPr>
          <p:cNvSpPr/>
          <p:nvPr/>
        </p:nvSpPr>
        <p:spPr>
          <a:xfrm>
            <a:off x="9650112" y="2439197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9949341-02F7-466E-B342-87E23CE5D4C8}"/>
              </a:ext>
            </a:extLst>
          </p:cNvPr>
          <p:cNvSpPr/>
          <p:nvPr/>
        </p:nvSpPr>
        <p:spPr>
          <a:xfrm>
            <a:off x="7774579" y="3161611"/>
            <a:ext cx="3461283" cy="94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70261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Dependency Wheel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6AC7197B-AA01-4327-9FC8-1083A3C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171" y="2318478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108B1FF2-A58F-4643-82F9-95698990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809" y="2296583"/>
            <a:ext cx="914400" cy="914400"/>
          </a:xfrm>
          <a:prstGeom prst="rect">
            <a:avLst/>
          </a:prstGeom>
        </p:spPr>
      </p:pic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67547EDF-D40D-4648-B91A-8A149918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5790" y="3167923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7DB7E6FE-792E-471A-AA02-84954829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6331" y="2300990"/>
            <a:ext cx="914400" cy="914400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9B76F184-39DF-4F28-AEA0-56C96246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4886" y="4947935"/>
            <a:ext cx="914400" cy="914400"/>
          </a:xfrm>
          <a:prstGeom prst="rect">
            <a:avLst/>
          </a:prstGeom>
        </p:spPr>
      </p:pic>
      <p:pic>
        <p:nvPicPr>
          <p:cNvPr id="15" name="Graphic 14" descr="Paper">
            <a:extLst>
              <a:ext uri="{FF2B5EF4-FFF2-40B4-BE49-F238E27FC236}">
                <a16:creationId xmlns:a16="http://schemas.microsoft.com/office/drawing/2014/main" id="{9E844553-6474-4A25-BC2A-A2A68F0D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4891" y="2710723"/>
            <a:ext cx="914400" cy="914400"/>
          </a:xfrm>
          <a:prstGeom prst="rect">
            <a:avLst/>
          </a:prstGeom>
        </p:spPr>
      </p:pic>
      <p:pic>
        <p:nvPicPr>
          <p:cNvPr id="16" name="Graphic 15" descr="Paper">
            <a:extLst>
              <a:ext uri="{FF2B5EF4-FFF2-40B4-BE49-F238E27FC236}">
                <a16:creationId xmlns:a16="http://schemas.microsoft.com/office/drawing/2014/main" id="{E21112D0-2281-48A1-88FD-24ED94F7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081" y="3232878"/>
            <a:ext cx="914400" cy="914400"/>
          </a:xfrm>
          <a:prstGeom prst="rect">
            <a:avLst/>
          </a:prstGeom>
        </p:spPr>
      </p:pic>
      <p:pic>
        <p:nvPicPr>
          <p:cNvPr id="17" name="Graphic 16" descr="Paper">
            <a:extLst>
              <a:ext uri="{FF2B5EF4-FFF2-40B4-BE49-F238E27FC236}">
                <a16:creationId xmlns:a16="http://schemas.microsoft.com/office/drawing/2014/main" id="{87743081-D908-4714-A4F8-A7FE5C313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3743" y="4735646"/>
            <a:ext cx="914400" cy="914400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26E650DB-2851-4D0A-9F8F-9D13BDA40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6748" y="3886201"/>
            <a:ext cx="914400" cy="914400"/>
          </a:xfrm>
          <a:prstGeom prst="rect">
            <a:avLst/>
          </a:prstGeom>
        </p:spPr>
      </p:pic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D6EA294A-D537-40A4-A975-7BB6F6173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4929" y="3821246"/>
            <a:ext cx="914400" cy="914400"/>
          </a:xfrm>
          <a:prstGeom prst="rect">
            <a:avLst/>
          </a:prstGeom>
        </p:spPr>
      </p:pic>
      <p:pic>
        <p:nvPicPr>
          <p:cNvPr id="24" name="Graphic 23" descr="Paper">
            <a:extLst>
              <a:ext uri="{FF2B5EF4-FFF2-40B4-BE49-F238E27FC236}">
                <a16:creationId xmlns:a16="http://schemas.microsoft.com/office/drawing/2014/main" id="{B619D5E2-7192-49C7-94D5-E735C33C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4843" y="4147278"/>
            <a:ext cx="914400" cy="914400"/>
          </a:xfrm>
          <a:prstGeom prst="rect">
            <a:avLst/>
          </a:prstGeom>
        </p:spPr>
      </p:pic>
      <p:pic>
        <p:nvPicPr>
          <p:cNvPr id="25" name="Graphic 24" descr="Paper">
            <a:extLst>
              <a:ext uri="{FF2B5EF4-FFF2-40B4-BE49-F238E27FC236}">
                <a16:creationId xmlns:a16="http://schemas.microsoft.com/office/drawing/2014/main" id="{15C39CB4-6E3D-416D-9310-70E7B54D0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7975" y="3992380"/>
            <a:ext cx="914400" cy="914400"/>
          </a:xfrm>
          <a:prstGeom prst="rect">
            <a:avLst/>
          </a:prstGeom>
        </p:spPr>
      </p:pic>
      <p:pic>
        <p:nvPicPr>
          <p:cNvPr id="27" name="Graphic 26" descr="Paper">
            <a:extLst>
              <a:ext uri="{FF2B5EF4-FFF2-40B4-BE49-F238E27FC236}">
                <a16:creationId xmlns:a16="http://schemas.microsoft.com/office/drawing/2014/main" id="{B5774BA1-5FB8-4C55-8DFC-B511F08DD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136" y="4440766"/>
            <a:ext cx="914400" cy="914400"/>
          </a:xfrm>
          <a:prstGeom prst="rect">
            <a:avLst/>
          </a:prstGeom>
        </p:spPr>
      </p:pic>
      <p:pic>
        <p:nvPicPr>
          <p:cNvPr id="28" name="Graphic 27" descr="Paper">
            <a:extLst>
              <a:ext uri="{FF2B5EF4-FFF2-40B4-BE49-F238E27FC236}">
                <a16:creationId xmlns:a16="http://schemas.microsoft.com/office/drawing/2014/main" id="{6EC04D43-5F26-49DA-8811-4815BEF80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5251" y="2710722"/>
            <a:ext cx="914400" cy="914400"/>
          </a:xfrm>
          <a:prstGeom prst="rect">
            <a:avLst/>
          </a:prstGeom>
        </p:spPr>
      </p:pic>
      <p:pic>
        <p:nvPicPr>
          <p:cNvPr id="29" name="Graphic 28" descr="Paper">
            <a:extLst>
              <a:ext uri="{FF2B5EF4-FFF2-40B4-BE49-F238E27FC236}">
                <a16:creationId xmlns:a16="http://schemas.microsoft.com/office/drawing/2014/main" id="{2399A1DE-148C-4241-ADCD-F4440D446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2114" y="5192846"/>
            <a:ext cx="914400" cy="914400"/>
          </a:xfrm>
          <a:prstGeom prst="rect">
            <a:avLst/>
          </a:prstGeom>
        </p:spPr>
      </p:pic>
      <p:pic>
        <p:nvPicPr>
          <p:cNvPr id="31" name="Graphic 30" descr="Paper">
            <a:extLst>
              <a:ext uri="{FF2B5EF4-FFF2-40B4-BE49-F238E27FC236}">
                <a16:creationId xmlns:a16="http://schemas.microsoft.com/office/drawing/2014/main" id="{D9D4D7DF-384B-494C-8C38-F037FDEC6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2179" y="5470160"/>
            <a:ext cx="914400" cy="914400"/>
          </a:xfrm>
          <a:prstGeom prst="rect">
            <a:avLst/>
          </a:prstGeom>
        </p:spPr>
      </p:pic>
      <p:pic>
        <p:nvPicPr>
          <p:cNvPr id="33" name="Graphic 32" descr="Paper">
            <a:extLst>
              <a:ext uri="{FF2B5EF4-FFF2-40B4-BE49-F238E27FC236}">
                <a16:creationId xmlns:a16="http://schemas.microsoft.com/office/drawing/2014/main" id="{71D12157-5B2D-4B8C-8CD7-8FE360D8E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332" y="2939323"/>
            <a:ext cx="914400" cy="914400"/>
          </a:xfrm>
          <a:prstGeom prst="rect">
            <a:avLst/>
          </a:prstGeom>
        </p:spPr>
      </p:pic>
      <p:pic>
        <p:nvPicPr>
          <p:cNvPr id="35" name="Graphic 34" descr="Paper">
            <a:extLst>
              <a:ext uri="{FF2B5EF4-FFF2-40B4-BE49-F238E27FC236}">
                <a16:creationId xmlns:a16="http://schemas.microsoft.com/office/drawing/2014/main" id="{434D8C63-2B61-4888-9067-9BE5F37FB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1057" y="51928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What you will Learn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D9531-3453-4CF0-B27E-3340C4BBEC96}"/>
              </a:ext>
            </a:extLst>
          </p:cNvPr>
          <p:cNvSpPr txBox="1"/>
          <p:nvPr/>
        </p:nvSpPr>
        <p:spPr>
          <a:xfrm>
            <a:off x="1300480" y="2514600"/>
            <a:ext cx="883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What is a Symptom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Common Symptoms in Projects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How to ask Questions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What is a Root Issue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How to find Root Issues</a:t>
            </a:r>
          </a:p>
        </p:txBody>
      </p:sp>
    </p:spTree>
    <p:extLst>
      <p:ext uri="{BB962C8B-B14F-4D97-AF65-F5344CB8AC3E}">
        <p14:creationId xmlns:p14="http://schemas.microsoft.com/office/powerpoint/2010/main" val="173948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Dependency Wheel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6AC7197B-AA01-4327-9FC8-1083A3C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171" y="2318478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108B1FF2-A58F-4643-82F9-95698990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809" y="2296583"/>
            <a:ext cx="914400" cy="914400"/>
          </a:xfrm>
          <a:prstGeom prst="rect">
            <a:avLst/>
          </a:prstGeom>
        </p:spPr>
      </p:pic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67547EDF-D40D-4648-B91A-8A149918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171" y="3625122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7DB7E6FE-792E-471A-AA02-84954829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6331" y="2300990"/>
            <a:ext cx="914400" cy="914400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9B76F184-39DF-4F28-AEA0-56C96246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243" y="2296583"/>
            <a:ext cx="914400" cy="914400"/>
          </a:xfrm>
          <a:prstGeom prst="rect">
            <a:avLst/>
          </a:prstGeom>
        </p:spPr>
      </p:pic>
      <p:pic>
        <p:nvPicPr>
          <p:cNvPr id="15" name="Graphic 14" descr="Paper">
            <a:extLst>
              <a:ext uri="{FF2B5EF4-FFF2-40B4-BE49-F238E27FC236}">
                <a16:creationId xmlns:a16="http://schemas.microsoft.com/office/drawing/2014/main" id="{9E844553-6474-4A25-BC2A-A2A68F0D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6689" y="2296583"/>
            <a:ext cx="914400" cy="914400"/>
          </a:xfrm>
          <a:prstGeom prst="rect">
            <a:avLst/>
          </a:prstGeom>
        </p:spPr>
      </p:pic>
      <p:pic>
        <p:nvPicPr>
          <p:cNvPr id="16" name="Graphic 15" descr="Paper">
            <a:extLst>
              <a:ext uri="{FF2B5EF4-FFF2-40B4-BE49-F238E27FC236}">
                <a16:creationId xmlns:a16="http://schemas.microsoft.com/office/drawing/2014/main" id="{E21112D0-2281-48A1-88FD-24ED94F7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171" y="4539522"/>
            <a:ext cx="914400" cy="914400"/>
          </a:xfrm>
          <a:prstGeom prst="rect">
            <a:avLst/>
          </a:prstGeom>
        </p:spPr>
      </p:pic>
      <p:pic>
        <p:nvPicPr>
          <p:cNvPr id="17" name="Graphic 16" descr="Paper">
            <a:extLst>
              <a:ext uri="{FF2B5EF4-FFF2-40B4-BE49-F238E27FC236}">
                <a16:creationId xmlns:a16="http://schemas.microsoft.com/office/drawing/2014/main" id="{87743081-D908-4714-A4F8-A7FE5C313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809" y="3553330"/>
            <a:ext cx="914400" cy="914400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26E650DB-2851-4D0A-9F8F-9D13BDA40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6689" y="3553330"/>
            <a:ext cx="914400" cy="914400"/>
          </a:xfrm>
          <a:prstGeom prst="rect">
            <a:avLst/>
          </a:prstGeom>
        </p:spPr>
      </p:pic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D6EA294A-D537-40A4-A975-7BB6F6173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153" y="4539522"/>
            <a:ext cx="914400" cy="914400"/>
          </a:xfrm>
          <a:prstGeom prst="rect">
            <a:avLst/>
          </a:prstGeom>
        </p:spPr>
      </p:pic>
      <p:pic>
        <p:nvPicPr>
          <p:cNvPr id="24" name="Graphic 23" descr="Paper">
            <a:extLst>
              <a:ext uri="{FF2B5EF4-FFF2-40B4-BE49-F238E27FC236}">
                <a16:creationId xmlns:a16="http://schemas.microsoft.com/office/drawing/2014/main" id="{B619D5E2-7192-49C7-94D5-E735C33C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1910" y="3553330"/>
            <a:ext cx="914400" cy="914400"/>
          </a:xfrm>
          <a:prstGeom prst="rect">
            <a:avLst/>
          </a:prstGeom>
        </p:spPr>
      </p:pic>
      <p:pic>
        <p:nvPicPr>
          <p:cNvPr id="25" name="Graphic 24" descr="Paper">
            <a:extLst>
              <a:ext uri="{FF2B5EF4-FFF2-40B4-BE49-F238E27FC236}">
                <a16:creationId xmlns:a16="http://schemas.microsoft.com/office/drawing/2014/main" id="{15C39CB4-6E3D-416D-9310-70E7B54D0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1910" y="4556016"/>
            <a:ext cx="914400" cy="914400"/>
          </a:xfrm>
          <a:prstGeom prst="rect">
            <a:avLst/>
          </a:prstGeom>
        </p:spPr>
      </p:pic>
      <p:pic>
        <p:nvPicPr>
          <p:cNvPr id="27" name="Graphic 26" descr="Paper">
            <a:extLst>
              <a:ext uri="{FF2B5EF4-FFF2-40B4-BE49-F238E27FC236}">
                <a16:creationId xmlns:a16="http://schemas.microsoft.com/office/drawing/2014/main" id="{B5774BA1-5FB8-4C55-8DFC-B511F08DD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1910" y="5506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37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Dependency Wheel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6AC7197B-AA01-4327-9FC8-1083A3C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8337" y="3471333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108B1FF2-A58F-4643-82F9-95698990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28" y="2286000"/>
            <a:ext cx="914400" cy="914400"/>
          </a:xfrm>
          <a:prstGeom prst="rect">
            <a:avLst/>
          </a:prstGeom>
        </p:spPr>
      </p:pic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67547EDF-D40D-4648-B91A-8A149918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5419" y="5334000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7DB7E6FE-792E-471A-AA02-84954829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0012" y="5334000"/>
            <a:ext cx="914400" cy="914400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9B76F184-39DF-4F28-AEA0-56C96246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34713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5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Dependency Wheel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6AC7197B-AA01-4327-9FC8-1083A3C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8337" y="3471333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108B1FF2-A58F-4643-82F9-95698990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28" y="2286000"/>
            <a:ext cx="914400" cy="914400"/>
          </a:xfrm>
          <a:prstGeom prst="rect">
            <a:avLst/>
          </a:prstGeom>
        </p:spPr>
      </p:pic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67547EDF-D40D-4648-B91A-8A149918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5419" y="5334000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7DB7E6FE-792E-471A-AA02-84954829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0012" y="5334000"/>
            <a:ext cx="914400" cy="914400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9B76F184-39DF-4F28-AEA0-56C96246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3471333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CB3DA0-2B02-44C9-8718-496E0CF2AB7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239819" y="4038599"/>
            <a:ext cx="2203038" cy="17526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2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Dependency Wheel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6AC7197B-AA01-4327-9FC8-1083A3C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8337" y="3471333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108B1FF2-A58F-4643-82F9-95698990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28" y="2286000"/>
            <a:ext cx="914400" cy="914400"/>
          </a:xfrm>
          <a:prstGeom prst="rect">
            <a:avLst/>
          </a:prstGeom>
        </p:spPr>
      </p:pic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67547EDF-D40D-4648-B91A-8A149918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5419" y="5334000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7DB7E6FE-792E-471A-AA02-84954829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0012" y="5334000"/>
            <a:ext cx="914400" cy="914400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9B76F184-39DF-4F28-AEA0-56C96246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3471333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CB3DA0-2B02-44C9-8718-496E0CF2AB7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239819" y="4038599"/>
            <a:ext cx="2203038" cy="17526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355241-1E98-4F67-8E2D-42F2A36374C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619513" y="4148667"/>
            <a:ext cx="2560499" cy="16425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4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Dependency Wheel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6AC7197B-AA01-4327-9FC8-1083A3C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8337" y="3471333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108B1FF2-A58F-4643-82F9-95698990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28" y="2286000"/>
            <a:ext cx="914400" cy="914400"/>
          </a:xfrm>
          <a:prstGeom prst="rect">
            <a:avLst/>
          </a:prstGeom>
        </p:spPr>
      </p:pic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67547EDF-D40D-4648-B91A-8A149918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5419" y="5334000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7DB7E6FE-792E-471A-AA02-84954829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0012" y="5334000"/>
            <a:ext cx="914400" cy="914400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9B76F184-39DF-4F28-AEA0-56C96246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3471333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CB3DA0-2B02-44C9-8718-496E0CF2AB7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239819" y="4038599"/>
            <a:ext cx="2203038" cy="17526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355241-1E98-4F67-8E2D-42F2A36374C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619513" y="4148667"/>
            <a:ext cx="2560499" cy="16425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6E3C08-C35D-4A23-9E19-88C98DA0358D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>
            <a:off x="4005328" y="3200400"/>
            <a:ext cx="1631884" cy="72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4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Dependency Wheel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6AC7197B-AA01-4327-9FC8-1083A3C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8337" y="3471333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108B1FF2-A58F-4643-82F9-95698990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28" y="2286000"/>
            <a:ext cx="914400" cy="914400"/>
          </a:xfrm>
          <a:prstGeom prst="rect">
            <a:avLst/>
          </a:prstGeom>
        </p:spPr>
      </p:pic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67547EDF-D40D-4648-B91A-8A149918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5419" y="5334000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7DB7E6FE-792E-471A-AA02-84954829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0012" y="5334000"/>
            <a:ext cx="914400" cy="914400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9B76F184-39DF-4F28-AEA0-56C96246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3471333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CB3DA0-2B02-44C9-8718-496E0CF2AB7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239819" y="4038599"/>
            <a:ext cx="2203038" cy="17526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355241-1E98-4F67-8E2D-42F2A36374C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619513" y="4148667"/>
            <a:ext cx="2560499" cy="16425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6E3C08-C35D-4A23-9E19-88C98DA0358D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>
            <a:off x="4005328" y="3200400"/>
            <a:ext cx="1631884" cy="72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EEB786-F221-4FD0-8D22-BC630CD3995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02737" y="3928533"/>
            <a:ext cx="271877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2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Dependency Wheel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D391C7-9595-4C7E-9102-F9FFBADB791F}"/>
              </a:ext>
            </a:extLst>
          </p:cNvPr>
          <p:cNvSpPr/>
          <p:nvPr/>
        </p:nvSpPr>
        <p:spPr>
          <a:xfrm>
            <a:off x="7212992" y="6966346"/>
            <a:ext cx="613318" cy="405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6AC7197B-AA01-4327-9FC8-1083A3C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8337" y="3471333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108B1FF2-A58F-4643-82F9-95698990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28" y="2286000"/>
            <a:ext cx="914400" cy="914400"/>
          </a:xfrm>
          <a:prstGeom prst="rect">
            <a:avLst/>
          </a:prstGeom>
        </p:spPr>
      </p:pic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67547EDF-D40D-4648-B91A-8A149918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5419" y="5334000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7DB7E6FE-792E-471A-AA02-84954829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0012" y="5334000"/>
            <a:ext cx="914400" cy="914400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9B76F184-39DF-4F28-AEA0-56C96246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3471333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CB3DA0-2B02-44C9-8718-496E0CF2AB7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239819" y="4038599"/>
            <a:ext cx="2203038" cy="17526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355241-1E98-4F67-8E2D-42F2A36374C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619513" y="4148667"/>
            <a:ext cx="2560499" cy="16425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6E3C08-C35D-4A23-9E19-88C98DA0358D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>
            <a:off x="4005328" y="3200400"/>
            <a:ext cx="1631884" cy="72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F8B623-90BD-46D6-8315-4BC734083446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flipV="1">
            <a:off x="5637212" y="3928533"/>
            <a:ext cx="0" cy="14054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EEB786-F221-4FD0-8D22-BC630CD3995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02737" y="3928533"/>
            <a:ext cx="271877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19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CBC-818B-4C11-97AE-F3C3DF1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6E80A-5086-49B2-9045-071BF14229CF}"/>
              </a:ext>
            </a:extLst>
          </p:cNvPr>
          <p:cNvSpPr txBox="1"/>
          <p:nvPr/>
        </p:nvSpPr>
        <p:spPr>
          <a:xfrm>
            <a:off x="1141413" y="3777521"/>
            <a:ext cx="6878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@cajunAA</a:t>
            </a:r>
          </a:p>
          <a:p>
            <a:r>
              <a:rPr lang="en-US" sz="2800" dirty="0"/>
              <a:t>github.com/aaronralls</a:t>
            </a:r>
          </a:p>
          <a:p>
            <a:r>
              <a:rPr lang="en-US" sz="2800" dirty="0"/>
              <a:t>Arkeytek.com</a:t>
            </a:r>
          </a:p>
          <a:p>
            <a:r>
              <a:rPr lang="en-US" sz="2800" dirty="0">
                <a:hlinkClick r:id="rId3"/>
              </a:rPr>
              <a:t>http://aaronralls.com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28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603339-D7EC-47E6-A347-B028F57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What is a Symptom?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D9531-3453-4CF0-B27E-3340C4BBEC96}"/>
              </a:ext>
            </a:extLst>
          </p:cNvPr>
          <p:cNvSpPr txBox="1"/>
          <p:nvPr/>
        </p:nvSpPr>
        <p:spPr>
          <a:xfrm>
            <a:off x="1300480" y="25146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Subjective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Observable</a:t>
            </a:r>
          </a:p>
        </p:txBody>
      </p:sp>
    </p:spTree>
    <p:extLst>
      <p:ext uri="{BB962C8B-B14F-4D97-AF65-F5344CB8AC3E}">
        <p14:creationId xmlns:p14="http://schemas.microsoft.com/office/powerpoint/2010/main" val="119648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CBC-818B-4C11-97AE-F3C3DF1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Common Symptoms in Projects</a:t>
            </a:r>
          </a:p>
        </p:txBody>
      </p:sp>
    </p:spTree>
    <p:extLst>
      <p:ext uri="{BB962C8B-B14F-4D97-AF65-F5344CB8AC3E}">
        <p14:creationId xmlns:p14="http://schemas.microsoft.com/office/powerpoint/2010/main" val="242529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CBC-818B-4C11-97AE-F3C3DF1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NEVER ENDING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44252-F431-4B64-9CD8-0890A531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506" y="1742215"/>
            <a:ext cx="5202371" cy="52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058C6B-DAFD-4721-95F5-A8160C98D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46" y="1742215"/>
            <a:ext cx="5202371" cy="520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F292CB-F85A-42B1-8ABE-B5A7ADB2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814" y="1742215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3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CBC-818B-4C11-97AE-F3C3DF1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 want My REPORTS!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6356C-4C9B-4CC5-8D07-5054C1B47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65" y="1655629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6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CBC-818B-4C11-97AE-F3C3DF1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Error EMAIL SPAMMER</a:t>
            </a:r>
          </a:p>
        </p:txBody>
      </p:sp>
      <p:pic>
        <p:nvPicPr>
          <p:cNvPr id="4" name="Picture 3" descr="A close up of a card&#10;&#10;Description generated with high confidence">
            <a:extLst>
              <a:ext uri="{FF2B5EF4-FFF2-40B4-BE49-F238E27FC236}">
                <a16:creationId xmlns:a16="http://schemas.microsoft.com/office/drawing/2014/main" id="{766ADF9F-577A-4836-BBAD-D0BD0991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05" y="2514600"/>
            <a:ext cx="2156479" cy="2156479"/>
          </a:xfrm>
          <a:prstGeom prst="rect">
            <a:avLst/>
          </a:prstGeom>
        </p:spPr>
      </p:pic>
      <p:pic>
        <p:nvPicPr>
          <p:cNvPr id="6" name="Picture 5" descr="A close up of a card&#10;&#10;Description generated with high confidence">
            <a:extLst>
              <a:ext uri="{FF2B5EF4-FFF2-40B4-BE49-F238E27FC236}">
                <a16:creationId xmlns:a16="http://schemas.microsoft.com/office/drawing/2014/main" id="{9B57A05B-3093-42CA-A8FA-61F5DD8C7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29" y="2448919"/>
            <a:ext cx="2156479" cy="2156479"/>
          </a:xfrm>
          <a:prstGeom prst="rect">
            <a:avLst/>
          </a:prstGeom>
        </p:spPr>
      </p:pic>
      <p:pic>
        <p:nvPicPr>
          <p:cNvPr id="7" name="Picture 6" descr="A close up of a card&#10;&#10;Description generated with high confidence">
            <a:extLst>
              <a:ext uri="{FF2B5EF4-FFF2-40B4-BE49-F238E27FC236}">
                <a16:creationId xmlns:a16="http://schemas.microsoft.com/office/drawing/2014/main" id="{ED14A6B4-1008-4686-9D23-1B49B390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791" y="3086724"/>
            <a:ext cx="2156479" cy="2156479"/>
          </a:xfrm>
          <a:prstGeom prst="rect">
            <a:avLst/>
          </a:prstGeom>
        </p:spPr>
      </p:pic>
      <p:pic>
        <p:nvPicPr>
          <p:cNvPr id="8" name="Picture 7" descr="A close up of a card&#10;&#10;Description generated with high confidence">
            <a:extLst>
              <a:ext uri="{FF2B5EF4-FFF2-40B4-BE49-F238E27FC236}">
                <a16:creationId xmlns:a16="http://schemas.microsoft.com/office/drawing/2014/main" id="{DCE9669E-C683-40B7-BEA3-ED1ED441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902" y="3971144"/>
            <a:ext cx="2156479" cy="2156479"/>
          </a:xfrm>
          <a:prstGeom prst="rect">
            <a:avLst/>
          </a:prstGeom>
        </p:spPr>
      </p:pic>
      <p:pic>
        <p:nvPicPr>
          <p:cNvPr id="9" name="Picture 8" descr="A close up of a card&#10;&#10;Description generated with high confidence">
            <a:extLst>
              <a:ext uri="{FF2B5EF4-FFF2-40B4-BE49-F238E27FC236}">
                <a16:creationId xmlns:a16="http://schemas.microsoft.com/office/drawing/2014/main" id="{EB746564-3CF9-43B7-ACA7-2BC38D62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38" y="3379229"/>
            <a:ext cx="2156479" cy="2156479"/>
          </a:xfrm>
          <a:prstGeom prst="rect">
            <a:avLst/>
          </a:prstGeom>
        </p:spPr>
      </p:pic>
      <p:pic>
        <p:nvPicPr>
          <p:cNvPr id="10" name="Picture 9" descr="A close up of a card&#10;&#10;Description generated with high confidence">
            <a:extLst>
              <a:ext uri="{FF2B5EF4-FFF2-40B4-BE49-F238E27FC236}">
                <a16:creationId xmlns:a16="http://schemas.microsoft.com/office/drawing/2014/main" id="{24CE60F8-CE9E-4656-B70C-F4667817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72" y="2163384"/>
            <a:ext cx="2156479" cy="2156479"/>
          </a:xfrm>
          <a:prstGeom prst="rect">
            <a:avLst/>
          </a:prstGeom>
        </p:spPr>
      </p:pic>
      <p:pic>
        <p:nvPicPr>
          <p:cNvPr id="11" name="Picture 10" descr="A close up of a card&#10;&#10;Description generated with high confidence">
            <a:extLst>
              <a:ext uri="{FF2B5EF4-FFF2-40B4-BE49-F238E27FC236}">
                <a16:creationId xmlns:a16="http://schemas.microsoft.com/office/drawing/2014/main" id="{04D8ABDC-A0FE-42C9-8DBA-A1ACB3366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3" y="4671079"/>
            <a:ext cx="2156479" cy="2156479"/>
          </a:xfrm>
          <a:prstGeom prst="rect">
            <a:avLst/>
          </a:prstGeom>
        </p:spPr>
      </p:pic>
      <p:pic>
        <p:nvPicPr>
          <p:cNvPr id="12" name="Picture 11" descr="A close up of a card&#10;&#10;Description generated with high confidence">
            <a:extLst>
              <a:ext uri="{FF2B5EF4-FFF2-40B4-BE49-F238E27FC236}">
                <a16:creationId xmlns:a16="http://schemas.microsoft.com/office/drawing/2014/main" id="{FD53C973-7B6A-4626-ABFF-EB607D6C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298" y="4890933"/>
            <a:ext cx="2156479" cy="2156479"/>
          </a:xfrm>
          <a:prstGeom prst="rect">
            <a:avLst/>
          </a:prstGeom>
        </p:spPr>
      </p:pic>
      <p:pic>
        <p:nvPicPr>
          <p:cNvPr id="13" name="Picture 12" descr="A close up of a card&#10;&#10;Description generated with high confidence">
            <a:extLst>
              <a:ext uri="{FF2B5EF4-FFF2-40B4-BE49-F238E27FC236}">
                <a16:creationId xmlns:a16="http://schemas.microsoft.com/office/drawing/2014/main" id="{7195CCCE-0F47-41EF-B696-147C8421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164" y="4701521"/>
            <a:ext cx="2156479" cy="21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CBC-818B-4C11-97AE-F3C3DF17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1105058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How to ask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2E09C-B75E-474B-B88D-B18823B1CDF1}"/>
              </a:ext>
            </a:extLst>
          </p:cNvPr>
          <p:cNvSpPr txBox="1"/>
          <p:nvPr/>
        </p:nvSpPr>
        <p:spPr>
          <a:xfrm>
            <a:off x="1289722" y="25146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Interrogation </a:t>
            </a:r>
          </a:p>
          <a:p>
            <a:endParaRPr lang="en-US" sz="4000" dirty="0"/>
          </a:p>
        </p:txBody>
      </p:sp>
      <p:pic>
        <p:nvPicPr>
          <p:cNvPr id="6" name="Picture 5" descr="A close up of a boy with his mouth open&#10;&#10;Description generated with high confidence">
            <a:extLst>
              <a:ext uri="{FF2B5EF4-FFF2-40B4-BE49-F238E27FC236}">
                <a16:creationId xmlns:a16="http://schemas.microsoft.com/office/drawing/2014/main" id="{15C40CD1-7407-4E9C-B253-0C9EAD05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43" y="2308484"/>
            <a:ext cx="4263506" cy="55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CBC-818B-4C11-97AE-F3C3DF17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1105058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How to ask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2EDE1-888C-49C4-91B3-78437FD4C74C}"/>
              </a:ext>
            </a:extLst>
          </p:cNvPr>
          <p:cNvSpPr txBox="1"/>
          <p:nvPr/>
        </p:nvSpPr>
        <p:spPr>
          <a:xfrm>
            <a:off x="1289722" y="25146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000" dirty="0"/>
              <a:t> Interview </a:t>
            </a:r>
          </a:p>
        </p:txBody>
      </p:sp>
      <p:pic>
        <p:nvPicPr>
          <p:cNvPr id="5" name="Picture 4" descr="A person smiling at the camera&#10;&#10;Description generated with very high confidence">
            <a:extLst>
              <a:ext uri="{FF2B5EF4-FFF2-40B4-BE49-F238E27FC236}">
                <a16:creationId xmlns:a16="http://schemas.microsoft.com/office/drawing/2014/main" id="{CB3D3D63-FA11-45EF-B5A4-5D605B22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22" y="2304737"/>
            <a:ext cx="4279391" cy="57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81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694</TotalTime>
  <Words>1736</Words>
  <Application>Microsoft Office PowerPoint</Application>
  <PresentationFormat>Widescreen</PresentationFormat>
  <Paragraphs>254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Mesh</vt:lpstr>
      <vt:lpstr>Developing your Problem-Solving skills  : identify root issues vs symptoms</vt:lpstr>
      <vt:lpstr>What you will Learn</vt:lpstr>
      <vt:lpstr>What is a Symptom?</vt:lpstr>
      <vt:lpstr>Common Symptoms in Projects</vt:lpstr>
      <vt:lpstr>The NEVER ENDING GRID</vt:lpstr>
      <vt:lpstr>I want My REPORTS!</vt:lpstr>
      <vt:lpstr>The Error EMAIL SPAMMER</vt:lpstr>
      <vt:lpstr>How to ask Questions</vt:lpstr>
      <vt:lpstr>How to ask Questions</vt:lpstr>
      <vt:lpstr>How to ask Questions</vt:lpstr>
      <vt:lpstr>What is a Root Issue?</vt:lpstr>
      <vt:lpstr>How to find Root Issues</vt:lpstr>
      <vt:lpstr>5 Whys</vt:lpstr>
      <vt:lpstr>5 Whys</vt:lpstr>
      <vt:lpstr>5 Whys</vt:lpstr>
      <vt:lpstr>5 Whys</vt:lpstr>
      <vt:lpstr>5 Whys</vt:lpstr>
      <vt:lpstr>5 Whys</vt:lpstr>
      <vt:lpstr>Dependency Wheel</vt:lpstr>
      <vt:lpstr>Dependency Wheel</vt:lpstr>
      <vt:lpstr>Dependency Wheel</vt:lpstr>
      <vt:lpstr>Dependency Wheel</vt:lpstr>
      <vt:lpstr>Dependency Wheel</vt:lpstr>
      <vt:lpstr>Dependency Wheel</vt:lpstr>
      <vt:lpstr>Dependency Wheel</vt:lpstr>
      <vt:lpstr>Dependency Wheel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sites made fast with jekyll</dc:title>
  <dc:creator>Aaron Ralls</dc:creator>
  <cp:lastModifiedBy>Aaron Ralls</cp:lastModifiedBy>
  <cp:revision>71</cp:revision>
  <dcterms:created xsi:type="dcterms:W3CDTF">2018-06-19T13:44:28Z</dcterms:created>
  <dcterms:modified xsi:type="dcterms:W3CDTF">2018-08-28T22:03:40Z</dcterms:modified>
</cp:coreProperties>
</file>