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8" r:id="rId2"/>
    <p:sldId id="390" r:id="rId3"/>
    <p:sldId id="391" r:id="rId4"/>
    <p:sldId id="393" r:id="rId5"/>
    <p:sldId id="394" r:id="rId6"/>
    <p:sldId id="395" r:id="rId7"/>
    <p:sldId id="396" r:id="rId8"/>
    <p:sldId id="398" r:id="rId9"/>
    <p:sldId id="399" r:id="rId10"/>
    <p:sldId id="400" r:id="rId11"/>
    <p:sldId id="401" r:id="rId12"/>
    <p:sldId id="402" r:id="rId13"/>
    <p:sldId id="408" r:id="rId14"/>
    <p:sldId id="437" r:id="rId15"/>
    <p:sldId id="438" r:id="rId16"/>
    <p:sldId id="439" r:id="rId17"/>
    <p:sldId id="440" r:id="rId18"/>
    <p:sldId id="441" r:id="rId19"/>
    <p:sldId id="442" r:id="rId20"/>
    <p:sldId id="446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>
      <a:defRPr lang="hu-HU"/>
    </a:defPPr>
    <a:lvl1pPr algn="ctr" rtl="0" fontAlgn="base">
      <a:spcBef>
        <a:spcPct val="0"/>
      </a:spcBef>
      <a:spcAft>
        <a:spcPct val="0"/>
      </a:spcAft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4B4B36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328CB4"/>
    <a:srgbClr val="358BB1"/>
    <a:srgbClr val="26637E"/>
    <a:srgbClr val="006699"/>
    <a:srgbClr val="99F0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44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878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fld id="{CB671E3C-1455-483F-8249-B5CFEA51845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554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Click to edit Master text styles</a:t>
            </a:r>
          </a:p>
          <a:p>
            <a:pPr lvl="1"/>
            <a:r>
              <a:rPr lang="hu-HU" noProof="0"/>
              <a:t>Second level</a:t>
            </a:r>
          </a:p>
          <a:p>
            <a:pPr lvl="2"/>
            <a:r>
              <a:rPr lang="hu-HU" noProof="0"/>
              <a:t>Third level</a:t>
            </a:r>
          </a:p>
          <a:p>
            <a:pPr lvl="3"/>
            <a:r>
              <a:rPr lang="hu-HU" noProof="0"/>
              <a:t>Fourth level</a:t>
            </a:r>
          </a:p>
          <a:p>
            <a:pPr lvl="4"/>
            <a:r>
              <a:rPr lang="hu-HU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fld id="{8E8FB4C7-68EE-42A3-A253-93B30B074E5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572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ype.assemblyqualifiedname(v=vs.110)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C856AFD-F9F3-4774-AC26-228244D1D9A4}" type="slidenum">
              <a:rPr lang="hu-HU" smtClean="0">
                <a:solidFill>
                  <a:schemeClr val="tx1"/>
                </a:solidFill>
                <a:latin typeface="Segoe UI" pitchFamily="34" charset="0"/>
              </a:rPr>
              <a:pPr eaLnBrk="1" hangingPunct="1"/>
              <a:t>1</a:t>
            </a:fld>
            <a:endParaRPr lang="hu-HU">
              <a:solidFill>
                <a:schemeClr val="tx1"/>
              </a:solidFill>
              <a:latin typeface="Segoe UI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példában bináris, de van még csomó más féle.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10C3B-3951-4B14-A7A2-1F6D5CFEB116}" type="slidenum">
              <a:rPr lang="hu-HU" altLang="en-US" smtClean="0"/>
              <a:pPr>
                <a:defRPr/>
              </a:pPr>
              <a:t>11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877654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„Korlátozottan igaz” = </a:t>
            </a:r>
            <a:r>
              <a:rPr lang="hu-HU" dirty="0" err="1"/>
              <a:t>AppDomain</a:t>
            </a:r>
            <a:r>
              <a:rPr lang="hu-HU" dirty="0"/>
              <a:t> –</a:t>
            </a:r>
            <a:r>
              <a:rPr lang="hu-HU" dirty="0" err="1"/>
              <a:t>enként</a:t>
            </a:r>
            <a:r>
              <a:rPr lang="hu-HU" dirty="0"/>
              <a:t> egyszer</a:t>
            </a:r>
            <a:br>
              <a:rPr lang="hu-HU" dirty="0"/>
            </a:br>
            <a:r>
              <a:rPr lang="hu-HU" dirty="0"/>
              <a:t>https://msdn.microsoft.com/en-us/library/vstudio/43wc4hhs%28v=vs.100%29.aspx</a:t>
            </a:r>
          </a:p>
          <a:p>
            <a:endParaRPr lang="hu-HU" dirty="0"/>
          </a:p>
        </p:txBody>
      </p:sp>
      <p:sp>
        <p:nvSpPr>
          <p:cNvPr id="1946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9203B640-99ED-4BE4-B863-2B5A6D88E4C5}" type="slidenum">
              <a:rPr lang="hu-HU" smtClean="0">
                <a:solidFill>
                  <a:schemeClr val="tx1"/>
                </a:solidFill>
                <a:latin typeface="Segoe UI" pitchFamily="34" charset="0"/>
              </a:rPr>
              <a:pPr eaLnBrk="1" hangingPunct="1"/>
              <a:t>20</a:t>
            </a:fld>
            <a:endParaRPr lang="hu-HU">
              <a:solidFill>
                <a:schemeClr val="tx1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6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en-US" dirty="0"/>
          </a:p>
          <a:p>
            <a:r>
              <a:rPr lang="hu-HU" altLang="en-US" dirty="0"/>
              <a:t>Hátránya: NAGYON LASSÚ!!! </a:t>
            </a:r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</a:pPr>
            <a:fld id="{6A63ED8E-EDEC-46F9-9C95-87382B5D26C5}" type="slidenum">
              <a:rPr lang="hu-HU" altLang="en-US"/>
              <a:pPr>
                <a:spcBef>
                  <a:spcPct val="0"/>
                </a:spcBef>
              </a:pPr>
              <a:t>2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80303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en-US" dirty="0"/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</a:pPr>
            <a:fld id="{6A63ED8E-EDEC-46F9-9C95-87382B5D26C5}" type="slidenum">
              <a:rPr lang="hu-HU" altLang="en-US"/>
              <a:pPr>
                <a:spcBef>
                  <a:spcPct val="0"/>
                </a:spcBef>
              </a:pPr>
              <a:t>3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12936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en-US" dirty="0"/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</a:pPr>
            <a:fld id="{6A63ED8E-EDEC-46F9-9C95-87382B5D26C5}" type="slidenum">
              <a:rPr lang="hu-HU" altLang="en-US"/>
              <a:pPr>
                <a:spcBef>
                  <a:spcPct val="0"/>
                </a:spcBef>
              </a:pPr>
              <a:t>4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80376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typeName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can be the type name qualified by its namespace or an assembly-qualified name that includes an assembly name specification. See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  <a:hlinkClick r:id="rId3"/>
              </a:rPr>
              <a:t>AssemblyQualifiedName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If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typeName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includes the namespace but not the assembly name, this method searches only the calling object's assembly and Mscorlib.dll, in that order.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typeName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is fully qualified with the partial or complete assembly name, this method searches in the specified assembly. If the assembly has a strong name, a complete assembly name is required.</a:t>
            </a:r>
          </a:p>
          <a:p>
            <a:endParaRPr lang="hu-HU" altLang="en-US" dirty="0"/>
          </a:p>
          <a:p>
            <a:r>
              <a:rPr lang="hu-HU" dirty="0" err="1"/>
              <a:t>TopNamespace.SubNameSpace.ContainingClass</a:t>
            </a:r>
            <a:r>
              <a:rPr lang="hu-HU" dirty="0"/>
              <a:t>+</a:t>
            </a:r>
            <a:r>
              <a:rPr lang="hu-HU" dirty="0" err="1"/>
              <a:t>NestedClass</a:t>
            </a:r>
            <a:r>
              <a:rPr lang="hu-HU" dirty="0"/>
              <a:t>, </a:t>
            </a:r>
            <a:r>
              <a:rPr lang="hu-HU" dirty="0" err="1"/>
              <a:t>MyAssembly</a:t>
            </a:r>
            <a:r>
              <a:rPr lang="hu-HU" dirty="0"/>
              <a:t>, Version=1.3.0.0, </a:t>
            </a:r>
            <a:r>
              <a:rPr lang="hu-HU" dirty="0" err="1"/>
              <a:t>Culture</a:t>
            </a:r>
            <a:r>
              <a:rPr lang="hu-HU" dirty="0"/>
              <a:t>=</a:t>
            </a:r>
            <a:r>
              <a:rPr lang="hu-HU" dirty="0" err="1"/>
              <a:t>neutral</a:t>
            </a:r>
            <a:r>
              <a:rPr lang="hu-HU" dirty="0"/>
              <a:t>, </a:t>
            </a:r>
            <a:r>
              <a:rPr lang="hu-HU" dirty="0" err="1"/>
              <a:t>PublicKeyToken</a:t>
            </a:r>
            <a:r>
              <a:rPr lang="hu-HU" dirty="0"/>
              <a:t>=b17a5c561934e089</a:t>
            </a:r>
            <a:endParaRPr lang="hu-HU" altLang="en-US" dirty="0"/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</a:pPr>
            <a:fld id="{6A63ED8E-EDEC-46F9-9C95-87382B5D26C5}" type="slidenum">
              <a:rPr lang="hu-HU" altLang="en-US"/>
              <a:pPr>
                <a:spcBef>
                  <a:spcPct val="0"/>
                </a:spcBef>
              </a:pPr>
              <a:t>5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25631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en-US" dirty="0"/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</a:pPr>
            <a:fld id="{6A63ED8E-EDEC-46F9-9C95-87382B5D26C5}" type="slidenum">
              <a:rPr lang="hu-HU" altLang="en-US"/>
              <a:pPr>
                <a:spcBef>
                  <a:spcPct val="0"/>
                </a:spcBef>
              </a:pPr>
              <a:t>6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97368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en-US" dirty="0"/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</a:pPr>
            <a:fld id="{6A63ED8E-EDEC-46F9-9C95-87382B5D26C5}" type="slidenum">
              <a:rPr lang="hu-HU" altLang="en-US"/>
              <a:pPr>
                <a:spcBef>
                  <a:spcPct val="0"/>
                </a:spcBef>
              </a:pPr>
              <a:t>7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49116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</a:t>
            </a:r>
            <a:r>
              <a:rPr lang="hu-HU" dirty="0" err="1"/>
              <a:t>src</a:t>
            </a:r>
            <a:r>
              <a:rPr lang="hu-HU" dirty="0"/>
              <a:t>: http://www.codeproject.com/Articles/2933/Attributes-in-C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10C3B-3951-4B14-A7A2-1F6D5CFEB116}" type="slidenum">
              <a:rPr lang="hu-HU" altLang="en-US" smtClean="0"/>
              <a:pPr>
                <a:defRPr/>
              </a:pPr>
              <a:t>8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70749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Obsolete – elavult tag jelzése</a:t>
            </a:r>
          </a:p>
          <a:p>
            <a:r>
              <a:rPr lang="hu-HU" dirty="0"/>
              <a:t>DisplayName</a:t>
            </a:r>
            <a:r>
              <a:rPr lang="hu-HU" baseline="0" dirty="0"/>
              <a:t> – PropertyGrid vezérlőkben használt tipikusan</a:t>
            </a:r>
          </a:p>
          <a:p>
            <a:r>
              <a:rPr lang="hu-HU" baseline="0" dirty="0"/>
              <a:t>Description – vajonmi</a:t>
            </a:r>
          </a:p>
          <a:p>
            <a:r>
              <a:rPr lang="hu-HU" baseline="0" dirty="0"/>
              <a:t>DebuggerDisplay – ezt jeleníti meg debug közben</a:t>
            </a:r>
          </a:p>
          <a:p>
            <a:r>
              <a:rPr lang="hu-HU" baseline="0" dirty="0"/>
              <a:t>DebuggerStepThrough – nem lehet belelépni F11 gombbal</a:t>
            </a:r>
          </a:p>
          <a:p>
            <a:r>
              <a:rPr lang="hu-HU" baseline="0" dirty="0"/>
              <a:t>WebMethod – WCF REST kívülről hívható metódus; a többi WCF SOAP attribútum</a:t>
            </a:r>
          </a:p>
          <a:p>
            <a:r>
              <a:rPr lang="hu-HU" baseline="0" dirty="0"/>
              <a:t>Serializable – vajonmi</a:t>
            </a:r>
          </a:p>
          <a:p>
            <a:r>
              <a:rPr lang="hu-HU" baseline="0" dirty="0"/>
              <a:t>DllImport – DLL-ből való export használata</a:t>
            </a:r>
          </a:p>
          <a:p>
            <a:r>
              <a:rPr lang="hu-HU" baseline="0" dirty="0"/>
              <a:t>Flags – Enumra rakható, használható a bitwise OR</a:t>
            </a:r>
          </a:p>
          <a:p>
            <a:r>
              <a:rPr lang="hu-HU" baseline="0" dirty="0"/>
              <a:t>ThreadStatic – Szálanként statikus</a:t>
            </a:r>
          </a:p>
          <a:p>
            <a:r>
              <a:rPr lang="hu-HU" baseline="0" dirty="0"/>
              <a:t>TestClass, TestMethod – Unit teszteknél ezekkel jelöljük h hol vannak a tesztek</a:t>
            </a:r>
          </a:p>
          <a:p>
            <a:r>
              <a:rPr lang="hu-HU" baseline="0" dirty="0"/>
              <a:t>Key, ForeignKey, Column – EF code-first esetén ezzel </a:t>
            </a:r>
            <a:r>
              <a:rPr lang="hu-HU" baseline="0"/>
              <a:t>jelölhetjük a későbbi táblák </a:t>
            </a:r>
            <a:r>
              <a:rPr lang="hu-HU" baseline="0" dirty="0"/>
              <a:t>kulcsait, vagy esetleg az oszlop-leképezést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10C3B-3951-4B14-A7A2-1F6D5CFEB116}" type="slidenum">
              <a:rPr lang="hu-HU" altLang="en-US" smtClean="0"/>
              <a:pPr>
                <a:defRPr/>
              </a:pPr>
              <a:t>9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2826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628775"/>
            <a:ext cx="89281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hu-HU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3141663"/>
            <a:ext cx="8928100" cy="302418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hu-HU"/>
              <a:t>Click to edit Master subtitle style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2066371417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B3BC6-C10F-41D3-8BD2-7CD56D9A84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2094805345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3373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337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B768-86AC-4227-8528-39BAB7E1BBB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3351999949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EAE79-17DB-46D7-9133-7C77A31B789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1621257083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788F4-C226-4FE6-A622-6389E6E2761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1525318488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95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79F2-2BE1-478D-907E-A9B8451CBFA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2632891132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2EAC-D674-4CA8-80CC-215CD1FB591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3597493791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DA138-90ED-476D-99C4-75E094CB97E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230655448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25F5-D0B4-4713-982E-2983D62207D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395943494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92AE2-8C3A-481A-954A-96076AB67EC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3701859024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CB4A3-DAD3-4659-BBC9-8205E63094F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  <p:extLst>
      <p:ext uri="{BB962C8B-B14F-4D97-AF65-F5344CB8AC3E}">
        <p14:creationId xmlns:p14="http://schemas.microsoft.com/office/powerpoint/2010/main" val="3578723716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92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562725"/>
            <a:ext cx="172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2725"/>
            <a:ext cx="1196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B1EFBFE-2939-4042-8AD7-72A62CF5C17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V1.0</a:t>
            </a:r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6338" y="6564313"/>
            <a:ext cx="424656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u-HU"/>
              <a:t>OE-NIK PROG3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med">
    <p:cover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Haladó fejlesztési technikák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360000"/>
          <a:lstStyle/>
          <a:p>
            <a:pPr algn="l" eaLnBrk="1" hangingPunct="1">
              <a:spcBef>
                <a:spcPct val="0"/>
              </a:spcBef>
              <a:tabLst>
                <a:tab pos="442913" algn="l"/>
              </a:tabLst>
            </a:pPr>
            <a:r>
              <a:rPr lang="hu-HU" sz="2000" b="0" dirty="0"/>
              <a:t>Reflexió</a:t>
            </a:r>
          </a:p>
        </p:txBody>
      </p:sp>
    </p:spTree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</a:t>
            </a:r>
            <a:r>
              <a:rPr lang="hu-HU" dirty="0" err="1"/>
              <a:t>CallerMemberName</a:t>
            </a:r>
            <a:endParaRPr lang="hu-HU" dirty="0"/>
          </a:p>
          <a:p>
            <a:pPr lvl="1"/>
            <a:r>
              <a:rPr lang="hu-HU" dirty="0"/>
              <a:t>Ha a paraméter nem kap értéket, akkor a hívó neve kerül bele</a:t>
            </a: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107950" y="1565334"/>
            <a:ext cx="9036049" cy="18158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OnPropertyChanged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hu-H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PropertyChangedEventArgs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hu-HU" sz="1600" kern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Szövegdoboz 6"/>
          <p:cNvSpPr txBox="1">
            <a:spLocks noChangeArrowheads="1"/>
          </p:cNvSpPr>
          <p:nvPr/>
        </p:nvSpPr>
        <p:spPr bwMode="auto">
          <a:xfrm>
            <a:off x="97271" y="3563938"/>
            <a:ext cx="9036049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someSetting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hu-H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SomeSetting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someSetting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someSetting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OnPropertyChanged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648918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</a:t>
            </a:r>
            <a:r>
              <a:rPr lang="hu-HU" dirty="0" err="1"/>
              <a:t>Szerializáció</a:t>
            </a:r>
            <a:r>
              <a:rPr lang="hu-HU" dirty="0"/>
              <a:t> </a:t>
            </a:r>
            <a:r>
              <a:rPr lang="hu-HU" sz="2000" b="0" dirty="0"/>
              <a:t>(=adat tárolható formába alakítása, a példában bináris)</a:t>
            </a:r>
            <a:endParaRPr lang="hu-HU" b="0" dirty="0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539440" y="1130058"/>
            <a:ext cx="8137130" cy="57554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Setting1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hu-H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Setting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NonSerialized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//...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= 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"settings.dat"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formatter.Serialize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//mentett információ visszaolvasása: </a:t>
            </a:r>
            <a:r>
              <a:rPr lang="hu-H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FileMode.Open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hu-HU" sz="1600" kern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453949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attribútum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Saját attribútum létrehozása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Attribútum elérése reflexióval</a:t>
            </a:r>
          </a:p>
          <a:p>
            <a:pPr lvl="1"/>
            <a:r>
              <a:rPr lang="hu-HU" dirty="0"/>
              <a:t>Az eddig említett módszerek is ezt használják </a:t>
            </a: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539440" y="1130058"/>
            <a:ext cx="813713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AttributeUsage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AttributeTargets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.Property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HelpAttribute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HelpURL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HelpAttribute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helpURL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.HelpURL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helpURL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hu-HU" sz="1600" kern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Szövegdoboz 6"/>
          <p:cNvSpPr txBox="1">
            <a:spLocks noChangeArrowheads="1"/>
          </p:cNvSpPr>
          <p:nvPr/>
        </p:nvSpPr>
        <p:spPr bwMode="auto">
          <a:xfrm>
            <a:off x="571480" y="3968477"/>
            <a:ext cx="813713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"http://path.to.my.help.for.setting1.html"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Setting1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hu-HU" sz="1600" kern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8" name="Szövegdoboz 6"/>
          <p:cNvSpPr txBox="1">
            <a:spLocks noChangeArrowheads="1"/>
          </p:cNvSpPr>
          <p:nvPr/>
        </p:nvSpPr>
        <p:spPr bwMode="auto">
          <a:xfrm>
            <a:off x="539439" y="5445280"/>
            <a:ext cx="8137131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(Settings).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GetProperty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("Setting1");</a:t>
            </a:r>
            <a:endParaRPr lang="hu-H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HelpAttribute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helpAttribute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propertyInfo.GetCustomAttribute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HelpAttribute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algn="l"/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helpAttribute.HelpURL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hu-HU" sz="1600" kern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234060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Annotációk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Más nyelvekben (Java/PHP) hasonló célú nyelvi elem</a:t>
            </a:r>
          </a:p>
          <a:p>
            <a:r>
              <a:rPr lang="hu-HU" dirty="0"/>
              <a:t>PHP</a:t>
            </a:r>
          </a:p>
          <a:p>
            <a:pPr lvl="1"/>
            <a:r>
              <a:rPr lang="hu-HU" dirty="0"/>
              <a:t>Teljesen a </a:t>
            </a:r>
            <a:r>
              <a:rPr lang="hu-HU" dirty="0" err="1"/>
              <a:t>kikommentezett</a:t>
            </a:r>
            <a:r>
              <a:rPr lang="hu-HU" dirty="0"/>
              <a:t> részben van</a:t>
            </a:r>
          </a:p>
          <a:p>
            <a:pPr lvl="1"/>
            <a:r>
              <a:rPr lang="hu-HU" dirty="0"/>
              <a:t>Tipikusan az IDE/külső eszköz számára értelmezhető</a:t>
            </a:r>
          </a:p>
          <a:p>
            <a:pPr lvl="1"/>
            <a:r>
              <a:rPr lang="hu-HU" dirty="0"/>
              <a:t>Futás közben nem használható</a:t>
            </a:r>
          </a:p>
          <a:p>
            <a:r>
              <a:rPr lang="hu-HU" dirty="0"/>
              <a:t>Java</a:t>
            </a:r>
          </a:p>
          <a:p>
            <a:pPr lvl="1"/>
            <a:r>
              <a:rPr lang="hu-HU" dirty="0"/>
              <a:t>Fordító számára értelmezett</a:t>
            </a:r>
          </a:p>
          <a:p>
            <a:pPr lvl="1"/>
            <a:r>
              <a:rPr lang="hu-HU" dirty="0"/>
              <a:t>A fordított osztályokban is megmarad</a:t>
            </a:r>
          </a:p>
          <a:p>
            <a:pPr lvl="1"/>
            <a:r>
              <a:rPr lang="hu-HU" dirty="0"/>
              <a:t>Futás közben is kiolvasható: https://en.wikipedia.org/wiki/Java_annotation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4403229"/>
            <a:ext cx="3347830" cy="227341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70" y="5572183"/>
            <a:ext cx="3932950" cy="1171517"/>
          </a:xfrm>
          <a:prstGeom prst="rect">
            <a:avLst/>
          </a:prstGeom>
        </p:spPr>
      </p:pic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68343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hu-HU" dirty="0" err="1"/>
              <a:t>XmlSerializer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692150"/>
            <a:ext cx="7586663" cy="138588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143125"/>
            <a:ext cx="521493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043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hu-HU" dirty="0" err="1"/>
              <a:t>XmlSerializer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" y="692150"/>
            <a:ext cx="8958263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1996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hu-HU" dirty="0" err="1"/>
              <a:t>XmlSerializer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" y="673441"/>
            <a:ext cx="9129713" cy="57721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9" y="668666"/>
            <a:ext cx="9144389" cy="13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805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hu-HU" dirty="0" err="1"/>
              <a:t>XmlSerializer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9" y="722065"/>
            <a:ext cx="6300788" cy="44291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" y="4624013"/>
            <a:ext cx="9285988" cy="21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908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hu-HU" dirty="0" err="1"/>
              <a:t>Sorbarendezés</a:t>
            </a:r>
            <a:r>
              <a:rPr lang="hu-HU" dirty="0"/>
              <a:t> név szerint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924930"/>
            <a:ext cx="6615113" cy="28860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692150"/>
            <a:ext cx="7172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873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hu-HU" dirty="0" err="1"/>
              <a:t>Sorbarendezés</a:t>
            </a:r>
            <a:r>
              <a:rPr lang="hu-HU" dirty="0"/>
              <a:t> név szerint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796081"/>
            <a:ext cx="5072063" cy="190023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3068950"/>
            <a:ext cx="707231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733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z="2800" dirty="0"/>
              <a:t>Reflexió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A reflexió az a képesség, amellyel a program önmaga struktúráját és viselkedését futásidőben analizálni és alakítani tudja</a:t>
            </a:r>
          </a:p>
          <a:p>
            <a:pPr lvl="1"/>
            <a:r>
              <a:rPr lang="hu-HU" altLang="en-US" dirty="0"/>
              <a:t>Magas szintű nyelv kell hozzá (Java, PHP, … C#)</a:t>
            </a:r>
          </a:p>
          <a:p>
            <a:pPr lvl="1"/>
            <a:r>
              <a:rPr lang="hu-HU" altLang="en-US" dirty="0"/>
              <a:t>Különböző mértékű támogatás a nyelvekben</a:t>
            </a:r>
          </a:p>
          <a:p>
            <a:endParaRPr lang="hu-HU" altLang="en-US" dirty="0"/>
          </a:p>
          <a:p>
            <a:r>
              <a:rPr lang="hu-HU" altLang="en-US" dirty="0"/>
              <a:t>C#-</a:t>
            </a:r>
            <a:r>
              <a:rPr lang="hu-HU" altLang="en-US" dirty="0" err="1"/>
              <a:t>ban</a:t>
            </a:r>
            <a:r>
              <a:rPr lang="hu-HU" altLang="en-US" dirty="0"/>
              <a:t> a leggyakoribb használati módja a futásidőben végrehajtott típusanalízis</a:t>
            </a:r>
          </a:p>
          <a:p>
            <a:pPr lvl="1"/>
            <a:r>
              <a:rPr lang="hu-HU" altLang="en-US" dirty="0"/>
              <a:t>De lehetséges típusok futásidejű létrehozása is: </a:t>
            </a:r>
            <a:r>
              <a:rPr lang="hu-HU" altLang="en-US" dirty="0" err="1"/>
              <a:t>System.Reflection.Emit</a:t>
            </a:r>
            <a:endParaRPr lang="hu-HU" altLang="en-US" dirty="0"/>
          </a:p>
          <a:p>
            <a:endParaRPr lang="hu-HU" altLang="en-US" dirty="0"/>
          </a:p>
          <a:p>
            <a:r>
              <a:rPr lang="hu-HU" altLang="en-US" dirty="0"/>
              <a:t>Több technológia használja</a:t>
            </a:r>
          </a:p>
          <a:p>
            <a:pPr lvl="1">
              <a:spcBef>
                <a:spcPts val="0"/>
              </a:spcBef>
            </a:pPr>
            <a:r>
              <a:rPr lang="hu-HU" altLang="en-US" dirty="0" err="1"/>
              <a:t>Intellisense</a:t>
            </a:r>
            <a:r>
              <a:rPr lang="hu-HU" altLang="en-US" dirty="0"/>
              <a:t>, </a:t>
            </a:r>
            <a:r>
              <a:rPr lang="hu-HU" altLang="en-US" dirty="0" err="1"/>
              <a:t>Properties</a:t>
            </a:r>
            <a:r>
              <a:rPr lang="hu-HU" altLang="en-US" dirty="0"/>
              <a:t> és más IDE-szolgáltatások</a:t>
            </a:r>
          </a:p>
          <a:p>
            <a:pPr lvl="1">
              <a:spcBef>
                <a:spcPts val="0"/>
              </a:spcBef>
            </a:pPr>
            <a:r>
              <a:rPr lang="hu-HU" altLang="en-US" dirty="0"/>
              <a:t>Több .NET technológia (</a:t>
            </a:r>
            <a:r>
              <a:rPr lang="hu-HU" altLang="en-US" dirty="0" err="1"/>
              <a:t>szerializáció</a:t>
            </a:r>
            <a:r>
              <a:rPr lang="hu-HU" altLang="en-US" dirty="0"/>
              <a:t>, .NET </a:t>
            </a:r>
            <a:r>
              <a:rPr lang="hu-HU" altLang="en-US" dirty="0" err="1"/>
              <a:t>Remoting</a:t>
            </a:r>
            <a:r>
              <a:rPr lang="hu-HU" altLang="en-US" dirty="0"/>
              <a:t>, WCF)</a:t>
            </a:r>
          </a:p>
          <a:p>
            <a:pPr lvl="1">
              <a:spcBef>
                <a:spcPts val="0"/>
              </a:spcBef>
            </a:pPr>
            <a:r>
              <a:rPr lang="hu-HU" altLang="en-US" dirty="0"/>
              <a:t>Tesztek</a:t>
            </a:r>
          </a:p>
          <a:p>
            <a:endParaRPr lang="hu-HU" alt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63321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/ </a:t>
            </a:r>
            <a:r>
              <a:rPr lang="hu-HU" dirty="0" err="1"/>
              <a:t>Reflection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defRPr/>
            </a:pPr>
            <a:r>
              <a:rPr lang="hu-HU" dirty="0"/>
              <a:t>Hozzon létre egy osztályt, amely képes egy tetszőleges példány tetszőleges szabályok szerinti </a:t>
            </a:r>
            <a:r>
              <a:rPr lang="hu-HU" dirty="0" err="1"/>
              <a:t>validálására</a:t>
            </a:r>
            <a:endParaRPr lang="hu-HU" dirty="0"/>
          </a:p>
          <a:p>
            <a:pPr marL="271463" indent="-271463">
              <a:defRPr/>
            </a:pPr>
            <a:endParaRPr lang="hu-HU" dirty="0"/>
          </a:p>
          <a:p>
            <a:pPr marL="271463" indent="-271463">
              <a:defRPr/>
            </a:pPr>
            <a:r>
              <a:rPr lang="hu-HU" dirty="0"/>
              <a:t>A megoldás során használjon reflexiót</a:t>
            </a:r>
          </a:p>
          <a:p>
            <a:pPr marL="671513" lvl="1" indent="-271463">
              <a:defRPr/>
            </a:pPr>
            <a:r>
              <a:rPr lang="hu-HU" dirty="0"/>
              <a:t>A </a:t>
            </a:r>
            <a:r>
              <a:rPr lang="hu-HU" dirty="0" err="1"/>
              <a:t>RangeAttribute</a:t>
            </a:r>
            <a:r>
              <a:rPr lang="hu-HU" dirty="0"/>
              <a:t> segítségével egy tulajdonság minimum és maximum értékét lehessen beállítani</a:t>
            </a:r>
          </a:p>
          <a:p>
            <a:pPr marL="671513" lvl="1" indent="-271463">
              <a:defRPr/>
            </a:pPr>
            <a:r>
              <a:rPr lang="hu-HU" dirty="0"/>
              <a:t>A </a:t>
            </a:r>
            <a:r>
              <a:rPr lang="hu-HU" dirty="0" err="1"/>
              <a:t>MaxLengthAttribute</a:t>
            </a:r>
            <a:r>
              <a:rPr lang="hu-HU" dirty="0"/>
              <a:t> segítségével egy tulajdonság maximum hosszát lehessen beállítani</a:t>
            </a:r>
          </a:p>
          <a:p>
            <a:pPr marL="671513" lvl="1" indent="-271463">
              <a:defRPr/>
            </a:pPr>
            <a:r>
              <a:rPr lang="hu-HU" dirty="0"/>
              <a:t>Az ezekhez illő </a:t>
            </a:r>
            <a:r>
              <a:rPr lang="hu-HU" dirty="0" err="1"/>
              <a:t>MaxLengthValidation</a:t>
            </a:r>
            <a:r>
              <a:rPr lang="hu-HU" dirty="0"/>
              <a:t> és </a:t>
            </a:r>
            <a:r>
              <a:rPr lang="hu-HU" dirty="0" err="1"/>
              <a:t>RangeValidation</a:t>
            </a:r>
            <a:r>
              <a:rPr lang="hu-HU" dirty="0"/>
              <a:t> osztályok végzik el a tényleges ellenőrzést. Mindkét osztály implementálja az </a:t>
            </a:r>
            <a:r>
              <a:rPr lang="hu-HU" dirty="0" err="1"/>
              <a:t>IValidation</a:t>
            </a:r>
            <a:r>
              <a:rPr lang="hu-HU" dirty="0"/>
              <a:t> interfészt, és a </a:t>
            </a:r>
            <a:r>
              <a:rPr lang="hu-HU" dirty="0" err="1"/>
              <a:t>validációt</a:t>
            </a:r>
            <a:r>
              <a:rPr lang="hu-HU" dirty="0"/>
              <a:t> egy </a:t>
            </a:r>
            <a:r>
              <a:rPr lang="hu-HU" b="1" dirty="0" err="1">
                <a:latin typeface="Consolas" panose="020B0609020204030204" pitchFamily="49" charset="0"/>
              </a:rPr>
              <a:t>Validate</a:t>
            </a:r>
            <a:r>
              <a:rPr lang="hu-HU" b="1" dirty="0">
                <a:latin typeface="Consolas" panose="020B0609020204030204" pitchFamily="49" charset="0"/>
              </a:rPr>
              <a:t>(xxx)</a:t>
            </a:r>
            <a:r>
              <a:rPr lang="hu-HU" dirty="0"/>
              <a:t> metóduson keresztül végezzék el</a:t>
            </a:r>
          </a:p>
          <a:p>
            <a:pPr marL="671513" lvl="1" indent="-271463">
              <a:defRPr/>
            </a:pPr>
            <a:r>
              <a:rPr lang="hu-HU" dirty="0"/>
              <a:t>A </a:t>
            </a:r>
            <a:r>
              <a:rPr lang="hu-HU" dirty="0" err="1"/>
              <a:t>ValidationFactory</a:t>
            </a:r>
            <a:r>
              <a:rPr lang="hu-HU" dirty="0"/>
              <a:t> osztály felelős egy megadott attribútumhoz a megfelelő </a:t>
            </a:r>
            <a:r>
              <a:rPr lang="hu-HU" dirty="0" err="1"/>
              <a:t>validátor</a:t>
            </a:r>
            <a:r>
              <a:rPr lang="hu-HU" dirty="0"/>
              <a:t> osztály létrehozásáért</a:t>
            </a:r>
          </a:p>
          <a:p>
            <a:pPr marL="671513" lvl="1" indent="-271463">
              <a:defRPr/>
            </a:pPr>
            <a:r>
              <a:rPr lang="hu-HU" dirty="0"/>
              <a:t>A Validator osztály </a:t>
            </a:r>
            <a:r>
              <a:rPr lang="hu-HU" b="1" dirty="0" err="1">
                <a:latin typeface="Consolas" panose="020B0609020204030204" pitchFamily="49" charset="0"/>
              </a:rPr>
              <a:t>public</a:t>
            </a:r>
            <a:r>
              <a:rPr lang="hu-HU" b="1" dirty="0">
                <a:latin typeface="Consolas" panose="020B0609020204030204" pitchFamily="49" charset="0"/>
              </a:rPr>
              <a:t> </a:t>
            </a:r>
            <a:r>
              <a:rPr lang="hu-HU" b="1" dirty="0" err="1">
                <a:latin typeface="Consolas" panose="020B0609020204030204" pitchFamily="49" charset="0"/>
              </a:rPr>
              <a:t>bool</a:t>
            </a:r>
            <a:r>
              <a:rPr lang="hu-HU" b="1" dirty="0">
                <a:latin typeface="Consolas" panose="020B0609020204030204" pitchFamily="49" charset="0"/>
              </a:rPr>
              <a:t> </a:t>
            </a:r>
            <a:r>
              <a:rPr lang="hu-HU" b="1" dirty="0" err="1">
                <a:latin typeface="Consolas" panose="020B0609020204030204" pitchFamily="49" charset="0"/>
              </a:rPr>
              <a:t>Validate</a:t>
            </a:r>
            <a:r>
              <a:rPr lang="hu-HU" b="1" dirty="0">
                <a:latin typeface="Consolas" panose="020B0609020204030204" pitchFamily="49" charset="0"/>
              </a:rPr>
              <a:t>(</a:t>
            </a:r>
            <a:r>
              <a:rPr lang="hu-HU" b="1" dirty="0" err="1">
                <a:latin typeface="Consolas" panose="020B0609020204030204" pitchFamily="49" charset="0"/>
              </a:rPr>
              <a:t>object</a:t>
            </a:r>
            <a:r>
              <a:rPr lang="hu-HU" b="1" dirty="0">
                <a:latin typeface="Consolas" panose="020B0609020204030204" pitchFamily="49" charset="0"/>
              </a:rPr>
              <a:t> </a:t>
            </a:r>
            <a:r>
              <a:rPr lang="hu-HU" b="1" dirty="0" err="1">
                <a:latin typeface="Consolas" panose="020B0609020204030204" pitchFamily="49" charset="0"/>
              </a:rPr>
              <a:t>instance</a:t>
            </a:r>
            <a:r>
              <a:rPr lang="hu-HU" b="1" dirty="0">
                <a:latin typeface="Consolas" panose="020B0609020204030204" pitchFamily="49" charset="0"/>
              </a:rPr>
              <a:t>)</a:t>
            </a:r>
            <a:r>
              <a:rPr lang="hu-HU" dirty="0"/>
              <a:t> metódusa végzi a tényleges ellenőrzést. A paraméterül kapott példány tulajdonságait megjelölő attribútumokra a </a:t>
            </a:r>
            <a:r>
              <a:rPr lang="hu-HU" dirty="0" err="1"/>
              <a:t>Factory</a:t>
            </a:r>
            <a:r>
              <a:rPr lang="hu-HU" dirty="0"/>
              <a:t> segítségével kérje le az ellenőrzést elvégző példányt, és annak a </a:t>
            </a:r>
            <a:r>
              <a:rPr lang="hu-HU" b="1" dirty="0" err="1">
                <a:latin typeface="Consolas" panose="020B0609020204030204" pitchFamily="49" charset="0"/>
              </a:rPr>
              <a:t>Validate</a:t>
            </a:r>
            <a:r>
              <a:rPr lang="hu-HU" b="1" dirty="0">
                <a:latin typeface="Consolas" panose="020B0609020204030204" pitchFamily="49" charset="0"/>
              </a:rPr>
              <a:t>(xxx)</a:t>
            </a:r>
            <a:r>
              <a:rPr lang="hu-HU" dirty="0"/>
              <a:t> metódusa segítségével futtassa le a példányra az összes ellenőrzést</a:t>
            </a:r>
          </a:p>
        </p:txBody>
      </p:sp>
      <p:sp>
        <p:nvSpPr>
          <p:cNvPr id="5124" name="Dia számának hely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12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62353AB5-2010-49EE-8A63-179C7A49A7B8}" type="slidenum">
              <a:rPr lang="hu-HU" sz="1000" smtClean="0">
                <a:solidFill>
                  <a:schemeClr val="tx1"/>
                </a:solidFill>
              </a:rPr>
              <a:pPr eaLnBrk="1" hangingPunct="1"/>
              <a:t>20</a:t>
            </a:fld>
            <a:endParaRPr lang="hu-HU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52715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z="2800" dirty="0" err="1"/>
              <a:t>Metaadat</a:t>
            </a:r>
            <a:endParaRPr lang="hu-HU" altLang="en-US" sz="2800" dirty="0"/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Visual </a:t>
            </a:r>
            <a:r>
              <a:rPr lang="hu-HU" altLang="en-US" dirty="0" err="1"/>
              <a:t>Studio</a:t>
            </a:r>
            <a:r>
              <a:rPr lang="hu-HU" altLang="en-US" dirty="0"/>
              <a:t> </a:t>
            </a:r>
            <a:r>
              <a:rPr lang="hu-HU" altLang="en-US" dirty="0" err="1"/>
              <a:t>Command</a:t>
            </a:r>
            <a:r>
              <a:rPr lang="hu-HU" altLang="en-US" dirty="0"/>
              <a:t> Prompt / </a:t>
            </a:r>
            <a:r>
              <a:rPr lang="hu-HU" altLang="en-US" dirty="0" err="1"/>
              <a:t>Ildasm.exe</a:t>
            </a:r>
            <a:r>
              <a:rPr lang="hu-HU" altLang="en-US" dirty="0"/>
              <a:t>, </a:t>
            </a:r>
            <a:r>
              <a:rPr lang="hu-HU" altLang="en-US" dirty="0" err="1"/>
              <a:t>Ctrl</a:t>
            </a:r>
            <a:r>
              <a:rPr lang="hu-HU" altLang="en-US" dirty="0"/>
              <a:t>+M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19" y="1196690"/>
            <a:ext cx="6629400" cy="5972175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717805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z="2800" dirty="0"/>
              <a:t>Futásidejű típusanalízis - Assembly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Assembly a = </a:t>
            </a:r>
            <a:r>
              <a:rPr lang="hu-HU" dirty="0" err="1"/>
              <a:t>Assembly.GetExecutingAssembly</a:t>
            </a:r>
            <a:r>
              <a:rPr lang="hu-HU" dirty="0"/>
              <a:t>();</a:t>
            </a:r>
            <a:endParaRPr lang="hu-HU" altLang="en-US" dirty="0"/>
          </a:p>
          <a:p>
            <a:r>
              <a:rPr lang="hu-HU" altLang="en-US" dirty="0"/>
              <a:t>Assembly a = </a:t>
            </a:r>
            <a:r>
              <a:rPr lang="hu-HU" altLang="en-US" dirty="0" err="1"/>
              <a:t>Assembly.LoadFrom</a:t>
            </a:r>
            <a:r>
              <a:rPr lang="hu-HU" altLang="en-US" dirty="0"/>
              <a:t>(„</a:t>
            </a:r>
            <a:r>
              <a:rPr lang="hu-HU" altLang="en-US" dirty="0" err="1"/>
              <a:t>Path.To.Assembly</a:t>
            </a:r>
            <a:r>
              <a:rPr lang="hu-HU" altLang="en-US" dirty="0"/>
              <a:t>”);</a:t>
            </a:r>
          </a:p>
          <a:p>
            <a:r>
              <a:rPr lang="hu-HU" altLang="en-US" dirty="0"/>
              <a:t>Assembly a = </a:t>
            </a:r>
            <a:r>
              <a:rPr lang="hu-HU" altLang="en-US" dirty="0" err="1"/>
              <a:t>Assembly.Load</a:t>
            </a:r>
            <a:r>
              <a:rPr lang="hu-HU" altLang="en-US" dirty="0"/>
              <a:t>(</a:t>
            </a:r>
            <a:r>
              <a:rPr lang="hu-HU" altLang="en-US" dirty="0" err="1"/>
              <a:t>bytes</a:t>
            </a:r>
            <a:r>
              <a:rPr lang="hu-HU" altLang="en-US" dirty="0"/>
              <a:t>);</a:t>
            </a:r>
          </a:p>
          <a:p>
            <a:r>
              <a:rPr lang="hu-HU" altLang="en-US" dirty="0"/>
              <a:t>Assembly a = </a:t>
            </a:r>
            <a:r>
              <a:rPr lang="hu-HU" altLang="en-US" dirty="0" err="1"/>
              <a:t>type.Assembly</a:t>
            </a:r>
            <a:r>
              <a:rPr lang="hu-HU" altLang="en-US" dirty="0"/>
              <a:t>;</a:t>
            </a:r>
          </a:p>
          <a:p>
            <a:endParaRPr lang="hu-HU" altLang="en-US" dirty="0"/>
          </a:p>
          <a:p>
            <a:r>
              <a:rPr lang="hu-HU" altLang="en-US" dirty="0" err="1"/>
              <a:t>a.GetTypes</a:t>
            </a:r>
            <a:r>
              <a:rPr lang="hu-HU" altLang="en-US" dirty="0"/>
              <a:t>()</a:t>
            </a:r>
            <a:r>
              <a:rPr lang="hu-HU" altLang="en-US" sz="2000" b="0" dirty="0"/>
              <a:t> – típusok kinyerése </a:t>
            </a:r>
            <a:r>
              <a:rPr lang="hu-HU" altLang="en-US" sz="2000" b="0" dirty="0">
                <a:sym typeface="Wingdings" panose="05000000000000000000" pitchFamily="2" charset="2"/>
              </a:rPr>
              <a:t> eredmény: </a:t>
            </a:r>
            <a:r>
              <a:rPr lang="hu-HU" altLang="en-US" sz="2000" b="0" dirty="0" err="1">
                <a:sym typeface="Wingdings" panose="05000000000000000000" pitchFamily="2" charset="2"/>
              </a:rPr>
              <a:t>Type</a:t>
            </a:r>
            <a:r>
              <a:rPr lang="hu-HU" altLang="en-US" sz="2000" b="0" dirty="0">
                <a:sym typeface="Wingdings" panose="05000000000000000000" pitchFamily="2" charset="2"/>
              </a:rPr>
              <a:t>[]</a:t>
            </a:r>
            <a:endParaRPr lang="hu-HU" altLang="en-US" b="0" dirty="0"/>
          </a:p>
          <a:p>
            <a:r>
              <a:rPr lang="hu-HU" altLang="en-US" dirty="0" err="1"/>
              <a:t>a.EntryPoint</a:t>
            </a:r>
            <a:r>
              <a:rPr lang="hu-HU" altLang="en-US" dirty="0"/>
              <a:t> </a:t>
            </a:r>
            <a:r>
              <a:rPr lang="hu-HU" altLang="en-US" sz="2000" b="0" dirty="0"/>
              <a:t>– belépési pont (metódust ad vissza, csak </a:t>
            </a:r>
            <a:r>
              <a:rPr lang="hu-HU" altLang="en-US" sz="2000" b="0" dirty="0" err="1"/>
              <a:t>exe</a:t>
            </a:r>
            <a:r>
              <a:rPr lang="hu-HU" altLang="en-US" sz="2000" b="0" dirty="0"/>
              <a:t> file-ok esetén)</a:t>
            </a:r>
          </a:p>
          <a:p>
            <a:endParaRPr lang="hu-HU" alt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98504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z="2800" dirty="0"/>
              <a:t>Futásidejű típusanalízis - </a:t>
            </a:r>
            <a:r>
              <a:rPr lang="hu-HU" altLang="en-US" sz="2800" dirty="0" err="1"/>
              <a:t>Type</a:t>
            </a:r>
            <a:endParaRPr lang="hu-HU" altLang="en-US" sz="2800" dirty="0"/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err="1"/>
              <a:t>Type</a:t>
            </a:r>
            <a:r>
              <a:rPr lang="hu-HU" altLang="en-US" dirty="0"/>
              <a:t> t = </a:t>
            </a:r>
            <a:r>
              <a:rPr lang="hu-HU" altLang="en-US" dirty="0" err="1"/>
              <a:t>assembly.GetType</a:t>
            </a:r>
            <a:r>
              <a:rPr lang="hu-HU" altLang="en-US" dirty="0"/>
              <a:t>(„</a:t>
            </a:r>
            <a:r>
              <a:rPr lang="hu-HU" altLang="en-US" dirty="0" err="1"/>
              <a:t>Type.Name.In.Assembly</a:t>
            </a:r>
            <a:r>
              <a:rPr lang="hu-HU" altLang="en-US"/>
              <a:t>”);</a:t>
            </a:r>
          </a:p>
          <a:p>
            <a:r>
              <a:rPr lang="hu-HU" altLang="en-US" dirty="0" err="1"/>
              <a:t>Type</a:t>
            </a:r>
            <a:r>
              <a:rPr lang="hu-HU" altLang="en-US" dirty="0"/>
              <a:t> t = </a:t>
            </a:r>
            <a:r>
              <a:rPr lang="hu-HU" altLang="en-US" dirty="0" err="1"/>
              <a:t>typeof</a:t>
            </a:r>
            <a:r>
              <a:rPr lang="hu-HU" altLang="en-US" dirty="0"/>
              <a:t>(int);</a:t>
            </a:r>
          </a:p>
          <a:p>
            <a:r>
              <a:rPr lang="hu-HU" altLang="en-US" dirty="0" err="1"/>
              <a:t>Type</a:t>
            </a:r>
            <a:r>
              <a:rPr lang="hu-HU" altLang="en-US" dirty="0"/>
              <a:t> t = </a:t>
            </a:r>
            <a:r>
              <a:rPr lang="hu-HU" altLang="en-US" dirty="0" err="1"/>
              <a:t>typeof</a:t>
            </a:r>
            <a:r>
              <a:rPr lang="hu-HU" altLang="en-US" dirty="0"/>
              <a:t>(</a:t>
            </a:r>
            <a:r>
              <a:rPr lang="hu-HU" altLang="en-US" dirty="0" err="1"/>
              <a:t>T</a:t>
            </a:r>
            <a:r>
              <a:rPr lang="hu-HU" altLang="en-US" dirty="0"/>
              <a:t>);</a:t>
            </a:r>
          </a:p>
          <a:p>
            <a:r>
              <a:rPr lang="hu-HU" altLang="en-US" dirty="0" err="1"/>
              <a:t>Type</a:t>
            </a:r>
            <a:r>
              <a:rPr lang="hu-HU" altLang="en-US" dirty="0"/>
              <a:t> t = </a:t>
            </a:r>
            <a:r>
              <a:rPr lang="hu-HU" altLang="en-US" dirty="0" err="1"/>
              <a:t>obj.GetType</a:t>
            </a:r>
            <a:r>
              <a:rPr lang="hu-HU" altLang="en-US" dirty="0"/>
              <a:t>();</a:t>
            </a:r>
          </a:p>
          <a:p>
            <a:r>
              <a:rPr lang="hu-HU" altLang="en-US" dirty="0" err="1"/>
              <a:t>Type</a:t>
            </a:r>
            <a:r>
              <a:rPr lang="hu-HU" altLang="en-US" dirty="0"/>
              <a:t> t = </a:t>
            </a:r>
            <a:r>
              <a:rPr lang="hu-HU" altLang="en-US" dirty="0" err="1"/>
              <a:t>Type.GetType</a:t>
            </a:r>
            <a:r>
              <a:rPr lang="hu-HU" altLang="en-US" dirty="0"/>
              <a:t>(„</a:t>
            </a:r>
            <a:r>
              <a:rPr lang="hu-HU" altLang="en-US" dirty="0" err="1"/>
              <a:t>Type.Name.In.Any.Assembly</a:t>
            </a:r>
            <a:r>
              <a:rPr lang="hu-HU" altLang="en-US" dirty="0"/>
              <a:t>”);</a:t>
            </a:r>
          </a:p>
          <a:p>
            <a:pPr lvl="1"/>
            <a:r>
              <a:rPr lang="hu-HU" altLang="en-US" dirty="0"/>
              <a:t>Ha nem az aktuálisan végrehajtódó szerelvényben vagy az </a:t>
            </a:r>
            <a:r>
              <a:rPr lang="hu-HU" altLang="en-US" dirty="0" err="1"/>
              <a:t>mscorlib.dll-ben</a:t>
            </a:r>
            <a:r>
              <a:rPr lang="hu-HU" altLang="en-US" dirty="0"/>
              <a:t> van, akkor ún. „</a:t>
            </a:r>
            <a:r>
              <a:rPr lang="hu-HU" altLang="en-US" dirty="0" err="1"/>
              <a:t>assembly-qualified</a:t>
            </a:r>
            <a:r>
              <a:rPr lang="hu-HU" altLang="en-US" dirty="0"/>
              <a:t> </a:t>
            </a:r>
            <a:r>
              <a:rPr lang="hu-HU" altLang="en-US" dirty="0" err="1"/>
              <a:t>name</a:t>
            </a:r>
            <a:r>
              <a:rPr lang="hu-HU" altLang="en-US" dirty="0"/>
              <a:t>” megadása szükséges</a:t>
            </a:r>
          </a:p>
          <a:p>
            <a:pPr lvl="1"/>
            <a:endParaRPr lang="hu-HU" altLang="en-US" dirty="0"/>
          </a:p>
          <a:p>
            <a:r>
              <a:rPr lang="hu-HU" altLang="en-US" dirty="0" err="1"/>
              <a:t>t.FullName</a:t>
            </a:r>
            <a:r>
              <a:rPr lang="hu-HU" altLang="en-US" dirty="0"/>
              <a:t>, </a:t>
            </a:r>
            <a:r>
              <a:rPr lang="hu-HU" altLang="en-US" dirty="0" err="1"/>
              <a:t>t.AssemblyQualifiedName</a:t>
            </a:r>
            <a:r>
              <a:rPr lang="hu-HU" altLang="en-US" b="0" dirty="0"/>
              <a:t> </a:t>
            </a:r>
            <a:r>
              <a:rPr lang="hu-HU" altLang="en-US" sz="2000" b="0" dirty="0"/>
              <a:t>– nevek különféle formában</a:t>
            </a:r>
            <a:endParaRPr lang="hu-HU" altLang="en-US" b="0" dirty="0"/>
          </a:p>
          <a:p>
            <a:r>
              <a:rPr lang="hu-HU" altLang="en-US" dirty="0" err="1"/>
              <a:t>t.BaseType</a:t>
            </a:r>
            <a:r>
              <a:rPr lang="hu-HU" altLang="en-US" dirty="0"/>
              <a:t>, </a:t>
            </a:r>
            <a:r>
              <a:rPr lang="hu-HU" altLang="en-US" dirty="0" err="1"/>
              <a:t>t.IsSubclassOf</a:t>
            </a:r>
            <a:r>
              <a:rPr lang="hu-HU" altLang="en-US" dirty="0"/>
              <a:t>(</a:t>
            </a:r>
            <a:r>
              <a:rPr lang="hu-HU" altLang="en-US" dirty="0" err="1"/>
              <a:t>anotherType</a:t>
            </a:r>
            <a:r>
              <a:rPr lang="hu-HU" altLang="en-US" dirty="0"/>
              <a:t>), </a:t>
            </a:r>
            <a:r>
              <a:rPr lang="hu-HU" altLang="en-US" dirty="0" err="1"/>
              <a:t>t.IsAssignableFrom</a:t>
            </a:r>
            <a:r>
              <a:rPr lang="hu-HU" altLang="en-US" dirty="0"/>
              <a:t>(</a:t>
            </a:r>
            <a:r>
              <a:rPr lang="hu-HU" altLang="en-US" dirty="0" err="1"/>
              <a:t>anotherType</a:t>
            </a:r>
            <a:r>
              <a:rPr lang="hu-HU" altLang="en-US" dirty="0"/>
              <a:t>)</a:t>
            </a:r>
            <a:r>
              <a:rPr lang="hu-HU" altLang="en-US" sz="2000" b="0" dirty="0"/>
              <a:t> – ős, utód vizsgálat</a:t>
            </a:r>
            <a:endParaRPr lang="hu-HU" altLang="en-US" b="0" dirty="0"/>
          </a:p>
          <a:p>
            <a:endParaRPr lang="hu-HU" alt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336218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z="2800" dirty="0"/>
              <a:t>Futásidejű típusanalízis – </a:t>
            </a:r>
            <a:r>
              <a:rPr lang="hu-HU" altLang="en-US" sz="2800" dirty="0" err="1"/>
              <a:t>xxxInfo</a:t>
            </a:r>
            <a:endParaRPr lang="hu-HU" altLang="en-US" sz="2800" dirty="0"/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err="1"/>
              <a:t>PropertyInfo</a:t>
            </a:r>
            <a:r>
              <a:rPr lang="hu-HU" altLang="en-US" dirty="0"/>
              <a:t> pi = </a:t>
            </a:r>
            <a:r>
              <a:rPr lang="hu-HU" altLang="en-US" dirty="0" err="1"/>
              <a:t>t.GetProperty</a:t>
            </a:r>
            <a:r>
              <a:rPr lang="hu-HU" altLang="en-US" dirty="0"/>
              <a:t>(</a:t>
            </a:r>
            <a:r>
              <a:rPr lang="hu-HU" dirty="0"/>
              <a:t>"</a:t>
            </a:r>
            <a:r>
              <a:rPr lang="hu-HU" dirty="0" err="1"/>
              <a:t>PropName</a:t>
            </a:r>
            <a:r>
              <a:rPr lang="hu-HU" dirty="0"/>
              <a:t>");</a:t>
            </a:r>
            <a:endParaRPr lang="hu-HU" altLang="en-US" dirty="0"/>
          </a:p>
          <a:p>
            <a:r>
              <a:rPr lang="hu-HU" altLang="en-US" dirty="0" err="1"/>
              <a:t>PropertyInfo</a:t>
            </a:r>
            <a:r>
              <a:rPr lang="hu-HU" altLang="en-US" dirty="0"/>
              <a:t>[] pis = </a:t>
            </a:r>
            <a:r>
              <a:rPr lang="hu-HU" altLang="en-US" dirty="0" err="1"/>
              <a:t>t.GetProperties</a:t>
            </a:r>
            <a:r>
              <a:rPr lang="hu-HU" altLang="en-US" dirty="0"/>
              <a:t>();</a:t>
            </a:r>
          </a:p>
          <a:p>
            <a:r>
              <a:rPr lang="hu-HU" altLang="en-US" dirty="0" err="1"/>
              <a:t>FieldInfo</a:t>
            </a:r>
            <a:r>
              <a:rPr lang="hu-HU" altLang="en-US" dirty="0"/>
              <a:t> fi = </a:t>
            </a:r>
            <a:r>
              <a:rPr lang="hu-HU" altLang="en-US" dirty="0" err="1"/>
              <a:t>t.GetField</a:t>
            </a:r>
            <a:r>
              <a:rPr lang="hu-HU" altLang="en-US" dirty="0"/>
              <a:t>(</a:t>
            </a:r>
            <a:r>
              <a:rPr lang="hu-HU" dirty="0"/>
              <a:t>"</a:t>
            </a:r>
            <a:r>
              <a:rPr lang="hu-HU" dirty="0" err="1"/>
              <a:t>FieldName</a:t>
            </a:r>
            <a:r>
              <a:rPr lang="hu-HU" dirty="0"/>
              <a:t>"</a:t>
            </a:r>
            <a:r>
              <a:rPr lang="hu-HU" altLang="en-US" dirty="0"/>
              <a:t>);</a:t>
            </a:r>
          </a:p>
          <a:p>
            <a:r>
              <a:rPr lang="hu-HU" altLang="en-US" dirty="0" err="1"/>
              <a:t>FieldInfo</a:t>
            </a:r>
            <a:r>
              <a:rPr lang="hu-HU" altLang="en-US" dirty="0"/>
              <a:t>[] fis = </a:t>
            </a:r>
            <a:r>
              <a:rPr lang="hu-HU" altLang="en-US" dirty="0" err="1"/>
              <a:t>t.GetFields</a:t>
            </a:r>
            <a:r>
              <a:rPr lang="hu-HU" altLang="en-US" dirty="0"/>
              <a:t>();</a:t>
            </a:r>
          </a:p>
          <a:p>
            <a:r>
              <a:rPr lang="hu-HU" altLang="en-US" dirty="0" err="1"/>
              <a:t>MethodInfo</a:t>
            </a:r>
            <a:r>
              <a:rPr lang="hu-HU" altLang="en-US" dirty="0"/>
              <a:t> mi = </a:t>
            </a:r>
            <a:r>
              <a:rPr lang="hu-HU" altLang="en-US" dirty="0" err="1"/>
              <a:t>t.GetMethod</a:t>
            </a:r>
            <a:r>
              <a:rPr lang="hu-HU" altLang="en-US" dirty="0"/>
              <a:t>(</a:t>
            </a:r>
            <a:r>
              <a:rPr lang="hu-HU" dirty="0"/>
              <a:t>"</a:t>
            </a:r>
            <a:r>
              <a:rPr lang="hu-HU" dirty="0" err="1"/>
              <a:t>MethodName</a:t>
            </a:r>
            <a:r>
              <a:rPr lang="hu-HU" dirty="0"/>
              <a:t>"</a:t>
            </a:r>
            <a:r>
              <a:rPr lang="hu-HU" altLang="en-US" dirty="0"/>
              <a:t>);</a:t>
            </a:r>
          </a:p>
          <a:p>
            <a:r>
              <a:rPr lang="hu-HU" altLang="en-US" dirty="0" err="1"/>
              <a:t>MethodInfo</a:t>
            </a:r>
            <a:r>
              <a:rPr lang="hu-HU" altLang="en-US" dirty="0"/>
              <a:t> mis = </a:t>
            </a:r>
            <a:r>
              <a:rPr lang="hu-HU" altLang="en-US" dirty="0" err="1"/>
              <a:t>t.GetMethods</a:t>
            </a:r>
            <a:r>
              <a:rPr lang="hu-HU" altLang="en-US" dirty="0"/>
              <a:t>();</a:t>
            </a:r>
          </a:p>
          <a:p>
            <a:endParaRPr lang="hu-HU" altLang="en-US" dirty="0"/>
          </a:p>
          <a:p>
            <a:r>
              <a:rPr lang="hu-HU" altLang="en-US" dirty="0"/>
              <a:t>Általában átadható </a:t>
            </a:r>
            <a:r>
              <a:rPr lang="hu-HU" altLang="en-US" dirty="0" err="1"/>
              <a:t>BindingFlags</a:t>
            </a:r>
            <a:r>
              <a:rPr lang="hu-HU" altLang="en-US" dirty="0"/>
              <a:t> paraméter, amivel a keresés szűkíthető/konfigurálható</a:t>
            </a:r>
          </a:p>
          <a:p>
            <a:r>
              <a:rPr lang="hu-HU" dirty="0" err="1"/>
              <a:t>PropertyInfo</a:t>
            </a:r>
            <a:r>
              <a:rPr lang="hu-HU" dirty="0"/>
              <a:t> pi = </a:t>
            </a:r>
            <a:r>
              <a:rPr lang="hu-HU" dirty="0" err="1"/>
              <a:t>t.GetProperty</a:t>
            </a:r>
            <a:r>
              <a:rPr lang="hu-HU" dirty="0"/>
              <a:t>("</a:t>
            </a:r>
            <a:r>
              <a:rPr lang="hu-HU" dirty="0" err="1"/>
              <a:t>PropName</a:t>
            </a:r>
            <a:r>
              <a:rPr lang="hu-HU" dirty="0"/>
              <a:t>", </a:t>
            </a:r>
            <a:r>
              <a:rPr lang="hu-HU" dirty="0" err="1"/>
              <a:t>BindingFlags.Static</a:t>
            </a:r>
            <a:r>
              <a:rPr lang="hu-HU" dirty="0"/>
              <a:t> | </a:t>
            </a:r>
            <a:r>
              <a:rPr lang="hu-HU" dirty="0" err="1"/>
              <a:t>BindingFlags.NonPublic</a:t>
            </a:r>
            <a:r>
              <a:rPr lang="hu-HU" dirty="0"/>
              <a:t>)</a:t>
            </a:r>
          </a:p>
          <a:p>
            <a:pPr lvl="1"/>
            <a:r>
              <a:rPr lang="hu-HU" altLang="en-US" dirty="0"/>
              <a:t>Nem publikus (privát) tagok is megkaphatók</a:t>
            </a:r>
            <a:endParaRPr lang="hu-HU" altLang="en-US" dirty="0">
              <a:solidFill>
                <a:srgbClr val="C00000"/>
              </a:solidFill>
            </a:endParaRPr>
          </a:p>
          <a:p>
            <a:pPr lvl="1"/>
            <a:r>
              <a:rPr lang="hu-HU" altLang="en-US" dirty="0">
                <a:solidFill>
                  <a:srgbClr val="C00000"/>
                </a:solidFill>
              </a:rPr>
              <a:t>Ez (elsősorban) nem arra való, hogy kijátsszuk a láthatóságokat!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55894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z="2800" dirty="0"/>
              <a:t>Reflektált kódelemek használata futásidőben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A reflexióval elért típusok/tagok futásidőben </a:t>
            </a:r>
            <a:r>
              <a:rPr lang="hu-HU" altLang="en-US" dirty="0" err="1"/>
              <a:t>felhasználhatóak</a:t>
            </a:r>
            <a:endParaRPr lang="hu-HU" altLang="en-US" dirty="0"/>
          </a:p>
          <a:p>
            <a:r>
              <a:rPr lang="hu-HU" altLang="en-US" dirty="0"/>
              <a:t>List&lt;int&gt; </a:t>
            </a:r>
            <a:r>
              <a:rPr lang="hu-HU" altLang="en-US" dirty="0" err="1"/>
              <a:t>something</a:t>
            </a:r>
            <a:r>
              <a:rPr lang="hu-HU" altLang="en-US" dirty="0"/>
              <a:t> = </a:t>
            </a:r>
            <a:r>
              <a:rPr lang="hu-HU" altLang="en-US" dirty="0" err="1"/>
              <a:t>new</a:t>
            </a:r>
            <a:r>
              <a:rPr lang="hu-HU" altLang="en-US" dirty="0"/>
              <a:t> List&lt;int&gt;();</a:t>
            </a:r>
            <a:br>
              <a:rPr lang="hu-HU" altLang="en-US" dirty="0"/>
            </a:br>
            <a:r>
              <a:rPr lang="hu-HU" altLang="en-US" dirty="0" err="1"/>
              <a:t>something.Add</a:t>
            </a:r>
            <a:r>
              <a:rPr lang="hu-HU" altLang="en-US" dirty="0"/>
              <a:t>(8);</a:t>
            </a:r>
            <a:br>
              <a:rPr lang="hu-HU" altLang="en-US" dirty="0"/>
            </a:br>
            <a:r>
              <a:rPr lang="hu-HU" altLang="en-US" dirty="0"/>
              <a:t>int </a:t>
            </a:r>
            <a:r>
              <a:rPr lang="hu-HU" altLang="en-US" dirty="0" err="1"/>
              <a:t>cnt</a:t>
            </a:r>
            <a:r>
              <a:rPr lang="hu-HU" altLang="en-US" dirty="0"/>
              <a:t> = </a:t>
            </a:r>
            <a:r>
              <a:rPr lang="hu-HU" altLang="en-US" dirty="0" err="1"/>
              <a:t>something.Count</a:t>
            </a:r>
            <a:r>
              <a:rPr lang="hu-HU" altLang="en-US" dirty="0"/>
              <a:t>;</a:t>
            </a:r>
          </a:p>
          <a:p>
            <a:pPr marL="0" indent="0">
              <a:buNone/>
            </a:pPr>
            <a:endParaRPr lang="hu-HU" altLang="en-US" dirty="0"/>
          </a:p>
          <a:p>
            <a:pPr marL="0" indent="0">
              <a:buNone/>
            </a:pPr>
            <a:endParaRPr lang="hu-HU" altLang="en-US" dirty="0"/>
          </a:p>
          <a:p>
            <a:pPr marL="0" indent="0">
              <a:buNone/>
            </a:pPr>
            <a:endParaRPr lang="hu-HU" altLang="en-US" dirty="0"/>
          </a:p>
          <a:p>
            <a:pPr marL="0" indent="0">
              <a:buNone/>
            </a:pPr>
            <a:endParaRPr lang="hu-HU" altLang="en-US" dirty="0"/>
          </a:p>
          <a:p>
            <a:pPr marL="0" indent="0">
              <a:buNone/>
            </a:pPr>
            <a:endParaRPr lang="hu-HU" altLang="en-US" dirty="0"/>
          </a:p>
          <a:p>
            <a:pPr marL="0" indent="0">
              <a:buNone/>
            </a:pPr>
            <a:endParaRPr lang="hu-HU" altLang="en-US" dirty="0"/>
          </a:p>
          <a:p>
            <a:r>
              <a:rPr lang="hu-HU" altLang="en-US" dirty="0"/>
              <a:t>Lassabb, mint a nem reflexív kód </a:t>
            </a:r>
            <a:r>
              <a:rPr lang="hu-HU" altLang="en-US" dirty="0">
                <a:sym typeface="Wingdings" panose="05000000000000000000" pitchFamily="2" charset="2"/>
              </a:rPr>
              <a:t> csak akkor, ha máshogy nem megoldható (pl. egy metódus paramétere „teljesen ismeretlen”, aminek meghívjuk az Add metódusát / </a:t>
            </a:r>
            <a:r>
              <a:rPr lang="hu-HU" altLang="en-US" dirty="0" err="1">
                <a:sym typeface="Wingdings" panose="05000000000000000000" pitchFamily="2" charset="2"/>
              </a:rPr>
              <a:t>Count</a:t>
            </a:r>
            <a:r>
              <a:rPr lang="hu-HU" altLang="en-US" dirty="0">
                <a:sym typeface="Wingdings" panose="05000000000000000000" pitchFamily="2" charset="2"/>
              </a:rPr>
              <a:t> tulajdonságát)</a:t>
            </a:r>
          </a:p>
          <a:p>
            <a:r>
              <a:rPr lang="hu-HU" altLang="en-US" dirty="0">
                <a:sym typeface="Wingdings" panose="05000000000000000000" pitchFamily="2" charset="2"/>
              </a:rPr>
              <a:t>Hasonlóan flexibilis kód, sokkal gyorsabb, de </a:t>
            </a:r>
            <a:r>
              <a:rPr lang="hu-HU" altLang="en-US" dirty="0" err="1">
                <a:sym typeface="Wingdings" panose="05000000000000000000" pitchFamily="2" charset="2"/>
              </a:rPr>
              <a:t>compiler</a:t>
            </a:r>
            <a:r>
              <a:rPr lang="hu-HU" altLang="en-US" dirty="0">
                <a:sym typeface="Wingdings" panose="05000000000000000000" pitchFamily="2" charset="2"/>
              </a:rPr>
              <a:t>/</a:t>
            </a:r>
            <a:r>
              <a:rPr lang="hu-HU" altLang="en-US" dirty="0" err="1">
                <a:sym typeface="Wingdings" panose="05000000000000000000" pitchFamily="2" charset="2"/>
              </a:rPr>
              <a:t>intellisense</a:t>
            </a:r>
            <a:r>
              <a:rPr lang="hu-HU" altLang="en-US" dirty="0">
                <a:sym typeface="Wingdings" panose="05000000000000000000" pitchFamily="2" charset="2"/>
              </a:rPr>
              <a:t>  segítség nélkül  </a:t>
            </a:r>
            <a:r>
              <a:rPr lang="hu-HU" altLang="en-US" dirty="0" err="1">
                <a:sym typeface="Wingdings" panose="05000000000000000000" pitchFamily="2" charset="2"/>
              </a:rPr>
              <a:t>dynamic</a:t>
            </a:r>
            <a:r>
              <a:rPr lang="hu-HU" altLang="en-US" dirty="0">
                <a:sym typeface="Wingdings" panose="05000000000000000000" pitchFamily="2" charset="2"/>
              </a:rPr>
              <a:t> (DLR)</a:t>
            </a:r>
            <a:endParaRPr lang="hu-HU" altLang="en-US" dirty="0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373128" y="2415876"/>
            <a:ext cx="8397743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listType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algn="l"/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addMethod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listType.GetMethod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"Add"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countProperty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listType.GetProperty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hu-H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listInstance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listType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addMethod.Invoke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8 });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null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propertyResult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countProperty.GetValue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listInstance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hu-HU" sz="1600" kern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43222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Attribútumok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692150"/>
            <a:ext cx="8928100" cy="5761038"/>
          </a:xfrm>
        </p:spPr>
        <p:txBody>
          <a:bodyPr/>
          <a:lstStyle/>
          <a:p>
            <a:r>
              <a:rPr lang="hu-HU" dirty="0"/>
              <a:t>A fordító által generált </a:t>
            </a:r>
            <a:r>
              <a:rPr lang="hu-HU" dirty="0" err="1"/>
              <a:t>metaadat</a:t>
            </a:r>
            <a:r>
              <a:rPr lang="hu-HU" dirty="0"/>
              <a:t> mellé saját </a:t>
            </a:r>
            <a:r>
              <a:rPr lang="hu-HU" dirty="0" err="1"/>
              <a:t>metaadat</a:t>
            </a:r>
            <a:r>
              <a:rPr lang="hu-HU" dirty="0"/>
              <a:t> is felvehető</a:t>
            </a:r>
          </a:p>
          <a:p>
            <a:pPr lvl="1"/>
            <a:r>
              <a:rPr lang="hu-HU" dirty="0"/>
              <a:t>Szerelvény, típus vagy tagok esetében is</a:t>
            </a:r>
          </a:p>
          <a:p>
            <a:r>
              <a:rPr lang="hu-HU" dirty="0" err="1"/>
              <a:t>System.Attribute</a:t>
            </a:r>
            <a:r>
              <a:rPr lang="hu-HU" dirty="0"/>
              <a:t> osztály utódai</a:t>
            </a:r>
          </a:p>
          <a:p>
            <a:pPr lvl="1"/>
            <a:r>
              <a:rPr lang="hu-HU" dirty="0"/>
              <a:t>Léteznek beépített </a:t>
            </a:r>
            <a:r>
              <a:rPr lang="hu-HU" dirty="0" err="1"/>
              <a:t>attribútumtípusok</a:t>
            </a:r>
            <a:r>
              <a:rPr lang="hu-HU" dirty="0"/>
              <a:t> különféle célokra, vagy saját </a:t>
            </a:r>
            <a:r>
              <a:rPr lang="hu-HU" dirty="0" err="1"/>
              <a:t>Attribute</a:t>
            </a:r>
            <a:r>
              <a:rPr lang="hu-HU" dirty="0"/>
              <a:t> utód is létrehozható</a:t>
            </a:r>
          </a:p>
          <a:p>
            <a:r>
              <a:rPr lang="hu-HU" dirty="0"/>
              <a:t>Használata speciális formában történik</a:t>
            </a:r>
          </a:p>
          <a:p>
            <a:pPr lvl="1"/>
            <a:r>
              <a:rPr lang="hu-HU" dirty="0"/>
              <a:t>Névtér, osztály, metódus, tulajdonság, mező stb. fölött – attribútumtól függően ahol engedélyezett</a:t>
            </a:r>
          </a:p>
          <a:p>
            <a:pPr lvl="1"/>
            <a:r>
              <a:rPr lang="hu-HU" dirty="0"/>
              <a:t>Formátuma: [XXX], ha az </a:t>
            </a:r>
            <a:r>
              <a:rPr lang="hu-HU" dirty="0" err="1"/>
              <a:t>Attribute</a:t>
            </a:r>
            <a:r>
              <a:rPr lang="hu-HU" dirty="0"/>
              <a:t> utódosztály neve </a:t>
            </a:r>
            <a:r>
              <a:rPr lang="hu-HU" dirty="0" err="1"/>
              <a:t>XXXAttribute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395420" y="4441970"/>
            <a:ext cx="8397743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Obsolete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 not use this method, use the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NewMethod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instead."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OldMethod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algn="l"/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NewMethod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algn="l"/>
            <a:endParaRPr lang="hu-H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hu-H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OldMethod</a:t>
            </a:r>
            <a:r>
              <a:rPr lang="hu-H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hu-H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Warningot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eredményez</a:t>
            </a:r>
          </a:p>
          <a:p>
            <a:pPr algn="l"/>
            <a:r>
              <a:rPr lang="hu-H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hu-H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hu-HU" sz="1600" kern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755081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használati esetek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attribútum a jelölt tag szokványos használatát nem befolyásolja</a:t>
            </a:r>
          </a:p>
          <a:p>
            <a:pPr lvl="1"/>
            <a:r>
              <a:rPr lang="hu-HU" dirty="0"/>
              <a:t>Minden metódus, tulajdonság, stb. ugyanúgy meghívható/elérhető</a:t>
            </a:r>
          </a:p>
          <a:p>
            <a:r>
              <a:rPr lang="hu-HU" dirty="0"/>
              <a:t>Kell egy „másik fél”, ami az attribútum meglétét majd reflexióval figyeli, és attól függően hajt végre lépéseket</a:t>
            </a:r>
          </a:p>
          <a:p>
            <a:r>
              <a:rPr lang="hu-HU" dirty="0"/>
              <a:t>Tipikus felhasználása: automatizmusok/ellenőrzések</a:t>
            </a:r>
          </a:p>
          <a:p>
            <a:pPr lvl="1"/>
            <a:r>
              <a:rPr lang="hu-HU" dirty="0"/>
              <a:t>Másik programozó segítése: Obsolete, DisplayName, Description</a:t>
            </a:r>
          </a:p>
          <a:p>
            <a:pPr lvl="1"/>
            <a:r>
              <a:rPr lang="hu-HU" dirty="0"/>
              <a:t>Visual Studio, debugger viselkedése: DebuggerDisplay, </a:t>
            </a:r>
            <a:r>
              <a:rPr lang="hu-HU" dirty="0" err="1"/>
              <a:t>DebuggerStepThrough</a:t>
            </a:r>
            <a:endParaRPr lang="hu-HU" dirty="0"/>
          </a:p>
          <a:p>
            <a:pPr lvl="1"/>
            <a:r>
              <a:rPr lang="hu-HU" dirty="0"/>
              <a:t>Visual Studio, automata generálás: WebMethod, ServiceContract, OperationContract, FaultContract, DataContract, </a:t>
            </a:r>
            <a:r>
              <a:rPr lang="hu-HU" dirty="0" err="1"/>
              <a:t>DataMember</a:t>
            </a:r>
            <a:endParaRPr lang="hu-HU" dirty="0"/>
          </a:p>
          <a:p>
            <a:pPr lvl="1"/>
            <a:r>
              <a:rPr lang="hu-HU" dirty="0"/>
              <a:t>Kód használhatósága: Serializable, Flags, ThreadStatic, DllImport</a:t>
            </a:r>
          </a:p>
          <a:p>
            <a:pPr lvl="1"/>
            <a:r>
              <a:rPr lang="hu-HU" dirty="0"/>
              <a:t>Automatizmusok támogatása: </a:t>
            </a:r>
            <a:r>
              <a:rPr lang="hu-HU" dirty="0" err="1"/>
              <a:t>TestFixture</a:t>
            </a:r>
            <a:r>
              <a:rPr lang="hu-HU" dirty="0"/>
              <a:t>, </a:t>
            </a:r>
            <a:r>
              <a:rPr lang="hu-HU" dirty="0" err="1"/>
              <a:t>TestCase</a:t>
            </a:r>
            <a:r>
              <a:rPr lang="hu-HU" dirty="0"/>
              <a:t>, </a:t>
            </a:r>
            <a:r>
              <a:rPr lang="hu-HU" dirty="0" err="1"/>
              <a:t>TestCaseSource</a:t>
            </a:r>
            <a:r>
              <a:rPr lang="hu-HU" dirty="0"/>
              <a:t>, Key, ForeignKey, Column</a:t>
            </a:r>
          </a:p>
          <a:p>
            <a:pPr lvl="1"/>
            <a:r>
              <a:rPr lang="hu-HU" dirty="0"/>
              <a:t>Egyéb (saját) metaadatok: saját attribútumokkal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EAE79-17DB-46D7-9133-7C77A31B789C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70810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lver">
  <a:themeElements>
    <a:clrScheme name="Sil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ver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14526</TotalTime>
  <Words>1604</Words>
  <Application>Microsoft Office PowerPoint</Application>
  <PresentationFormat>On-screen Show (4:3)</PresentationFormat>
  <Paragraphs>244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Segoe UI</vt:lpstr>
      <vt:lpstr>Calibri</vt:lpstr>
      <vt:lpstr>Consolas</vt:lpstr>
      <vt:lpstr>Silver</vt:lpstr>
      <vt:lpstr>Haladó fejlesztési technikák</vt:lpstr>
      <vt:lpstr>Reflexió</vt:lpstr>
      <vt:lpstr>Metaadat</vt:lpstr>
      <vt:lpstr>Futásidejű típusanalízis - Assembly</vt:lpstr>
      <vt:lpstr>Futásidejű típusanalízis - Type</vt:lpstr>
      <vt:lpstr>Futásidejű típusanalízis – xxxInfo</vt:lpstr>
      <vt:lpstr>Reflektált kódelemek használata futásidőben</vt:lpstr>
      <vt:lpstr>Attribútumok</vt:lpstr>
      <vt:lpstr>Tipikus használati esetek</vt:lpstr>
      <vt:lpstr>Attribútumok</vt:lpstr>
      <vt:lpstr>Attribútumok</vt:lpstr>
      <vt:lpstr>Saját attribútum</vt:lpstr>
      <vt:lpstr>Annotációk</vt:lpstr>
      <vt:lpstr>Példa - XmlSerializer</vt:lpstr>
      <vt:lpstr>Példa - XmlSerializer</vt:lpstr>
      <vt:lpstr>Példa - XmlSerializer</vt:lpstr>
      <vt:lpstr>Példa - XmlSerializer</vt:lpstr>
      <vt:lpstr>Példa - Sorbarendezés név szerint</vt:lpstr>
      <vt:lpstr>Példa - Sorbarendezés név szerint</vt:lpstr>
      <vt:lpstr>Feladat / Reflection</vt:lpstr>
    </vt:vector>
  </TitlesOfParts>
  <Company>BMF NIK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Reflexió és egyedi attribútumok</dc:title>
  <dc:creator>Miklós Árpád</dc:creator>
  <cp:lastModifiedBy>Kovács András</cp:lastModifiedBy>
  <cp:revision>253</cp:revision>
  <dcterms:created xsi:type="dcterms:W3CDTF">2006-05-29T11:27:00Z</dcterms:created>
  <dcterms:modified xsi:type="dcterms:W3CDTF">2021-09-26T14:19:34Z</dcterms:modified>
</cp:coreProperties>
</file>