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</p:sldIdLst>
  <p:sldSz cy="6858000" cx="9144000"/>
  <p:notesSz cx="6858000" cy="9144000"/>
  <p:embeddedFontLst>
    <p:embeddedFont>
      <p:font typeface="Tahoma"/>
      <p:regular r:id="rId56"/>
      <p:bold r:id="rId57"/>
    </p:embeddedFont>
    <p:embeddedFont>
      <p:font typeface="Quattrocento Sans"/>
      <p:regular r:id="rId58"/>
      <p:bold r:id="rId59"/>
      <p:italic r:id="rId60"/>
      <p:boldItalic r:id="rId61"/>
    </p:embeddedFont>
    <p:embeddedFont>
      <p:font typeface="Libre Franklin Thin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6" roundtripDataSignature="AMtx7mg3US60FHUbIdh35GEOhxzss74A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C723EEA-66C5-43C0-8539-5853BAEA2CF7}">
  <a:tblStyle styleId="{5C723EEA-66C5-43C0-8539-5853BAEA2CF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FF5"/>
          </a:solidFill>
        </a:fill>
      </a:tcStyle>
    </a:wholeTbl>
    <a:band1H>
      <a:tcTxStyle/>
      <a:tcStyle>
        <a:fill>
          <a:solidFill>
            <a:srgbClr val="CEDEEC"/>
          </a:solidFill>
        </a:fill>
      </a:tcStyle>
    </a:band1H>
    <a:band2H>
      <a:tcTxStyle/>
    </a:band2H>
    <a:band1V>
      <a:tcTxStyle/>
      <a:tcStyle>
        <a:fill>
          <a:solidFill>
            <a:srgbClr val="CEDEEC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86687A23-30C2-4F46-89C4-FF8B2F973F4C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LibreFranklinThin-regular.fntdata"/><Relationship Id="rId61" Type="http://schemas.openxmlformats.org/officeDocument/2006/relationships/font" Target="fonts/QuattrocentoSans-boldItalic.fntdata"/><Relationship Id="rId20" Type="http://schemas.openxmlformats.org/officeDocument/2006/relationships/slide" Target="slides/slide14.xml"/><Relationship Id="rId64" Type="http://schemas.openxmlformats.org/officeDocument/2006/relationships/font" Target="fonts/LibreFranklinThin-italic.fntdata"/><Relationship Id="rId63" Type="http://schemas.openxmlformats.org/officeDocument/2006/relationships/font" Target="fonts/LibreFranklinThin-bold.fntdata"/><Relationship Id="rId22" Type="http://schemas.openxmlformats.org/officeDocument/2006/relationships/slide" Target="slides/slide16.xml"/><Relationship Id="rId66" Type="http://customschemas.google.com/relationships/presentationmetadata" Target="metadata"/><Relationship Id="rId21" Type="http://schemas.openxmlformats.org/officeDocument/2006/relationships/slide" Target="slides/slide15.xml"/><Relationship Id="rId65" Type="http://schemas.openxmlformats.org/officeDocument/2006/relationships/font" Target="fonts/LibreFranklinThin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QuattrocentoSans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Tahoma-bold.fntdata"/><Relationship Id="rId12" Type="http://schemas.openxmlformats.org/officeDocument/2006/relationships/slide" Target="slides/slide6.xml"/><Relationship Id="rId56" Type="http://schemas.openxmlformats.org/officeDocument/2006/relationships/font" Target="fonts/Tahoma-regular.fntdata"/><Relationship Id="rId15" Type="http://schemas.openxmlformats.org/officeDocument/2006/relationships/slide" Target="slides/slide9.xml"/><Relationship Id="rId59" Type="http://schemas.openxmlformats.org/officeDocument/2006/relationships/font" Target="fonts/QuattrocentoSans-bold.fntdata"/><Relationship Id="rId14" Type="http://schemas.openxmlformats.org/officeDocument/2006/relationships/slide" Target="slides/slide8.xml"/><Relationship Id="rId58" Type="http://schemas.openxmlformats.org/officeDocument/2006/relationships/font" Target="fonts/QuattrocentoSans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u-H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Google Shape;13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Google Shape;15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" name="Google Shape;18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Google Shape;19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0" name="Google Shape;20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9" name="Google Shape;20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Google Shape;21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3350" lvl="0" marL="2095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8" name="Google Shape;21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9" name="Google Shape;21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8" name="Google Shape;22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9" name="Google Shape;22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Google Shape;23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>
                <a:latin typeface="Arial"/>
                <a:ea typeface="Arial"/>
                <a:cs typeface="Arial"/>
                <a:sym typeface="Arial"/>
              </a:rPr>
              <a:t>A konkrét intervallumokat nem kell tudni. A bithosszt és az intervallum nagyságrendjét igen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" name="Google Shape;24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A konkrét intervallumot nem kell tudni. A bithosszt és az értelmezési tartomány, illetve pontosság-viszonyokat viszont igen.</a:t>
            </a:r>
            <a:endParaRPr/>
          </a:p>
        </p:txBody>
      </p:sp>
      <p:sp>
        <p:nvSpPr>
          <p:cNvPr id="247" name="Google Shape;247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6" name="Google Shape;25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Google Shape;26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Megemlítendő: De Morgan azonosságok: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NEM(A ÉS B) = NEM(A) VAGY NEM(B)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NEM(A VAGY B) = NEM(A) ÉS NEM(B)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A,B,AésB,A vagy B, A xor B, NOT(A)</a:t>
            </a:r>
            <a:endParaRPr/>
          </a:p>
        </p:txBody>
      </p:sp>
      <p:sp>
        <p:nvSpPr>
          <p:cNvPr id="268" name="Google Shape;268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8" name="Google Shape;27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8" name="Google Shape;28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Kasztolni kell: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arenR"/>
            </a:pPr>
            <a:r>
              <a:rPr lang="hu-HU"/>
              <a:t>kisebb értelmezési tartományba történő konvertálásnál („történhet”, vagyis mindegy, hogy az aktuális érték pont beleférne – a típus a lényeg)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arenR"/>
            </a:pPr>
            <a:r>
              <a:rPr lang="hu-HU"/>
              <a:t>lebegőpontosból egésszé történő konvertálásnál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arenR"/>
            </a:pPr>
            <a:r>
              <a:rPr lang="hu-HU"/>
              <a:t>előjelesség szerinti típusváltásnál</a:t>
            </a:r>
            <a:endParaRPr/>
          </a:p>
        </p:txBody>
      </p:sp>
      <p:sp>
        <p:nvSpPr>
          <p:cNvPr id="289" name="Google Shape;289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7" name="Google Shape;29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Elmondani:</a:t>
            </a:r>
            <a:br>
              <a:rPr lang="hu-HU"/>
            </a:br>
            <a:r>
              <a:rPr lang="hu-HU"/>
              <a:t>double d=123.456; konstansmegadás tizedesPONTTAL, mindig!</a:t>
            </a:r>
            <a:br>
              <a:rPr lang="hu-HU"/>
            </a:br>
            <a:r>
              <a:rPr lang="hu-HU"/>
              <a:t>string🡺lebegőpontos konverzió esetén a windows lokalizációból szedi, hogy hogyan kell szövegesen tárolni a tizedes-elválasztót, ezt keresi a stringben</a:t>
            </a:r>
            <a:endParaRPr/>
          </a:p>
        </p:txBody>
      </p:sp>
      <p:sp>
        <p:nvSpPr>
          <p:cNvPr id="298" name="Google Shape;298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0" name="Google Shape;6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18" name="Google Shape;31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9" name="Google Shape;31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attrocento Sans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27" name="Google Shape;327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8" name="Google Shape;32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hu-HU"/>
              <a:t>A kifejezések kiértékelése balról jobbra történik, kivéve az értékadó operátorokat és a „ ? : ” feltételes operátort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attrocento Sans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36" name="Google Shape;336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7" name="Google Shape;33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attrocento Sans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6" name="Google Shape;346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7" name="Google Shape;34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attrocento Sans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6" name="Google Shape;356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7" name="Google Shape;35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attrocento Sans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6" name="Google Shape;366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7" name="Google Shape;36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attrocento Sans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6" name="Google Shape;37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7" name="Google Shape;37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attrocento Sans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6" name="Google Shape;386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7" name="Google Shape;38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hu-HU"/>
              <a:t>Fontos, hogy az „utasítás” szó a továbbiakban jelenthet egyszerű utasítást vagy akár egyszeresen, akár többszörösen összetett utasítást is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attrocento Sans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5" name="Google Shape;395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6" name="Google Shape;39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hu-HU"/>
              <a:t>Fontos, hogy az „utasítás” szó a továbbiakban jelenthet egyszerű utasítást vagy akár egyszeresen, akár többszörösen összetett utasítást is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04" name="Google Shape;404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5" name="Google Shape;40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13" name="Google Shape;413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4" name="Google Shape;41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Mondjuk el a Write() és WriteLine() közötti különbséget!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23" name="Google Shape;423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4" name="Google Shape;42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A Parse-ról ejtsünk néhány szót! ReadLine() string-gel tér vissza, az életkor viszont tipikusan egész, ezért kell konvertálni. Persze most nem végzünk semmilyen matematikai műveletet az életkorral, de ki tudja, miként módosítunk majd később a programon.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3" name="Google Shape;433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2" name="Google Shape;44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Google Shape;451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0" name="Google Shape;46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" name="Google Shape;469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8" name="Google Shape;478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z="12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87" name="Google Shape;487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8" name="Google Shape;488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z="12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97" name="Google Shape;497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8" name="Google Shape;498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" name="Google Shape;1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Üres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1"/>
          <p:cNvSpPr txBox="1"/>
          <p:nvPr>
            <p:ph idx="10" type="dt"/>
          </p:nvPr>
        </p:nvSpPr>
        <p:spPr>
          <a:xfrm>
            <a:off x="0" y="6640412"/>
            <a:ext cx="2057400" cy="217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1"/>
          <p:cNvSpPr txBox="1"/>
          <p:nvPr>
            <p:ph idx="11" type="ftr"/>
          </p:nvPr>
        </p:nvSpPr>
        <p:spPr>
          <a:xfrm>
            <a:off x="2057400" y="6637236"/>
            <a:ext cx="5029200" cy="2207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1"/>
          <p:cNvSpPr txBox="1"/>
          <p:nvPr>
            <p:ph idx="12" type="sldNum"/>
          </p:nvPr>
        </p:nvSpPr>
        <p:spPr>
          <a:xfrm>
            <a:off x="7086600" y="6640412"/>
            <a:ext cx="2057400" cy="217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tartalom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2"/>
          <p:cNvSpPr txBox="1"/>
          <p:nvPr>
            <p:ph type="title"/>
          </p:nvPr>
        </p:nvSpPr>
        <p:spPr>
          <a:xfrm>
            <a:off x="0" y="0"/>
            <a:ext cx="9144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2"/>
          <p:cNvSpPr txBox="1"/>
          <p:nvPr>
            <p:ph idx="1" type="body"/>
          </p:nvPr>
        </p:nvSpPr>
        <p:spPr>
          <a:xfrm>
            <a:off x="216000" y="720000"/>
            <a:ext cx="8712000" cy="5701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52"/>
          <p:cNvSpPr txBox="1"/>
          <p:nvPr>
            <p:ph idx="10" type="dt"/>
          </p:nvPr>
        </p:nvSpPr>
        <p:spPr>
          <a:xfrm>
            <a:off x="0" y="6640412"/>
            <a:ext cx="2057400" cy="217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2"/>
          <p:cNvSpPr txBox="1"/>
          <p:nvPr>
            <p:ph idx="11" type="ftr"/>
          </p:nvPr>
        </p:nvSpPr>
        <p:spPr>
          <a:xfrm>
            <a:off x="2057400" y="6637236"/>
            <a:ext cx="5029200" cy="2207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2"/>
          <p:cNvSpPr txBox="1"/>
          <p:nvPr>
            <p:ph idx="12" type="sldNum"/>
          </p:nvPr>
        </p:nvSpPr>
        <p:spPr>
          <a:xfrm>
            <a:off x="7086600" y="6640412"/>
            <a:ext cx="2057400" cy="217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sak cím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3"/>
          <p:cNvSpPr txBox="1"/>
          <p:nvPr>
            <p:ph type="title"/>
          </p:nvPr>
        </p:nvSpPr>
        <p:spPr>
          <a:xfrm>
            <a:off x="0" y="0"/>
            <a:ext cx="9144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3"/>
          <p:cNvSpPr txBox="1"/>
          <p:nvPr>
            <p:ph idx="10" type="dt"/>
          </p:nvPr>
        </p:nvSpPr>
        <p:spPr>
          <a:xfrm>
            <a:off x="0" y="6640412"/>
            <a:ext cx="2057400" cy="217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3"/>
          <p:cNvSpPr txBox="1"/>
          <p:nvPr>
            <p:ph idx="11" type="ftr"/>
          </p:nvPr>
        </p:nvSpPr>
        <p:spPr>
          <a:xfrm>
            <a:off x="2057400" y="6637236"/>
            <a:ext cx="5029200" cy="2207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3"/>
          <p:cNvSpPr txBox="1"/>
          <p:nvPr>
            <p:ph idx="12" type="sldNum"/>
          </p:nvPr>
        </p:nvSpPr>
        <p:spPr>
          <a:xfrm>
            <a:off x="7086600" y="6640412"/>
            <a:ext cx="2057400" cy="217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dia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4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artalomrész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5"/>
          <p:cNvSpPr txBox="1"/>
          <p:nvPr>
            <p:ph type="title"/>
          </p:nvPr>
        </p:nvSpPr>
        <p:spPr>
          <a:xfrm>
            <a:off x="0" y="0"/>
            <a:ext cx="9144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5"/>
          <p:cNvSpPr txBox="1"/>
          <p:nvPr>
            <p:ph idx="1" type="body"/>
          </p:nvPr>
        </p:nvSpPr>
        <p:spPr>
          <a:xfrm>
            <a:off x="216000" y="720000"/>
            <a:ext cx="4298850" cy="5701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5"/>
          <p:cNvSpPr txBox="1"/>
          <p:nvPr>
            <p:ph idx="2" type="body"/>
          </p:nvPr>
        </p:nvSpPr>
        <p:spPr>
          <a:xfrm>
            <a:off x="4629150" y="720000"/>
            <a:ext cx="4298850" cy="5701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5"/>
          <p:cNvSpPr txBox="1"/>
          <p:nvPr>
            <p:ph idx="10" type="dt"/>
          </p:nvPr>
        </p:nvSpPr>
        <p:spPr>
          <a:xfrm>
            <a:off x="0" y="6640412"/>
            <a:ext cx="2057400" cy="217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5"/>
          <p:cNvSpPr txBox="1"/>
          <p:nvPr>
            <p:ph idx="11" type="ftr"/>
          </p:nvPr>
        </p:nvSpPr>
        <p:spPr>
          <a:xfrm>
            <a:off x="2057400" y="6637236"/>
            <a:ext cx="5029200" cy="2207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5"/>
          <p:cNvSpPr txBox="1"/>
          <p:nvPr>
            <p:ph idx="12" type="sldNum"/>
          </p:nvPr>
        </p:nvSpPr>
        <p:spPr>
          <a:xfrm>
            <a:off x="7086600" y="6640412"/>
            <a:ext cx="2057400" cy="217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0"/>
          <p:cNvSpPr txBox="1"/>
          <p:nvPr>
            <p:ph type="title"/>
          </p:nvPr>
        </p:nvSpPr>
        <p:spPr>
          <a:xfrm>
            <a:off x="0" y="0"/>
            <a:ext cx="9144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0"/>
          <p:cNvSpPr txBox="1"/>
          <p:nvPr>
            <p:ph idx="1" type="body"/>
          </p:nvPr>
        </p:nvSpPr>
        <p:spPr>
          <a:xfrm>
            <a:off x="216000" y="720000"/>
            <a:ext cx="8712000" cy="5701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0"/>
          <p:cNvSpPr txBox="1"/>
          <p:nvPr>
            <p:ph idx="10" type="dt"/>
          </p:nvPr>
        </p:nvSpPr>
        <p:spPr>
          <a:xfrm>
            <a:off x="0" y="6640412"/>
            <a:ext cx="2057400" cy="217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0"/>
          <p:cNvSpPr txBox="1"/>
          <p:nvPr>
            <p:ph idx="11" type="ftr"/>
          </p:nvPr>
        </p:nvSpPr>
        <p:spPr>
          <a:xfrm>
            <a:off x="2057400" y="6637236"/>
            <a:ext cx="5029200" cy="2207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0"/>
          <p:cNvSpPr txBox="1"/>
          <p:nvPr>
            <p:ph idx="12" type="sldNum"/>
          </p:nvPr>
        </p:nvSpPr>
        <p:spPr>
          <a:xfrm>
            <a:off x="7086600" y="6640412"/>
            <a:ext cx="2057400" cy="217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>
            <p:ph idx="11" type="ftr"/>
          </p:nvPr>
        </p:nvSpPr>
        <p:spPr>
          <a:xfrm>
            <a:off x="2057400" y="6637236"/>
            <a:ext cx="5029200" cy="220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ÓE-NIK-AII, 2018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"/>
          <p:cNvSpPr txBox="1"/>
          <p:nvPr>
            <p:ph idx="12" type="sldNum"/>
          </p:nvPr>
        </p:nvSpPr>
        <p:spPr>
          <a:xfrm>
            <a:off x="7086600" y="6640412"/>
            <a:ext cx="2057400" cy="2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"/>
          <p:cNvSpPr txBox="1"/>
          <p:nvPr>
            <p:ph idx="4294967295" type="ctrTitle"/>
          </p:nvPr>
        </p:nvSpPr>
        <p:spPr>
          <a:xfrm>
            <a:off x="0" y="1628775"/>
            <a:ext cx="8928100" cy="1470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hu-HU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Szoftvertervezés és -fejlesztés I.</a:t>
            </a:r>
            <a:endParaRPr/>
          </a:p>
        </p:txBody>
      </p:sp>
      <p:sp>
        <p:nvSpPr>
          <p:cNvPr id="48" name="Google Shape;48;p1"/>
          <p:cNvSpPr txBox="1"/>
          <p:nvPr>
            <p:ph idx="4294967295" type="subTitle"/>
          </p:nvPr>
        </p:nvSpPr>
        <p:spPr>
          <a:xfrm>
            <a:off x="0" y="3141663"/>
            <a:ext cx="8928100" cy="3024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0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Visual Studio 2017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 C# World!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Változók típusai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Operátorok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Gyakorló feladatok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"/>
          <p:cNvSpPr txBox="1"/>
          <p:nvPr>
            <p:ph type="title"/>
          </p:nvPr>
        </p:nvSpPr>
        <p:spPr>
          <a:xfrm>
            <a:off x="0" y="0"/>
            <a:ext cx="9144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hu-HU"/>
              <a:t>Kód készítés</a:t>
            </a:r>
            <a:endParaRPr/>
          </a:p>
        </p:txBody>
      </p:sp>
      <p:sp>
        <p:nvSpPr>
          <p:cNvPr id="127" name="Google Shape;127;p10"/>
          <p:cNvSpPr txBox="1"/>
          <p:nvPr>
            <p:ph idx="11" type="ftr"/>
          </p:nvPr>
        </p:nvSpPr>
        <p:spPr>
          <a:xfrm>
            <a:off x="2057400" y="6637236"/>
            <a:ext cx="5029200" cy="220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ÓE-NIK-AII, 2018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0"/>
          <p:cNvSpPr txBox="1"/>
          <p:nvPr>
            <p:ph idx="12" type="sldNum"/>
          </p:nvPr>
        </p:nvSpPr>
        <p:spPr>
          <a:xfrm>
            <a:off x="7086600" y="6640412"/>
            <a:ext cx="2057400" cy="2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1166587"/>
            <a:ext cx="8928992" cy="4524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"/>
          <p:cNvSpPr txBox="1"/>
          <p:nvPr>
            <p:ph type="title"/>
          </p:nvPr>
        </p:nvSpPr>
        <p:spPr>
          <a:xfrm>
            <a:off x="0" y="0"/>
            <a:ext cx="9144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hu-HU"/>
              <a:t>A program</a:t>
            </a:r>
            <a:endParaRPr/>
          </a:p>
        </p:txBody>
      </p:sp>
      <p:sp>
        <p:nvSpPr>
          <p:cNvPr id="136" name="Google Shape;136;p11"/>
          <p:cNvSpPr txBox="1"/>
          <p:nvPr>
            <p:ph idx="11" type="ftr"/>
          </p:nvPr>
        </p:nvSpPr>
        <p:spPr>
          <a:xfrm>
            <a:off x="2057400" y="6637236"/>
            <a:ext cx="5029200" cy="220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ÓE-NIK-AII, 2018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1"/>
          <p:cNvSpPr txBox="1"/>
          <p:nvPr>
            <p:ph idx="12" type="sldNum"/>
          </p:nvPr>
        </p:nvSpPr>
        <p:spPr>
          <a:xfrm>
            <a:off x="7086600" y="6640412"/>
            <a:ext cx="2057400" cy="2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6599" y="1556792"/>
            <a:ext cx="6719777" cy="3744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"/>
          <p:cNvSpPr txBox="1"/>
          <p:nvPr>
            <p:ph type="title"/>
          </p:nvPr>
        </p:nvSpPr>
        <p:spPr>
          <a:xfrm>
            <a:off x="0" y="0"/>
            <a:ext cx="9144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hu-HU"/>
              <a:t>Futtatás</a:t>
            </a:r>
            <a:endParaRPr/>
          </a:p>
        </p:txBody>
      </p:sp>
      <p:sp>
        <p:nvSpPr>
          <p:cNvPr id="145" name="Google Shape;145;p12"/>
          <p:cNvSpPr txBox="1"/>
          <p:nvPr>
            <p:ph idx="11" type="ftr"/>
          </p:nvPr>
        </p:nvSpPr>
        <p:spPr>
          <a:xfrm>
            <a:off x="2057400" y="6637236"/>
            <a:ext cx="5029200" cy="220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ÓE-NIK-AII, 2018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2"/>
          <p:cNvSpPr txBox="1"/>
          <p:nvPr>
            <p:ph idx="12" type="sldNum"/>
          </p:nvPr>
        </p:nvSpPr>
        <p:spPr>
          <a:xfrm>
            <a:off x="7086600" y="6640412"/>
            <a:ext cx="2057400" cy="2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9792" y="715149"/>
            <a:ext cx="3816424" cy="475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11760" y="1556792"/>
            <a:ext cx="4392488" cy="4711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"/>
          <p:cNvSpPr txBox="1"/>
          <p:nvPr>
            <p:ph type="title"/>
          </p:nvPr>
        </p:nvSpPr>
        <p:spPr>
          <a:xfrm>
            <a:off x="0" y="0"/>
            <a:ext cx="9144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hu-HU"/>
              <a:t>Hibás program (fordítási hiba)</a:t>
            </a:r>
            <a:endParaRPr/>
          </a:p>
        </p:txBody>
      </p:sp>
      <p:sp>
        <p:nvSpPr>
          <p:cNvPr id="155" name="Google Shape;155;p13"/>
          <p:cNvSpPr txBox="1"/>
          <p:nvPr>
            <p:ph idx="11" type="ftr"/>
          </p:nvPr>
        </p:nvSpPr>
        <p:spPr>
          <a:xfrm>
            <a:off x="2057400" y="6637236"/>
            <a:ext cx="5029200" cy="220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ÓE-NIK-AII, 2018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3"/>
          <p:cNvSpPr txBox="1"/>
          <p:nvPr>
            <p:ph idx="12" type="sldNum"/>
          </p:nvPr>
        </p:nvSpPr>
        <p:spPr>
          <a:xfrm>
            <a:off x="7086600" y="6640412"/>
            <a:ext cx="2057400" cy="2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5425" y="764704"/>
            <a:ext cx="6153150" cy="359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3958" y="4653136"/>
            <a:ext cx="7158442" cy="1440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/>
          <p:nvPr>
            <p:ph type="title"/>
          </p:nvPr>
        </p:nvSpPr>
        <p:spPr>
          <a:xfrm>
            <a:off x="0" y="0"/>
            <a:ext cx="9144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hu-HU"/>
              <a:t>Hibás program (warning)</a:t>
            </a:r>
            <a:endParaRPr/>
          </a:p>
        </p:txBody>
      </p:sp>
      <p:sp>
        <p:nvSpPr>
          <p:cNvPr id="165" name="Google Shape;165;p14"/>
          <p:cNvSpPr txBox="1"/>
          <p:nvPr>
            <p:ph idx="1" type="body"/>
          </p:nvPr>
        </p:nvSpPr>
        <p:spPr>
          <a:xfrm>
            <a:off x="107950" y="764158"/>
            <a:ext cx="8928100" cy="41770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Nem igazi hiba, csak figyelmeztetés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Szinte mindig érdemes hallgatni rá (a figyelmeztetés nyomán hibákra találhatunk) </a:t>
            </a:r>
            <a:endParaRPr/>
          </a:p>
        </p:txBody>
      </p:sp>
      <p:sp>
        <p:nvSpPr>
          <p:cNvPr id="166" name="Google Shape;166;p14"/>
          <p:cNvSpPr txBox="1"/>
          <p:nvPr>
            <p:ph idx="11" type="ftr"/>
          </p:nvPr>
        </p:nvSpPr>
        <p:spPr>
          <a:xfrm>
            <a:off x="2057400" y="6637236"/>
            <a:ext cx="5029200" cy="220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ÓE-NIK-AII, 2018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4"/>
          <p:cNvSpPr txBox="1"/>
          <p:nvPr>
            <p:ph idx="12" type="sldNum"/>
          </p:nvPr>
        </p:nvSpPr>
        <p:spPr>
          <a:xfrm>
            <a:off x="7086600" y="6640412"/>
            <a:ext cx="2057400" cy="2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9288" y="2180059"/>
            <a:ext cx="5305425" cy="290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592" y="5208612"/>
            <a:ext cx="7387668" cy="124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/>
          <p:nvPr>
            <p:ph type="title"/>
          </p:nvPr>
        </p:nvSpPr>
        <p:spPr>
          <a:xfrm>
            <a:off x="0" y="0"/>
            <a:ext cx="9144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hu-HU"/>
              <a:t>Hibás program (futás közbeni hiba)</a:t>
            </a:r>
            <a:endParaRPr/>
          </a:p>
        </p:txBody>
      </p:sp>
      <p:sp>
        <p:nvSpPr>
          <p:cNvPr id="176" name="Google Shape;176;p15"/>
          <p:cNvSpPr txBox="1"/>
          <p:nvPr>
            <p:ph idx="1" type="body"/>
          </p:nvPr>
        </p:nvSpPr>
        <p:spPr>
          <a:xfrm>
            <a:off x="216000" y="720000"/>
            <a:ext cx="8712000" cy="5701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Bizonyos hibákat a fordító nem tud kiszűrni a futtatás előtt</a:t>
            </a:r>
            <a:endParaRPr/>
          </a:p>
        </p:txBody>
      </p:sp>
      <p:sp>
        <p:nvSpPr>
          <p:cNvPr id="177" name="Google Shape;177;p15"/>
          <p:cNvSpPr txBox="1"/>
          <p:nvPr>
            <p:ph idx="11" type="ftr"/>
          </p:nvPr>
        </p:nvSpPr>
        <p:spPr>
          <a:xfrm>
            <a:off x="2057400" y="6637236"/>
            <a:ext cx="5029200" cy="220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ÓE-NIK-AII, 2018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5"/>
          <p:cNvSpPr txBox="1"/>
          <p:nvPr>
            <p:ph idx="12" type="sldNum"/>
          </p:nvPr>
        </p:nvSpPr>
        <p:spPr>
          <a:xfrm>
            <a:off x="7086600" y="6640412"/>
            <a:ext cx="2057400" cy="2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822" y="1916832"/>
            <a:ext cx="9190060" cy="3888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/>
          <p:cNvSpPr txBox="1"/>
          <p:nvPr>
            <p:ph type="title"/>
          </p:nvPr>
        </p:nvSpPr>
        <p:spPr>
          <a:xfrm>
            <a:off x="0" y="0"/>
            <a:ext cx="9144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hu-HU"/>
              <a:t>A View menüpont</a:t>
            </a:r>
            <a:endParaRPr/>
          </a:p>
        </p:txBody>
      </p:sp>
      <p:sp>
        <p:nvSpPr>
          <p:cNvPr id="186" name="Google Shape;186;p16"/>
          <p:cNvSpPr txBox="1"/>
          <p:nvPr>
            <p:ph idx="11" type="ftr"/>
          </p:nvPr>
        </p:nvSpPr>
        <p:spPr>
          <a:xfrm>
            <a:off x="2057400" y="6637236"/>
            <a:ext cx="5029200" cy="220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ÓE-NIK-AII, 2018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6"/>
          <p:cNvSpPr txBox="1"/>
          <p:nvPr>
            <p:ph idx="12" type="sldNum"/>
          </p:nvPr>
        </p:nvSpPr>
        <p:spPr>
          <a:xfrm>
            <a:off x="7086600" y="6640412"/>
            <a:ext cx="2057400" cy="2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1609" y="714375"/>
            <a:ext cx="3204567" cy="5892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>
            <p:ph type="title"/>
          </p:nvPr>
        </p:nvSpPr>
        <p:spPr>
          <a:xfrm>
            <a:off x="0" y="0"/>
            <a:ext cx="9144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hu-HU"/>
              <a:t>A Solution Explorer</a:t>
            </a:r>
            <a:endParaRPr/>
          </a:p>
        </p:txBody>
      </p:sp>
      <p:sp>
        <p:nvSpPr>
          <p:cNvPr id="195" name="Google Shape;195;p17"/>
          <p:cNvSpPr txBox="1"/>
          <p:nvPr>
            <p:ph idx="11" type="ftr"/>
          </p:nvPr>
        </p:nvSpPr>
        <p:spPr>
          <a:xfrm>
            <a:off x="2057400" y="6637236"/>
            <a:ext cx="5029200" cy="220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ÓE-NIK-AII, 2018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7"/>
          <p:cNvSpPr txBox="1"/>
          <p:nvPr>
            <p:ph idx="12" type="sldNum"/>
          </p:nvPr>
        </p:nvSpPr>
        <p:spPr>
          <a:xfrm>
            <a:off x="7086600" y="6640412"/>
            <a:ext cx="2057400" cy="2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7784" y="1246405"/>
            <a:ext cx="3819529" cy="4630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/>
          <p:nvPr>
            <p:ph idx="11" type="ftr"/>
          </p:nvPr>
        </p:nvSpPr>
        <p:spPr>
          <a:xfrm>
            <a:off x="2057400" y="6637236"/>
            <a:ext cx="5029200" cy="220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ÓE-NIK-AII, 2018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8"/>
          <p:cNvSpPr txBox="1"/>
          <p:nvPr>
            <p:ph idx="12" type="sldNum"/>
          </p:nvPr>
        </p:nvSpPr>
        <p:spPr>
          <a:xfrm>
            <a:off x="7086600" y="6640412"/>
            <a:ext cx="2057400" cy="2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8"/>
          <p:cNvSpPr txBox="1"/>
          <p:nvPr>
            <p:ph idx="4294967295" type="ctrTitle"/>
          </p:nvPr>
        </p:nvSpPr>
        <p:spPr>
          <a:xfrm>
            <a:off x="0" y="1628775"/>
            <a:ext cx="8928100" cy="1470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hu-HU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Szoftvertervezés és -fejlesztés I.</a:t>
            </a:r>
            <a:endParaRPr/>
          </a:p>
        </p:txBody>
      </p:sp>
      <p:sp>
        <p:nvSpPr>
          <p:cNvPr id="206" name="Google Shape;206;p18"/>
          <p:cNvSpPr txBox="1"/>
          <p:nvPr>
            <p:ph idx="4294967295" type="subTitle"/>
          </p:nvPr>
        </p:nvSpPr>
        <p:spPr>
          <a:xfrm>
            <a:off x="0" y="3141663"/>
            <a:ext cx="8928100" cy="3024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0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rPr b="0" i="0" lang="hu-HU" sz="2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Microsoft Visual Studio 2017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 C# World!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rPr b="0" i="0" lang="hu-HU" sz="2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Változók típusai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rPr b="0" i="0" lang="hu-HU" sz="2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Operátorok</a:t>
            </a:r>
            <a:endParaRPr b="0" i="0" sz="28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rPr b="0" i="0" lang="hu-HU" sz="2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Gyakorló feladatok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"/>
          <p:cNvSpPr txBox="1"/>
          <p:nvPr>
            <p:ph type="title"/>
          </p:nvPr>
        </p:nvSpPr>
        <p:spPr>
          <a:xfrm>
            <a:off x="0" y="0"/>
            <a:ext cx="9144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hu-HU"/>
              <a:t>Hello, C# World</a:t>
            </a:r>
            <a:endParaRPr/>
          </a:p>
        </p:txBody>
      </p:sp>
      <p:sp>
        <p:nvSpPr>
          <p:cNvPr id="213" name="Google Shape;213;p19"/>
          <p:cNvSpPr txBox="1"/>
          <p:nvPr>
            <p:ph idx="11" type="ftr"/>
          </p:nvPr>
        </p:nvSpPr>
        <p:spPr>
          <a:xfrm>
            <a:off x="2057400" y="6637236"/>
            <a:ext cx="5029200" cy="2207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-HU">
                <a:solidFill>
                  <a:srgbClr val="000000"/>
                </a:solidFill>
              </a:rPr>
              <a:t>ÓE-NIK-AII, 2018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4" name="Google Shape;214;p19"/>
          <p:cNvSpPr txBox="1"/>
          <p:nvPr>
            <p:ph idx="12" type="sldNum"/>
          </p:nvPr>
        </p:nvSpPr>
        <p:spPr>
          <a:xfrm>
            <a:off x="7086600" y="6640412"/>
            <a:ext cx="2057400" cy="2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593" y="1268760"/>
            <a:ext cx="7339672" cy="446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/>
          <p:nvPr>
            <p:ph type="title"/>
          </p:nvPr>
        </p:nvSpPr>
        <p:spPr>
          <a:xfrm>
            <a:off x="0" y="0"/>
            <a:ext cx="9144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hu-HU"/>
              <a:t>Hallgatói tájékoztató</a:t>
            </a:r>
            <a:endParaRPr/>
          </a:p>
        </p:txBody>
      </p:sp>
      <p:sp>
        <p:nvSpPr>
          <p:cNvPr id="55" name="Google Shape;55;p2"/>
          <p:cNvSpPr txBox="1"/>
          <p:nvPr>
            <p:ph idx="1" type="body"/>
          </p:nvPr>
        </p:nvSpPr>
        <p:spPr>
          <a:xfrm>
            <a:off x="216000" y="980728"/>
            <a:ext cx="8712000" cy="5413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hu-HU"/>
              <a:t>A jelen bemutatóban található adatok, tudnivalók és információk a számonkérendő anyag vázlatát képezik. Ismeretük szükséges, de nem elégséges feltétele a sikeres zárthelyinek, illetve vizsgának.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hu-HU"/>
              <a:t>Sikeres zárthelyihez, illetve vizsgához a jelen bemutató tartalmán felül a kötelező irodalomként megjelölt anyag, a gyakorlatokon szóban, illetve a táblán átadott tudnivalók ismerete, valamint a gyakorlatokon megoldott példák és az otthoni feldolgozás céljából kiadott feladatok önálló megoldásának képessége is szükséges.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6" name="Google Shape;56;p2"/>
          <p:cNvSpPr txBox="1"/>
          <p:nvPr>
            <p:ph idx="11" type="ftr"/>
          </p:nvPr>
        </p:nvSpPr>
        <p:spPr>
          <a:xfrm>
            <a:off x="2057400" y="6637236"/>
            <a:ext cx="5029200" cy="220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ÓE-NIK-AII, 2018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"/>
          <p:cNvSpPr txBox="1"/>
          <p:nvPr>
            <p:ph idx="12" type="sldNum"/>
          </p:nvPr>
        </p:nvSpPr>
        <p:spPr>
          <a:xfrm>
            <a:off x="7086600" y="6640412"/>
            <a:ext cx="2057400" cy="2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"/>
          <p:cNvSpPr/>
          <p:nvPr/>
        </p:nvSpPr>
        <p:spPr>
          <a:xfrm>
            <a:off x="107950" y="2205038"/>
            <a:ext cx="8928100" cy="42481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8000" lIns="180000" spcFirstLastPara="1" rIns="91425" wrap="square" tIns="18000">
            <a:noAutofit/>
          </a:bodyPr>
          <a:lstStyle/>
          <a:p>
            <a:pPr indent="-266700" lvl="0" marL="266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b="0" i="0" lang="hu-HU" sz="20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endParaRPr/>
          </a:p>
          <a:p>
            <a:pPr indent="-266700" lvl="0" marL="266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2000" u="none" cap="none" strike="noStrike">
                <a:solidFill>
                  <a:srgbClr val="4B4B36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2000" u="none" cap="none" strike="noStrike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66700" lvl="0" marL="266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static void</a:t>
            </a:r>
            <a:r>
              <a:rPr b="0" i="0" lang="hu-HU" sz="2000" u="none" cap="none" strike="noStrike">
                <a:solidFill>
                  <a:srgbClr val="4B4B36"/>
                </a:solidFill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/>
          </a:p>
          <a:p>
            <a:pPr indent="-266700" lvl="0" marL="266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2000" u="none" cap="none" strike="noStrike">
                <a:solidFill>
                  <a:srgbClr val="4B4B36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endParaRPr b="0" i="0" sz="2000" u="none" cap="none" strike="noStrike">
              <a:solidFill>
                <a:srgbClr val="4B4B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66700" lvl="0" marL="266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2000" u="none" cap="none" strike="noStrike">
                <a:solidFill>
                  <a:srgbClr val="4B4B36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0" i="0" lang="hu-HU" sz="20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hu-HU" sz="2000" u="none" cap="none" strike="noStrike">
                <a:solidFill>
                  <a:srgbClr val="4B4B36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b="0" i="0" lang="hu-HU" sz="20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"Szervusz, hallgató!"</a:t>
            </a:r>
            <a:r>
              <a:rPr b="0" i="0" lang="hu-HU" sz="2000" u="none" cap="none" strike="noStrike">
                <a:solidFill>
                  <a:srgbClr val="4B4B36"/>
                </a:solidFill>
                <a:latin typeface="Consolas"/>
                <a:ea typeface="Consolas"/>
                <a:cs typeface="Consolas"/>
                <a:sym typeface="Consolas"/>
              </a:rPr>
              <a:t>);  </a:t>
            </a:r>
            <a:endParaRPr/>
          </a:p>
          <a:p>
            <a:pPr indent="-266700" lvl="0" marL="266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2000" u="none" cap="none" strike="noStrike">
                <a:solidFill>
                  <a:srgbClr val="4B4B36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0" i="0" lang="hu-HU" sz="20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hu-HU" sz="2000" u="none" cap="none" strike="noStrike">
                <a:solidFill>
                  <a:srgbClr val="4B4B36"/>
                </a:solidFill>
                <a:latin typeface="Consolas"/>
                <a:ea typeface="Consolas"/>
                <a:cs typeface="Consolas"/>
                <a:sym typeface="Consolas"/>
              </a:rPr>
              <a:t>.ReadLine();</a:t>
            </a:r>
            <a:endParaRPr/>
          </a:p>
          <a:p>
            <a:pPr indent="-266700" lvl="0" marL="266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2000" u="none" cap="none" strike="noStrike">
                <a:solidFill>
                  <a:srgbClr val="4B4B36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b="0" i="0" sz="2000" u="none" cap="none" strike="noStrike">
              <a:solidFill>
                <a:srgbClr val="4B4B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66700" lvl="0" marL="266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2000" u="none" cap="none" strike="noStrike">
                <a:solidFill>
                  <a:srgbClr val="4B4B3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4B4B3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2" name="Google Shape;222;p20"/>
          <p:cNvSpPr txBox="1"/>
          <p:nvPr>
            <p:ph type="title"/>
          </p:nvPr>
        </p:nvSpPr>
        <p:spPr>
          <a:xfrm>
            <a:off x="0" y="0"/>
            <a:ext cx="9144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hu-HU"/>
              <a:t>Hello, C# World</a:t>
            </a:r>
            <a:endParaRPr/>
          </a:p>
        </p:txBody>
      </p:sp>
      <p:sp>
        <p:nvSpPr>
          <p:cNvPr id="223" name="Google Shape;223;p20"/>
          <p:cNvSpPr txBox="1"/>
          <p:nvPr>
            <p:ph idx="11" type="ftr"/>
          </p:nvPr>
        </p:nvSpPr>
        <p:spPr>
          <a:xfrm>
            <a:off x="2057400" y="6637236"/>
            <a:ext cx="5029200" cy="220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ÓE-NIK-AII, 2018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0"/>
          <p:cNvSpPr txBox="1"/>
          <p:nvPr>
            <p:ph idx="12" type="sldNum"/>
          </p:nvPr>
        </p:nvSpPr>
        <p:spPr>
          <a:xfrm>
            <a:off x="7086600" y="6640412"/>
            <a:ext cx="2057400" cy="2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0"/>
          <p:cNvSpPr/>
          <p:nvPr/>
        </p:nvSpPr>
        <p:spPr>
          <a:xfrm>
            <a:off x="107950" y="908051"/>
            <a:ext cx="8928100" cy="100878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667B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" lIns="180000" spcFirstLastPara="1" rIns="91425" wrap="square" tIns="1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hu-HU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Készítsünk programot, amely kiírja a konzolra a „Szervusz, hallgató!” szöveget!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"/>
          <p:cNvSpPr txBox="1"/>
          <p:nvPr>
            <p:ph idx="11" type="ftr"/>
          </p:nvPr>
        </p:nvSpPr>
        <p:spPr>
          <a:xfrm>
            <a:off x="2057400" y="6637236"/>
            <a:ext cx="5029200" cy="220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ÓE-NIK-AII, 2018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1"/>
          <p:cNvSpPr txBox="1"/>
          <p:nvPr>
            <p:ph idx="12" type="sldNum"/>
          </p:nvPr>
        </p:nvSpPr>
        <p:spPr>
          <a:xfrm>
            <a:off x="7086600" y="6640412"/>
            <a:ext cx="2057400" cy="2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1"/>
          <p:cNvSpPr txBox="1"/>
          <p:nvPr>
            <p:ph idx="4294967295" type="ctrTitle"/>
          </p:nvPr>
        </p:nvSpPr>
        <p:spPr>
          <a:xfrm>
            <a:off x="0" y="1628775"/>
            <a:ext cx="8928100" cy="1470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hu-HU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Szoftvertervezés és -fejlesztés I.</a:t>
            </a:r>
            <a:endParaRPr/>
          </a:p>
        </p:txBody>
      </p:sp>
      <p:sp>
        <p:nvSpPr>
          <p:cNvPr id="234" name="Google Shape;234;p21"/>
          <p:cNvSpPr txBox="1"/>
          <p:nvPr>
            <p:ph idx="4294967295" type="subTitle"/>
          </p:nvPr>
        </p:nvSpPr>
        <p:spPr>
          <a:xfrm>
            <a:off x="0" y="3141663"/>
            <a:ext cx="8928100" cy="3024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0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rPr b="0" i="0" lang="hu-HU" sz="2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Microsoft Visual Studio 2017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rPr b="0" i="0" lang="hu-HU" sz="2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Hello C# World!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Változók típusai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rPr b="0" i="0" lang="hu-HU" sz="2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Operátorok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rPr b="0" i="0" lang="hu-HU" sz="2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Gyakorló feladatok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 txBox="1"/>
          <p:nvPr>
            <p:ph type="title"/>
          </p:nvPr>
        </p:nvSpPr>
        <p:spPr>
          <a:xfrm>
            <a:off x="0" y="0"/>
            <a:ext cx="9144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hu-HU"/>
              <a:t>Egész (fixpontos) számok</a:t>
            </a:r>
            <a:endParaRPr/>
          </a:p>
        </p:txBody>
      </p:sp>
      <p:sp>
        <p:nvSpPr>
          <p:cNvPr id="241" name="Google Shape;241;p22"/>
          <p:cNvSpPr txBox="1"/>
          <p:nvPr>
            <p:ph idx="11" type="ftr"/>
          </p:nvPr>
        </p:nvSpPr>
        <p:spPr>
          <a:xfrm>
            <a:off x="2057400" y="6637236"/>
            <a:ext cx="5029200" cy="220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ÓE-NIK-AII, 2018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2"/>
          <p:cNvSpPr txBox="1"/>
          <p:nvPr>
            <p:ph idx="12" type="sldNum"/>
          </p:nvPr>
        </p:nvSpPr>
        <p:spPr>
          <a:xfrm>
            <a:off x="7086600" y="6640412"/>
            <a:ext cx="2057400" cy="2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3" name="Google Shape;243;p22"/>
          <p:cNvGraphicFramePr/>
          <p:nvPr/>
        </p:nvGraphicFramePr>
        <p:xfrm>
          <a:off x="214313" y="10001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{5C723EEA-66C5-43C0-8539-5853BAEA2CF7}</a:tableStyleId>
              </a:tblPr>
              <a:tblGrid>
                <a:gridCol w="1077950"/>
                <a:gridCol w="3553475"/>
                <a:gridCol w="4083950"/>
              </a:tblGrid>
              <a:tr h="365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Név</a:t>
                      </a:r>
                      <a:endParaRPr b="1" i="0" sz="2000" u="none" cap="none" strike="noStrike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Leírás</a:t>
                      </a:r>
                      <a:endParaRPr b="1" i="0" sz="2000" u="none" cap="none" strike="noStrike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Értéktartomány</a:t>
                      </a:r>
                      <a:endParaRPr b="1" i="0" sz="2000" u="none" cap="none" strike="noStrike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  <a:tr h="57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hu-HU" sz="2000" u="none" cap="none" strike="noStrike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sbyte</a:t>
                      </a:r>
                      <a:endParaRPr b="0" i="0" sz="2000" u="none" cap="none" strike="noStrike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8 bites előjeles egész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-128 : 127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 anchor="ctr"/>
                </a:tc>
              </a:tr>
              <a:tr h="57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hu-HU" sz="2000" u="none" cap="none" strike="noStrike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byte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8 bites előjel nélküli egész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0 : 255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 anchor="ctr"/>
                </a:tc>
              </a:tr>
              <a:tr h="57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hu-HU" sz="2000" u="none" cap="none" strike="noStrike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short</a:t>
                      </a:r>
                      <a:endParaRPr b="0" i="0" sz="2000" u="none" cap="none" strike="noStrike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16 bites előjeles egész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-32 768 : 32 767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 anchor="ctr"/>
                </a:tc>
              </a:tr>
              <a:tr h="57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hu-HU" sz="2000" u="none" cap="none" strike="noStrike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ushort</a:t>
                      </a:r>
                      <a:endParaRPr b="0" i="0" sz="2000" u="none" cap="none" strike="noStrike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16 bites előjel nélküli egész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0 : 65535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 anchor="ctr"/>
                </a:tc>
              </a:tr>
              <a:tr h="57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hu-HU" sz="2000" u="none" cap="none" strike="noStrike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endParaRPr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32 bites előjeles egész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-2 147 483 648 : 2 147 483 647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00" marB="45700" marR="91450" marL="91450" anchor="ctr"/>
                </a:tc>
              </a:tr>
              <a:tr h="57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hu-HU" sz="2000" u="none" cap="none" strike="noStrike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uint</a:t>
                      </a:r>
                      <a:endParaRPr b="0" i="0" sz="2000" u="none" cap="none" strike="noStrike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32 bites előjel nélküli egész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0 : 4 294 967 295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00" marB="45700" marR="91450" marL="91450" anchor="ctr"/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hu-HU" sz="2000" u="none" cap="none" strike="noStrike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long</a:t>
                      </a:r>
                      <a:endParaRPr b="0" i="0" sz="2000" u="none" cap="none" strike="noStrike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64 bites előjeles egész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-9 223 372 036 854 775 808 :</a:t>
                      </a:r>
                      <a:br>
                        <a:rPr lang="hu-HU" sz="2000" u="none" cap="none" strike="noStrike"/>
                      </a:br>
                      <a:r>
                        <a:rPr lang="hu-HU" sz="2000" u="none" cap="none" strike="noStrike"/>
                        <a:t> 9 223 372 036 854 775 807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 anchor="ctr"/>
                </a:tc>
              </a:tr>
              <a:tr h="57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hu-HU" sz="2000" u="none" cap="none" strike="noStrike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ulong</a:t>
                      </a:r>
                      <a:endParaRPr b="0" i="0" sz="2000" u="none" cap="none" strike="noStrike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64 bites előjel nélküli egész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0 : 18 446 744 073 709 551 615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"/>
          <p:cNvSpPr txBox="1"/>
          <p:nvPr>
            <p:ph type="title"/>
          </p:nvPr>
        </p:nvSpPr>
        <p:spPr>
          <a:xfrm>
            <a:off x="0" y="0"/>
            <a:ext cx="9144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hu-HU"/>
              <a:t>Valós (lebegőpontos) számok</a:t>
            </a:r>
            <a:endParaRPr/>
          </a:p>
        </p:txBody>
      </p:sp>
      <p:sp>
        <p:nvSpPr>
          <p:cNvPr id="250" name="Google Shape;250;p23"/>
          <p:cNvSpPr txBox="1"/>
          <p:nvPr>
            <p:ph idx="11" type="ftr"/>
          </p:nvPr>
        </p:nvSpPr>
        <p:spPr>
          <a:xfrm>
            <a:off x="2057400" y="6637236"/>
            <a:ext cx="5029200" cy="220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ÓE-NIK-AII, 2018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3"/>
          <p:cNvSpPr txBox="1"/>
          <p:nvPr>
            <p:ph idx="12" type="sldNum"/>
          </p:nvPr>
        </p:nvSpPr>
        <p:spPr>
          <a:xfrm>
            <a:off x="7086600" y="6640412"/>
            <a:ext cx="2057400" cy="2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2" name="Google Shape;252;p23"/>
          <p:cNvGraphicFramePr/>
          <p:nvPr/>
        </p:nvGraphicFramePr>
        <p:xfrm>
          <a:off x="396627" y="9286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{5C723EEA-66C5-43C0-8539-5853BAEA2CF7}</a:tableStyleId>
              </a:tblPr>
              <a:tblGrid>
                <a:gridCol w="1223050"/>
                <a:gridCol w="2880325"/>
                <a:gridCol w="1439550"/>
                <a:gridCol w="2808925"/>
              </a:tblGrid>
              <a:tr h="36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Név</a:t>
                      </a:r>
                      <a:endParaRPr b="1" i="0" sz="2000" u="none" cap="none" strike="noStrike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675" marB="4567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Leírás</a:t>
                      </a:r>
                      <a:endParaRPr b="1" i="0" sz="2000" u="none" cap="none" strike="noStrike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675" marB="4567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Értékes jegy</a:t>
                      </a:r>
                      <a:endParaRPr b="1" i="0" sz="2000" u="none" cap="none" strike="noStrike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6750" marB="4675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Értéktartomány</a:t>
                      </a:r>
                      <a:endParaRPr b="1" i="0" sz="2000" u="none" cap="none" strike="noStrike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675" marB="45675" marR="91450" marL="91450"/>
                </a:tc>
              </a:tr>
              <a:tr h="63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hu-HU" sz="2000" u="none" cap="none" strike="noStrike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float</a:t>
                      </a:r>
                      <a:endParaRPr b="0" i="0" sz="2000" u="none" cap="none" strike="noStrike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675" marB="4567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32 bites lebegőpontos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675" marB="4567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7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6750" marB="46750" marR="36000" marL="36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±1,5*10</a:t>
                      </a:r>
                      <a:r>
                        <a:rPr baseline="30000" lang="hu-HU" sz="2000" u="none" cap="none" strike="noStrike"/>
                        <a:t>-45</a:t>
                      </a:r>
                      <a:r>
                        <a:rPr lang="hu-HU" sz="2000" u="none" cap="none" strike="noStrike"/>
                        <a:t> : ±3,4*10</a:t>
                      </a:r>
                      <a:r>
                        <a:rPr baseline="30000" lang="hu-HU" sz="2000" u="none" cap="none" strike="noStrike"/>
                        <a:t>38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675" marB="45675" marR="91450" marL="91450" anchor="ctr"/>
                </a:tc>
              </a:tr>
              <a:tr h="63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hu-HU" sz="2000" u="none" cap="none" strike="noStrike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</a:t>
                      </a:r>
                      <a:endParaRPr b="0" i="0" sz="2000" u="none" cap="none" strike="noStrike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675" marB="4567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64 bites lebegőpontos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675" marB="4567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15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6750" marB="46750" marR="36000" marL="36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±5,0*10</a:t>
                      </a:r>
                      <a:r>
                        <a:rPr baseline="30000" lang="hu-HU" sz="2000" u="none" cap="none" strike="noStrike"/>
                        <a:t>-324</a:t>
                      </a:r>
                      <a:r>
                        <a:rPr lang="hu-HU" sz="2000" u="none" cap="none" strike="noStrike"/>
                        <a:t> : ±1,7*10</a:t>
                      </a:r>
                      <a:r>
                        <a:rPr baseline="30000" lang="hu-HU" sz="2000" u="none" cap="none" strike="noStrike"/>
                        <a:t>308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675" marB="45675" marR="91450" marL="91450" anchor="ctr"/>
                </a:tc>
              </a:tr>
              <a:tr h="63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hu-HU" sz="2000" u="none" cap="none" strike="noStrike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decimal</a:t>
                      </a:r>
                      <a:endParaRPr b="0" i="0" sz="2000" u="none" cap="none" strike="noStrike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675" marB="4567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128 bites nagypontosságú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675" marB="4567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28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6750" marB="46750" marR="36000" marL="36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±1,0*10</a:t>
                      </a:r>
                      <a:r>
                        <a:rPr baseline="30000" lang="hu-HU" sz="2000" u="none" cap="none" strike="noStrike"/>
                        <a:t>-28</a:t>
                      </a:r>
                      <a:r>
                        <a:rPr lang="hu-HU" sz="2000" u="none" cap="none" strike="noStrike"/>
                        <a:t> : ±7,9*10</a:t>
                      </a:r>
                      <a:r>
                        <a:rPr baseline="30000" lang="hu-HU" sz="2000" u="none" cap="none" strike="noStrike"/>
                        <a:t>28</a:t>
                      </a:r>
                      <a:endParaRPr b="1" baseline="3000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675" marB="45675" marR="91450" marL="91450" anchor="ctr"/>
                </a:tc>
              </a:tr>
            </a:tbl>
          </a:graphicData>
        </a:graphic>
      </p:graphicFrame>
      <p:graphicFrame>
        <p:nvGraphicFramePr>
          <p:cNvPr id="253" name="Google Shape;253;p23"/>
          <p:cNvGraphicFramePr/>
          <p:nvPr/>
        </p:nvGraphicFramePr>
        <p:xfrm>
          <a:off x="390276" y="3861048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{5C723EEA-66C5-43C0-8539-5853BAEA2CF7}</a:tableStyleId>
              </a:tblPr>
              <a:tblGrid>
                <a:gridCol w="2381525"/>
                <a:gridCol w="1195325"/>
                <a:gridCol w="1195325"/>
                <a:gridCol w="1195325"/>
                <a:gridCol w="1195325"/>
                <a:gridCol w="1195325"/>
              </a:tblGrid>
              <a:tr h="43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Méret</a:t>
                      </a:r>
                      <a:endParaRPr b="1" i="0" sz="2000" u="none" cap="none" strike="noStrike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6800" marB="46800" marR="90000" marL="90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Előjel</a:t>
                      </a:r>
                      <a:endParaRPr b="1" i="0" sz="2000" u="none" cap="none" strike="noStrike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6800" marB="46800" marR="90000" marL="90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Kitevő</a:t>
                      </a:r>
                      <a:endParaRPr b="1" i="0" sz="2000" u="none" cap="none" strike="noStrike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6800" marB="46800" marR="90000" marL="90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Törtrész</a:t>
                      </a:r>
                      <a:endParaRPr b="1" i="0" sz="2000" u="none" cap="none" strike="noStrike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6800" marB="46800" marR="90000" marL="90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Eltolás</a:t>
                      </a:r>
                      <a:endParaRPr b="1" i="0" sz="2000" u="none" cap="none" strike="noStrike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6800" marB="46800" marR="90000" marL="90000"/>
                </a:tc>
              </a:tr>
              <a:tr h="874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Egyszeres IEEE-754 szabvány pontosság</a:t>
                      </a:r>
                      <a:endParaRPr b="1" i="0" sz="2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6800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32 bit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6800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1 bit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6800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8 bit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6800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23 bit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6800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127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6800" marB="46800" marR="90000" marL="90000" anchor="ctr"/>
                </a:tc>
              </a:tr>
              <a:tr h="69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Kétszeres pontosság</a:t>
                      </a:r>
                      <a:endParaRPr b="1" i="0" sz="20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6800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64 bit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6800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1 bit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6800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11 bit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6800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52 bit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6800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1023</a:t>
                      </a:r>
                      <a:endParaRPr b="1" baseline="3000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6800" marB="46800" marR="90000" marL="900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"/>
          <p:cNvSpPr txBox="1"/>
          <p:nvPr>
            <p:ph type="title"/>
          </p:nvPr>
        </p:nvSpPr>
        <p:spPr>
          <a:xfrm>
            <a:off x="0" y="0"/>
            <a:ext cx="9144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hu-HU"/>
              <a:t>Karakterek, karakterláncok</a:t>
            </a:r>
            <a:endParaRPr/>
          </a:p>
        </p:txBody>
      </p:sp>
      <p:sp>
        <p:nvSpPr>
          <p:cNvPr id="260" name="Google Shape;260;p24"/>
          <p:cNvSpPr txBox="1"/>
          <p:nvPr>
            <p:ph idx="1" type="body"/>
          </p:nvPr>
        </p:nvSpPr>
        <p:spPr>
          <a:xfrm>
            <a:off x="107950" y="692150"/>
            <a:ext cx="9144570" cy="2665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Karakter: char (megadás: aposztróffal)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hu-HU" sz="2800"/>
              <a:t> </a:t>
            </a:r>
            <a:r>
              <a:rPr lang="hu-HU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hu-HU">
                <a:latin typeface="Consolas"/>
                <a:ea typeface="Consolas"/>
                <a:cs typeface="Consolas"/>
                <a:sym typeface="Consolas"/>
              </a:rPr>
              <a:t> szóElsőBetűje='c';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Karakterlánc: string (megadás: idézőjellel)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hu-HU" sz="2800"/>
              <a:t> </a:t>
            </a:r>
            <a:r>
              <a:rPr lang="hu-HU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hu-HU">
                <a:latin typeface="Consolas"/>
                <a:ea typeface="Consolas"/>
                <a:cs typeface="Consolas"/>
                <a:sym typeface="Consolas"/>
              </a:rPr>
              <a:t> keresztNév="Tímea";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Speciális karakterek is megadhatóak (@ jellel kikapcsolható):</a:t>
            </a:r>
            <a:endParaRPr/>
          </a:p>
        </p:txBody>
      </p:sp>
      <p:sp>
        <p:nvSpPr>
          <p:cNvPr id="261" name="Google Shape;261;p24"/>
          <p:cNvSpPr txBox="1"/>
          <p:nvPr>
            <p:ph idx="11" type="ftr"/>
          </p:nvPr>
        </p:nvSpPr>
        <p:spPr>
          <a:xfrm>
            <a:off x="2057400" y="6637236"/>
            <a:ext cx="5029200" cy="220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ÓE-NIK-AII, 2018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4"/>
          <p:cNvSpPr txBox="1"/>
          <p:nvPr>
            <p:ph idx="12" type="sldNum"/>
          </p:nvPr>
        </p:nvSpPr>
        <p:spPr>
          <a:xfrm>
            <a:off x="7086600" y="6640412"/>
            <a:ext cx="2057400" cy="2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3" name="Google Shape;263;p24"/>
          <p:cNvGraphicFramePr/>
          <p:nvPr/>
        </p:nvGraphicFramePr>
        <p:xfrm>
          <a:off x="398338" y="32849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{5C723EEA-66C5-43C0-8539-5853BAEA2CF7}</a:tableStyleId>
              </a:tblPr>
              <a:tblGrid>
                <a:gridCol w="1143000"/>
                <a:gridCol w="2814625"/>
              </a:tblGrid>
              <a:tr h="365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Jelölés</a:t>
                      </a:r>
                      <a:endParaRPr b="1" i="0" sz="2000" u="none" cap="none" strike="noStrike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Karakter</a:t>
                      </a:r>
                      <a:endParaRPr b="1" i="0" sz="2000" u="none" cap="none" strike="noStrike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  <a:tr h="36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\0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6800" marB="46800" marR="90000" marL="450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Null karakter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  <a:tr h="36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\a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6800" marB="46800" marR="90000" marL="450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Sípszó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  <a:tr h="36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\b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6800" marB="46800" marR="90000" marL="450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Visszatörlés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  <a:tr h="36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\f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6800" marB="46800" marR="90000" marL="450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Lapdobás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  <a:tr h="36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\n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6800" marB="46800" marR="90000" marL="450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Soremelés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  <a:tr h="36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\r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6800" marB="46800" marR="90000" marL="450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Kocsi vissza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  <a:tr h="36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\t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6800" marB="46800" marR="90000" marL="450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Vízszintes tabulátor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64" name="Google Shape;264;p24"/>
          <p:cNvGraphicFramePr/>
          <p:nvPr/>
        </p:nvGraphicFramePr>
        <p:xfrm>
          <a:off x="4644008" y="32849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{5C723EEA-66C5-43C0-8539-5853BAEA2CF7}</a:tableStyleId>
              </a:tblPr>
              <a:tblGrid>
                <a:gridCol w="1285875"/>
                <a:gridCol w="2814625"/>
              </a:tblGrid>
              <a:tr h="365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Jelölés</a:t>
                      </a:r>
                      <a:endParaRPr b="1" i="0" sz="2000" u="none" cap="none" strike="noStrike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Karakter</a:t>
                      </a:r>
                      <a:endParaRPr b="1" i="0" sz="2000" u="none" cap="none" strike="noStrike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  <a:tr h="36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\v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6800" marB="46800" marR="90000" marL="450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Függőleges tabulátor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  <a:tr h="36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\x....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6800" marB="46800" marR="90000" marL="450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Hexadecimális kód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  <a:tr h="36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\u....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6800" marB="46800" marR="90000" marL="450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Unicode karakter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  <a:tr h="36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\U....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6800" marB="46800" marR="90000" marL="450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Unicode karakter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  <a:tr h="36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\'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6800" marB="46800" marR="90000" marL="450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Aposztróf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  <a:tr h="36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\"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6800" marB="46800" marR="90000" marL="450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Idézőjel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  <a:tr h="36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\\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6800" marB="46800" marR="90000" marL="450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Backslash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"/>
          <p:cNvSpPr txBox="1"/>
          <p:nvPr>
            <p:ph type="title"/>
          </p:nvPr>
        </p:nvSpPr>
        <p:spPr>
          <a:xfrm>
            <a:off x="0" y="0"/>
            <a:ext cx="9144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hu-HU"/>
              <a:t>Logikai típus</a:t>
            </a:r>
            <a:endParaRPr/>
          </a:p>
        </p:txBody>
      </p:sp>
      <p:sp>
        <p:nvSpPr>
          <p:cNvPr id="271" name="Google Shape;271;p25"/>
          <p:cNvSpPr txBox="1"/>
          <p:nvPr>
            <p:ph idx="1" type="body"/>
          </p:nvPr>
        </p:nvSpPr>
        <p:spPr>
          <a:xfrm>
            <a:off x="0" y="2214563"/>
            <a:ext cx="8929688" cy="157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Teljesítmény-okokból általában nem 1 biten ábrázoljuk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Logikai műveletek:  </a:t>
            </a:r>
            <a:endParaRPr/>
          </a:p>
        </p:txBody>
      </p:sp>
      <p:sp>
        <p:nvSpPr>
          <p:cNvPr id="272" name="Google Shape;272;p25"/>
          <p:cNvSpPr txBox="1"/>
          <p:nvPr>
            <p:ph idx="11" type="ftr"/>
          </p:nvPr>
        </p:nvSpPr>
        <p:spPr>
          <a:xfrm>
            <a:off x="2057400" y="6637236"/>
            <a:ext cx="5029200" cy="220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ÓE-NIK-AII, 2018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5"/>
          <p:cNvSpPr txBox="1"/>
          <p:nvPr>
            <p:ph idx="12" type="sldNum"/>
          </p:nvPr>
        </p:nvSpPr>
        <p:spPr>
          <a:xfrm>
            <a:off x="7086600" y="6640412"/>
            <a:ext cx="2057400" cy="2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4" name="Google Shape;274;p25"/>
          <p:cNvGraphicFramePr/>
          <p:nvPr/>
        </p:nvGraphicFramePr>
        <p:xfrm>
          <a:off x="357188" y="3857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{5C723EEA-66C5-43C0-8539-5853BAEA2CF7}</a:tableStyleId>
              </a:tblPr>
              <a:tblGrid>
                <a:gridCol w="928325"/>
                <a:gridCol w="850975"/>
                <a:gridCol w="1856675"/>
                <a:gridCol w="1547225"/>
                <a:gridCol w="1779325"/>
                <a:gridCol w="1500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hu-HU" sz="2400" u="none" cap="none" strike="noStrike">
                          <a:solidFill>
                            <a:schemeClr val="lt1"/>
                          </a:solidFill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hu-HU" sz="2400" u="none" cap="none" strike="noStrike">
                          <a:solidFill>
                            <a:schemeClr val="lt1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hu-HU" sz="2400" u="none" cap="none" strike="noStrike">
                          <a:solidFill>
                            <a:schemeClr val="lt1"/>
                          </a:solidFill>
                        </a:rPr>
                        <a:t>A  AND  B</a:t>
                      </a:r>
                      <a:endParaRPr b="0" sz="2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hu-HU" sz="2400" u="none" cap="none" strike="noStrike">
                          <a:solidFill>
                            <a:schemeClr val="lt1"/>
                          </a:solidFill>
                        </a:rPr>
                        <a:t>A  OR  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hu-HU" sz="2400" u="none" cap="none" strike="noStrike">
                          <a:solidFill>
                            <a:schemeClr val="lt1"/>
                          </a:solidFill>
                        </a:rPr>
                        <a:t>A  XOR  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hu-HU" sz="2400" u="none" cap="none" strike="noStrike">
                          <a:solidFill>
                            <a:schemeClr val="lt1"/>
                          </a:solidFill>
                        </a:rPr>
                        <a:t>NOT(A)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hu-HU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hu-HU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hu-HU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hu-HU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hu-HU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hu-HU" sz="24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hu-HU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hu-HU" sz="24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hu-HU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hu-HU" sz="24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hu-HU" sz="24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hu-HU" sz="24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hu-HU" sz="24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hu-HU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hu-HU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hu-HU" sz="24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hu-HU" sz="24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hu-HU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hu-HU" sz="24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hu-HU" sz="24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hu-HU" sz="24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hu-HU" sz="24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hu-HU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hu-HU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75" name="Google Shape;275;p25"/>
          <p:cNvGraphicFramePr/>
          <p:nvPr/>
        </p:nvGraphicFramePr>
        <p:xfrm>
          <a:off x="323528" y="7647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{5C723EEA-66C5-43C0-8539-5853BAEA2CF7}</a:tableStyleId>
              </a:tblPr>
              <a:tblGrid>
                <a:gridCol w="1605900"/>
                <a:gridCol w="3613275"/>
                <a:gridCol w="32777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2000" u="none" cap="none" strike="noStrike"/>
                        <a:t>Név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2000"/>
                        <a:t>Leírás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2000"/>
                        <a:t>Értéktartomány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hu-HU" sz="2000" u="none" cap="none" strike="noStrike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</a:t>
                      </a:r>
                      <a:endParaRPr b="0" i="0" sz="1800" u="none" cap="none" strike="noStrike">
                        <a:solidFill>
                          <a:srgbClr val="00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2000"/>
                        <a:t>Logikai adattípus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hu-HU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hu-HU" sz="2000"/>
                        <a:t> vagy </a:t>
                      </a:r>
                      <a:r>
                        <a:rPr b="0" i="0" lang="hu-HU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r>
                        <a:rPr lang="hu-HU" sz="2000"/>
                        <a:t> </a:t>
                      </a:r>
                      <a:br>
                        <a:rPr lang="hu-HU" sz="2000"/>
                      </a:br>
                      <a:r>
                        <a:rPr lang="hu-HU" sz="2000"/>
                        <a:t>(igaz vagy hamis)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6"/>
          <p:cNvSpPr txBox="1"/>
          <p:nvPr>
            <p:ph type="title"/>
          </p:nvPr>
        </p:nvSpPr>
        <p:spPr>
          <a:xfrm>
            <a:off x="0" y="0"/>
            <a:ext cx="9144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hu-HU"/>
              <a:t>Változók deklarálása és használata</a:t>
            </a:r>
            <a:endParaRPr/>
          </a:p>
        </p:txBody>
      </p:sp>
      <p:sp>
        <p:nvSpPr>
          <p:cNvPr id="282" name="Google Shape;282;p26"/>
          <p:cNvSpPr txBox="1"/>
          <p:nvPr>
            <p:ph idx="1" type="body"/>
          </p:nvPr>
        </p:nvSpPr>
        <p:spPr>
          <a:xfrm>
            <a:off x="216000" y="720000"/>
            <a:ext cx="8712000" cy="5701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6700" lvl="0" marL="266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590"/>
              <a:buFont typeface="Consolas"/>
              <a:buNone/>
            </a:pPr>
            <a:r>
              <a:rPr lang="hu-HU" sz="259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hu-HU" sz="2590">
                <a:latin typeface="Consolas"/>
                <a:ea typeface="Consolas"/>
                <a:cs typeface="Consolas"/>
                <a:sym typeface="Consolas"/>
              </a:rPr>
              <a:t>j = -10;</a:t>
            </a:r>
            <a:endParaRPr sz="2590">
              <a:latin typeface="Consolas"/>
              <a:ea typeface="Consolas"/>
              <a:cs typeface="Consolas"/>
              <a:sym typeface="Consolas"/>
            </a:endParaRPr>
          </a:p>
          <a:p>
            <a:pPr indent="-266700" lvl="0" marL="2667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590"/>
              <a:buFont typeface="Consolas"/>
              <a:buNone/>
            </a:pPr>
            <a:r>
              <a:rPr lang="hu-HU" sz="259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hu-HU" sz="2590">
                <a:latin typeface="Consolas"/>
                <a:ea typeface="Consolas"/>
                <a:cs typeface="Consolas"/>
                <a:sym typeface="Consolas"/>
              </a:rPr>
              <a:t>x = 10, y = 20;</a:t>
            </a:r>
            <a:endParaRPr sz="2590">
              <a:latin typeface="Consolas"/>
              <a:ea typeface="Consolas"/>
              <a:cs typeface="Consolas"/>
              <a:sym typeface="Consolas"/>
            </a:endParaRPr>
          </a:p>
          <a:p>
            <a:pPr indent="-266700" lvl="0" marL="2667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590"/>
              <a:buFont typeface="Consolas"/>
              <a:buNone/>
            </a:pPr>
            <a:r>
              <a:rPr lang="hu-HU" sz="259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 double </a:t>
            </a:r>
            <a:r>
              <a:rPr lang="hu-HU" sz="2590">
                <a:solidFill>
                  <a:srgbClr val="0C0C0C"/>
                </a:solidFill>
                <a:latin typeface="Consolas"/>
                <a:ea typeface="Consolas"/>
                <a:cs typeface="Consolas"/>
                <a:sym typeface="Consolas"/>
              </a:rPr>
              <a:t>pi</a:t>
            </a:r>
            <a:r>
              <a:rPr lang="hu-HU" sz="2590">
                <a:latin typeface="Consolas"/>
                <a:ea typeface="Consolas"/>
                <a:cs typeface="Consolas"/>
                <a:sym typeface="Consolas"/>
              </a:rPr>
              <a:t> = 3.14159;</a:t>
            </a:r>
            <a:endParaRPr/>
          </a:p>
          <a:p>
            <a:pPr indent="-266700" lvl="0" marL="2667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590"/>
              <a:buFont typeface="Consolas"/>
              <a:buNone/>
            </a:pPr>
            <a:r>
              <a:rPr lang="hu-HU" sz="259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 int</a:t>
            </a:r>
            <a:r>
              <a:rPr lang="hu-HU" sz="2590">
                <a:latin typeface="Consolas"/>
                <a:ea typeface="Consolas"/>
                <a:cs typeface="Consolas"/>
                <a:sym typeface="Consolas"/>
              </a:rPr>
              <a:t> adóKulcs = 27;</a:t>
            </a:r>
            <a:endParaRPr sz="259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66700" lvl="0" marL="2667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590"/>
              <a:buFont typeface="Consolas"/>
              <a:buNone/>
            </a:pPr>
            <a:r>
              <a:rPr lang="hu-HU" sz="259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hu-HU" sz="2590">
                <a:latin typeface="Consolas"/>
                <a:ea typeface="Consolas"/>
                <a:cs typeface="Consolas"/>
                <a:sym typeface="Consolas"/>
              </a:rPr>
              <a:t> d = </a:t>
            </a:r>
            <a:r>
              <a:rPr lang="hu-HU" sz="259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hu-HU" sz="2590">
                <a:latin typeface="Consolas"/>
                <a:ea typeface="Consolas"/>
                <a:cs typeface="Consolas"/>
                <a:sym typeface="Consolas"/>
              </a:rPr>
              <a:t>; 				</a:t>
            </a:r>
            <a:endParaRPr sz="259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66700" lvl="0" marL="2667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590"/>
              <a:buFont typeface="Consolas"/>
              <a:buNone/>
            </a:pPr>
            <a:r>
              <a:rPr lang="hu-HU" sz="259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hu-HU" sz="2590">
                <a:latin typeface="Consolas"/>
                <a:ea typeface="Consolas"/>
                <a:cs typeface="Consolas"/>
                <a:sym typeface="Consolas"/>
              </a:rPr>
              <a:t> unicodePélda = </a:t>
            </a:r>
            <a:r>
              <a:rPr lang="hu-HU" sz="259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'\u0170'</a:t>
            </a:r>
            <a:r>
              <a:rPr lang="hu-HU" sz="2590">
                <a:latin typeface="Consolas"/>
                <a:ea typeface="Consolas"/>
                <a:cs typeface="Consolas"/>
                <a:sym typeface="Consolas"/>
              </a:rPr>
              <a:t>;	</a:t>
            </a:r>
            <a:r>
              <a:rPr lang="hu-HU" sz="259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"Ű" karakter</a:t>
            </a:r>
            <a:endParaRPr/>
          </a:p>
          <a:p>
            <a:pPr indent="-266700" lvl="0" marL="2667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590"/>
              <a:buNone/>
            </a:pPr>
            <a:r>
              <a:rPr lang="hu-HU" sz="259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hu-HU" sz="2590">
                <a:latin typeface="Consolas"/>
                <a:ea typeface="Consolas"/>
                <a:cs typeface="Consolas"/>
                <a:sym typeface="Consolas"/>
              </a:rPr>
              <a:t> érvényes = true;</a:t>
            </a:r>
            <a:endParaRPr/>
          </a:p>
          <a:p>
            <a:pPr indent="-266700" lvl="0" marL="2667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590"/>
              <a:buFont typeface="Consolas"/>
              <a:buNone/>
            </a:pPr>
            <a:r>
              <a:rPr lang="hu-HU" sz="259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hu-HU" sz="2590">
                <a:latin typeface="Consolas"/>
                <a:ea typeface="Consolas"/>
                <a:cs typeface="Consolas"/>
                <a:sym typeface="Consolas"/>
              </a:rPr>
              <a:t> jegy = </a:t>
            </a:r>
            <a:r>
              <a:rPr lang="hu-HU" sz="259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"jeles"</a:t>
            </a:r>
            <a:r>
              <a:rPr lang="hu-HU" sz="259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-266700" lvl="0" marL="2667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590"/>
              <a:buFont typeface="Consolas"/>
              <a:buNone/>
            </a:pPr>
            <a:r>
              <a:rPr lang="hu-HU" sz="259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hu-HU" sz="2590">
                <a:latin typeface="Consolas"/>
                <a:ea typeface="Consolas"/>
                <a:cs typeface="Consolas"/>
                <a:sym typeface="Consolas"/>
              </a:rPr>
              <a:t> elérésiÚt = </a:t>
            </a:r>
            <a:r>
              <a:rPr lang="hu-HU" sz="259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"C:\\Program Files\\"</a:t>
            </a:r>
            <a:r>
              <a:rPr lang="hu-HU" sz="259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-266700" lvl="0" marL="2667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590"/>
              <a:buFont typeface="Consolas"/>
              <a:buNone/>
            </a:pPr>
            <a:r>
              <a:rPr lang="hu-HU" sz="259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hu-HU" sz="2590">
                <a:latin typeface="Consolas"/>
                <a:ea typeface="Consolas"/>
                <a:cs typeface="Consolas"/>
                <a:sym typeface="Consolas"/>
              </a:rPr>
              <a:t> elérésiÚt2 = </a:t>
            </a:r>
            <a:r>
              <a:rPr lang="hu-HU" sz="259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@"C:\Program Files\"</a:t>
            </a:r>
            <a:r>
              <a:rPr lang="hu-HU" sz="259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-266700" lvl="0" marL="2667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590"/>
              <a:buFont typeface="Consolas"/>
              <a:buNone/>
            </a:pPr>
            <a:r>
              <a:rPr lang="hu-HU" sz="259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hu-HU" sz="2590">
                <a:latin typeface="Consolas"/>
                <a:ea typeface="Consolas"/>
                <a:cs typeface="Consolas"/>
                <a:sym typeface="Consolas"/>
              </a:rPr>
              <a:t> vers = </a:t>
            </a:r>
            <a:r>
              <a:rPr lang="hu-HU" sz="259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@"Hová merült el</a:t>
            </a:r>
            <a:br>
              <a:rPr lang="hu-HU" sz="259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hu-HU" sz="259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szép szemed világa"</a:t>
            </a:r>
            <a:r>
              <a:rPr lang="hu-HU" sz="259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283" name="Google Shape;283;p26"/>
          <p:cNvSpPr txBox="1"/>
          <p:nvPr>
            <p:ph idx="11" type="ftr"/>
          </p:nvPr>
        </p:nvSpPr>
        <p:spPr>
          <a:xfrm>
            <a:off x="2057400" y="6637236"/>
            <a:ext cx="5029200" cy="220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ÓE-NIK-AII, 2018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6"/>
          <p:cNvSpPr txBox="1"/>
          <p:nvPr>
            <p:ph idx="12" type="sldNum"/>
          </p:nvPr>
        </p:nvSpPr>
        <p:spPr>
          <a:xfrm>
            <a:off x="7086600" y="6640412"/>
            <a:ext cx="2057400" cy="2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6"/>
          <p:cNvSpPr/>
          <p:nvPr/>
        </p:nvSpPr>
        <p:spPr>
          <a:xfrm>
            <a:off x="5364088" y="548680"/>
            <a:ext cx="3744416" cy="173664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371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hu-HU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Fontos szabály: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azonos névvel egy változót nem lehet kétszer deklarálni!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7"/>
          <p:cNvSpPr txBox="1"/>
          <p:nvPr>
            <p:ph type="title"/>
          </p:nvPr>
        </p:nvSpPr>
        <p:spPr>
          <a:xfrm>
            <a:off x="0" y="0"/>
            <a:ext cx="9144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hu-HU"/>
              <a:t>Típuskonverziók</a:t>
            </a:r>
            <a:endParaRPr/>
          </a:p>
        </p:txBody>
      </p:sp>
      <p:sp>
        <p:nvSpPr>
          <p:cNvPr id="292" name="Google Shape;292;p27"/>
          <p:cNvSpPr txBox="1"/>
          <p:nvPr>
            <p:ph idx="1" type="body"/>
          </p:nvPr>
        </p:nvSpPr>
        <p:spPr>
          <a:xfrm>
            <a:off x="216000" y="720000"/>
            <a:ext cx="8820496" cy="5701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A számtípusok közötti konverzió mikéntje attól függ, hogy történik-e értékvesztés a konverzió során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Egyszerű értékadás használható, amennyiben biztos, hogy nincs értékvesztés: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hu-HU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hu-HU" sz="2400">
                <a:latin typeface="Consolas"/>
                <a:ea typeface="Consolas"/>
                <a:cs typeface="Consolas"/>
                <a:sym typeface="Consolas"/>
              </a:rPr>
              <a:t> a = 5;	</a:t>
            </a:r>
            <a:r>
              <a:rPr lang="hu-HU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hu-HU" sz="2400">
                <a:latin typeface="Consolas"/>
                <a:ea typeface="Consolas"/>
                <a:cs typeface="Consolas"/>
                <a:sym typeface="Consolas"/>
              </a:rPr>
              <a:t> c = 5;	</a:t>
            </a:r>
            <a:r>
              <a:rPr lang="hu-HU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hu-HU" sz="2400">
                <a:latin typeface="Consolas"/>
                <a:ea typeface="Consolas"/>
                <a:cs typeface="Consolas"/>
                <a:sym typeface="Consolas"/>
              </a:rPr>
              <a:t> f = 3.2f;</a:t>
            </a:r>
            <a:br>
              <a:rPr lang="hu-HU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hu-HU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hu-HU" sz="2400">
                <a:latin typeface="Consolas"/>
                <a:ea typeface="Consolas"/>
                <a:cs typeface="Consolas"/>
                <a:sym typeface="Consolas"/>
              </a:rPr>
              <a:t> b = a;	</a:t>
            </a:r>
            <a:r>
              <a:rPr lang="hu-HU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hu-HU" sz="2400">
                <a:latin typeface="Consolas"/>
                <a:ea typeface="Consolas"/>
                <a:cs typeface="Consolas"/>
                <a:sym typeface="Consolas"/>
              </a:rPr>
              <a:t> d = c;	</a:t>
            </a:r>
            <a:r>
              <a:rPr lang="hu-HU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hu-HU" sz="2400">
                <a:latin typeface="Consolas"/>
                <a:ea typeface="Consolas"/>
                <a:cs typeface="Consolas"/>
                <a:sym typeface="Consolas"/>
              </a:rPr>
              <a:t> g = f;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Amennyiben értékvesztés TÖRTÉNHET, akkor mindenképp jelezni kell a konverziót, ez az ún. típuskényszerítés, „kasztolás” (typecasting):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hu-HU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hu-HU" sz="2400">
                <a:latin typeface="Consolas"/>
                <a:ea typeface="Consolas"/>
                <a:cs typeface="Consolas"/>
                <a:sym typeface="Consolas"/>
              </a:rPr>
              <a:t> a=999;	</a:t>
            </a:r>
            <a:r>
              <a:rPr lang="hu-HU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hu-HU" sz="2400">
                <a:latin typeface="Consolas"/>
                <a:ea typeface="Consolas"/>
                <a:cs typeface="Consolas"/>
                <a:sym typeface="Consolas"/>
              </a:rPr>
              <a:t> d=3.14;	</a:t>
            </a:r>
            <a:r>
              <a:rPr lang="hu-HU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hu-HU" sz="2400">
                <a:latin typeface="Consolas"/>
                <a:ea typeface="Consolas"/>
                <a:cs typeface="Consolas"/>
                <a:sym typeface="Consolas"/>
              </a:rPr>
              <a:t> i1=-1;</a:t>
            </a:r>
            <a:br>
              <a:rPr lang="hu-HU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hu-HU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hu-HU" sz="2400">
                <a:latin typeface="Consolas"/>
                <a:ea typeface="Consolas"/>
                <a:cs typeface="Consolas"/>
                <a:sym typeface="Consolas"/>
              </a:rPr>
              <a:t> b=(</a:t>
            </a:r>
            <a:r>
              <a:rPr lang="hu-HU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hu-HU" sz="2400">
                <a:latin typeface="Consolas"/>
                <a:ea typeface="Consolas"/>
                <a:cs typeface="Consolas"/>
                <a:sym typeface="Consolas"/>
              </a:rPr>
              <a:t>)a;	</a:t>
            </a:r>
            <a:r>
              <a:rPr lang="hu-HU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hu-HU" sz="2400">
                <a:latin typeface="Consolas"/>
                <a:ea typeface="Consolas"/>
                <a:cs typeface="Consolas"/>
                <a:sym typeface="Consolas"/>
              </a:rPr>
              <a:t> c=(</a:t>
            </a:r>
            <a:r>
              <a:rPr lang="hu-HU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hu-HU" sz="2400">
                <a:latin typeface="Consolas"/>
                <a:ea typeface="Consolas"/>
                <a:cs typeface="Consolas"/>
                <a:sym typeface="Consolas"/>
              </a:rPr>
              <a:t>)d;	</a:t>
            </a:r>
            <a:r>
              <a:rPr lang="hu-HU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uint</a:t>
            </a:r>
            <a:r>
              <a:rPr lang="hu-HU" sz="2400">
                <a:latin typeface="Consolas"/>
                <a:ea typeface="Consolas"/>
                <a:cs typeface="Consolas"/>
                <a:sym typeface="Consolas"/>
              </a:rPr>
              <a:t> i2=(</a:t>
            </a:r>
            <a:r>
              <a:rPr lang="hu-HU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uint</a:t>
            </a:r>
            <a:r>
              <a:rPr lang="hu-HU" sz="2400">
                <a:latin typeface="Consolas"/>
                <a:ea typeface="Consolas"/>
                <a:cs typeface="Consolas"/>
                <a:sym typeface="Consolas"/>
              </a:rPr>
              <a:t>)i1;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93" name="Google Shape;293;p27"/>
          <p:cNvSpPr txBox="1"/>
          <p:nvPr>
            <p:ph idx="11" type="ftr"/>
          </p:nvPr>
        </p:nvSpPr>
        <p:spPr>
          <a:xfrm>
            <a:off x="2057400" y="6637236"/>
            <a:ext cx="5029200" cy="220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ÓE-NIK-AII, 2018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7"/>
          <p:cNvSpPr txBox="1"/>
          <p:nvPr>
            <p:ph idx="12" type="sldNum"/>
          </p:nvPr>
        </p:nvSpPr>
        <p:spPr>
          <a:xfrm>
            <a:off x="7086600" y="6640412"/>
            <a:ext cx="2057400" cy="2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8"/>
          <p:cNvSpPr txBox="1"/>
          <p:nvPr>
            <p:ph type="title"/>
          </p:nvPr>
        </p:nvSpPr>
        <p:spPr>
          <a:xfrm>
            <a:off x="0" y="0"/>
            <a:ext cx="9144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hu-HU"/>
              <a:t>Típuskonverziók</a:t>
            </a:r>
            <a:endParaRPr/>
          </a:p>
        </p:txBody>
      </p:sp>
      <p:sp>
        <p:nvSpPr>
          <p:cNvPr id="301" name="Google Shape;301;p28"/>
          <p:cNvSpPr txBox="1"/>
          <p:nvPr>
            <p:ph idx="1" type="body"/>
          </p:nvPr>
        </p:nvSpPr>
        <p:spPr>
          <a:xfrm>
            <a:off x="107950" y="620688"/>
            <a:ext cx="9036050" cy="6026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hu-HU" sz="2590"/>
              <a:t>A stringgé történő konverzió a C# nyelven MINDEN változónál ugyanúgy történik:</a:t>
            </a:r>
            <a:endParaRPr/>
          </a:p>
          <a:p>
            <a:pPr indent="0" lvl="0" marL="35877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5"/>
              <a:buFont typeface="Consolas"/>
              <a:buNone/>
            </a:pPr>
            <a:r>
              <a:rPr lang="hu-HU" sz="2405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hu-HU" sz="2405">
                <a:latin typeface="Consolas"/>
                <a:ea typeface="Consolas"/>
                <a:cs typeface="Consolas"/>
                <a:sym typeface="Consolas"/>
              </a:rPr>
              <a:t> b=250;	</a:t>
            </a:r>
            <a:r>
              <a:rPr lang="hu-HU" sz="2405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hu-HU" sz="2405">
                <a:latin typeface="Consolas"/>
                <a:ea typeface="Consolas"/>
                <a:cs typeface="Consolas"/>
                <a:sym typeface="Consolas"/>
              </a:rPr>
              <a:t> f=3.14f;</a:t>
            </a:r>
            <a:br>
              <a:rPr lang="hu-HU" sz="2405">
                <a:latin typeface="Consolas"/>
                <a:ea typeface="Consolas"/>
                <a:cs typeface="Consolas"/>
                <a:sym typeface="Consolas"/>
              </a:rPr>
            </a:br>
            <a:r>
              <a:rPr lang="hu-HU" sz="2405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hu-HU" sz="2405">
                <a:latin typeface="Consolas"/>
                <a:ea typeface="Consolas"/>
                <a:cs typeface="Consolas"/>
                <a:sym typeface="Consolas"/>
              </a:rPr>
              <a:t> s1=b.ToString();	</a:t>
            </a:r>
            <a:r>
              <a:rPr lang="hu-HU" sz="2405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hu-HU" sz="2405">
                <a:latin typeface="Consolas"/>
                <a:ea typeface="Consolas"/>
                <a:cs typeface="Consolas"/>
                <a:sym typeface="Consolas"/>
              </a:rPr>
              <a:t> s2=f.ToString();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hu-HU" sz="2590"/>
              <a:t>Stringből számmá tudunk konvertálni:</a:t>
            </a:r>
            <a:endParaRPr/>
          </a:p>
          <a:p>
            <a:pPr indent="0" lvl="0" marL="35877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5"/>
              <a:buFont typeface="Consolas"/>
              <a:buNone/>
            </a:pPr>
            <a:r>
              <a:rPr lang="hu-HU" sz="2405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hu-HU" sz="2405">
                <a:latin typeface="Consolas"/>
                <a:ea typeface="Consolas"/>
                <a:cs typeface="Consolas"/>
                <a:sym typeface="Consolas"/>
              </a:rPr>
              <a:t> s="123";	</a:t>
            </a:r>
            <a:r>
              <a:rPr lang="hu-HU" sz="2405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hu-HU" sz="2405">
                <a:latin typeface="Consolas"/>
                <a:ea typeface="Consolas"/>
                <a:cs typeface="Consolas"/>
                <a:sym typeface="Consolas"/>
              </a:rPr>
              <a:t> s2="123,456";</a:t>
            </a:r>
            <a:br>
              <a:rPr lang="hu-HU" sz="2405">
                <a:latin typeface="Consolas"/>
                <a:ea typeface="Consolas"/>
                <a:cs typeface="Consolas"/>
                <a:sym typeface="Consolas"/>
              </a:rPr>
            </a:br>
            <a:r>
              <a:rPr lang="hu-HU" sz="2405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hu-HU" sz="2405">
                <a:latin typeface="Consolas"/>
                <a:ea typeface="Consolas"/>
                <a:cs typeface="Consolas"/>
                <a:sym typeface="Consolas"/>
              </a:rPr>
              <a:t> b=</a:t>
            </a:r>
            <a:r>
              <a:rPr lang="hu-HU" sz="2405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hu-HU" sz="2405">
                <a:latin typeface="Consolas"/>
                <a:ea typeface="Consolas"/>
                <a:cs typeface="Consolas"/>
                <a:sym typeface="Consolas"/>
              </a:rPr>
              <a:t>.Parse(s);	</a:t>
            </a:r>
            <a:r>
              <a:rPr lang="hu-HU" sz="2405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hu-HU" sz="2405">
                <a:latin typeface="Consolas"/>
                <a:ea typeface="Consolas"/>
                <a:cs typeface="Consolas"/>
                <a:sym typeface="Consolas"/>
              </a:rPr>
              <a:t> f=</a:t>
            </a:r>
            <a:r>
              <a:rPr lang="hu-HU" sz="2405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hu-HU" sz="2405">
                <a:latin typeface="Consolas"/>
                <a:ea typeface="Consolas"/>
                <a:cs typeface="Consolas"/>
                <a:sym typeface="Consolas"/>
              </a:rPr>
              <a:t>.Parse(s2);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hu-HU" sz="2590"/>
              <a:t>Typecasting esetén (ebben a félévben számok között):</a:t>
            </a:r>
            <a:br>
              <a:rPr lang="hu-HU" sz="2590"/>
            </a:br>
            <a:r>
              <a:rPr lang="hu-HU" sz="2590"/>
              <a:t>célváltozó = (céltípus)forrásváltozó;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hu-HU" sz="2590"/>
              <a:t>Stringgé konvertálásnál:</a:t>
            </a:r>
            <a:br>
              <a:rPr lang="hu-HU" sz="2590"/>
            </a:br>
            <a:r>
              <a:rPr lang="hu-HU" sz="2590"/>
              <a:t>célváltozó = forrásváltozó.ToString();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hu-HU" sz="2590"/>
              <a:t>Stringből konvertálásnál:</a:t>
            </a:r>
            <a:br>
              <a:rPr lang="hu-HU" sz="2590"/>
            </a:br>
            <a:r>
              <a:rPr lang="hu-HU" sz="2590"/>
              <a:t>célváltozó=céltípus.Parse(stringváltozó);</a:t>
            </a:r>
            <a:endParaRPr/>
          </a:p>
        </p:txBody>
      </p:sp>
      <p:sp>
        <p:nvSpPr>
          <p:cNvPr id="302" name="Google Shape;302;p28"/>
          <p:cNvSpPr txBox="1"/>
          <p:nvPr>
            <p:ph idx="11" type="ftr"/>
          </p:nvPr>
        </p:nvSpPr>
        <p:spPr>
          <a:xfrm>
            <a:off x="2057400" y="6637236"/>
            <a:ext cx="5029200" cy="220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ÓE-NIK-AII, 2018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8"/>
          <p:cNvSpPr txBox="1"/>
          <p:nvPr>
            <p:ph idx="12" type="sldNum"/>
          </p:nvPr>
        </p:nvSpPr>
        <p:spPr>
          <a:xfrm>
            <a:off x="7086600" y="6640412"/>
            <a:ext cx="2057400" cy="2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9"/>
          <p:cNvSpPr txBox="1"/>
          <p:nvPr>
            <p:ph type="title"/>
          </p:nvPr>
        </p:nvSpPr>
        <p:spPr>
          <a:xfrm>
            <a:off x="0" y="0"/>
            <a:ext cx="9144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hu-HU"/>
              <a:t>Változók elnevezése</a:t>
            </a:r>
            <a:endParaRPr/>
          </a:p>
        </p:txBody>
      </p:sp>
      <p:sp>
        <p:nvSpPr>
          <p:cNvPr id="309" name="Google Shape;309;p29"/>
          <p:cNvSpPr txBox="1"/>
          <p:nvPr>
            <p:ph idx="1" type="body"/>
          </p:nvPr>
        </p:nvSpPr>
        <p:spPr>
          <a:xfrm>
            <a:off x="107950" y="692150"/>
            <a:ext cx="8928100" cy="936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Olyan változó nevet használjunk, ami könnyen megérthető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10" name="Google Shape;310;p29"/>
          <p:cNvSpPr txBox="1"/>
          <p:nvPr>
            <p:ph idx="11" type="ftr"/>
          </p:nvPr>
        </p:nvSpPr>
        <p:spPr>
          <a:xfrm>
            <a:off x="2057400" y="6637236"/>
            <a:ext cx="5029200" cy="2207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-HU">
                <a:solidFill>
                  <a:srgbClr val="000000"/>
                </a:solidFill>
              </a:rPr>
              <a:t>ÓE-NIK-AII, 2018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1" name="Google Shape;311;p29"/>
          <p:cNvSpPr txBox="1"/>
          <p:nvPr>
            <p:ph idx="12" type="sldNum"/>
          </p:nvPr>
        </p:nvSpPr>
        <p:spPr>
          <a:xfrm>
            <a:off x="7086600" y="6640412"/>
            <a:ext cx="2057400" cy="2175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312" name="Google Shape;312;p29"/>
          <p:cNvGraphicFramePr/>
          <p:nvPr/>
        </p:nvGraphicFramePr>
        <p:xfrm>
          <a:off x="1500188" y="13407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{5C723EEA-66C5-43C0-8539-5853BAEA2CF7}</a:tableStyleId>
              </a:tblPr>
              <a:tblGrid>
                <a:gridCol w="3048000"/>
                <a:gridCol w="3048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2000"/>
                        <a:t>Helyes elnevezés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2000"/>
                        <a:t>Helytelen elnevezés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2000"/>
                        <a:t>esetekSzáma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2000"/>
                        <a:t>db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2000"/>
                        <a:t>ablakSzélessége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2000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13" name="Google Shape;313;p29"/>
          <p:cNvSpPr txBox="1"/>
          <p:nvPr/>
        </p:nvSpPr>
        <p:spPr>
          <a:xfrm>
            <a:off x="113022" y="2741320"/>
            <a:ext cx="8928100" cy="543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Legyen egységes a kis/nagybetű használatunk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4" name="Google Shape;314;p29"/>
          <p:cNvGraphicFramePr/>
          <p:nvPr/>
        </p:nvGraphicFramePr>
        <p:xfrm>
          <a:off x="1529072" y="34644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{5C723EEA-66C5-43C0-8539-5853BAEA2CF7}</a:tableStyleId>
              </a:tblPr>
              <a:tblGrid>
                <a:gridCol w="3048000"/>
                <a:gridCol w="3048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2000"/>
                        <a:t>camelCasing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2000"/>
                        <a:t>PascalCasing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2000"/>
                        <a:t>esetekSzáma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2000"/>
                        <a:t>EsetekSzáma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2000"/>
                        <a:t>ablakSzélessége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2000"/>
                        <a:t>AblakSzélessége</a:t>
                      </a:r>
                      <a:endParaRPr sz="20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15" name="Google Shape;315;p29"/>
          <p:cNvSpPr txBox="1"/>
          <p:nvPr/>
        </p:nvSpPr>
        <p:spPr>
          <a:xfrm>
            <a:off x="113022" y="4336098"/>
            <a:ext cx="8928100" cy="543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Döntsük el, hogy magyar vagy angol szavakat használunk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Magyar szavak esetén használunk-e ékezeteket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/>
          <p:nvPr>
            <p:ph idx="11" type="ftr"/>
          </p:nvPr>
        </p:nvSpPr>
        <p:spPr>
          <a:xfrm>
            <a:off x="2057400" y="6637236"/>
            <a:ext cx="5029200" cy="220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ÓE-NIK-AII, 2018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3"/>
          <p:cNvSpPr txBox="1"/>
          <p:nvPr>
            <p:ph idx="12" type="sldNum"/>
          </p:nvPr>
        </p:nvSpPr>
        <p:spPr>
          <a:xfrm>
            <a:off x="7086600" y="6640412"/>
            <a:ext cx="2057400" cy="2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>
            <p:ph idx="4294967295" type="ctrTitle"/>
          </p:nvPr>
        </p:nvSpPr>
        <p:spPr>
          <a:xfrm>
            <a:off x="0" y="1628775"/>
            <a:ext cx="8928100" cy="1470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hu-HU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Szoftvertervezés és -fejlesztés I.</a:t>
            </a:r>
            <a:endParaRPr/>
          </a:p>
        </p:txBody>
      </p:sp>
      <p:sp>
        <p:nvSpPr>
          <p:cNvPr id="66" name="Google Shape;66;p3"/>
          <p:cNvSpPr txBox="1"/>
          <p:nvPr>
            <p:ph idx="4294967295" type="subTitle"/>
          </p:nvPr>
        </p:nvSpPr>
        <p:spPr>
          <a:xfrm>
            <a:off x="0" y="3141663"/>
            <a:ext cx="8928100" cy="3024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0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Visual Studio 2017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rPr b="0" i="0" lang="hu-HU" sz="2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Hello C# World!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rPr b="0" i="0" lang="hu-HU" sz="2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Változók típusai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rPr b="0" i="0" lang="hu-HU" sz="2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Operátorok</a:t>
            </a:r>
            <a:endParaRPr b="0" i="0" sz="28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rPr b="0" i="0" lang="hu-HU" sz="2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Gyakorló feladatok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0"/>
          <p:cNvSpPr txBox="1"/>
          <p:nvPr>
            <p:ph idx="11" type="ftr"/>
          </p:nvPr>
        </p:nvSpPr>
        <p:spPr>
          <a:xfrm>
            <a:off x="2057400" y="6637236"/>
            <a:ext cx="5029200" cy="220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ÓE-NIK-AII, 2018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0"/>
          <p:cNvSpPr txBox="1"/>
          <p:nvPr>
            <p:ph idx="12" type="sldNum"/>
          </p:nvPr>
        </p:nvSpPr>
        <p:spPr>
          <a:xfrm>
            <a:off x="7086600" y="6640412"/>
            <a:ext cx="2057400" cy="2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0"/>
          <p:cNvSpPr txBox="1"/>
          <p:nvPr>
            <p:ph idx="4294967295" type="ctrTitle"/>
          </p:nvPr>
        </p:nvSpPr>
        <p:spPr>
          <a:xfrm>
            <a:off x="0" y="1628775"/>
            <a:ext cx="8928100" cy="1470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hu-HU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Szoftvertervezés és -fejlesztés I.</a:t>
            </a:r>
            <a:endParaRPr/>
          </a:p>
        </p:txBody>
      </p:sp>
      <p:sp>
        <p:nvSpPr>
          <p:cNvPr id="324" name="Google Shape;324;p30"/>
          <p:cNvSpPr txBox="1"/>
          <p:nvPr>
            <p:ph idx="4294967295" type="subTitle"/>
          </p:nvPr>
        </p:nvSpPr>
        <p:spPr>
          <a:xfrm>
            <a:off x="0" y="3141663"/>
            <a:ext cx="8928100" cy="3024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0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rPr b="0" i="0" lang="hu-HU" sz="2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Microsoft Visual Studio 2017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rPr b="0" i="0" lang="hu-HU" sz="2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Hello C# World!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rPr b="0" i="0" lang="hu-HU" sz="2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Változók típusai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Operátorok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rPr b="0" i="0" lang="hu-HU" sz="2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Gyakorló feladatok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1"/>
          <p:cNvSpPr txBox="1"/>
          <p:nvPr>
            <p:ph type="title"/>
          </p:nvPr>
        </p:nvSpPr>
        <p:spPr>
          <a:xfrm>
            <a:off x="0" y="0"/>
            <a:ext cx="9144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hu-HU"/>
              <a:t>Kifejezések</a:t>
            </a:r>
            <a:endParaRPr/>
          </a:p>
        </p:txBody>
      </p:sp>
      <p:sp>
        <p:nvSpPr>
          <p:cNvPr id="331" name="Google Shape;331;p31"/>
          <p:cNvSpPr txBox="1"/>
          <p:nvPr>
            <p:ph idx="1" type="body"/>
          </p:nvPr>
        </p:nvSpPr>
        <p:spPr>
          <a:xfrm>
            <a:off x="216000" y="720000"/>
            <a:ext cx="8712000" cy="5701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A kifejezések („expression”) adatokat szolgáltató operandusokból és rajtuk valamilyen műveletet végző operátorokból állnak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hu-HU"/>
              <a:t>Operandus: pl. bármely változó vagy konkrét megadott érték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hu-HU"/>
              <a:t>Operátor: pl. +  -  /  *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A kifejezések egymásba is ágyazhatók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hu-HU"/>
              <a:t>Egy kifejezés operandusa maga is lehet kifejezés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Több operátor esetén ezek fontossági sorrendje (pre-cedenciája) határozza meg a kiértékelés sorrendjét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hu-HU"/>
              <a:t>Példa: az „x + y * z” kifejezés kiértékelés szempontjából </a:t>
            </a:r>
            <a:br>
              <a:rPr lang="hu-HU"/>
            </a:br>
            <a:r>
              <a:rPr lang="hu-HU"/>
              <a:t>„x + (y * z)”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hu-HU"/>
              <a:t>A sorrend zárójelezéssel explicit módon is meghatározható</a:t>
            </a:r>
            <a:endParaRPr/>
          </a:p>
        </p:txBody>
      </p:sp>
      <p:sp>
        <p:nvSpPr>
          <p:cNvPr id="332" name="Google Shape;332;p31"/>
          <p:cNvSpPr txBox="1"/>
          <p:nvPr>
            <p:ph idx="11" type="ftr"/>
          </p:nvPr>
        </p:nvSpPr>
        <p:spPr>
          <a:xfrm>
            <a:off x="2057400" y="6637236"/>
            <a:ext cx="5029200" cy="220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ÓE-NIK-AII, 2018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1"/>
          <p:cNvSpPr txBox="1"/>
          <p:nvPr>
            <p:ph idx="12" type="sldNum"/>
          </p:nvPr>
        </p:nvSpPr>
        <p:spPr>
          <a:xfrm>
            <a:off x="7086600" y="6640412"/>
            <a:ext cx="2057400" cy="2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fld id="{00000000-1234-1234-1234-123412341234}" type="slidenum"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/>
          <p:nvPr>
            <p:ph type="title"/>
          </p:nvPr>
        </p:nvSpPr>
        <p:spPr>
          <a:xfrm>
            <a:off x="0" y="0"/>
            <a:ext cx="9144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hu-HU"/>
              <a:t>Operátorok és precedenciájuk</a:t>
            </a:r>
            <a:endParaRPr/>
          </a:p>
        </p:txBody>
      </p:sp>
      <p:graphicFrame>
        <p:nvGraphicFramePr>
          <p:cNvPr id="340" name="Google Shape;340;p32"/>
          <p:cNvGraphicFramePr/>
          <p:nvPr/>
        </p:nvGraphicFramePr>
        <p:xfrm>
          <a:off x="107504" y="14105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{86687A23-30C2-4F46-89C4-FF8B2F973F4C}</a:tableStyleId>
              </a:tblPr>
              <a:tblGrid>
                <a:gridCol w="1355850"/>
                <a:gridCol w="1355850"/>
                <a:gridCol w="1365475"/>
                <a:gridCol w="4851825"/>
              </a:tblGrid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Operátor</a:t>
                      </a:r>
                      <a:endParaRPr b="0" i="0" sz="2000" u="none" cap="none" strike="noStrike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Kifejezés</a:t>
                      </a:r>
                      <a:endParaRPr b="0" i="0" sz="2000" u="none" cap="none" strike="noStrike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Precedencia</a:t>
                      </a:r>
                      <a:endParaRPr b="0" i="0" sz="2000" u="none" cap="none" strike="noStrike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Jelentés</a:t>
                      </a:r>
                      <a:endParaRPr b="0" i="0" sz="2000" u="none" cap="none" strike="noStrike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  <a:tr h="395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+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+x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2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Előjelképzés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  <a:tr h="395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x + y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4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Összeadás vagy kombináció (szám/string)</a:t>
                      </a:r>
                      <a:endParaRPr b="0" i="1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  <a:tr h="395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-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-x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2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Előjelképzés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  <a:tr h="395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x – y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4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Kivonás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  <a:tr h="395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*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x * y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3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Szorzás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  <a:tr h="395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/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x / y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3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Osztás (egész/tört osztás, nullával osztás!)</a:t>
                      </a:r>
                      <a:endParaRPr b="0" i="1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  <a:tr h="395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%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x % y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3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Maradékképzés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  <a:tr h="395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++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x++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1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Növelés eggyel x kiértékelése után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  <a:tr h="395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++x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2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Növelés eggyel x kiértékelése előtt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  <a:tr h="395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--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x--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1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Csökkentés eggyel x kiértékelése után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  <a:tr h="395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--x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2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Csökkentés eggyel x kiértékelése előtt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41" name="Google Shape;341;p32"/>
          <p:cNvSpPr txBox="1"/>
          <p:nvPr>
            <p:ph idx="11" type="ftr"/>
          </p:nvPr>
        </p:nvSpPr>
        <p:spPr>
          <a:xfrm>
            <a:off x="2057400" y="6637236"/>
            <a:ext cx="5029200" cy="220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ÓE-NIK-AII, 2018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2"/>
          <p:cNvSpPr txBox="1"/>
          <p:nvPr>
            <p:ph idx="12" type="sldNum"/>
          </p:nvPr>
        </p:nvSpPr>
        <p:spPr>
          <a:xfrm>
            <a:off x="7086600" y="6640412"/>
            <a:ext cx="2057400" cy="2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fld id="{00000000-1234-1234-1234-123412341234}" type="slidenum"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2"/>
          <p:cNvSpPr txBox="1"/>
          <p:nvPr>
            <p:ph idx="4294967295" type="body"/>
          </p:nvPr>
        </p:nvSpPr>
        <p:spPr>
          <a:xfrm>
            <a:off x="0" y="692150"/>
            <a:ext cx="8928100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Aritmetikai operátorok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3"/>
          <p:cNvSpPr txBox="1"/>
          <p:nvPr>
            <p:ph type="title"/>
          </p:nvPr>
        </p:nvSpPr>
        <p:spPr>
          <a:xfrm>
            <a:off x="0" y="0"/>
            <a:ext cx="9144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hu-HU"/>
              <a:t>Operátorok és precedenciájuk</a:t>
            </a:r>
            <a:endParaRPr/>
          </a:p>
        </p:txBody>
      </p:sp>
      <p:graphicFrame>
        <p:nvGraphicFramePr>
          <p:cNvPr id="350" name="Google Shape;350;p33"/>
          <p:cNvGraphicFramePr/>
          <p:nvPr/>
        </p:nvGraphicFramePr>
        <p:xfrm>
          <a:off x="251520" y="14127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{86687A23-30C2-4F46-89C4-FF8B2F973F4C}</a:tableStyleId>
              </a:tblPr>
              <a:tblGrid>
                <a:gridCol w="1357200"/>
                <a:gridCol w="1357200"/>
                <a:gridCol w="1357200"/>
                <a:gridCol w="4572000"/>
              </a:tblGrid>
              <a:tr h="36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Operátor</a:t>
                      </a:r>
                      <a:endParaRPr b="0" i="0" sz="2000" u="none" cap="none" strike="noStrike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Kifejezés</a:t>
                      </a:r>
                      <a:endParaRPr b="0" i="0" sz="2000" u="none" cap="none" strike="noStrike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Precedencia</a:t>
                      </a:r>
                      <a:endParaRPr b="0" i="0" sz="2000" u="none" cap="none" strike="noStrike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Jelentés</a:t>
                      </a:r>
                      <a:endParaRPr b="0" i="0" sz="2000" u="none" cap="none" strike="noStrike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00" marB="45700" marR="91450" marL="91450"/>
                </a:tc>
              </a:tr>
              <a:tr h="395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==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x == y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7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Egyenlő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00" marB="45700" marR="91450" marL="91450"/>
                </a:tc>
              </a:tr>
              <a:tr h="395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!=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x != y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7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Nem egyenlő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00" marB="45700" marR="91450" marL="91450"/>
                </a:tc>
              </a:tr>
              <a:tr h="395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&lt;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x &lt; y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6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Kisebb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00" marB="45700" marR="91450" marL="91450"/>
                </a:tc>
              </a:tr>
              <a:tr h="395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&gt;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x &gt; y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6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Nagyobb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00" marB="45700" marR="91450" marL="91450"/>
                </a:tc>
              </a:tr>
              <a:tr h="395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&lt;=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x &lt;= y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6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Kisebb vagy egyenlő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00" marB="45700" marR="91450" marL="91450"/>
                </a:tc>
              </a:tr>
              <a:tr h="395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&gt;=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x &gt;= y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6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Nagyobb vagy egyenlő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00" marB="45700" marR="91450" marL="91450"/>
                </a:tc>
              </a:tr>
            </a:tbl>
          </a:graphicData>
        </a:graphic>
      </p:graphicFrame>
      <p:sp>
        <p:nvSpPr>
          <p:cNvPr id="351" name="Google Shape;351;p33"/>
          <p:cNvSpPr txBox="1"/>
          <p:nvPr>
            <p:ph idx="11" type="ftr"/>
          </p:nvPr>
        </p:nvSpPr>
        <p:spPr>
          <a:xfrm>
            <a:off x="2057400" y="6637236"/>
            <a:ext cx="5029200" cy="220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ÓE-NIK-AII, 2018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3"/>
          <p:cNvSpPr txBox="1"/>
          <p:nvPr>
            <p:ph idx="12" type="sldNum"/>
          </p:nvPr>
        </p:nvSpPr>
        <p:spPr>
          <a:xfrm>
            <a:off x="7086600" y="6640412"/>
            <a:ext cx="2057400" cy="2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fld id="{00000000-1234-1234-1234-123412341234}" type="slidenum"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3"/>
          <p:cNvSpPr txBox="1"/>
          <p:nvPr>
            <p:ph idx="4294967295" type="body"/>
          </p:nvPr>
        </p:nvSpPr>
        <p:spPr>
          <a:xfrm>
            <a:off x="0" y="692150"/>
            <a:ext cx="8928100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Relációs (összehasonlító) operátorok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4"/>
          <p:cNvSpPr txBox="1"/>
          <p:nvPr>
            <p:ph type="title"/>
          </p:nvPr>
        </p:nvSpPr>
        <p:spPr>
          <a:xfrm>
            <a:off x="0" y="0"/>
            <a:ext cx="9144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hu-HU"/>
              <a:t>Operátorok és precedenciájuk</a:t>
            </a:r>
            <a:endParaRPr/>
          </a:p>
        </p:txBody>
      </p:sp>
      <p:graphicFrame>
        <p:nvGraphicFramePr>
          <p:cNvPr id="360" name="Google Shape;360;p34"/>
          <p:cNvGraphicFramePr/>
          <p:nvPr/>
        </p:nvGraphicFramePr>
        <p:xfrm>
          <a:off x="251975" y="14127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{86687A23-30C2-4F46-89C4-FF8B2F973F4C}</a:tableStyleId>
              </a:tblPr>
              <a:tblGrid>
                <a:gridCol w="1356700"/>
                <a:gridCol w="1356700"/>
                <a:gridCol w="1356700"/>
                <a:gridCol w="4570425"/>
              </a:tblGrid>
              <a:tr h="36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Operátor</a:t>
                      </a:r>
                      <a:endParaRPr b="0" i="0" sz="2000" u="none" cap="none" strike="noStrike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Kifejezés</a:t>
                      </a:r>
                      <a:endParaRPr b="0" i="0" sz="2000" u="none" cap="none" strike="noStrike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Precedencia</a:t>
                      </a:r>
                      <a:endParaRPr b="0" i="0" sz="2000" u="none" cap="none" strike="noStrike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Jelentés</a:t>
                      </a:r>
                      <a:endParaRPr b="0" i="0" sz="2000" u="none" cap="none" strike="noStrike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00" marB="45700" marR="91450" marL="91450"/>
                </a:tc>
              </a:tr>
              <a:tr h="395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~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~x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2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Bitenkénti NEM művelet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00" marB="45700" marR="91450" marL="91450"/>
                </a:tc>
              </a:tr>
              <a:tr h="395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&amp;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x &amp; y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8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Bitenkénti ÉS művelet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00" marB="45700" marR="91450" marL="91450"/>
                </a:tc>
              </a:tr>
              <a:tr h="395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^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x ^ y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9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Bitenkénti KVAGY (kizáró VAGY) művelet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00" marB="45700" marR="91450" marL="91450"/>
                </a:tc>
              </a:tr>
              <a:tr h="395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|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x | y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10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Bitenkénti VAGY művelet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00" marB="45700" marR="91450" marL="91450"/>
                </a:tc>
              </a:tr>
              <a:tr h="395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&lt;&lt;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x &lt;&lt; y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5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Eltolás balra (x eltolása y helyiértékkel)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00" marB="45700" marR="91450" marL="91450"/>
                </a:tc>
              </a:tr>
              <a:tr h="395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&gt;&gt;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x &gt;&gt; y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5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Eltolás jobbra (x eltolása y helyiértékkel)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00" marB="45700" marR="91450" marL="91450"/>
                </a:tc>
              </a:tr>
            </a:tbl>
          </a:graphicData>
        </a:graphic>
      </p:graphicFrame>
      <p:sp>
        <p:nvSpPr>
          <p:cNvPr id="361" name="Google Shape;361;p34"/>
          <p:cNvSpPr txBox="1"/>
          <p:nvPr>
            <p:ph idx="11" type="ftr"/>
          </p:nvPr>
        </p:nvSpPr>
        <p:spPr>
          <a:xfrm>
            <a:off x="2411760" y="6597352"/>
            <a:ext cx="4246562" cy="179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ÓE-NIK-AII, 2018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34"/>
          <p:cNvSpPr txBox="1"/>
          <p:nvPr>
            <p:ph idx="12" type="sldNum"/>
          </p:nvPr>
        </p:nvSpPr>
        <p:spPr>
          <a:xfrm>
            <a:off x="7086600" y="6640412"/>
            <a:ext cx="2057400" cy="2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fld id="{00000000-1234-1234-1234-123412341234}" type="slidenum"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34"/>
          <p:cNvSpPr txBox="1"/>
          <p:nvPr>
            <p:ph idx="4294967295" type="body"/>
          </p:nvPr>
        </p:nvSpPr>
        <p:spPr>
          <a:xfrm>
            <a:off x="0" y="692150"/>
            <a:ext cx="8928100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Bináris logikai (bitenkénti műveletvégző) operátorok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5"/>
          <p:cNvSpPr txBox="1"/>
          <p:nvPr>
            <p:ph type="title"/>
          </p:nvPr>
        </p:nvSpPr>
        <p:spPr>
          <a:xfrm>
            <a:off x="0" y="0"/>
            <a:ext cx="9144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hu-HU"/>
              <a:t>Operátorok és precedenciájuk</a:t>
            </a:r>
            <a:endParaRPr/>
          </a:p>
        </p:txBody>
      </p:sp>
      <p:graphicFrame>
        <p:nvGraphicFramePr>
          <p:cNvPr id="370" name="Google Shape;370;p35"/>
          <p:cNvGraphicFramePr/>
          <p:nvPr/>
        </p:nvGraphicFramePr>
        <p:xfrm>
          <a:off x="251520" y="14127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{86687A23-30C2-4F46-89C4-FF8B2F973F4C}</a:tableStyleId>
              </a:tblPr>
              <a:tblGrid>
                <a:gridCol w="1357200"/>
                <a:gridCol w="1357200"/>
                <a:gridCol w="1357200"/>
                <a:gridCol w="4572000"/>
              </a:tblGrid>
              <a:tr h="36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Operátor</a:t>
                      </a:r>
                      <a:endParaRPr b="0" i="0" sz="2000" u="none" cap="none" strike="noStrike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5975" marB="35975" marR="36000" marL="36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Kifejezés</a:t>
                      </a:r>
                      <a:endParaRPr b="0" i="0" sz="2000" u="none" cap="none" strike="noStrike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Precedencia</a:t>
                      </a:r>
                      <a:endParaRPr b="0" i="0" sz="2000" u="none" cap="none" strike="noStrike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5975" marB="35975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Jelentés</a:t>
                      </a:r>
                      <a:endParaRPr b="0" i="0" sz="2000" u="none" cap="none" strike="noStrike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00" marB="45700" marR="91450" marL="91450"/>
                </a:tc>
              </a:tr>
              <a:tr h="395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!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5975" marB="35975" marR="36000" marL="36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!x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2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5975" marB="35975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A kifejezés értéke x ellentettje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00" marB="45700" marR="91450" marL="91450"/>
                </a:tc>
              </a:tr>
              <a:tr h="395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&amp;&amp;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5975" marB="35975" marR="36000" marL="36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x &amp;&amp; y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11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5975" marB="35975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A kifejezés akkor igaz, ha x és y is igaz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00" marB="45700" marR="91450" marL="91450"/>
                </a:tc>
              </a:tr>
              <a:tr h="395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||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5975" marB="35975" marR="36000" marL="36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x || y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00" marB="457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12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5975" marB="35975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A kifejezés akkor igaz, ha x vagy y igaz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00" marB="45700" marR="91450" marL="91450"/>
                </a:tc>
              </a:tr>
            </a:tbl>
          </a:graphicData>
        </a:graphic>
      </p:graphicFrame>
      <p:sp>
        <p:nvSpPr>
          <p:cNvPr id="371" name="Google Shape;371;p35"/>
          <p:cNvSpPr txBox="1"/>
          <p:nvPr>
            <p:ph idx="11" type="ftr"/>
          </p:nvPr>
        </p:nvSpPr>
        <p:spPr>
          <a:xfrm>
            <a:off x="2057400" y="6637236"/>
            <a:ext cx="5029200" cy="220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ÓE-NIK-AII, 2018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35"/>
          <p:cNvSpPr txBox="1"/>
          <p:nvPr>
            <p:ph idx="12" type="sldNum"/>
          </p:nvPr>
        </p:nvSpPr>
        <p:spPr>
          <a:xfrm>
            <a:off x="7086600" y="6640412"/>
            <a:ext cx="2057400" cy="2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fld id="{00000000-1234-1234-1234-123412341234}" type="slidenum"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35"/>
          <p:cNvSpPr txBox="1"/>
          <p:nvPr>
            <p:ph idx="4294967295" type="body"/>
          </p:nvPr>
        </p:nvSpPr>
        <p:spPr>
          <a:xfrm>
            <a:off x="0" y="692150"/>
            <a:ext cx="8928100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Logikai (feltételvizsgáló) operátorok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6"/>
          <p:cNvSpPr txBox="1"/>
          <p:nvPr>
            <p:ph type="title"/>
          </p:nvPr>
        </p:nvSpPr>
        <p:spPr>
          <a:xfrm>
            <a:off x="0" y="0"/>
            <a:ext cx="9144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hu-HU"/>
              <a:t>Operátorok és precedenciájuk</a:t>
            </a:r>
            <a:endParaRPr/>
          </a:p>
        </p:txBody>
      </p:sp>
      <p:graphicFrame>
        <p:nvGraphicFramePr>
          <p:cNvPr id="380" name="Google Shape;380;p36"/>
          <p:cNvGraphicFramePr/>
          <p:nvPr/>
        </p:nvGraphicFramePr>
        <p:xfrm>
          <a:off x="251520" y="14105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{86687A23-30C2-4F46-89C4-FF8B2F973F4C}</a:tableStyleId>
              </a:tblPr>
              <a:tblGrid>
                <a:gridCol w="1357200"/>
                <a:gridCol w="1357200"/>
                <a:gridCol w="1357200"/>
                <a:gridCol w="4572000"/>
              </a:tblGrid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Operátor</a:t>
                      </a:r>
                      <a:endParaRPr b="0" i="0" sz="2000" u="none" cap="none" strike="noStrike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Kifejezés</a:t>
                      </a:r>
                      <a:endParaRPr b="0" i="0" sz="2000" u="none" cap="none" strike="noStrike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Precedencia</a:t>
                      </a:r>
                      <a:endParaRPr b="0" i="0" sz="2000" u="none" cap="none" strike="noStrike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Értékadás típusa</a:t>
                      </a:r>
                      <a:endParaRPr b="0" i="0" sz="2000" u="none" cap="none" strike="noStrike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  <a:tr h="395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=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x = y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14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Egyszerű (x értéke legyen egyenlő y-nal)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  <a:tr h="395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+=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x += y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14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Összeadással (x = x + y)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  <a:tr h="395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-=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x -= y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14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Kivonással (x = x – y)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  <a:tr h="395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*=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x *= y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14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Szorzással (x = x * y)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  <a:tr h="395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/=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x /= y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14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Osztással (x = x / y)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  <a:tr h="395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%=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x %= y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14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Maradékképzéssel (x = x % y)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  <a:tr h="395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&amp;=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x &amp;= y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14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Bitenkénti ÉS művelettel (x = x &amp; y)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  <a:tr h="395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^=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x ^= y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14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Bitenkénti KVAGY művelettel (x = x ^ y)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  <a:tr h="395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|=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x |= y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14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Bitenkénti VAGY művelettel (x = x | y)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  <a:tr h="395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&lt;&lt;=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x &lt;&lt;= y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14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Bitenkénti eltolással balra (x = x &lt;&lt; y)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  <a:tr h="395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&gt;&gt;=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x &gt;&gt;= y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14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hu-HU" sz="2000" u="none" cap="none" strike="noStrike"/>
                        <a:t>Bitenkénti eltolással jobbra (x = x &gt;&gt; y)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81" name="Google Shape;381;p36"/>
          <p:cNvSpPr txBox="1"/>
          <p:nvPr>
            <p:ph idx="11" type="ftr"/>
          </p:nvPr>
        </p:nvSpPr>
        <p:spPr>
          <a:xfrm>
            <a:off x="2057400" y="6637236"/>
            <a:ext cx="5029200" cy="220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ÓE-NIK-AII, 2018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6"/>
          <p:cNvSpPr txBox="1"/>
          <p:nvPr>
            <p:ph idx="12" type="sldNum"/>
          </p:nvPr>
        </p:nvSpPr>
        <p:spPr>
          <a:xfrm>
            <a:off x="7086600" y="6640412"/>
            <a:ext cx="2057400" cy="2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fld id="{00000000-1234-1234-1234-123412341234}" type="slidenum"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36"/>
          <p:cNvSpPr txBox="1"/>
          <p:nvPr>
            <p:ph idx="4294967295" type="body"/>
          </p:nvPr>
        </p:nvSpPr>
        <p:spPr>
          <a:xfrm>
            <a:off x="0" y="692150"/>
            <a:ext cx="8928100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Értékadó operátorok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7"/>
          <p:cNvSpPr txBox="1"/>
          <p:nvPr>
            <p:ph type="title"/>
          </p:nvPr>
        </p:nvSpPr>
        <p:spPr>
          <a:xfrm>
            <a:off x="0" y="0"/>
            <a:ext cx="9144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hu-HU"/>
              <a:t>Utasítások</a:t>
            </a:r>
            <a:endParaRPr/>
          </a:p>
        </p:txBody>
      </p:sp>
      <p:sp>
        <p:nvSpPr>
          <p:cNvPr id="390" name="Google Shape;390;p37"/>
          <p:cNvSpPr txBox="1"/>
          <p:nvPr>
            <p:ph idx="1" type="body"/>
          </p:nvPr>
        </p:nvSpPr>
        <p:spPr>
          <a:xfrm>
            <a:off x="216000" y="720000"/>
            <a:ext cx="8712000" cy="5701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Egy program alapvetően utasítások sorozatából áll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Egyszerű utasítások („statement”)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 sz="2800"/>
              <a:t>Az egyszerű utasítások lehetnek deklarációk, kifejezések vagy előre definiált utasítások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 sz="2800"/>
              <a:t>Az egyszerű utasításokat „ ; ” karakter zárja 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Összetett utasítások („compound statement”)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 sz="2800"/>
              <a:t>Több utasítás sorozata összefogható egy összetett utasítássá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 sz="2800"/>
              <a:t>Az összetett utasítások végén nem szerepel „ ; ” karakter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 sz="2800"/>
              <a:t>Az összetett utasítás másik neve: „blokk” vagy „kódblokk”</a:t>
            </a:r>
            <a:endParaRPr/>
          </a:p>
        </p:txBody>
      </p:sp>
      <p:sp>
        <p:nvSpPr>
          <p:cNvPr id="391" name="Google Shape;391;p37"/>
          <p:cNvSpPr txBox="1"/>
          <p:nvPr>
            <p:ph idx="11" type="ftr"/>
          </p:nvPr>
        </p:nvSpPr>
        <p:spPr>
          <a:xfrm>
            <a:off x="2057400" y="6637236"/>
            <a:ext cx="5029200" cy="220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ÓE-NIK-AII, 2018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37"/>
          <p:cNvSpPr txBox="1"/>
          <p:nvPr>
            <p:ph idx="12" type="sldNum"/>
          </p:nvPr>
        </p:nvSpPr>
        <p:spPr>
          <a:xfrm>
            <a:off x="7086600" y="6640412"/>
            <a:ext cx="2057400" cy="2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fld id="{00000000-1234-1234-1234-123412341234}" type="slidenum"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"/>
          <p:cNvSpPr txBox="1"/>
          <p:nvPr>
            <p:ph type="title"/>
          </p:nvPr>
        </p:nvSpPr>
        <p:spPr>
          <a:xfrm>
            <a:off x="0" y="0"/>
            <a:ext cx="9144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hu-HU"/>
              <a:t>Konzol kezelése</a:t>
            </a:r>
            <a:endParaRPr/>
          </a:p>
        </p:txBody>
      </p:sp>
      <p:sp>
        <p:nvSpPr>
          <p:cNvPr id="399" name="Google Shape;399;p38"/>
          <p:cNvSpPr txBox="1"/>
          <p:nvPr>
            <p:ph idx="1" type="body"/>
          </p:nvPr>
        </p:nvSpPr>
        <p:spPr>
          <a:xfrm>
            <a:off x="216000" y="720000"/>
            <a:ext cx="8712000" cy="5701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 u="sng"/>
              <a:t>Beolvasás a konzolról: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hu-HU"/>
              <a:t>string 🡨 Console.ReadLine()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 u="sng"/>
              <a:t>Kiírás a konzolra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hu-HU"/>
              <a:t>Console.Writeline(paraméter)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hu-HU" u="sng"/>
            </a:br>
            <a:r>
              <a:rPr lang="hu-HU" u="sng"/>
              <a:t>Paraméter: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literál (pl: 2, false, 3.14, „üzenet”)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Változó (össze alapvető típus megadható neki)</a:t>
            </a:r>
            <a:endParaRPr/>
          </a:p>
          <a:p>
            <a:pPr indent="-508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00" name="Google Shape;400;p38"/>
          <p:cNvSpPr txBox="1"/>
          <p:nvPr>
            <p:ph idx="11" type="ftr"/>
          </p:nvPr>
        </p:nvSpPr>
        <p:spPr>
          <a:xfrm>
            <a:off x="2057400" y="6637236"/>
            <a:ext cx="5029200" cy="220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ÓE-NIK-AII, 2018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38"/>
          <p:cNvSpPr txBox="1"/>
          <p:nvPr>
            <p:ph idx="12" type="sldNum"/>
          </p:nvPr>
        </p:nvSpPr>
        <p:spPr>
          <a:xfrm>
            <a:off x="7086600" y="6640412"/>
            <a:ext cx="2057400" cy="2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fld id="{00000000-1234-1234-1234-123412341234}" type="slidenum"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9"/>
          <p:cNvSpPr txBox="1"/>
          <p:nvPr>
            <p:ph idx="11" type="ftr"/>
          </p:nvPr>
        </p:nvSpPr>
        <p:spPr>
          <a:xfrm>
            <a:off x="2057400" y="6637236"/>
            <a:ext cx="5029200" cy="220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ÓE-NIK-AII, 2018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39"/>
          <p:cNvSpPr txBox="1"/>
          <p:nvPr>
            <p:ph idx="12" type="sldNum"/>
          </p:nvPr>
        </p:nvSpPr>
        <p:spPr>
          <a:xfrm>
            <a:off x="7086600" y="6640412"/>
            <a:ext cx="2057400" cy="2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39"/>
          <p:cNvSpPr txBox="1"/>
          <p:nvPr>
            <p:ph idx="4294967295" type="ctrTitle"/>
          </p:nvPr>
        </p:nvSpPr>
        <p:spPr>
          <a:xfrm>
            <a:off x="0" y="1628775"/>
            <a:ext cx="8928100" cy="1470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hu-HU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Szoftvertervezés és -fejlesztés I.</a:t>
            </a:r>
            <a:endParaRPr/>
          </a:p>
        </p:txBody>
      </p:sp>
      <p:sp>
        <p:nvSpPr>
          <p:cNvPr id="410" name="Google Shape;410;p39"/>
          <p:cNvSpPr txBox="1"/>
          <p:nvPr>
            <p:ph idx="4294967295" type="subTitle"/>
          </p:nvPr>
        </p:nvSpPr>
        <p:spPr>
          <a:xfrm>
            <a:off x="0" y="3141663"/>
            <a:ext cx="8928100" cy="3024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0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rPr b="0" i="0" lang="hu-HU" sz="2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Microsoft Visual Studio 2017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rPr b="0" i="0" lang="hu-HU" sz="2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Hello C# World!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rPr b="0" i="0" lang="hu-HU" sz="2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Változók típusai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rPr b="0" i="0" lang="hu-HU" sz="2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Operátorok</a:t>
            </a:r>
            <a:endParaRPr b="0" i="0" sz="28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Gyakorló feladatok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0" y="0"/>
            <a:ext cx="9144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hu-HU"/>
              <a:t>Projektek és megoldások</a:t>
            </a:r>
            <a:endParaRPr/>
          </a:p>
        </p:txBody>
      </p:sp>
      <p:sp>
        <p:nvSpPr>
          <p:cNvPr id="73" name="Google Shape;73;p4"/>
          <p:cNvSpPr txBox="1"/>
          <p:nvPr>
            <p:ph idx="1" type="body"/>
          </p:nvPr>
        </p:nvSpPr>
        <p:spPr>
          <a:xfrm>
            <a:off x="216000" y="720000"/>
            <a:ext cx="8712000" cy="5701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hu-HU" sz="2400"/>
              <a:t>Projekt („Project”)</a:t>
            </a:r>
            <a:br>
              <a:rPr lang="hu-HU" sz="2400"/>
            </a:br>
            <a:r>
              <a:rPr lang="hu-HU" sz="2400"/>
              <a:t>A projekt egy futtatható programhoz vagy más típusú szoftvermodulhoz tartozó, együtt kezelt szoftverelemek (többségében fájlok) összessége.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hu-HU" sz="2400"/>
              <a:t>C# forráskód („source code”) [*.cs]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2A2A2"/>
              </a:buClr>
              <a:buSzPts val="2400"/>
              <a:buChar char="•"/>
            </a:pPr>
            <a:r>
              <a:rPr lang="hu-HU" sz="2400">
                <a:solidFill>
                  <a:srgbClr val="A2A2A2"/>
                </a:solidFill>
              </a:rPr>
              <a:t>Hivatkozások („references”)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2A2A2"/>
              </a:buClr>
              <a:buSzPts val="2400"/>
              <a:buChar char="•"/>
            </a:pPr>
            <a:r>
              <a:rPr lang="hu-HU" sz="2400">
                <a:solidFill>
                  <a:srgbClr val="A2A2A2"/>
                </a:solidFill>
              </a:rPr>
              <a:t>Beállítások („settings”) [*.settings]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2A2A2"/>
              </a:buClr>
              <a:buSzPts val="2400"/>
              <a:buChar char="•"/>
            </a:pPr>
            <a:r>
              <a:rPr lang="hu-HU" sz="2400">
                <a:solidFill>
                  <a:srgbClr val="A2A2A2"/>
                </a:solidFill>
              </a:rPr>
              <a:t>Konfigurációs fájlok („configuration”) [*.config]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2A2A2"/>
              </a:buClr>
              <a:buSzPts val="2400"/>
              <a:buChar char="•"/>
            </a:pPr>
            <a:r>
              <a:rPr lang="hu-HU" sz="2400">
                <a:solidFill>
                  <a:srgbClr val="A2A2A2"/>
                </a:solidFill>
              </a:rPr>
              <a:t>Egyéb erőforrások („resources”) [*.resx, *.rc, *.resources]</a:t>
            </a:r>
            <a:br>
              <a:rPr lang="hu-HU" sz="2400"/>
            </a:b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hu-HU" sz="2400"/>
              <a:t>A projekthez tartozó elemek mappák létrehozásával hierarchikus fastruktúrába rendezhetők.</a:t>
            </a:r>
            <a:br>
              <a:rPr lang="hu-HU" sz="2400"/>
            </a:br>
            <a:r>
              <a:rPr lang="hu-HU" sz="2400"/>
              <a:t>A C# projekteket a Visual Studio *.csproj kiterjesztésű fájlokban tárolja.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 txBox="1"/>
          <p:nvPr>
            <p:ph idx="11" type="ftr"/>
          </p:nvPr>
        </p:nvSpPr>
        <p:spPr>
          <a:xfrm>
            <a:off x="2057400" y="6637236"/>
            <a:ext cx="5029200" cy="220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ÓE-NIK-AII, 2018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4"/>
          <p:cNvSpPr txBox="1"/>
          <p:nvPr>
            <p:ph idx="12" type="sldNum"/>
          </p:nvPr>
        </p:nvSpPr>
        <p:spPr>
          <a:xfrm>
            <a:off x="7086600" y="6640412"/>
            <a:ext cx="2057400" cy="2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0"/>
          <p:cNvSpPr/>
          <p:nvPr/>
        </p:nvSpPr>
        <p:spPr>
          <a:xfrm>
            <a:off x="107950" y="2205038"/>
            <a:ext cx="8928100" cy="42481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8000" lIns="180000" spcFirstLastPara="1" rIns="91425" wrap="square" tIns="18000">
            <a:noAutofit/>
          </a:bodyPr>
          <a:lstStyle/>
          <a:p>
            <a:pPr indent="-266700" lvl="0" marL="266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b="0" i="0" lang="hu-HU" sz="20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endParaRPr/>
          </a:p>
          <a:p>
            <a:pPr indent="-266700" lvl="0" marL="266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static void</a:t>
            </a:r>
            <a:r>
              <a:rPr b="0" i="0" lang="hu-HU" sz="2000" u="none" cap="none" strike="noStrike">
                <a:solidFill>
                  <a:srgbClr val="4B4B3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hu-HU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2000" u="none" cap="none" strike="noStrike">
                <a:solidFill>
                  <a:srgbClr val="4B4B36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hu-HU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2000" u="none" cap="none" strike="noStrike">
                <a:solidFill>
                  <a:srgbClr val="4B4B36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0" i="0" lang="hu-HU" sz="20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hu-HU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.Write(</a:t>
            </a:r>
            <a:r>
              <a:rPr b="0" i="0" lang="hu-HU" sz="20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"Hogy hívnak? "</a:t>
            </a:r>
            <a:r>
              <a:rPr b="0" i="0" lang="hu-HU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b="0" i="0" lang="hu-HU" sz="2000" u="none" cap="none" strike="noStrike">
                <a:solidFill>
                  <a:srgbClr val="4B4B3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2000" u="none" cap="none" strike="noStrike">
                <a:solidFill>
                  <a:srgbClr val="4B4B36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0" i="0" lang="hu-HU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b="0" i="0" lang="hu-HU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név = </a:t>
            </a:r>
            <a:r>
              <a:rPr b="0" i="0" lang="hu-HU" sz="20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hu-HU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.ReadLine();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2000" u="none" cap="none" strike="noStrike">
                <a:solidFill>
                  <a:srgbClr val="4B4B36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0" i="0" lang="hu-HU" sz="20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hu-HU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b="0" i="0" lang="hu-HU" sz="20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"Szervusz, "</a:t>
            </a:r>
            <a:r>
              <a:rPr b="0" i="0" lang="hu-HU" sz="2000" u="none" cap="none" strike="noStrike">
                <a:solidFill>
                  <a:srgbClr val="4B4B3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hu-HU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 név +</a:t>
            </a:r>
            <a:r>
              <a:rPr b="0" i="0" lang="hu-HU" sz="2000" u="none" cap="none" strike="noStrike">
                <a:solidFill>
                  <a:srgbClr val="4B4B3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hu-HU" sz="20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"!"</a:t>
            </a:r>
            <a:r>
              <a:rPr b="0" i="0" lang="hu-HU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66700" lvl="0" marL="266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7" name="Google Shape;417;p40"/>
          <p:cNvSpPr txBox="1"/>
          <p:nvPr>
            <p:ph type="title"/>
          </p:nvPr>
        </p:nvSpPr>
        <p:spPr>
          <a:xfrm>
            <a:off x="0" y="0"/>
            <a:ext cx="9144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hu-HU"/>
              <a:t>Hello, C# World</a:t>
            </a:r>
            <a:endParaRPr/>
          </a:p>
        </p:txBody>
      </p:sp>
      <p:sp>
        <p:nvSpPr>
          <p:cNvPr id="418" name="Google Shape;418;p40"/>
          <p:cNvSpPr txBox="1"/>
          <p:nvPr>
            <p:ph idx="11" type="ftr"/>
          </p:nvPr>
        </p:nvSpPr>
        <p:spPr>
          <a:xfrm>
            <a:off x="2057400" y="6637236"/>
            <a:ext cx="5029200" cy="220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ÓE-NIK-AII, 2018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40"/>
          <p:cNvSpPr txBox="1"/>
          <p:nvPr>
            <p:ph idx="12" type="sldNum"/>
          </p:nvPr>
        </p:nvSpPr>
        <p:spPr>
          <a:xfrm>
            <a:off x="7086600" y="6640412"/>
            <a:ext cx="2057400" cy="2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40"/>
          <p:cNvSpPr/>
          <p:nvPr/>
        </p:nvSpPr>
        <p:spPr>
          <a:xfrm>
            <a:off x="107950" y="908051"/>
            <a:ext cx="8928100" cy="93677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667B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" lIns="180000" spcFirstLastPara="1" rIns="91425" wrap="square" tIns="1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hu-HU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Készítsünk programot, amely a konzolról beolvas egy nevet, majd név szerint üdvözli az illetőt!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1"/>
          <p:cNvSpPr/>
          <p:nvPr/>
        </p:nvSpPr>
        <p:spPr>
          <a:xfrm>
            <a:off x="107950" y="2205038"/>
            <a:ext cx="8928100" cy="42481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8000" lIns="180000" spcFirstLastPara="1" rIns="91425" wrap="square" tIns="1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hu-HU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hu-HU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Program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hu-HU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hu-HU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hu-HU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hu-HU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hu-HU" sz="20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hu-HU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.Write(</a:t>
            </a:r>
            <a:r>
              <a:rPr lang="hu-HU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"Hogy hívnak? "</a:t>
            </a:r>
            <a:r>
              <a:rPr lang="hu-HU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hu-HU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hu-HU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név = </a:t>
            </a:r>
            <a:r>
              <a:rPr lang="hu-HU" sz="20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hu-HU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.ReadLine();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hu-HU" sz="20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hu-HU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.Write(</a:t>
            </a:r>
            <a:r>
              <a:rPr lang="hu-HU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"Hány éves vagy? "</a:t>
            </a:r>
            <a:r>
              <a:rPr lang="hu-HU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hu-HU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hu-HU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életkor = </a:t>
            </a:r>
            <a:r>
              <a:rPr lang="hu-HU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hu-HU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.Parse(</a:t>
            </a:r>
            <a:r>
              <a:rPr lang="hu-HU" sz="20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hu-HU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.ReadLine());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hu-HU" sz="20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hu-HU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hu-HU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"Szervusz, "</a:t>
            </a:r>
            <a:r>
              <a:rPr lang="hu-HU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életkor +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hu-HU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 éves "</a:t>
            </a:r>
            <a:r>
              <a:rPr lang="hu-HU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név + </a:t>
            </a:r>
            <a:r>
              <a:rPr lang="hu-HU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"!"</a:t>
            </a:r>
            <a:r>
              <a:rPr lang="hu-HU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2000">
              <a:solidFill>
                <a:srgbClr val="4B4B36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427" name="Google Shape;427;p41"/>
          <p:cNvSpPr txBox="1"/>
          <p:nvPr>
            <p:ph type="title"/>
          </p:nvPr>
        </p:nvSpPr>
        <p:spPr>
          <a:xfrm>
            <a:off x="0" y="0"/>
            <a:ext cx="9144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hu-HU"/>
              <a:t>Hello, C# World</a:t>
            </a:r>
            <a:endParaRPr/>
          </a:p>
        </p:txBody>
      </p:sp>
      <p:sp>
        <p:nvSpPr>
          <p:cNvPr id="428" name="Google Shape;428;p41"/>
          <p:cNvSpPr txBox="1"/>
          <p:nvPr>
            <p:ph idx="11" type="ftr"/>
          </p:nvPr>
        </p:nvSpPr>
        <p:spPr>
          <a:xfrm>
            <a:off x="2057400" y="6637236"/>
            <a:ext cx="5029200" cy="220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ÓE-NIK-AII, 2018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41"/>
          <p:cNvSpPr txBox="1"/>
          <p:nvPr>
            <p:ph idx="12" type="sldNum"/>
          </p:nvPr>
        </p:nvSpPr>
        <p:spPr>
          <a:xfrm>
            <a:off x="7086600" y="6640412"/>
            <a:ext cx="2057400" cy="2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41"/>
          <p:cNvSpPr/>
          <p:nvPr/>
        </p:nvSpPr>
        <p:spPr>
          <a:xfrm>
            <a:off x="107950" y="908051"/>
            <a:ext cx="8928100" cy="100878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667B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" lIns="180000" spcFirstLastPara="1" rIns="91425" wrap="square" tIns="1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-H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Készítsünk programot, amely a konzolról bekéri a felhasználó nevét és életkorát, majd üdvözli őt!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2"/>
          <p:cNvSpPr/>
          <p:nvPr/>
        </p:nvSpPr>
        <p:spPr>
          <a:xfrm>
            <a:off x="250825" y="1052513"/>
            <a:ext cx="8642350" cy="136837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667B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" lIns="180000" spcFirstLastPara="1" rIns="91425" wrap="square" tIns="1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-H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Írjon programot, amely bekéri egy téglalap két szomszédos oldalának hosszát, majd kiszámolja és kiírja a képernyőre a téglalap kerületét és területét!</a:t>
            </a:r>
            <a:endParaRPr/>
          </a:p>
        </p:txBody>
      </p:sp>
      <p:sp>
        <p:nvSpPr>
          <p:cNvPr id="437" name="Google Shape;437;p42"/>
          <p:cNvSpPr txBox="1"/>
          <p:nvPr>
            <p:ph idx="11" type="ftr"/>
          </p:nvPr>
        </p:nvSpPr>
        <p:spPr>
          <a:xfrm>
            <a:off x="2057400" y="6637236"/>
            <a:ext cx="5029200" cy="220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hu-H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ÓE-NIK-AII, 2018</a:t>
            </a:r>
            <a:endParaRPr b="0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42"/>
          <p:cNvSpPr txBox="1"/>
          <p:nvPr>
            <p:ph idx="12" type="sldNum"/>
          </p:nvPr>
        </p:nvSpPr>
        <p:spPr>
          <a:xfrm>
            <a:off x="7086600" y="6640412"/>
            <a:ext cx="2057400" cy="2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hu-H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42"/>
          <p:cNvSpPr txBox="1"/>
          <p:nvPr/>
        </p:nvSpPr>
        <p:spPr>
          <a:xfrm>
            <a:off x="0" y="0"/>
            <a:ext cx="9144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hu-HU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Gyakorló feladat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3"/>
          <p:cNvSpPr/>
          <p:nvPr/>
        </p:nvSpPr>
        <p:spPr>
          <a:xfrm>
            <a:off x="250825" y="1052513"/>
            <a:ext cx="8642350" cy="338459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667B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" lIns="180000" spcFirstLastPara="1" rIns="91425" wrap="square" tIns="1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-H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Írjon programot, amely bekér egy hőmérséklet értéket Celsius fokban, majd konvertálja azt Fahrenheit fokra.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hu-H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Celsius és Fahrenheit skála közötti áttéréshez használja a következő összefüggést: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b="1" lang="hu-H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[°F] = [°C] * 9/5 + 32</a:t>
            </a:r>
            <a:endParaRPr/>
          </a:p>
        </p:txBody>
      </p:sp>
      <p:sp>
        <p:nvSpPr>
          <p:cNvPr id="446" name="Google Shape;446;p43"/>
          <p:cNvSpPr txBox="1"/>
          <p:nvPr>
            <p:ph idx="11" type="ftr"/>
          </p:nvPr>
        </p:nvSpPr>
        <p:spPr>
          <a:xfrm>
            <a:off x="2057400" y="6637236"/>
            <a:ext cx="5029200" cy="220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hu-H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ÓE-NIK-AII, 2018</a:t>
            </a:r>
            <a:endParaRPr b="0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43"/>
          <p:cNvSpPr txBox="1"/>
          <p:nvPr>
            <p:ph idx="12" type="sldNum"/>
          </p:nvPr>
        </p:nvSpPr>
        <p:spPr>
          <a:xfrm>
            <a:off x="7086600" y="6640412"/>
            <a:ext cx="2057400" cy="2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hu-H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43"/>
          <p:cNvSpPr txBox="1"/>
          <p:nvPr/>
        </p:nvSpPr>
        <p:spPr>
          <a:xfrm>
            <a:off x="0" y="0"/>
            <a:ext cx="9144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hu-HU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Gyakorló feladat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4"/>
          <p:cNvSpPr/>
          <p:nvPr/>
        </p:nvSpPr>
        <p:spPr>
          <a:xfrm>
            <a:off x="250825" y="1052513"/>
            <a:ext cx="8642350" cy="417668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667B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" lIns="180000" spcFirstLastPara="1" rIns="91425" wrap="square" tIns="1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-H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Készítsen alkalmazást, amely bekéri a felhasználó nevét és életkorát! Számolja ki, hogy hány napja született! Ezután üdvözölje a program őt, a következő minta alapján: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hu-H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"Üdvözlöm, Sándor! Ön 12410 napja született!"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hu-H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(Az egyszerűség kedvéért tekintsük úgy, hogy a megadott pl. 34 éves kor azt jelenti, hogy pontosan ma van a 34. születésnapja! Az éveket 365 nappal számoljuk)</a:t>
            </a:r>
            <a:endParaRPr/>
          </a:p>
        </p:txBody>
      </p:sp>
      <p:sp>
        <p:nvSpPr>
          <p:cNvPr id="455" name="Google Shape;455;p44"/>
          <p:cNvSpPr txBox="1"/>
          <p:nvPr>
            <p:ph idx="11" type="ftr"/>
          </p:nvPr>
        </p:nvSpPr>
        <p:spPr>
          <a:xfrm>
            <a:off x="2057400" y="6637236"/>
            <a:ext cx="5029200" cy="220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hu-H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ÓE-NIK-AII, 2018</a:t>
            </a:r>
            <a:endParaRPr b="0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44"/>
          <p:cNvSpPr txBox="1"/>
          <p:nvPr>
            <p:ph idx="12" type="sldNum"/>
          </p:nvPr>
        </p:nvSpPr>
        <p:spPr>
          <a:xfrm>
            <a:off x="7086600" y="6640412"/>
            <a:ext cx="2057400" cy="2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hu-H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44"/>
          <p:cNvSpPr txBox="1"/>
          <p:nvPr/>
        </p:nvSpPr>
        <p:spPr>
          <a:xfrm>
            <a:off x="0" y="0"/>
            <a:ext cx="9144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hu-HU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Gyakorló feladat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5"/>
          <p:cNvSpPr/>
          <p:nvPr/>
        </p:nvSpPr>
        <p:spPr>
          <a:xfrm>
            <a:off x="250825" y="1052513"/>
            <a:ext cx="8642350" cy="201644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667B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" lIns="180000" spcFirstLastPara="1" rIns="91425" wrap="square" tIns="1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-H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Készítsen alkalmazást, amely bekéri egy 32 centis pizza árát és egy 45 centis pizza árát! Írja ki mindkét pizza 1cm^2-ének árát! (Amelyiknek olcsóbb ez az egységára, azt éri meg jobban megvásárolni)</a:t>
            </a:r>
            <a:endParaRPr/>
          </a:p>
        </p:txBody>
      </p:sp>
      <p:sp>
        <p:nvSpPr>
          <p:cNvPr id="464" name="Google Shape;464;p45"/>
          <p:cNvSpPr txBox="1"/>
          <p:nvPr>
            <p:ph idx="11" type="ftr"/>
          </p:nvPr>
        </p:nvSpPr>
        <p:spPr>
          <a:xfrm>
            <a:off x="2057400" y="6637236"/>
            <a:ext cx="5029200" cy="220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hu-H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ÓE-NIK-AII, 2018</a:t>
            </a:r>
            <a:endParaRPr b="0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45"/>
          <p:cNvSpPr txBox="1"/>
          <p:nvPr>
            <p:ph idx="12" type="sldNum"/>
          </p:nvPr>
        </p:nvSpPr>
        <p:spPr>
          <a:xfrm>
            <a:off x="7086600" y="6640412"/>
            <a:ext cx="2057400" cy="2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hu-H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45"/>
          <p:cNvSpPr txBox="1"/>
          <p:nvPr/>
        </p:nvSpPr>
        <p:spPr>
          <a:xfrm>
            <a:off x="0" y="0"/>
            <a:ext cx="9144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hu-HU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Gyakorló feladat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6"/>
          <p:cNvSpPr/>
          <p:nvPr/>
        </p:nvSpPr>
        <p:spPr>
          <a:xfrm>
            <a:off x="250825" y="948381"/>
            <a:ext cx="8642350" cy="449684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667B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" lIns="180000" spcFirstLastPara="1" rIns="91425" wrap="square" tIns="1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-H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Készítsen alkalmazást, amelyben megadhatjuk a születési dátumunkat és a mai dátumot!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hu-H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Az alkalmazás számítsa ki, hogy a felhasználó életében eddig: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hu-H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•Hány nap telt el (365 nappal számoljon egy évet)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hu-H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•Hány óra telt el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hu-H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•Hány perc telt el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hu-H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•Hány másodperc telt el</a:t>
            </a:r>
            <a:endParaRPr/>
          </a:p>
        </p:txBody>
      </p:sp>
      <p:sp>
        <p:nvSpPr>
          <p:cNvPr id="473" name="Google Shape;473;p46"/>
          <p:cNvSpPr txBox="1"/>
          <p:nvPr>
            <p:ph idx="11" type="ftr"/>
          </p:nvPr>
        </p:nvSpPr>
        <p:spPr>
          <a:xfrm>
            <a:off x="2057400" y="6637236"/>
            <a:ext cx="5029200" cy="220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hu-H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ÓE-NIK-AII, 2018</a:t>
            </a:r>
            <a:endParaRPr b="0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46"/>
          <p:cNvSpPr txBox="1"/>
          <p:nvPr>
            <p:ph idx="12" type="sldNum"/>
          </p:nvPr>
        </p:nvSpPr>
        <p:spPr>
          <a:xfrm>
            <a:off x="7086600" y="6640412"/>
            <a:ext cx="2057400" cy="2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hu-H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46"/>
          <p:cNvSpPr txBox="1"/>
          <p:nvPr/>
        </p:nvSpPr>
        <p:spPr>
          <a:xfrm>
            <a:off x="0" y="0"/>
            <a:ext cx="9144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hu-HU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Gyakorló feladat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7"/>
          <p:cNvSpPr/>
          <p:nvPr/>
        </p:nvSpPr>
        <p:spPr>
          <a:xfrm>
            <a:off x="250825" y="1052513"/>
            <a:ext cx="8642350" cy="136837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667B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" lIns="180000" spcFirstLastPara="1" rIns="91425" wrap="square" tIns="1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-H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Írjon programot, amely bekéri egy téglalap két szomszédos oldalának hosszát, majd kiszámolja és kiírja a képernyőre a téglalap kerületét és területét!</a:t>
            </a:r>
            <a:endParaRPr/>
          </a:p>
        </p:txBody>
      </p:sp>
      <p:sp>
        <p:nvSpPr>
          <p:cNvPr id="482" name="Google Shape;482;p47"/>
          <p:cNvSpPr txBox="1"/>
          <p:nvPr>
            <p:ph idx="11" type="ftr"/>
          </p:nvPr>
        </p:nvSpPr>
        <p:spPr>
          <a:xfrm>
            <a:off x="2057400" y="6637236"/>
            <a:ext cx="5029200" cy="220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hu-H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ÓE-NIK-AII, 2018</a:t>
            </a:r>
            <a:endParaRPr b="0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47"/>
          <p:cNvSpPr txBox="1"/>
          <p:nvPr>
            <p:ph idx="12" type="sldNum"/>
          </p:nvPr>
        </p:nvSpPr>
        <p:spPr>
          <a:xfrm>
            <a:off x="7086600" y="6640412"/>
            <a:ext cx="2057400" cy="2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hu-HU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47"/>
          <p:cNvSpPr txBox="1"/>
          <p:nvPr/>
        </p:nvSpPr>
        <p:spPr>
          <a:xfrm>
            <a:off x="0" y="0"/>
            <a:ext cx="9144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hu-HU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Gyakorló feladat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8"/>
          <p:cNvSpPr/>
          <p:nvPr/>
        </p:nvSpPr>
        <p:spPr>
          <a:xfrm>
            <a:off x="0" y="2205038"/>
            <a:ext cx="9144000" cy="42481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8000" lIns="180000" spcFirstLastPara="1" rIns="91425" wrap="square" tIns="1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hu-HU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hu-HU" sz="20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Program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hu-HU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hu-HU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hu-HU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hu-HU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hu-HU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hu-HU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args)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hu-HU" sz="2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//tudjuk, hogy a gyerekek száma 10 és 200 közötti szám lehet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........... gyerekekSzáma = 123;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hu-HU" sz="2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//tudjuk, hogy az emberek mérete akár 2,2 méter is lehet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........... méretMiliméterben = 1000;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hu-HU" sz="2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//tudjuk, hogy a számlán lévő összeg lehet negatív (tartozás)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........... folyóSzámlaEgyenleg = -144;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491" name="Google Shape;491;p48"/>
          <p:cNvSpPr txBox="1"/>
          <p:nvPr>
            <p:ph type="title"/>
          </p:nvPr>
        </p:nvSpPr>
        <p:spPr>
          <a:xfrm>
            <a:off x="0" y="0"/>
            <a:ext cx="9144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hu-HU"/>
              <a:t>Gyakorló feladat</a:t>
            </a:r>
            <a:endParaRPr/>
          </a:p>
        </p:txBody>
      </p:sp>
      <p:sp>
        <p:nvSpPr>
          <p:cNvPr id="492" name="Google Shape;492;p48"/>
          <p:cNvSpPr txBox="1"/>
          <p:nvPr>
            <p:ph idx="11" type="ftr"/>
          </p:nvPr>
        </p:nvSpPr>
        <p:spPr>
          <a:xfrm>
            <a:off x="2057400" y="6637236"/>
            <a:ext cx="5029200" cy="220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hu-HU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ÓE-NIK-AII, 2018</a:t>
            </a:r>
            <a:endParaRPr b="0"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48"/>
          <p:cNvSpPr txBox="1"/>
          <p:nvPr>
            <p:ph idx="12" type="sldNum"/>
          </p:nvPr>
        </p:nvSpPr>
        <p:spPr>
          <a:xfrm>
            <a:off x="7086600" y="6640412"/>
            <a:ext cx="2057400" cy="2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hu-HU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48"/>
          <p:cNvSpPr/>
          <p:nvPr/>
        </p:nvSpPr>
        <p:spPr>
          <a:xfrm>
            <a:off x="107950" y="692697"/>
            <a:ext cx="8928100" cy="108012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667B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" lIns="180000" spcFirstLastPara="1" rIns="91425" wrap="square" tIns="1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-H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Milyen típusok kerülhetnek a pontozott helyekre?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-H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(A megoldáshoz ne használjon Visual Studio fejlesztői környezetet!)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9"/>
          <p:cNvSpPr/>
          <p:nvPr/>
        </p:nvSpPr>
        <p:spPr>
          <a:xfrm>
            <a:off x="107950" y="2205038"/>
            <a:ext cx="8928100" cy="42481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8000" lIns="180000" spcFirstLastPara="1" rIns="91425" wrap="square" tIns="1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hu-HU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System;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namespace</a:t>
            </a:r>
            <a:r>
              <a:rPr lang="hu-HU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Feladat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hu-HU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hu-HU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hu-HU" sz="20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Program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hu-HU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hu-HU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hu-HU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hu-HU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hu-HU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hu-HU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hu-HU" sz="20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hu-HU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hu-HU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"\\\t\\t"</a:t>
            </a:r>
            <a:r>
              <a:rPr lang="hu-HU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2000">
              <a:solidFill>
                <a:srgbClr val="4B4B36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501" name="Google Shape;501;p49"/>
          <p:cNvSpPr txBox="1"/>
          <p:nvPr>
            <p:ph type="title"/>
          </p:nvPr>
        </p:nvSpPr>
        <p:spPr>
          <a:xfrm>
            <a:off x="0" y="0"/>
            <a:ext cx="9144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hu-HU"/>
              <a:t>Gyakorló feladat</a:t>
            </a:r>
            <a:endParaRPr/>
          </a:p>
        </p:txBody>
      </p:sp>
      <p:sp>
        <p:nvSpPr>
          <p:cNvPr id="502" name="Google Shape;502;p49"/>
          <p:cNvSpPr txBox="1"/>
          <p:nvPr>
            <p:ph idx="11" type="ftr"/>
          </p:nvPr>
        </p:nvSpPr>
        <p:spPr>
          <a:xfrm>
            <a:off x="2057400" y="6637236"/>
            <a:ext cx="5029200" cy="220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hu-HU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ÓE-NIK-AII, 2018</a:t>
            </a:r>
            <a:endParaRPr b="0"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49"/>
          <p:cNvSpPr txBox="1"/>
          <p:nvPr>
            <p:ph idx="12" type="sldNum"/>
          </p:nvPr>
        </p:nvSpPr>
        <p:spPr>
          <a:xfrm>
            <a:off x="7086600" y="6640412"/>
            <a:ext cx="2057400" cy="2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hu-HU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49"/>
          <p:cNvSpPr/>
          <p:nvPr/>
        </p:nvSpPr>
        <p:spPr>
          <a:xfrm>
            <a:off x="107950" y="692696"/>
            <a:ext cx="8928100" cy="108012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667B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" lIns="180000" spcFirstLastPara="1" rIns="91425" wrap="square" tIns="18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-H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Mit látunk a konzolon, ha futtatjuk az alábbi programot?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-H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(A megoldáshoz ne használjon Visual Studio fejlesztői környezetet!)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>
            <p:ph type="title"/>
          </p:nvPr>
        </p:nvSpPr>
        <p:spPr>
          <a:xfrm>
            <a:off x="0" y="0"/>
            <a:ext cx="9144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hu-HU"/>
              <a:t>Projektek és megoldások</a:t>
            </a:r>
            <a:endParaRPr/>
          </a:p>
        </p:txBody>
      </p:sp>
      <p:sp>
        <p:nvSpPr>
          <p:cNvPr id="82" name="Google Shape;82;p5"/>
          <p:cNvSpPr txBox="1"/>
          <p:nvPr>
            <p:ph idx="1" type="body"/>
          </p:nvPr>
        </p:nvSpPr>
        <p:spPr>
          <a:xfrm>
            <a:off x="216000" y="720000"/>
            <a:ext cx="8712000" cy="5701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Megoldás („Solution”)</a:t>
            </a:r>
            <a:br>
              <a:rPr lang="hu-HU"/>
            </a:br>
            <a:r>
              <a:rPr lang="hu-HU"/>
              <a:t>A megoldás több összefüggő projekt együttes kezelését teszi lehetővé.</a:t>
            </a:r>
            <a:br>
              <a:rPr lang="hu-HU"/>
            </a:br>
            <a:r>
              <a:rPr lang="hu-HU"/>
              <a:t>Ezek a projektek virtuális mappák segítségével hierarchikus fastruktúrába is rendezhetők.</a:t>
            </a:r>
            <a:br>
              <a:rPr lang="hu-HU"/>
            </a:br>
            <a:r>
              <a:rPr lang="hu-HU"/>
              <a:t>A megoldásokat a Visual Studio *.sln kiterjesztésű fájlokban tárolja.</a:t>
            </a:r>
            <a:endParaRPr/>
          </a:p>
        </p:txBody>
      </p:sp>
      <p:sp>
        <p:nvSpPr>
          <p:cNvPr id="83" name="Google Shape;83;p5"/>
          <p:cNvSpPr txBox="1"/>
          <p:nvPr>
            <p:ph idx="11" type="ftr"/>
          </p:nvPr>
        </p:nvSpPr>
        <p:spPr>
          <a:xfrm>
            <a:off x="2057400" y="6637236"/>
            <a:ext cx="5029200" cy="220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ÓE-NIK-AII, 2018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5"/>
          <p:cNvSpPr txBox="1"/>
          <p:nvPr>
            <p:ph idx="12" type="sldNum"/>
          </p:nvPr>
        </p:nvSpPr>
        <p:spPr>
          <a:xfrm>
            <a:off x="7086600" y="6640412"/>
            <a:ext cx="2057400" cy="2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/>
          <p:nvPr>
            <p:ph type="title"/>
          </p:nvPr>
        </p:nvSpPr>
        <p:spPr>
          <a:xfrm>
            <a:off x="0" y="0"/>
            <a:ext cx="9144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hu-HU"/>
              <a:t>Új projekt létrehozása</a:t>
            </a:r>
            <a:endParaRPr/>
          </a:p>
        </p:txBody>
      </p:sp>
      <p:sp>
        <p:nvSpPr>
          <p:cNvPr id="91" name="Google Shape;91;p6"/>
          <p:cNvSpPr txBox="1"/>
          <p:nvPr>
            <p:ph idx="11" type="ftr"/>
          </p:nvPr>
        </p:nvSpPr>
        <p:spPr>
          <a:xfrm>
            <a:off x="2057400" y="6637236"/>
            <a:ext cx="5029200" cy="220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ÓE-NIK-AII, 2018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6"/>
          <p:cNvSpPr txBox="1"/>
          <p:nvPr>
            <p:ph idx="12" type="sldNum"/>
          </p:nvPr>
        </p:nvSpPr>
        <p:spPr>
          <a:xfrm>
            <a:off x="7086600" y="6640412"/>
            <a:ext cx="2057400" cy="2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941202"/>
            <a:ext cx="8550858" cy="5152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/>
          <p:nvPr>
            <p:ph type="title"/>
          </p:nvPr>
        </p:nvSpPr>
        <p:spPr>
          <a:xfrm>
            <a:off x="0" y="0"/>
            <a:ext cx="9144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hu-HU"/>
              <a:t>Új projekt létrehozása</a:t>
            </a:r>
            <a:endParaRPr/>
          </a:p>
        </p:txBody>
      </p:sp>
      <p:sp>
        <p:nvSpPr>
          <p:cNvPr id="100" name="Google Shape;100;p7"/>
          <p:cNvSpPr txBox="1"/>
          <p:nvPr>
            <p:ph idx="11" type="ftr"/>
          </p:nvPr>
        </p:nvSpPr>
        <p:spPr>
          <a:xfrm>
            <a:off x="2057400" y="6637236"/>
            <a:ext cx="5029200" cy="220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ÓE-NIK-AII, 2018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7"/>
          <p:cNvSpPr txBox="1"/>
          <p:nvPr>
            <p:ph idx="12" type="sldNum"/>
          </p:nvPr>
        </p:nvSpPr>
        <p:spPr>
          <a:xfrm>
            <a:off x="7086600" y="6640412"/>
            <a:ext cx="2057400" cy="2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680908"/>
            <a:ext cx="8568952" cy="5916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"/>
          <p:cNvSpPr txBox="1"/>
          <p:nvPr>
            <p:ph type="title"/>
          </p:nvPr>
        </p:nvSpPr>
        <p:spPr>
          <a:xfrm>
            <a:off x="0" y="0"/>
            <a:ext cx="9144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hu-HU"/>
              <a:t>A legfontosabb projekttípusok</a:t>
            </a:r>
            <a:endParaRPr/>
          </a:p>
        </p:txBody>
      </p:sp>
      <p:sp>
        <p:nvSpPr>
          <p:cNvPr id="109" name="Google Shape;109;p8"/>
          <p:cNvSpPr txBox="1"/>
          <p:nvPr>
            <p:ph idx="1" type="body"/>
          </p:nvPr>
        </p:nvSpPr>
        <p:spPr>
          <a:xfrm>
            <a:off x="216000" y="720000"/>
            <a:ext cx="8712000" cy="5701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Grafikus Windows alkalmazás („WPF App”)</a:t>
            </a:r>
            <a:br>
              <a:rPr lang="hu-HU"/>
            </a:br>
            <a:r>
              <a:rPr lang="hu-HU"/>
              <a:t>Végeredménye egy „exe” kiterjesztésű futtatható program.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Char char="•"/>
            </a:pPr>
            <a:r>
              <a:rPr lang="hu-HU">
                <a:solidFill>
                  <a:srgbClr val="C00000"/>
                </a:solidFill>
              </a:rPr>
              <a:t>Parancsértelmezőben futó Windows alkalmazás („Console App”)</a:t>
            </a:r>
            <a:br>
              <a:rPr lang="hu-HU">
                <a:solidFill>
                  <a:srgbClr val="C00000"/>
                </a:solidFill>
              </a:rPr>
            </a:br>
            <a:r>
              <a:rPr lang="hu-HU">
                <a:solidFill>
                  <a:srgbClr val="C00000"/>
                </a:solidFill>
              </a:rPr>
              <a:t> Végeredménye egy „exe” kiterjesztésű futtatható program.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2A2A2"/>
              </a:buClr>
              <a:buSzPts val="2800"/>
              <a:buChar char="•"/>
            </a:pPr>
            <a:r>
              <a:rPr lang="hu-HU">
                <a:solidFill>
                  <a:srgbClr val="A2A2A2"/>
                </a:solidFill>
              </a:rPr>
              <a:t>Osztálykönyvtár („Class Library”)</a:t>
            </a:r>
            <a:br>
              <a:rPr lang="hu-HU">
                <a:solidFill>
                  <a:srgbClr val="A2A2A2"/>
                </a:solidFill>
              </a:rPr>
            </a:br>
            <a:r>
              <a:rPr lang="hu-HU">
                <a:solidFill>
                  <a:srgbClr val="A2A2A2"/>
                </a:solidFill>
              </a:rPr>
              <a:t>Végeredménye egy „dll” kiterjesztésű könyvtárfájl.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Üres projekt („Empty Project”)</a:t>
            </a:r>
            <a:br>
              <a:rPr lang="hu-HU"/>
            </a:br>
            <a:r>
              <a:rPr lang="hu-HU"/>
              <a:t>Ehhez a projekttípushoz kézzel kell a megfelelő elemeket hozzáadni.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10" name="Google Shape;110;p8"/>
          <p:cNvSpPr txBox="1"/>
          <p:nvPr>
            <p:ph idx="11" type="ftr"/>
          </p:nvPr>
        </p:nvSpPr>
        <p:spPr>
          <a:xfrm>
            <a:off x="2057400" y="6637236"/>
            <a:ext cx="5029200" cy="220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ÓE-NIK-AII, 2018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8"/>
          <p:cNvSpPr txBox="1"/>
          <p:nvPr>
            <p:ph idx="12" type="sldNum"/>
          </p:nvPr>
        </p:nvSpPr>
        <p:spPr>
          <a:xfrm>
            <a:off x="7086600" y="6640412"/>
            <a:ext cx="2057400" cy="2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>
            <p:ph type="title"/>
          </p:nvPr>
        </p:nvSpPr>
        <p:spPr>
          <a:xfrm>
            <a:off x="0" y="0"/>
            <a:ext cx="9144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hu-HU"/>
              <a:t>Kód készítés</a:t>
            </a:r>
            <a:endParaRPr/>
          </a:p>
        </p:txBody>
      </p:sp>
      <p:sp>
        <p:nvSpPr>
          <p:cNvPr id="118" name="Google Shape;118;p9"/>
          <p:cNvSpPr txBox="1"/>
          <p:nvPr>
            <p:ph idx="11" type="ftr"/>
          </p:nvPr>
        </p:nvSpPr>
        <p:spPr>
          <a:xfrm>
            <a:off x="2057400" y="6637236"/>
            <a:ext cx="5029200" cy="220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ÓE-NIK-AII, 2018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9"/>
          <p:cNvSpPr txBox="1"/>
          <p:nvPr>
            <p:ph idx="12" type="sldNum"/>
          </p:nvPr>
        </p:nvSpPr>
        <p:spPr>
          <a:xfrm>
            <a:off x="7086600" y="6640412"/>
            <a:ext cx="2057400" cy="2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u-H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8429" y="1087299"/>
            <a:ext cx="6057907" cy="4789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E-NIK-style">
  <a:themeElements>
    <a:clrScheme name="OE NIK theme">
      <a:dk1>
        <a:srgbClr val="000000"/>
      </a:dk1>
      <a:lt1>
        <a:srgbClr val="FFFFFF"/>
      </a:lt1>
      <a:dk2>
        <a:srgbClr val="000000"/>
      </a:dk2>
      <a:lt2>
        <a:srgbClr val="D8D8D8"/>
      </a:lt2>
      <a:accent1>
        <a:srgbClr val="479BCA"/>
      </a:accent1>
      <a:accent2>
        <a:srgbClr val="555555"/>
      </a:accent2>
      <a:accent3>
        <a:srgbClr val="FFFFFF"/>
      </a:accent3>
      <a:accent4>
        <a:srgbClr val="000000"/>
      </a:accent4>
      <a:accent5>
        <a:srgbClr val="D76773"/>
      </a:accent5>
      <a:accent6>
        <a:srgbClr val="86B3CE"/>
      </a:accent6>
      <a:hlink>
        <a:srgbClr val="D76773"/>
      </a:hlink>
      <a:folHlink>
        <a:srgbClr val="3F96C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2013-09-06T05:47:54Z</dcterms:created>
  <dc:creator>serszab</dc:creator>
</cp:coreProperties>
</file>