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1" r:id="rId1"/>
    <p:sldMasterId id="2147483653" r:id="rId2"/>
  </p:sldMasterIdLst>
  <p:notesMasterIdLst>
    <p:notesMasterId r:id="rId32"/>
  </p:notesMasterIdLst>
  <p:handoutMasterIdLst>
    <p:handoutMasterId r:id="rId33"/>
  </p:handoutMasterIdLst>
  <p:sldIdLst>
    <p:sldId id="258" r:id="rId3"/>
    <p:sldId id="742" r:id="rId4"/>
    <p:sldId id="743" r:id="rId5"/>
    <p:sldId id="744" r:id="rId6"/>
    <p:sldId id="745" r:id="rId7"/>
    <p:sldId id="746" r:id="rId8"/>
    <p:sldId id="747" r:id="rId9"/>
    <p:sldId id="748" r:id="rId10"/>
    <p:sldId id="749" r:id="rId11"/>
    <p:sldId id="750" r:id="rId12"/>
    <p:sldId id="751" r:id="rId13"/>
    <p:sldId id="752" r:id="rId14"/>
    <p:sldId id="753" r:id="rId15"/>
    <p:sldId id="754" r:id="rId16"/>
    <p:sldId id="755" r:id="rId17"/>
    <p:sldId id="756" r:id="rId18"/>
    <p:sldId id="757" r:id="rId19"/>
    <p:sldId id="758" r:id="rId20"/>
    <p:sldId id="759" r:id="rId21"/>
    <p:sldId id="760" r:id="rId22"/>
    <p:sldId id="761" r:id="rId23"/>
    <p:sldId id="763" r:id="rId24"/>
    <p:sldId id="764" r:id="rId25"/>
    <p:sldId id="765" r:id="rId26"/>
    <p:sldId id="766" r:id="rId27"/>
    <p:sldId id="767" r:id="rId28"/>
    <p:sldId id="762" r:id="rId29"/>
    <p:sldId id="566" r:id="rId30"/>
    <p:sldId id="301" r:id="rId31"/>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Lst>
  <p:defaultTextStyle>
    <a:defPPr>
      <a:defRPr lang="hu-HU"/>
    </a:defPPr>
    <a:lvl1pPr algn="ctr" rtl="0" fontAlgn="base">
      <a:spcBef>
        <a:spcPct val="0"/>
      </a:spcBef>
      <a:spcAft>
        <a:spcPct val="0"/>
      </a:spcAft>
      <a:defRPr sz="2400" kern="1200">
        <a:solidFill>
          <a:srgbClr val="4B4B36"/>
        </a:solidFill>
        <a:latin typeface="Calibri" pitchFamily="34" charset="0"/>
        <a:ea typeface="+mn-ea"/>
        <a:cs typeface="+mn-cs"/>
      </a:defRPr>
    </a:lvl1pPr>
    <a:lvl2pPr marL="457200" algn="ctr" rtl="0" fontAlgn="base">
      <a:spcBef>
        <a:spcPct val="0"/>
      </a:spcBef>
      <a:spcAft>
        <a:spcPct val="0"/>
      </a:spcAft>
      <a:defRPr sz="2400" kern="1200">
        <a:solidFill>
          <a:srgbClr val="4B4B36"/>
        </a:solidFill>
        <a:latin typeface="Calibri" pitchFamily="34" charset="0"/>
        <a:ea typeface="+mn-ea"/>
        <a:cs typeface="+mn-cs"/>
      </a:defRPr>
    </a:lvl2pPr>
    <a:lvl3pPr marL="914400" algn="ctr" rtl="0" fontAlgn="base">
      <a:spcBef>
        <a:spcPct val="0"/>
      </a:spcBef>
      <a:spcAft>
        <a:spcPct val="0"/>
      </a:spcAft>
      <a:defRPr sz="2400" kern="1200">
        <a:solidFill>
          <a:srgbClr val="4B4B36"/>
        </a:solidFill>
        <a:latin typeface="Calibri" pitchFamily="34" charset="0"/>
        <a:ea typeface="+mn-ea"/>
        <a:cs typeface="+mn-cs"/>
      </a:defRPr>
    </a:lvl3pPr>
    <a:lvl4pPr marL="1371600" algn="ctr" rtl="0" fontAlgn="base">
      <a:spcBef>
        <a:spcPct val="0"/>
      </a:spcBef>
      <a:spcAft>
        <a:spcPct val="0"/>
      </a:spcAft>
      <a:defRPr sz="2400" kern="1200">
        <a:solidFill>
          <a:srgbClr val="4B4B36"/>
        </a:solidFill>
        <a:latin typeface="Calibri" pitchFamily="34" charset="0"/>
        <a:ea typeface="+mn-ea"/>
        <a:cs typeface="+mn-cs"/>
      </a:defRPr>
    </a:lvl4pPr>
    <a:lvl5pPr marL="1828800" algn="ctr" rtl="0" fontAlgn="base">
      <a:spcBef>
        <a:spcPct val="0"/>
      </a:spcBef>
      <a:spcAft>
        <a:spcPct val="0"/>
      </a:spcAft>
      <a:defRPr sz="2400" kern="1200">
        <a:solidFill>
          <a:srgbClr val="4B4B36"/>
        </a:solidFill>
        <a:latin typeface="Calibri" pitchFamily="34" charset="0"/>
        <a:ea typeface="+mn-ea"/>
        <a:cs typeface="+mn-cs"/>
      </a:defRPr>
    </a:lvl5pPr>
    <a:lvl6pPr marL="2286000" algn="l" defTabSz="914400" rtl="0" eaLnBrk="1" latinLnBrk="0" hangingPunct="1">
      <a:defRPr sz="2400" kern="1200">
        <a:solidFill>
          <a:srgbClr val="4B4B36"/>
        </a:solidFill>
        <a:latin typeface="Calibri" pitchFamily="34" charset="0"/>
        <a:ea typeface="+mn-ea"/>
        <a:cs typeface="+mn-cs"/>
      </a:defRPr>
    </a:lvl6pPr>
    <a:lvl7pPr marL="2743200" algn="l" defTabSz="914400" rtl="0" eaLnBrk="1" latinLnBrk="0" hangingPunct="1">
      <a:defRPr sz="2400" kern="1200">
        <a:solidFill>
          <a:srgbClr val="4B4B36"/>
        </a:solidFill>
        <a:latin typeface="Calibri" pitchFamily="34" charset="0"/>
        <a:ea typeface="+mn-ea"/>
        <a:cs typeface="+mn-cs"/>
      </a:defRPr>
    </a:lvl7pPr>
    <a:lvl8pPr marL="3200400" algn="l" defTabSz="914400" rtl="0" eaLnBrk="1" latinLnBrk="0" hangingPunct="1">
      <a:defRPr sz="2400" kern="1200">
        <a:solidFill>
          <a:srgbClr val="4B4B36"/>
        </a:solidFill>
        <a:latin typeface="Calibri" pitchFamily="34" charset="0"/>
        <a:ea typeface="+mn-ea"/>
        <a:cs typeface="+mn-cs"/>
      </a:defRPr>
    </a:lvl8pPr>
    <a:lvl9pPr marL="3657600" algn="l" defTabSz="914400" rtl="0" eaLnBrk="1" latinLnBrk="0" hangingPunct="1">
      <a:defRPr sz="2400" kern="1200">
        <a:solidFill>
          <a:srgbClr val="4B4B36"/>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64CC64"/>
    <a:srgbClr val="0000FF"/>
    <a:srgbClr val="C0C0C0"/>
    <a:srgbClr val="0C0684"/>
    <a:srgbClr val="000066"/>
    <a:srgbClr val="FF0000"/>
    <a:srgbClr val="7E15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tílus és rács nélkül">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53" autoAdjust="0"/>
    <p:restoredTop sz="84600" autoAdjust="0"/>
  </p:normalViewPr>
  <p:slideViewPr>
    <p:cSldViewPr>
      <p:cViewPr varScale="1">
        <p:scale>
          <a:sx n="96" d="100"/>
          <a:sy n="96" d="100"/>
        </p:scale>
        <p:origin x="1632" y="90"/>
      </p:cViewPr>
      <p:guideLst>
        <p:guide orient="horz" pos="2160"/>
        <p:guide pos="2880"/>
      </p:guideLst>
    </p:cSldViewPr>
  </p:slideViewPr>
  <p:outlineViewPr>
    <p:cViewPr>
      <p:scale>
        <a:sx n="33" d="100"/>
        <a:sy n="33" d="100"/>
      </p:scale>
      <p:origin x="0" y="23064"/>
    </p:cViewPr>
  </p:outlineViewPr>
  <p:notesTextViewPr>
    <p:cViewPr>
      <p:scale>
        <a:sx n="100" d="100"/>
        <a:sy n="100" d="100"/>
      </p:scale>
      <p:origin x="0" y="0"/>
    </p:cViewPr>
  </p:notesTextViewPr>
  <p:sorterViewPr>
    <p:cViewPr>
      <p:scale>
        <a:sx n="100" d="100"/>
        <a:sy n="100" d="100"/>
      </p:scale>
      <p:origin x="0" y="4200"/>
    </p:cViewPr>
  </p:sorterViewPr>
  <p:notesViewPr>
    <p:cSldViewPr>
      <p:cViewPr varScale="1">
        <p:scale>
          <a:sx n="78" d="100"/>
          <a:sy n="78" d="100"/>
        </p:scale>
        <p:origin x="-1878" y="-90"/>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Segoe UI" pitchFamily="34" charset="0"/>
              </a:defRPr>
            </a:lvl1pPr>
          </a:lstStyle>
          <a:p>
            <a:pPr>
              <a:defRPr/>
            </a:pPr>
            <a:endParaRPr lang="hu-HU" dirty="0">
              <a:latin typeface="Calibri" panose="020F0502020204030204" pitchFamily="34" charset="0"/>
            </a:endParaRPr>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Segoe UI" pitchFamily="34" charset="0"/>
              </a:defRPr>
            </a:lvl1pPr>
          </a:lstStyle>
          <a:p>
            <a:pPr>
              <a:defRPr/>
            </a:pPr>
            <a:endParaRPr lang="hu-HU" dirty="0">
              <a:latin typeface="Calibri" panose="020F0502020204030204" pitchFamily="34" charset="0"/>
            </a:endParaRPr>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Segoe UI" pitchFamily="34" charset="0"/>
              </a:defRPr>
            </a:lvl1pPr>
          </a:lstStyle>
          <a:p>
            <a:pPr>
              <a:defRPr/>
            </a:pPr>
            <a:endParaRPr lang="hu-HU" dirty="0">
              <a:latin typeface="Calibri" panose="020F0502020204030204" pitchFamily="34" charset="0"/>
            </a:endParaRPr>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Segoe UI" pitchFamily="34" charset="0"/>
              </a:defRPr>
            </a:lvl1pPr>
          </a:lstStyle>
          <a:p>
            <a:pPr>
              <a:defRPr/>
            </a:pPr>
            <a:fld id="{4A35CD9E-0BBC-4150-A3C3-519CDBEF43C5}" type="slidenum">
              <a:rPr lang="hu-HU">
                <a:latin typeface="Calibri" panose="020F0502020204030204" pitchFamily="34" charset="0"/>
              </a:rPr>
              <a:pPr>
                <a:defRPr/>
              </a:pPr>
              <a:t>‹#›</a:t>
            </a:fld>
            <a:endParaRPr lang="hu-HU" dirty="0">
              <a:latin typeface="Calibri" panose="020F0502020204030204" pitchFamily="34" charset="0"/>
            </a:endParaRPr>
          </a:p>
        </p:txBody>
      </p:sp>
    </p:spTree>
    <p:extLst>
      <p:ext uri="{BB962C8B-B14F-4D97-AF65-F5344CB8AC3E}">
        <p14:creationId xmlns:p14="http://schemas.microsoft.com/office/powerpoint/2010/main" val="1651245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Calibri" panose="020F0502020204030204" pitchFamily="34" charset="0"/>
              </a:defRPr>
            </a:lvl1pPr>
          </a:lstStyle>
          <a:p>
            <a:pPr>
              <a:defRPr/>
            </a:pPr>
            <a:endParaRPr lang="hu-HU" dirty="0"/>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Calibri" panose="020F0502020204030204" pitchFamily="34" charset="0"/>
              </a:defRPr>
            </a:lvl1pPr>
          </a:lstStyle>
          <a:p>
            <a:pPr>
              <a:defRPr/>
            </a:pPr>
            <a:endParaRPr lang="hu-HU"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dirty="0" err="1"/>
              <a:t>Click</a:t>
            </a:r>
            <a:r>
              <a:rPr lang="hu-HU" noProof="0" dirty="0"/>
              <a:t> </a:t>
            </a:r>
            <a:r>
              <a:rPr lang="hu-HU" noProof="0" dirty="0" err="1"/>
              <a:t>to</a:t>
            </a:r>
            <a:r>
              <a:rPr lang="hu-HU" noProof="0" dirty="0"/>
              <a:t> </a:t>
            </a:r>
            <a:r>
              <a:rPr lang="hu-HU" noProof="0" dirty="0" err="1"/>
              <a:t>edit</a:t>
            </a:r>
            <a:r>
              <a:rPr lang="hu-HU" noProof="0" dirty="0"/>
              <a:t> Master text </a:t>
            </a:r>
            <a:r>
              <a:rPr lang="hu-HU" noProof="0" dirty="0" err="1"/>
              <a:t>styles</a:t>
            </a:r>
            <a:endParaRPr lang="hu-HU" noProof="0" dirty="0"/>
          </a:p>
          <a:p>
            <a:pPr lvl="1"/>
            <a:r>
              <a:rPr lang="hu-HU" noProof="0" dirty="0" err="1"/>
              <a:t>Second</a:t>
            </a:r>
            <a:r>
              <a:rPr lang="hu-HU" noProof="0" dirty="0"/>
              <a:t> </a:t>
            </a:r>
            <a:r>
              <a:rPr lang="hu-HU" noProof="0" dirty="0" err="1"/>
              <a:t>level</a:t>
            </a:r>
            <a:endParaRPr lang="hu-HU" noProof="0" dirty="0"/>
          </a:p>
          <a:p>
            <a:pPr lvl="2"/>
            <a:r>
              <a:rPr lang="hu-HU" noProof="0" dirty="0" err="1"/>
              <a:t>Third</a:t>
            </a:r>
            <a:r>
              <a:rPr lang="hu-HU" noProof="0" dirty="0"/>
              <a:t> </a:t>
            </a:r>
            <a:r>
              <a:rPr lang="hu-HU" noProof="0" dirty="0" err="1"/>
              <a:t>level</a:t>
            </a:r>
            <a:endParaRPr lang="hu-HU" noProof="0" dirty="0"/>
          </a:p>
          <a:p>
            <a:pPr lvl="3"/>
            <a:r>
              <a:rPr lang="hu-HU" noProof="0" dirty="0" err="1"/>
              <a:t>Fourth</a:t>
            </a:r>
            <a:r>
              <a:rPr lang="hu-HU" noProof="0" dirty="0"/>
              <a:t> </a:t>
            </a:r>
            <a:r>
              <a:rPr lang="hu-HU" noProof="0" dirty="0" err="1"/>
              <a:t>level</a:t>
            </a:r>
            <a:endParaRPr lang="hu-HU" noProof="0" dirty="0"/>
          </a:p>
          <a:p>
            <a:pPr lvl="4"/>
            <a:r>
              <a:rPr lang="hu-HU" noProof="0" dirty="0" err="1"/>
              <a:t>Fifth</a:t>
            </a:r>
            <a:r>
              <a:rPr lang="hu-HU" noProof="0" dirty="0"/>
              <a:t> </a:t>
            </a:r>
            <a:r>
              <a:rPr lang="hu-HU" noProof="0" dirty="0" err="1"/>
              <a:t>level</a:t>
            </a:r>
            <a:endParaRPr lang="hu-HU" noProof="0" dirty="0"/>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Calibri" panose="020F0502020204030204" pitchFamily="34" charset="0"/>
              </a:defRPr>
            </a:lvl1pPr>
          </a:lstStyle>
          <a:p>
            <a:pPr>
              <a:defRPr/>
            </a:pPr>
            <a:endParaRPr lang="hu-HU" dirty="0"/>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Calibri" panose="020F0502020204030204" pitchFamily="34" charset="0"/>
              </a:defRPr>
            </a:lvl1pPr>
          </a:lstStyle>
          <a:p>
            <a:pPr>
              <a:defRPr/>
            </a:pPr>
            <a:fld id="{101132C3-DFCE-47E9-9662-C659BE1390AF}" type="slidenum">
              <a:rPr lang="hu-HU" smtClean="0"/>
              <a:pPr>
                <a:defRPr/>
              </a:pPr>
              <a:t>‹#›</a:t>
            </a:fld>
            <a:endParaRPr lang="hu-HU" dirty="0"/>
          </a:p>
        </p:txBody>
      </p:sp>
    </p:spTree>
    <p:extLst>
      <p:ext uri="{BB962C8B-B14F-4D97-AF65-F5344CB8AC3E}">
        <p14:creationId xmlns:p14="http://schemas.microsoft.com/office/powerpoint/2010/main" val="7830345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eaLnBrk="1" hangingPunct="1"/>
            <a:fld id="{C8646EDD-CE67-4B12-BE09-2BDFAFFA7886}" type="slidenum">
              <a:rPr lang="hu-HU" sz="1200" smtClean="0">
                <a:solidFill>
                  <a:schemeClr val="tx1"/>
                </a:solidFill>
              </a:rPr>
              <a:pPr eaLnBrk="1" hangingPunct="1"/>
              <a:t>1</a:t>
            </a:fld>
            <a:endParaRPr lang="hu-HU" sz="1200" dirty="0">
              <a:solidFill>
                <a:schemeClr val="tx1"/>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309410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pPr>
              <a:defRPr/>
            </a:pPr>
            <a:fld id="{8437CCB3-CD12-4C45-A4FC-11CD0A15BE74}" type="slidenum">
              <a:rPr lang="hu-HU" smtClean="0"/>
              <a:pPr>
                <a:defRPr/>
              </a:pPr>
              <a:t>12</a:t>
            </a:fld>
            <a:endParaRPr lang="hu-HU"/>
          </a:p>
        </p:txBody>
      </p:sp>
    </p:spTree>
    <p:extLst>
      <p:ext uri="{BB962C8B-B14F-4D97-AF65-F5344CB8AC3E}">
        <p14:creationId xmlns:p14="http://schemas.microsoft.com/office/powerpoint/2010/main" val="3946326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iakép helye 1"/>
          <p:cNvSpPr>
            <a:spLocks noGrp="1" noRot="1" noChangeAspect="1" noTextEdit="1"/>
          </p:cNvSpPr>
          <p:nvPr>
            <p:ph type="sldImg"/>
          </p:nvPr>
        </p:nvSpPr>
        <p:spPr>
          <a:ln/>
        </p:spPr>
      </p:sp>
      <p:sp>
        <p:nvSpPr>
          <p:cNvPr id="45059"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hu-HU"/>
              <a:t>ValamiEventArgs: opcionális. Mese: van olyan esemény, ahol elég az esemény maga (pl. Click, Connect), és ez elmondja, hogy valami történt. Van olyan esemény, ahol az esemény mellé extra információkat akarunk adni (pl. MouseClick, MouseMove). Erre való az eseményparaméter. Ha nem kell saját, akkor: EventArgs (amúgy is ez az ős)</a:t>
            </a:r>
          </a:p>
          <a:p>
            <a:r>
              <a:rPr lang="hu-HU" altLang="hu-HU"/>
              <a:t>ValamiEventHandler: object sender + eventargs paraméterű, void visszatérési típusú</a:t>
            </a:r>
          </a:p>
          <a:p>
            <a:r>
              <a:rPr lang="hu-HU" altLang="hu-HU"/>
              <a:t>OnValami: opcionális, általában akkor, ha az esemény több helyen is bekövetkezhet a kódban, és nem akarjuk a NULL-ellenőrzést ismételni, vagy az esemény-loggolást ismételni --- Ez a külön metódus CSAK az esemény meghívását végzi el</a:t>
            </a:r>
          </a:p>
          <a:p>
            <a:r>
              <a:rPr lang="hu-HU" altLang="hu-HU"/>
              <a:t>Esemény lekezelése az eseményt lekezelő osztályban: automata elnevezést fogunk többnyire használni</a:t>
            </a:r>
          </a:p>
        </p:txBody>
      </p:sp>
      <p:sp>
        <p:nvSpPr>
          <p:cNvPr id="45060" name="Dia számának hely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eaLnBrk="1" hangingPunct="1"/>
            <a:fld id="{11651B13-FFD0-4ECD-9F26-92D16F8EA5B7}" type="slidenum">
              <a:rPr lang="hu-HU" altLang="hu-HU" sz="1200" smtClean="0">
                <a:solidFill>
                  <a:schemeClr val="tx1"/>
                </a:solidFill>
                <a:latin typeface="Segoe UI" pitchFamily="34" charset="0"/>
              </a:rPr>
              <a:pPr eaLnBrk="1" hangingPunct="1"/>
              <a:t>13</a:t>
            </a:fld>
            <a:endParaRPr lang="hu-HU" altLang="hu-HU" sz="1200">
              <a:solidFill>
                <a:schemeClr val="tx1"/>
              </a:solidFill>
              <a:latin typeface="Segoe UI" pitchFamily="34" charset="0"/>
            </a:endParaRPr>
          </a:p>
        </p:txBody>
      </p:sp>
    </p:spTree>
    <p:extLst>
      <p:ext uri="{BB962C8B-B14F-4D97-AF65-F5344CB8AC3E}">
        <p14:creationId xmlns:p14="http://schemas.microsoft.com/office/powerpoint/2010/main" val="6268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C# 2.0 megoldás</a:t>
            </a:r>
          </a:p>
        </p:txBody>
      </p:sp>
      <p:sp>
        <p:nvSpPr>
          <p:cNvPr id="4" name="Slide Number Placeholder 3"/>
          <p:cNvSpPr>
            <a:spLocks noGrp="1"/>
          </p:cNvSpPr>
          <p:nvPr>
            <p:ph type="sldNum" sz="quarter" idx="10"/>
          </p:nvPr>
        </p:nvSpPr>
        <p:spPr/>
        <p:txBody>
          <a:bodyPr/>
          <a:lstStyle/>
          <a:p>
            <a:pPr>
              <a:defRPr/>
            </a:pPr>
            <a:fld id="{8437CCB3-CD12-4C45-A4FC-11CD0A15BE74}" type="slidenum">
              <a:rPr lang="hu-HU" smtClean="0"/>
              <a:pPr>
                <a:defRPr/>
              </a:pPr>
              <a:t>15</a:t>
            </a:fld>
            <a:endParaRPr lang="hu-HU"/>
          </a:p>
        </p:txBody>
      </p:sp>
    </p:spTree>
    <p:extLst>
      <p:ext uri="{BB962C8B-B14F-4D97-AF65-F5344CB8AC3E}">
        <p14:creationId xmlns:p14="http://schemas.microsoft.com/office/powerpoint/2010/main" val="252029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C# 3.0-tól kezdve</a:t>
            </a:r>
            <a:endParaRPr lang="en-GB" dirty="0"/>
          </a:p>
        </p:txBody>
      </p:sp>
      <p:sp>
        <p:nvSpPr>
          <p:cNvPr id="4" name="Slide Number Placeholder 3"/>
          <p:cNvSpPr>
            <a:spLocks noGrp="1"/>
          </p:cNvSpPr>
          <p:nvPr>
            <p:ph type="sldNum" sz="quarter" idx="10"/>
          </p:nvPr>
        </p:nvSpPr>
        <p:spPr/>
        <p:txBody>
          <a:bodyPr/>
          <a:lstStyle/>
          <a:p>
            <a:pPr>
              <a:defRPr/>
            </a:pPr>
            <a:fld id="{8437CCB3-CD12-4C45-A4FC-11CD0A15BE74}" type="slidenum">
              <a:rPr lang="hu-HU" smtClean="0"/>
              <a:pPr>
                <a:defRPr/>
              </a:pPr>
              <a:t>16</a:t>
            </a:fld>
            <a:endParaRPr lang="hu-HU"/>
          </a:p>
        </p:txBody>
      </p:sp>
    </p:spTree>
    <p:extLst>
      <p:ext uri="{BB962C8B-B14F-4D97-AF65-F5344CB8AC3E}">
        <p14:creationId xmlns:p14="http://schemas.microsoft.com/office/powerpoint/2010/main" val="3777954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iakép helye 1"/>
          <p:cNvSpPr>
            <a:spLocks noGrp="1" noRot="1" noChangeAspect="1" noTextEdit="1"/>
          </p:cNvSpPr>
          <p:nvPr>
            <p:ph type="sldImg"/>
          </p:nvPr>
        </p:nvSpPr>
        <p:spPr>
          <a:ln/>
        </p:spPr>
      </p:sp>
      <p:sp>
        <p:nvSpPr>
          <p:cNvPr id="36867"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hu-HU"/>
              <a:t>Funct: utolsó helyen van a visszatérési típus, előtte a bemenő paraméterek (max. 4)</a:t>
            </a:r>
          </a:p>
          <a:p>
            <a:r>
              <a:rPr lang="hu-HU" altLang="hu-HU"/>
              <a:t>A Func párja az Action, amely szintén maximum négy bemenő paramétert kaphat, de nem lehet visszatérési értéke</a:t>
            </a:r>
            <a:r>
              <a:rPr lang="hu-HU" altLang="hu-HU" i="1"/>
              <a:t> </a:t>
            </a:r>
            <a:r>
              <a:rPr lang="hu-HU" altLang="hu-HU"/>
              <a:t>Speciális eset: amikor a fordító nem tudja a delegate-ből eldönteni, hogy milyen típusúak a paraméterek</a:t>
            </a:r>
          </a:p>
        </p:txBody>
      </p:sp>
      <p:sp>
        <p:nvSpPr>
          <p:cNvPr id="36868" name="Dia számának hely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eaLnBrk="1" hangingPunct="1"/>
            <a:fld id="{E2855486-B442-4C7C-8D3F-4852CD0F5487}" type="slidenum">
              <a:rPr lang="hu-HU" altLang="hu-HU" sz="1200" smtClean="0">
                <a:solidFill>
                  <a:schemeClr val="tx1"/>
                </a:solidFill>
                <a:latin typeface="Segoe UI" pitchFamily="34" charset="0"/>
              </a:rPr>
              <a:pPr eaLnBrk="1" hangingPunct="1"/>
              <a:t>17</a:t>
            </a:fld>
            <a:endParaRPr lang="hu-HU" altLang="hu-HU" sz="1200">
              <a:solidFill>
                <a:schemeClr val="tx1"/>
              </a:solidFill>
              <a:latin typeface="Segoe UI" pitchFamily="34" charset="0"/>
            </a:endParaRPr>
          </a:p>
        </p:txBody>
      </p:sp>
    </p:spTree>
    <p:extLst>
      <p:ext uri="{BB962C8B-B14F-4D97-AF65-F5344CB8AC3E}">
        <p14:creationId xmlns:p14="http://schemas.microsoft.com/office/powerpoint/2010/main" val="4067916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iakép helye 1"/>
          <p:cNvSpPr>
            <a:spLocks noGrp="1" noRot="1" noChangeAspect="1" noTextEdit="1"/>
          </p:cNvSpPr>
          <p:nvPr>
            <p:ph type="sldImg"/>
          </p:nvPr>
        </p:nvSpPr>
        <p:spPr>
          <a:ln/>
        </p:spPr>
      </p:sp>
      <p:sp>
        <p:nvSpPr>
          <p:cNvPr id="53251"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53252" name="Dia számának hely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eaLnBrk="1" hangingPunct="1"/>
            <a:fld id="{7DB50ECE-AAE1-443C-BD86-63198943325A}" type="slidenum">
              <a:rPr lang="hu-HU" altLang="hu-HU" sz="1200" smtClean="0">
                <a:solidFill>
                  <a:schemeClr val="tx1"/>
                </a:solidFill>
                <a:latin typeface="Segoe UI" pitchFamily="34" charset="0"/>
              </a:rPr>
              <a:pPr eaLnBrk="1" hangingPunct="1"/>
              <a:t>20</a:t>
            </a:fld>
            <a:endParaRPr lang="hu-HU" altLang="hu-HU" sz="1200">
              <a:solidFill>
                <a:schemeClr val="tx1"/>
              </a:solidFill>
              <a:latin typeface="Segoe UI" pitchFamily="34" charset="0"/>
            </a:endParaRPr>
          </a:p>
        </p:txBody>
      </p:sp>
    </p:spTree>
    <p:extLst>
      <p:ext uri="{BB962C8B-B14F-4D97-AF65-F5344CB8AC3E}">
        <p14:creationId xmlns:p14="http://schemas.microsoft.com/office/powerpoint/2010/main" val="3453090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iakép helye 1"/>
          <p:cNvSpPr>
            <a:spLocks noGrp="1" noRot="1" noChangeAspect="1" noTextEdit="1"/>
          </p:cNvSpPr>
          <p:nvPr>
            <p:ph type="sldImg"/>
          </p:nvPr>
        </p:nvSpPr>
        <p:spPr>
          <a:ln/>
        </p:spPr>
      </p:sp>
      <p:sp>
        <p:nvSpPr>
          <p:cNvPr id="53251"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53252" name="Dia számának hely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eaLnBrk="1" hangingPunct="1"/>
            <a:fld id="{7DB50ECE-AAE1-443C-BD86-63198943325A}" type="slidenum">
              <a:rPr lang="hu-HU" altLang="hu-HU" sz="1200" smtClean="0">
                <a:solidFill>
                  <a:schemeClr val="tx1"/>
                </a:solidFill>
                <a:latin typeface="Segoe UI" pitchFamily="34" charset="0"/>
              </a:rPr>
              <a:pPr eaLnBrk="1" hangingPunct="1"/>
              <a:t>22</a:t>
            </a:fld>
            <a:endParaRPr lang="hu-HU" altLang="hu-HU" sz="1200">
              <a:solidFill>
                <a:schemeClr val="tx1"/>
              </a:solidFill>
              <a:latin typeface="Segoe UI" pitchFamily="34" charset="0"/>
            </a:endParaRPr>
          </a:p>
        </p:txBody>
      </p:sp>
    </p:spTree>
    <p:extLst>
      <p:ext uri="{BB962C8B-B14F-4D97-AF65-F5344CB8AC3E}">
        <p14:creationId xmlns:p14="http://schemas.microsoft.com/office/powerpoint/2010/main" val="1856833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iakép helye 1"/>
          <p:cNvSpPr>
            <a:spLocks noGrp="1" noRot="1" noChangeAspect="1" noTextEdit="1"/>
          </p:cNvSpPr>
          <p:nvPr>
            <p:ph type="sldImg"/>
          </p:nvPr>
        </p:nvSpPr>
        <p:spPr>
          <a:ln/>
        </p:spPr>
      </p:sp>
      <p:sp>
        <p:nvSpPr>
          <p:cNvPr id="53251"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53252" name="Dia számának hely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eaLnBrk="1" hangingPunct="1"/>
            <a:fld id="{7DB50ECE-AAE1-443C-BD86-63198943325A}" type="slidenum">
              <a:rPr lang="hu-HU" altLang="hu-HU" sz="1200" smtClean="0">
                <a:solidFill>
                  <a:schemeClr val="tx1"/>
                </a:solidFill>
                <a:latin typeface="Segoe UI" pitchFamily="34" charset="0"/>
              </a:rPr>
              <a:pPr eaLnBrk="1" hangingPunct="1"/>
              <a:t>27</a:t>
            </a:fld>
            <a:endParaRPr lang="hu-HU" altLang="hu-HU" sz="1200">
              <a:solidFill>
                <a:schemeClr val="tx1"/>
              </a:solidFill>
              <a:latin typeface="Segoe UI" pitchFamily="34" charset="0"/>
            </a:endParaRPr>
          </a:p>
        </p:txBody>
      </p:sp>
    </p:spTree>
    <p:extLst>
      <p:ext uri="{BB962C8B-B14F-4D97-AF65-F5344CB8AC3E}">
        <p14:creationId xmlns:p14="http://schemas.microsoft.com/office/powerpoint/2010/main" val="2589366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iakép helye 1"/>
          <p:cNvSpPr>
            <a:spLocks noGrp="1" noRot="1" noChangeAspect="1" noTextEdit="1"/>
          </p:cNvSpPr>
          <p:nvPr>
            <p:ph type="sldImg"/>
          </p:nvPr>
        </p:nvSpPr>
        <p:spPr>
          <a:ln/>
        </p:spPr>
      </p:sp>
      <p:sp>
        <p:nvSpPr>
          <p:cNvPr id="90115"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90116" name="Dia számának hely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eaLnBrk="1" hangingPunct="1"/>
            <a:fld id="{7372768E-2D13-49D4-897B-ABB607B3757B}" type="slidenum">
              <a:rPr lang="hu-HU" sz="1200" smtClean="0">
                <a:solidFill>
                  <a:schemeClr val="tx1"/>
                </a:solidFill>
              </a:rPr>
              <a:pPr eaLnBrk="1" hangingPunct="1"/>
              <a:t>28</a:t>
            </a:fld>
            <a:endParaRPr lang="hu-HU" sz="1200" dirty="0">
              <a:solidFill>
                <a:schemeClr val="tx1"/>
              </a:solidFill>
            </a:endParaRPr>
          </a:p>
        </p:txBody>
      </p:sp>
    </p:spTree>
    <p:extLst>
      <p:ext uri="{BB962C8B-B14F-4D97-AF65-F5344CB8AC3E}">
        <p14:creationId xmlns:p14="http://schemas.microsoft.com/office/powerpoint/2010/main" val="2874538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eaLnBrk="1" hangingPunct="1"/>
            <a:fld id="{5D42427A-9385-44B0-8172-520377342A8C}" type="slidenum">
              <a:rPr lang="hu-HU" sz="1200" smtClean="0">
                <a:solidFill>
                  <a:schemeClr val="tx1"/>
                </a:solidFill>
              </a:rPr>
              <a:pPr eaLnBrk="1" hangingPunct="1"/>
              <a:t>29</a:t>
            </a:fld>
            <a:endParaRPr lang="hu-HU" sz="1200" dirty="0">
              <a:solidFill>
                <a:schemeClr val="tx1"/>
              </a:solidFill>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36556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r" eaLnBrk="1" hangingPunct="1"/>
            <a:fld id="{C55BD38B-2B9D-45C4-BB55-F54F34DB90B5}" type="slidenum">
              <a:rPr lang="hu-HU" altLang="hu-HU" sz="1200">
                <a:solidFill>
                  <a:schemeClr val="tx1"/>
                </a:solidFill>
                <a:latin typeface="Segoe UI" pitchFamily="34" charset="0"/>
              </a:rPr>
              <a:pPr algn="r" eaLnBrk="1" hangingPunct="1"/>
              <a:t>4</a:t>
            </a:fld>
            <a:endParaRPr lang="hu-HU" altLang="hu-HU" sz="1200">
              <a:solidFill>
                <a:schemeClr val="tx1"/>
              </a:solidFill>
              <a:latin typeface="Segoe UI"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u-HU" altLang="hu-HU" sz="2800"/>
              <a:t>NEM</a:t>
            </a:r>
            <a:r>
              <a:rPr lang="hu-HU" altLang="hu-HU" sz="2800" baseline="0"/>
              <a:t> KEVERNI ÖSSZE A DELEGÁLTAT ÉS A DELEGÁLT TÍPUSÁT!!!! -&gt; OSZTÁLY VS PÉLDÁNY</a:t>
            </a:r>
            <a:endParaRPr lang="hu-HU" altLang="hu-HU" sz="2800"/>
          </a:p>
          <a:p>
            <a:pPr eaLnBrk="1" hangingPunct="1"/>
            <a:endParaRPr lang="hu-HU" altLang="hu-HU" sz="2800"/>
          </a:p>
          <a:p>
            <a:pPr eaLnBrk="1" hangingPunct="1"/>
            <a:r>
              <a:rPr lang="hu-HU" altLang="hu-HU" sz="2800"/>
              <a:t>Fontos: ez még csak egy típusdeklaráció </a:t>
            </a:r>
            <a:r>
              <a:rPr lang="hu-HU" altLang="hu-HU" sz="2800">
                <a:sym typeface="Wingdings" pitchFamily="2" charset="2"/>
              </a:rPr>
              <a:t></a:t>
            </a:r>
          </a:p>
          <a:p>
            <a:pPr lvl="1" eaLnBrk="1" hangingPunct="1"/>
            <a:r>
              <a:rPr lang="hu-HU" altLang="hu-HU" sz="2800" b="1">
                <a:sym typeface="Wingdings" pitchFamily="2" charset="2"/>
              </a:rPr>
              <a:t>Változó nélkül nem használható</a:t>
            </a:r>
          </a:p>
          <a:p>
            <a:pPr lvl="1" eaLnBrk="1" hangingPunct="1"/>
            <a:r>
              <a:rPr lang="hu-HU" altLang="hu-HU" sz="2800" b="1">
                <a:sym typeface="Wingdings" pitchFamily="2" charset="2"/>
              </a:rPr>
              <a:t>Referenciatípus</a:t>
            </a:r>
          </a:p>
          <a:p>
            <a:pPr lvl="1" eaLnBrk="1" hangingPunct="1"/>
            <a:r>
              <a:rPr lang="hu-HU" altLang="hu-HU" sz="2800" b="1">
                <a:sym typeface="Wingdings" pitchFamily="2" charset="2"/>
              </a:rPr>
              <a:t>Metóduson belül nem deklarálható</a:t>
            </a:r>
          </a:p>
          <a:p>
            <a:pPr lvl="1" eaLnBrk="1" hangingPunct="1"/>
            <a:r>
              <a:rPr lang="hu-HU" altLang="hu-HU" sz="2800" b="1">
                <a:sym typeface="Wingdings" pitchFamily="2" charset="2"/>
              </a:rPr>
              <a:t>Osztályon belül és kívül is deklarálható</a:t>
            </a:r>
            <a:endParaRPr lang="hu-HU" altLang="hu-HU" sz="2400" b="1"/>
          </a:p>
        </p:txBody>
      </p:sp>
    </p:spTree>
    <p:extLst>
      <p:ext uri="{BB962C8B-B14F-4D97-AF65-F5344CB8AC3E}">
        <p14:creationId xmlns:p14="http://schemas.microsoft.com/office/powerpoint/2010/main" val="301234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r" eaLnBrk="1" hangingPunct="1"/>
            <a:fld id="{C55BD38B-2B9D-45C4-BB55-F54F34DB90B5}" type="slidenum">
              <a:rPr lang="hu-HU" altLang="hu-HU" sz="1200">
                <a:solidFill>
                  <a:schemeClr val="tx1"/>
                </a:solidFill>
                <a:latin typeface="Segoe UI" pitchFamily="34" charset="0"/>
              </a:rPr>
              <a:pPr algn="r" eaLnBrk="1" hangingPunct="1"/>
              <a:t>5</a:t>
            </a:fld>
            <a:endParaRPr lang="hu-HU" altLang="hu-HU" sz="1200">
              <a:solidFill>
                <a:schemeClr val="tx1"/>
              </a:solidFill>
              <a:latin typeface="Segoe UI"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u-HU" altLang="hu-HU" sz="2400" b="1"/>
              <a:t>Azt,</a:t>
            </a:r>
            <a:r>
              <a:rPr lang="hu-HU" altLang="hu-HU" sz="2400" b="1" baseline="0"/>
              <a:t> h a delegáltban több függvény is lehet, multicast tulajdonságnak hívják. NEM AZT HÍVJÁK MULTICAST TULAJDONSÁGNAK, HOGY TÉNYLEG TÖBB FÜGGVÉNY VAN BENNE! A multicast kifejezés a képességét jelzi, .NET-ben van unicast delegált is, de C#-ban csak multicast van (=minden delegáltban több függvény lehet)</a:t>
            </a:r>
            <a:endParaRPr lang="hu-HU" altLang="hu-HU" sz="2400" b="1"/>
          </a:p>
        </p:txBody>
      </p:sp>
    </p:spTree>
    <p:extLst>
      <p:ext uri="{BB962C8B-B14F-4D97-AF65-F5344CB8AC3E}">
        <p14:creationId xmlns:p14="http://schemas.microsoft.com/office/powerpoint/2010/main" val="100781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r" eaLnBrk="1" hangingPunct="1"/>
            <a:fld id="{C55BD38B-2B9D-45C4-BB55-F54F34DB90B5}" type="slidenum">
              <a:rPr lang="hu-HU" altLang="hu-HU" sz="1200">
                <a:solidFill>
                  <a:schemeClr val="tx1"/>
                </a:solidFill>
                <a:latin typeface="Segoe UI" pitchFamily="34" charset="0"/>
              </a:rPr>
              <a:pPr algn="r" eaLnBrk="1" hangingPunct="1"/>
              <a:t>6</a:t>
            </a:fld>
            <a:endParaRPr lang="hu-HU" altLang="hu-HU" sz="1200">
              <a:solidFill>
                <a:schemeClr val="tx1"/>
              </a:solidFill>
              <a:latin typeface="Segoe UI"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u-HU" altLang="hu-HU" sz="2400" b="1"/>
          </a:p>
        </p:txBody>
      </p:sp>
    </p:spTree>
    <p:extLst>
      <p:ext uri="{BB962C8B-B14F-4D97-AF65-F5344CB8AC3E}">
        <p14:creationId xmlns:p14="http://schemas.microsoft.com/office/powerpoint/2010/main" val="1843300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r" eaLnBrk="1" hangingPunct="1"/>
            <a:fld id="{C55BD38B-2B9D-45C4-BB55-F54F34DB90B5}" type="slidenum">
              <a:rPr lang="hu-HU" altLang="hu-HU" sz="1200">
                <a:solidFill>
                  <a:schemeClr val="tx1"/>
                </a:solidFill>
                <a:latin typeface="Segoe UI" pitchFamily="34" charset="0"/>
              </a:rPr>
              <a:pPr algn="r" eaLnBrk="1" hangingPunct="1"/>
              <a:t>7</a:t>
            </a:fld>
            <a:endParaRPr lang="hu-HU" altLang="hu-HU" sz="1200">
              <a:solidFill>
                <a:schemeClr val="tx1"/>
              </a:solidFill>
              <a:latin typeface="Segoe UI"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u-HU" altLang="hu-HU" sz="2400" b="1"/>
              <a:t>A felső harmadik oszlop az adott delegált</a:t>
            </a:r>
            <a:r>
              <a:rPr lang="hu-HU" altLang="hu-HU" sz="2400" b="1" baseline="0"/>
              <a:t> típusok használatára mutat példát </a:t>
            </a:r>
            <a:endParaRPr lang="hu-HU" altLang="hu-HU" sz="2400" b="1"/>
          </a:p>
        </p:txBody>
      </p:sp>
    </p:spTree>
    <p:extLst>
      <p:ext uri="{BB962C8B-B14F-4D97-AF65-F5344CB8AC3E}">
        <p14:creationId xmlns:p14="http://schemas.microsoft.com/office/powerpoint/2010/main" val="550206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r" eaLnBrk="1" hangingPunct="1"/>
            <a:fld id="{C55BD38B-2B9D-45C4-BB55-F54F34DB90B5}" type="slidenum">
              <a:rPr lang="hu-HU" altLang="hu-HU" sz="1200">
                <a:solidFill>
                  <a:schemeClr val="tx1"/>
                </a:solidFill>
                <a:latin typeface="Segoe UI" pitchFamily="34" charset="0"/>
              </a:rPr>
              <a:pPr algn="r" eaLnBrk="1" hangingPunct="1"/>
              <a:t>8</a:t>
            </a:fld>
            <a:endParaRPr lang="hu-HU" altLang="hu-HU" sz="1200">
              <a:solidFill>
                <a:schemeClr val="tx1"/>
              </a:solidFill>
              <a:latin typeface="Segoe UI"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u-HU" altLang="hu-HU" sz="2400" b="1"/>
          </a:p>
        </p:txBody>
      </p:sp>
    </p:spTree>
    <p:extLst>
      <p:ext uri="{BB962C8B-B14F-4D97-AF65-F5344CB8AC3E}">
        <p14:creationId xmlns:p14="http://schemas.microsoft.com/office/powerpoint/2010/main" val="201655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r" eaLnBrk="1" hangingPunct="1"/>
            <a:fld id="{147C4171-0AD2-43F7-8424-FBE25EB37279}" type="slidenum">
              <a:rPr lang="hu-HU" altLang="hu-HU" sz="1200">
                <a:solidFill>
                  <a:schemeClr val="tx1"/>
                </a:solidFill>
                <a:latin typeface="Segoe UI" pitchFamily="34" charset="0"/>
              </a:rPr>
              <a:pPr algn="r" eaLnBrk="1" hangingPunct="1"/>
              <a:t>9</a:t>
            </a:fld>
            <a:endParaRPr lang="hu-HU" altLang="hu-HU" sz="1200">
              <a:solidFill>
                <a:schemeClr val="tx1"/>
              </a:solidFill>
              <a:latin typeface="Segoe UI"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u-HU" altLang="hu-HU"/>
              <a:t>A látható kód apró hiányossága, hogy a delegate-et NULL ellenőrzés nélkül hajtja végre – inicializálatlan delegate esetén ez nullreferenceexception-t jelent</a:t>
            </a:r>
          </a:p>
          <a:p>
            <a:pPr eaLnBrk="1" hangingPunct="1"/>
            <a:endParaRPr lang="en-US" altLang="hu-HU"/>
          </a:p>
        </p:txBody>
      </p:sp>
    </p:spTree>
    <p:extLst>
      <p:ext uri="{BB962C8B-B14F-4D97-AF65-F5344CB8AC3E}">
        <p14:creationId xmlns:p14="http://schemas.microsoft.com/office/powerpoint/2010/main" val="3386802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iakép helye 1"/>
          <p:cNvSpPr>
            <a:spLocks noGrp="1" noRot="1" noChangeAspect="1" noTextEdit="1"/>
          </p:cNvSpPr>
          <p:nvPr>
            <p:ph type="sldImg"/>
          </p:nvPr>
        </p:nvSpPr>
        <p:spPr>
          <a:ln/>
        </p:spPr>
      </p:sp>
      <p:sp>
        <p:nvSpPr>
          <p:cNvPr id="40963"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40964" name="Dia számának hely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eaLnBrk="1" hangingPunct="1"/>
            <a:fld id="{8CDFEF27-D5C5-4407-A550-97D5E36DD491}" type="slidenum">
              <a:rPr lang="hu-HU" altLang="hu-HU" sz="1200" smtClean="0">
                <a:solidFill>
                  <a:schemeClr val="tx1"/>
                </a:solidFill>
                <a:latin typeface="Segoe UI" pitchFamily="34" charset="0"/>
              </a:rPr>
              <a:pPr eaLnBrk="1" hangingPunct="1"/>
              <a:t>10</a:t>
            </a:fld>
            <a:endParaRPr lang="hu-HU" altLang="hu-HU" sz="1200">
              <a:solidFill>
                <a:schemeClr val="tx1"/>
              </a:solidFill>
              <a:latin typeface="Segoe UI" pitchFamily="34" charset="0"/>
            </a:endParaRPr>
          </a:p>
        </p:txBody>
      </p:sp>
    </p:spTree>
    <p:extLst>
      <p:ext uri="{BB962C8B-B14F-4D97-AF65-F5344CB8AC3E}">
        <p14:creationId xmlns:p14="http://schemas.microsoft.com/office/powerpoint/2010/main" val="1729064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iakép helye 1"/>
          <p:cNvSpPr>
            <a:spLocks noGrp="1" noRot="1" noChangeAspect="1" noTextEdit="1"/>
          </p:cNvSpPr>
          <p:nvPr>
            <p:ph type="sldImg"/>
          </p:nvPr>
        </p:nvSpPr>
        <p:spPr>
          <a:ln/>
        </p:spPr>
      </p:sp>
      <p:sp>
        <p:nvSpPr>
          <p:cNvPr id="41987"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41988" name="Dia számának hely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eaLnBrk="1" hangingPunct="1"/>
            <a:fld id="{519C9260-DD0F-474D-B6EB-427DB84FC845}" type="slidenum">
              <a:rPr lang="hu-HU" altLang="hu-HU" sz="1200" smtClean="0">
                <a:solidFill>
                  <a:schemeClr val="tx1"/>
                </a:solidFill>
                <a:latin typeface="Segoe UI" pitchFamily="34" charset="0"/>
              </a:rPr>
              <a:pPr eaLnBrk="1" hangingPunct="1"/>
              <a:t>11</a:t>
            </a:fld>
            <a:endParaRPr lang="hu-HU" altLang="hu-HU" sz="1200">
              <a:solidFill>
                <a:schemeClr val="tx1"/>
              </a:solidFill>
              <a:latin typeface="Segoe UI" pitchFamily="34" charset="0"/>
            </a:endParaRPr>
          </a:p>
        </p:txBody>
      </p:sp>
    </p:spTree>
    <p:extLst>
      <p:ext uri="{BB962C8B-B14F-4D97-AF65-F5344CB8AC3E}">
        <p14:creationId xmlns:p14="http://schemas.microsoft.com/office/powerpoint/2010/main" val="3400093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107950" y="6562725"/>
            <a:ext cx="719138"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hu-HU" sz="1000">
                <a:solidFill>
                  <a:schemeClr val="tx1"/>
                </a:solidFill>
              </a:rPr>
              <a:t>V 1.0</a:t>
            </a:r>
          </a:p>
        </p:txBody>
      </p:sp>
      <p:sp>
        <p:nvSpPr>
          <p:cNvPr id="159746" name="Rectangle 2"/>
          <p:cNvSpPr>
            <a:spLocks noGrp="1" noChangeArrowheads="1"/>
          </p:cNvSpPr>
          <p:nvPr>
            <p:ph type="ctrTitle"/>
          </p:nvPr>
        </p:nvSpPr>
        <p:spPr>
          <a:xfrm>
            <a:off x="685800" y="2130425"/>
            <a:ext cx="7772400" cy="1470025"/>
          </a:xfrm>
        </p:spPr>
        <p:txBody>
          <a:bodyPr/>
          <a:lstStyle>
            <a:lvl1pPr>
              <a:defRPr smtClean="0"/>
            </a:lvl1pPr>
          </a:lstStyle>
          <a:p>
            <a:r>
              <a:rPr lang="hu-HU"/>
              <a:t>Mintacím szerkesztése</a:t>
            </a:r>
          </a:p>
        </p:txBody>
      </p:sp>
      <p:sp>
        <p:nvSpPr>
          <p:cNvPr id="159747" name="Rectangle 3"/>
          <p:cNvSpPr>
            <a:spLocks noGrp="1" noChangeArrowheads="1"/>
          </p:cNvSpPr>
          <p:nvPr>
            <p:ph type="subTitle" idx="1"/>
          </p:nvPr>
        </p:nvSpPr>
        <p:spPr>
          <a:xfrm>
            <a:off x="1371600" y="3886200"/>
            <a:ext cx="6400800" cy="1752600"/>
          </a:xfrm>
        </p:spPr>
        <p:txBody>
          <a:bodyPr/>
          <a:lstStyle>
            <a:lvl1pPr marL="0" indent="0" algn="ctr">
              <a:buFontTx/>
              <a:buNone/>
              <a:defRPr smtClean="0"/>
            </a:lvl1pPr>
          </a:lstStyle>
          <a:p>
            <a:r>
              <a:rPr lang="hu-HU"/>
              <a:t>Alcím mintájának szerkesztése</a:t>
            </a:r>
          </a:p>
        </p:txBody>
      </p:sp>
      <p:sp>
        <p:nvSpPr>
          <p:cNvPr id="5" name="Rectangle 7"/>
          <p:cNvSpPr>
            <a:spLocks noGrp="1" noChangeArrowheads="1"/>
          </p:cNvSpPr>
          <p:nvPr>
            <p:ph type="dt" sz="half" idx="10"/>
          </p:nvPr>
        </p:nvSpPr>
        <p:spPr>
          <a:xfrm>
            <a:off x="457200" y="6245225"/>
            <a:ext cx="2133600" cy="476250"/>
          </a:xfrm>
        </p:spPr>
        <p:txBody>
          <a:bodyPr/>
          <a:lstStyle>
            <a:lvl1pPr>
              <a:defRPr/>
            </a:lvl1pPr>
          </a:lstStyle>
          <a:p>
            <a:pPr>
              <a:defRPr/>
            </a:pPr>
            <a:endParaRPr lang="hu-HU"/>
          </a:p>
        </p:txBody>
      </p:sp>
      <p:sp>
        <p:nvSpPr>
          <p:cNvPr id="6" name="Rectangle 9"/>
          <p:cNvSpPr>
            <a:spLocks noGrp="1" noChangeArrowheads="1"/>
          </p:cNvSpPr>
          <p:nvPr>
            <p:ph type="sldNum" sz="quarter" idx="11"/>
          </p:nvPr>
        </p:nvSpPr>
        <p:spPr>
          <a:xfrm>
            <a:off x="6553200" y="6245225"/>
            <a:ext cx="2133600" cy="476250"/>
          </a:xfrm>
        </p:spPr>
        <p:txBody>
          <a:bodyPr/>
          <a:lstStyle>
            <a:lvl1pPr algn="r">
              <a:defRPr sz="1000">
                <a:solidFill>
                  <a:schemeClr val="tx1"/>
                </a:solidFill>
              </a:defRPr>
            </a:lvl1pPr>
          </a:lstStyle>
          <a:p>
            <a:pPr>
              <a:defRPr/>
            </a:pPr>
            <a:fld id="{4FE3F63D-85EE-44CC-9B17-615FB0AB8482}" type="slidenum">
              <a:rPr lang="hu-HU"/>
              <a:pPr>
                <a:defRPr/>
              </a:pPr>
              <a:t>‹#›</a:t>
            </a:fld>
            <a:endParaRPr lang="hu-HU"/>
          </a:p>
        </p:txBody>
      </p:sp>
      <p:sp>
        <p:nvSpPr>
          <p:cNvPr id="7" name="Rectangle 15"/>
          <p:cNvSpPr>
            <a:spLocks noGrp="1" noChangeArrowheads="1"/>
          </p:cNvSpPr>
          <p:nvPr>
            <p:ph type="ftr" sz="quarter" idx="12"/>
          </p:nvPr>
        </p:nvSpPr>
        <p:spPr>
          <a:xfrm>
            <a:off x="3124200" y="6245225"/>
            <a:ext cx="2895600" cy="476250"/>
          </a:xfrm>
        </p:spPr>
        <p:txBody>
          <a:bodyPr/>
          <a:lstStyle>
            <a:lvl1pPr>
              <a:defRPr/>
            </a:lvl1pPr>
          </a:lstStyle>
          <a:p>
            <a:pPr>
              <a:defRPr/>
            </a:pPr>
            <a:r>
              <a:rPr lang="hu-HU"/>
              <a:t>SzaboZs</a:t>
            </a:r>
          </a:p>
        </p:txBody>
      </p:sp>
    </p:spTree>
    <p:extLst>
      <p:ext uri="{BB962C8B-B14F-4D97-AF65-F5344CB8AC3E}">
        <p14:creationId xmlns:p14="http://schemas.microsoft.com/office/powerpoint/2010/main" val="202401707"/>
      </p:ext>
    </p:extLst>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a:t>Mintacím szerkesztése</a:t>
            </a:r>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15"/>
          <p:cNvSpPr>
            <a:spLocks noGrp="1" noChangeArrowheads="1"/>
          </p:cNvSpPr>
          <p:nvPr>
            <p:ph type="ftr" sz="quarter" idx="10"/>
          </p:nvPr>
        </p:nvSpPr>
        <p:spPr>
          <a:ln/>
        </p:spPr>
        <p:txBody>
          <a:bodyPr/>
          <a:lstStyle>
            <a:lvl1pPr>
              <a:defRPr/>
            </a:lvl1pPr>
          </a:lstStyle>
          <a:p>
            <a:pPr>
              <a:defRPr/>
            </a:pPr>
            <a:r>
              <a:rPr lang="hu-HU"/>
              <a:t>SzaboZs</a:t>
            </a:r>
          </a:p>
        </p:txBody>
      </p:sp>
      <p:sp>
        <p:nvSpPr>
          <p:cNvPr id="6" name="Rectangle 9"/>
          <p:cNvSpPr>
            <a:spLocks noGrp="1" noChangeArrowheads="1"/>
          </p:cNvSpPr>
          <p:nvPr>
            <p:ph type="sldNum" sz="quarter" idx="11"/>
          </p:nvPr>
        </p:nvSpPr>
        <p:spPr>
          <a:ln/>
        </p:spPr>
        <p:txBody>
          <a:bodyPr/>
          <a:lstStyle>
            <a:lvl1pPr>
              <a:defRPr/>
            </a:lvl1pPr>
          </a:lstStyle>
          <a:p>
            <a:pPr>
              <a:defRPr/>
            </a:pPr>
            <a:fld id="{F6576CF3-6A93-49FC-89C5-CE152A5E28C8}" type="slidenum">
              <a:rPr lang="hu-HU"/>
              <a:pPr>
                <a:defRPr/>
              </a:pPr>
              <a:t>‹#›</a:t>
            </a:fld>
            <a:endParaRPr lang="hu-HU"/>
          </a:p>
        </p:txBody>
      </p:sp>
    </p:spTree>
    <p:extLst>
      <p:ext uri="{BB962C8B-B14F-4D97-AF65-F5344CB8AC3E}">
        <p14:creationId xmlns:p14="http://schemas.microsoft.com/office/powerpoint/2010/main" val="113750586"/>
      </p:ext>
    </p:extLst>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15"/>
          <p:cNvSpPr>
            <a:spLocks noGrp="1" noChangeArrowheads="1"/>
          </p:cNvSpPr>
          <p:nvPr>
            <p:ph type="ftr" sz="quarter" idx="10"/>
          </p:nvPr>
        </p:nvSpPr>
        <p:spPr>
          <a:ln/>
        </p:spPr>
        <p:txBody>
          <a:bodyPr/>
          <a:lstStyle>
            <a:lvl1pPr>
              <a:defRPr/>
            </a:lvl1pPr>
          </a:lstStyle>
          <a:p>
            <a:pPr>
              <a:defRPr/>
            </a:pPr>
            <a:r>
              <a:rPr lang="hu-HU"/>
              <a:t>SzaboZs</a:t>
            </a:r>
          </a:p>
        </p:txBody>
      </p:sp>
      <p:sp>
        <p:nvSpPr>
          <p:cNvPr id="5" name="Rectangle 9"/>
          <p:cNvSpPr>
            <a:spLocks noGrp="1" noChangeArrowheads="1"/>
          </p:cNvSpPr>
          <p:nvPr>
            <p:ph type="sldNum" sz="quarter" idx="11"/>
          </p:nvPr>
        </p:nvSpPr>
        <p:spPr>
          <a:ln/>
        </p:spPr>
        <p:txBody>
          <a:bodyPr/>
          <a:lstStyle>
            <a:lvl1pPr>
              <a:defRPr/>
            </a:lvl1pPr>
          </a:lstStyle>
          <a:p>
            <a:pPr>
              <a:defRPr/>
            </a:pPr>
            <a:fld id="{BC425B45-AD67-4138-B7CD-0F5BDAAD2A0E}" type="slidenum">
              <a:rPr lang="hu-HU"/>
              <a:pPr>
                <a:defRPr/>
              </a:pPr>
              <a:t>‹#›</a:t>
            </a:fld>
            <a:endParaRPr lang="hu-HU"/>
          </a:p>
        </p:txBody>
      </p:sp>
    </p:spTree>
    <p:extLst>
      <p:ext uri="{BB962C8B-B14F-4D97-AF65-F5344CB8AC3E}">
        <p14:creationId xmlns:p14="http://schemas.microsoft.com/office/powerpoint/2010/main" val="3720307399"/>
      </p:ext>
    </p:extLst>
  </p:cSld>
  <p:clrMapOvr>
    <a:masterClrMapping/>
  </p:clrMapOvr>
  <p:transition spd="med">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804025" y="115888"/>
            <a:ext cx="2232025" cy="6337300"/>
          </a:xfrm>
        </p:spPr>
        <p:txBody>
          <a:bodyPr vert="eaVert"/>
          <a:lstStyle/>
          <a:p>
            <a:r>
              <a:rPr lang="hu-HU"/>
              <a:t>Mintacím szerkesztése</a:t>
            </a:r>
          </a:p>
        </p:txBody>
      </p:sp>
      <p:sp>
        <p:nvSpPr>
          <p:cNvPr id="3" name="Függőleges szöveg helye 2"/>
          <p:cNvSpPr>
            <a:spLocks noGrp="1"/>
          </p:cNvSpPr>
          <p:nvPr>
            <p:ph type="body" orient="vert" idx="1"/>
          </p:nvPr>
        </p:nvSpPr>
        <p:spPr>
          <a:xfrm>
            <a:off x="107950" y="115888"/>
            <a:ext cx="6543675" cy="633730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15"/>
          <p:cNvSpPr>
            <a:spLocks noGrp="1" noChangeArrowheads="1"/>
          </p:cNvSpPr>
          <p:nvPr>
            <p:ph type="ftr" sz="quarter" idx="10"/>
          </p:nvPr>
        </p:nvSpPr>
        <p:spPr>
          <a:ln/>
        </p:spPr>
        <p:txBody>
          <a:bodyPr/>
          <a:lstStyle>
            <a:lvl1pPr>
              <a:defRPr/>
            </a:lvl1pPr>
          </a:lstStyle>
          <a:p>
            <a:pPr>
              <a:defRPr/>
            </a:pPr>
            <a:r>
              <a:rPr lang="hu-HU"/>
              <a:t>SzaboZs</a:t>
            </a:r>
          </a:p>
        </p:txBody>
      </p:sp>
      <p:sp>
        <p:nvSpPr>
          <p:cNvPr id="5" name="Rectangle 9"/>
          <p:cNvSpPr>
            <a:spLocks noGrp="1" noChangeArrowheads="1"/>
          </p:cNvSpPr>
          <p:nvPr>
            <p:ph type="sldNum" sz="quarter" idx="11"/>
          </p:nvPr>
        </p:nvSpPr>
        <p:spPr>
          <a:ln/>
        </p:spPr>
        <p:txBody>
          <a:bodyPr/>
          <a:lstStyle>
            <a:lvl1pPr>
              <a:defRPr/>
            </a:lvl1pPr>
          </a:lstStyle>
          <a:p>
            <a:pPr>
              <a:defRPr/>
            </a:pPr>
            <a:fld id="{AE6FC6C1-1FAF-43B7-9479-BB452377AAE4}" type="slidenum">
              <a:rPr lang="hu-HU"/>
              <a:pPr>
                <a:defRPr/>
              </a:pPr>
              <a:t>‹#›</a:t>
            </a:fld>
            <a:endParaRPr lang="hu-HU"/>
          </a:p>
        </p:txBody>
      </p:sp>
    </p:spTree>
    <p:extLst>
      <p:ext uri="{BB962C8B-B14F-4D97-AF65-F5344CB8AC3E}">
        <p14:creationId xmlns:p14="http://schemas.microsoft.com/office/powerpoint/2010/main" val="380908187"/>
      </p:ext>
    </p:extLst>
  </p:cSld>
  <p:clrMapOvr>
    <a:masterClrMapping/>
  </p:clrMapOvr>
  <p:transition spd="med">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Cím és táblázat">
    <p:spTree>
      <p:nvGrpSpPr>
        <p:cNvPr id="1" name=""/>
        <p:cNvGrpSpPr/>
        <p:nvPr/>
      </p:nvGrpSpPr>
      <p:grpSpPr>
        <a:xfrm>
          <a:off x="0" y="0"/>
          <a:ext cx="0" cy="0"/>
          <a:chOff x="0" y="0"/>
          <a:chExt cx="0" cy="0"/>
        </a:xfrm>
      </p:grpSpPr>
      <p:sp>
        <p:nvSpPr>
          <p:cNvPr id="2" name="Cím 1"/>
          <p:cNvSpPr>
            <a:spLocks noGrp="1"/>
          </p:cNvSpPr>
          <p:nvPr>
            <p:ph type="title"/>
          </p:nvPr>
        </p:nvSpPr>
        <p:spPr>
          <a:xfrm>
            <a:off x="107950" y="115888"/>
            <a:ext cx="8928100" cy="576262"/>
          </a:xfrm>
        </p:spPr>
        <p:txBody>
          <a:bodyPr/>
          <a:lstStyle/>
          <a:p>
            <a:r>
              <a:rPr lang="hu-HU"/>
              <a:t>Mintacím szerkesztése</a:t>
            </a:r>
          </a:p>
        </p:txBody>
      </p:sp>
      <p:sp>
        <p:nvSpPr>
          <p:cNvPr id="3" name="Táblázat helye 2"/>
          <p:cNvSpPr>
            <a:spLocks noGrp="1"/>
          </p:cNvSpPr>
          <p:nvPr>
            <p:ph type="tbl" idx="1"/>
          </p:nvPr>
        </p:nvSpPr>
        <p:spPr>
          <a:xfrm>
            <a:off x="107950" y="692150"/>
            <a:ext cx="8928100" cy="5761038"/>
          </a:xfrm>
        </p:spPr>
        <p:txBody>
          <a:bodyPr/>
          <a:lstStyle/>
          <a:p>
            <a:pPr lvl="0"/>
            <a:endParaRPr lang="hu-HU" noProof="0"/>
          </a:p>
        </p:txBody>
      </p:sp>
      <p:sp>
        <p:nvSpPr>
          <p:cNvPr id="4" name="Rectangle 15"/>
          <p:cNvSpPr>
            <a:spLocks noGrp="1" noChangeArrowheads="1"/>
          </p:cNvSpPr>
          <p:nvPr>
            <p:ph type="ftr" sz="quarter" idx="10"/>
          </p:nvPr>
        </p:nvSpPr>
        <p:spPr>
          <a:ln/>
        </p:spPr>
        <p:txBody>
          <a:bodyPr/>
          <a:lstStyle>
            <a:lvl1pPr>
              <a:defRPr/>
            </a:lvl1pPr>
          </a:lstStyle>
          <a:p>
            <a:pPr>
              <a:defRPr/>
            </a:pPr>
            <a:r>
              <a:rPr lang="hu-HU"/>
              <a:t>SzaboZs</a:t>
            </a:r>
          </a:p>
        </p:txBody>
      </p:sp>
      <p:sp>
        <p:nvSpPr>
          <p:cNvPr id="5" name="Rectangle 9"/>
          <p:cNvSpPr>
            <a:spLocks noGrp="1" noChangeArrowheads="1"/>
          </p:cNvSpPr>
          <p:nvPr>
            <p:ph type="sldNum" sz="quarter" idx="11"/>
          </p:nvPr>
        </p:nvSpPr>
        <p:spPr>
          <a:ln/>
        </p:spPr>
        <p:txBody>
          <a:bodyPr/>
          <a:lstStyle>
            <a:lvl1pPr>
              <a:defRPr/>
            </a:lvl1pPr>
          </a:lstStyle>
          <a:p>
            <a:pPr>
              <a:defRPr/>
            </a:pPr>
            <a:fld id="{C4EDC2BE-1823-417E-A4F3-693B93182CA0}" type="slidenum">
              <a:rPr lang="hu-HU"/>
              <a:pPr>
                <a:defRPr/>
              </a:pPr>
              <a:t>‹#›</a:t>
            </a:fld>
            <a:endParaRPr lang="hu-HU"/>
          </a:p>
        </p:txBody>
      </p:sp>
    </p:spTree>
    <p:extLst>
      <p:ext uri="{BB962C8B-B14F-4D97-AF65-F5344CB8AC3E}">
        <p14:creationId xmlns:p14="http://schemas.microsoft.com/office/powerpoint/2010/main" val="987782675"/>
      </p:ext>
    </p:extLst>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a:t>Mintacím szerkesztése</a:t>
            </a:r>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a:t>Alcím mintájának szerkesztése</a:t>
            </a:r>
          </a:p>
        </p:txBody>
      </p:sp>
      <p:sp>
        <p:nvSpPr>
          <p:cNvPr id="4" name="Rectangle 15"/>
          <p:cNvSpPr>
            <a:spLocks noGrp="1" noChangeArrowheads="1"/>
          </p:cNvSpPr>
          <p:nvPr>
            <p:ph type="ftr" sz="quarter" idx="10"/>
          </p:nvPr>
        </p:nvSpPr>
        <p:spPr>
          <a:ln/>
        </p:spPr>
        <p:txBody>
          <a:bodyPr/>
          <a:lstStyle>
            <a:lvl1pPr>
              <a:defRPr/>
            </a:lvl1pPr>
          </a:lstStyle>
          <a:p>
            <a:pPr>
              <a:defRPr/>
            </a:pPr>
            <a:r>
              <a:rPr lang="hu-HU"/>
              <a:t>SzaboZs</a:t>
            </a:r>
          </a:p>
        </p:txBody>
      </p:sp>
      <p:sp>
        <p:nvSpPr>
          <p:cNvPr id="5" name="Rectangle 9"/>
          <p:cNvSpPr>
            <a:spLocks noGrp="1" noChangeArrowheads="1"/>
          </p:cNvSpPr>
          <p:nvPr>
            <p:ph type="sldNum" sz="quarter" idx="11"/>
          </p:nvPr>
        </p:nvSpPr>
        <p:spPr>
          <a:ln/>
        </p:spPr>
        <p:txBody>
          <a:bodyPr/>
          <a:lstStyle>
            <a:lvl1pPr>
              <a:defRPr/>
            </a:lvl1pPr>
          </a:lstStyle>
          <a:p>
            <a:pPr>
              <a:defRPr/>
            </a:pPr>
            <a:fld id="{5804299B-CA50-4C32-AB8B-7E4347FB4798}" type="slidenum">
              <a:rPr lang="hu-HU"/>
              <a:pPr>
                <a:defRPr/>
              </a:pPr>
              <a:t>‹#›</a:t>
            </a:fld>
            <a:endParaRPr lang="hu-HU"/>
          </a:p>
        </p:txBody>
      </p:sp>
    </p:spTree>
    <p:extLst>
      <p:ext uri="{BB962C8B-B14F-4D97-AF65-F5344CB8AC3E}">
        <p14:creationId xmlns:p14="http://schemas.microsoft.com/office/powerpoint/2010/main" val="2017215160"/>
      </p:ext>
    </p:extLst>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15"/>
          <p:cNvSpPr>
            <a:spLocks noGrp="1" noChangeArrowheads="1"/>
          </p:cNvSpPr>
          <p:nvPr>
            <p:ph type="ftr" sz="quarter" idx="10"/>
          </p:nvPr>
        </p:nvSpPr>
        <p:spPr>
          <a:ln/>
        </p:spPr>
        <p:txBody>
          <a:bodyPr/>
          <a:lstStyle>
            <a:lvl1pPr>
              <a:defRPr/>
            </a:lvl1pPr>
          </a:lstStyle>
          <a:p>
            <a:pPr>
              <a:defRPr/>
            </a:pPr>
            <a:r>
              <a:rPr lang="hu-HU"/>
              <a:t>SzaboZs</a:t>
            </a:r>
          </a:p>
        </p:txBody>
      </p:sp>
      <p:sp>
        <p:nvSpPr>
          <p:cNvPr id="5" name="Rectangle 9"/>
          <p:cNvSpPr>
            <a:spLocks noGrp="1" noChangeArrowheads="1"/>
          </p:cNvSpPr>
          <p:nvPr>
            <p:ph type="sldNum" sz="quarter" idx="11"/>
          </p:nvPr>
        </p:nvSpPr>
        <p:spPr>
          <a:ln/>
        </p:spPr>
        <p:txBody>
          <a:bodyPr/>
          <a:lstStyle>
            <a:lvl1pPr>
              <a:defRPr/>
            </a:lvl1pPr>
          </a:lstStyle>
          <a:p>
            <a:pPr>
              <a:defRPr/>
            </a:pPr>
            <a:fld id="{FECC8C77-0C45-4AD4-B4A9-3CA465BDCD49}" type="slidenum">
              <a:rPr lang="hu-HU"/>
              <a:pPr>
                <a:defRPr/>
              </a:pPr>
              <a:t>‹#›</a:t>
            </a:fld>
            <a:endParaRPr lang="hu-HU"/>
          </a:p>
        </p:txBody>
      </p:sp>
    </p:spTree>
    <p:extLst>
      <p:ext uri="{BB962C8B-B14F-4D97-AF65-F5344CB8AC3E}">
        <p14:creationId xmlns:p14="http://schemas.microsoft.com/office/powerpoint/2010/main" val="99554738"/>
      </p:ext>
    </p:extLst>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lstStyle>
            <a:lvl1pPr algn="l">
              <a:defRPr sz="4000" b="1" cap="all"/>
            </a:lvl1pPr>
          </a:lstStyle>
          <a:p>
            <a:r>
              <a:rPr lang="hu-HU"/>
              <a:t>Mintacím szerkesztése</a:t>
            </a:r>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a:t>Mintaszöveg szerkesztése</a:t>
            </a:r>
          </a:p>
        </p:txBody>
      </p:sp>
      <p:sp>
        <p:nvSpPr>
          <p:cNvPr id="4" name="Rectangle 15"/>
          <p:cNvSpPr>
            <a:spLocks noGrp="1" noChangeArrowheads="1"/>
          </p:cNvSpPr>
          <p:nvPr>
            <p:ph type="ftr" sz="quarter" idx="10"/>
          </p:nvPr>
        </p:nvSpPr>
        <p:spPr>
          <a:ln/>
        </p:spPr>
        <p:txBody>
          <a:bodyPr/>
          <a:lstStyle>
            <a:lvl1pPr>
              <a:defRPr/>
            </a:lvl1pPr>
          </a:lstStyle>
          <a:p>
            <a:pPr>
              <a:defRPr/>
            </a:pPr>
            <a:r>
              <a:rPr lang="hu-HU"/>
              <a:t>SzaboZs</a:t>
            </a:r>
          </a:p>
        </p:txBody>
      </p:sp>
      <p:sp>
        <p:nvSpPr>
          <p:cNvPr id="5" name="Rectangle 9"/>
          <p:cNvSpPr>
            <a:spLocks noGrp="1" noChangeArrowheads="1"/>
          </p:cNvSpPr>
          <p:nvPr>
            <p:ph type="sldNum" sz="quarter" idx="11"/>
          </p:nvPr>
        </p:nvSpPr>
        <p:spPr>
          <a:ln/>
        </p:spPr>
        <p:txBody>
          <a:bodyPr/>
          <a:lstStyle>
            <a:lvl1pPr>
              <a:defRPr/>
            </a:lvl1pPr>
          </a:lstStyle>
          <a:p>
            <a:pPr>
              <a:defRPr/>
            </a:pPr>
            <a:fld id="{5C1E2F33-5BCF-4D90-81BE-CD06FCF6DBB1}" type="slidenum">
              <a:rPr lang="hu-HU"/>
              <a:pPr>
                <a:defRPr/>
              </a:pPr>
              <a:t>‹#›</a:t>
            </a:fld>
            <a:endParaRPr lang="hu-HU"/>
          </a:p>
        </p:txBody>
      </p:sp>
    </p:spTree>
    <p:extLst>
      <p:ext uri="{BB962C8B-B14F-4D97-AF65-F5344CB8AC3E}">
        <p14:creationId xmlns:p14="http://schemas.microsoft.com/office/powerpoint/2010/main" val="3860465744"/>
      </p:ext>
    </p:extLst>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107950" y="692150"/>
            <a:ext cx="4387850"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692150"/>
            <a:ext cx="4387850"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Rectangle 15"/>
          <p:cNvSpPr>
            <a:spLocks noGrp="1" noChangeArrowheads="1"/>
          </p:cNvSpPr>
          <p:nvPr>
            <p:ph type="ftr" sz="quarter" idx="10"/>
          </p:nvPr>
        </p:nvSpPr>
        <p:spPr>
          <a:ln/>
        </p:spPr>
        <p:txBody>
          <a:bodyPr/>
          <a:lstStyle>
            <a:lvl1pPr>
              <a:defRPr/>
            </a:lvl1pPr>
          </a:lstStyle>
          <a:p>
            <a:pPr>
              <a:defRPr/>
            </a:pPr>
            <a:r>
              <a:rPr lang="hu-HU"/>
              <a:t>SzaboZs</a:t>
            </a:r>
          </a:p>
        </p:txBody>
      </p:sp>
      <p:sp>
        <p:nvSpPr>
          <p:cNvPr id="6" name="Rectangle 9"/>
          <p:cNvSpPr>
            <a:spLocks noGrp="1" noChangeArrowheads="1"/>
          </p:cNvSpPr>
          <p:nvPr>
            <p:ph type="sldNum" sz="quarter" idx="11"/>
          </p:nvPr>
        </p:nvSpPr>
        <p:spPr>
          <a:ln/>
        </p:spPr>
        <p:txBody>
          <a:bodyPr/>
          <a:lstStyle>
            <a:lvl1pPr>
              <a:defRPr/>
            </a:lvl1pPr>
          </a:lstStyle>
          <a:p>
            <a:pPr>
              <a:defRPr/>
            </a:pPr>
            <a:fld id="{FEC391B6-F415-426E-B7CB-C6CC8637004D}" type="slidenum">
              <a:rPr lang="hu-HU"/>
              <a:pPr>
                <a:defRPr/>
              </a:pPr>
              <a:t>‹#›</a:t>
            </a:fld>
            <a:endParaRPr lang="hu-HU"/>
          </a:p>
        </p:txBody>
      </p:sp>
    </p:spTree>
    <p:extLst>
      <p:ext uri="{BB962C8B-B14F-4D97-AF65-F5344CB8AC3E}">
        <p14:creationId xmlns:p14="http://schemas.microsoft.com/office/powerpoint/2010/main" val="956744196"/>
      </p:ext>
    </p:extLst>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p:spPr>
        <p:txBody>
          <a:bodyPr/>
          <a:lstStyle>
            <a:lvl1pPr>
              <a:defRPr/>
            </a:lvl1pPr>
          </a:lstStyle>
          <a:p>
            <a:r>
              <a:rPr lang="hu-HU"/>
              <a:t>Mintacím szerkesztése</a:t>
            </a:r>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Rectangle 15"/>
          <p:cNvSpPr>
            <a:spLocks noGrp="1" noChangeArrowheads="1"/>
          </p:cNvSpPr>
          <p:nvPr>
            <p:ph type="ftr" sz="quarter" idx="10"/>
          </p:nvPr>
        </p:nvSpPr>
        <p:spPr>
          <a:ln/>
        </p:spPr>
        <p:txBody>
          <a:bodyPr/>
          <a:lstStyle>
            <a:lvl1pPr>
              <a:defRPr/>
            </a:lvl1pPr>
          </a:lstStyle>
          <a:p>
            <a:pPr>
              <a:defRPr/>
            </a:pPr>
            <a:r>
              <a:rPr lang="hu-HU"/>
              <a:t>SzaboZs</a:t>
            </a:r>
          </a:p>
        </p:txBody>
      </p:sp>
      <p:sp>
        <p:nvSpPr>
          <p:cNvPr id="8" name="Rectangle 9"/>
          <p:cNvSpPr>
            <a:spLocks noGrp="1" noChangeArrowheads="1"/>
          </p:cNvSpPr>
          <p:nvPr>
            <p:ph type="sldNum" sz="quarter" idx="11"/>
          </p:nvPr>
        </p:nvSpPr>
        <p:spPr>
          <a:ln/>
        </p:spPr>
        <p:txBody>
          <a:bodyPr/>
          <a:lstStyle>
            <a:lvl1pPr>
              <a:defRPr/>
            </a:lvl1pPr>
          </a:lstStyle>
          <a:p>
            <a:pPr>
              <a:defRPr/>
            </a:pPr>
            <a:fld id="{0DC7C312-F233-4176-9F9F-AE9E600C59BF}" type="slidenum">
              <a:rPr lang="hu-HU"/>
              <a:pPr>
                <a:defRPr/>
              </a:pPr>
              <a:t>‹#›</a:t>
            </a:fld>
            <a:endParaRPr lang="hu-HU"/>
          </a:p>
        </p:txBody>
      </p:sp>
    </p:spTree>
    <p:extLst>
      <p:ext uri="{BB962C8B-B14F-4D97-AF65-F5344CB8AC3E}">
        <p14:creationId xmlns:p14="http://schemas.microsoft.com/office/powerpoint/2010/main" val="3249910121"/>
      </p:ext>
    </p:extLst>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Rectangle 15"/>
          <p:cNvSpPr>
            <a:spLocks noGrp="1" noChangeArrowheads="1"/>
          </p:cNvSpPr>
          <p:nvPr>
            <p:ph type="ftr" sz="quarter" idx="10"/>
          </p:nvPr>
        </p:nvSpPr>
        <p:spPr>
          <a:ln/>
        </p:spPr>
        <p:txBody>
          <a:bodyPr/>
          <a:lstStyle>
            <a:lvl1pPr>
              <a:defRPr/>
            </a:lvl1pPr>
          </a:lstStyle>
          <a:p>
            <a:pPr>
              <a:defRPr/>
            </a:pPr>
            <a:r>
              <a:rPr lang="hu-HU"/>
              <a:t>SzaboZs</a:t>
            </a:r>
          </a:p>
        </p:txBody>
      </p:sp>
      <p:sp>
        <p:nvSpPr>
          <p:cNvPr id="4" name="Rectangle 9"/>
          <p:cNvSpPr>
            <a:spLocks noGrp="1" noChangeArrowheads="1"/>
          </p:cNvSpPr>
          <p:nvPr>
            <p:ph type="sldNum" sz="quarter" idx="11"/>
          </p:nvPr>
        </p:nvSpPr>
        <p:spPr>
          <a:ln/>
        </p:spPr>
        <p:txBody>
          <a:bodyPr/>
          <a:lstStyle>
            <a:lvl1pPr>
              <a:defRPr/>
            </a:lvl1pPr>
          </a:lstStyle>
          <a:p>
            <a:pPr>
              <a:defRPr/>
            </a:pPr>
            <a:fld id="{A8C0436F-A9FF-466B-8F40-6418C1D50AD5}" type="slidenum">
              <a:rPr lang="hu-HU"/>
              <a:pPr>
                <a:defRPr/>
              </a:pPr>
              <a:t>‹#›</a:t>
            </a:fld>
            <a:endParaRPr lang="hu-HU"/>
          </a:p>
        </p:txBody>
      </p:sp>
    </p:spTree>
    <p:extLst>
      <p:ext uri="{BB962C8B-B14F-4D97-AF65-F5344CB8AC3E}">
        <p14:creationId xmlns:p14="http://schemas.microsoft.com/office/powerpoint/2010/main" val="4110854253"/>
      </p:ext>
    </p:extLst>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r>
              <a:rPr lang="hu-HU"/>
              <a:t>SzaboZs</a:t>
            </a:r>
          </a:p>
        </p:txBody>
      </p:sp>
      <p:sp>
        <p:nvSpPr>
          <p:cNvPr id="3" name="Rectangle 9"/>
          <p:cNvSpPr>
            <a:spLocks noGrp="1" noChangeArrowheads="1"/>
          </p:cNvSpPr>
          <p:nvPr>
            <p:ph type="sldNum" sz="quarter" idx="11"/>
          </p:nvPr>
        </p:nvSpPr>
        <p:spPr>
          <a:ln/>
        </p:spPr>
        <p:txBody>
          <a:bodyPr/>
          <a:lstStyle>
            <a:lvl1pPr>
              <a:defRPr/>
            </a:lvl1pPr>
          </a:lstStyle>
          <a:p>
            <a:pPr>
              <a:defRPr/>
            </a:pPr>
            <a:fld id="{3E2B4607-7461-4212-824A-80C2AA698AE4}" type="slidenum">
              <a:rPr lang="hu-HU"/>
              <a:pPr>
                <a:defRPr/>
              </a:pPr>
              <a:t>‹#›</a:t>
            </a:fld>
            <a:endParaRPr lang="hu-HU"/>
          </a:p>
        </p:txBody>
      </p:sp>
    </p:spTree>
    <p:extLst>
      <p:ext uri="{BB962C8B-B14F-4D97-AF65-F5344CB8AC3E}">
        <p14:creationId xmlns:p14="http://schemas.microsoft.com/office/powerpoint/2010/main" val="1698321538"/>
      </p:ext>
    </p:extLst>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a:t>Mintacím szerkesztése</a:t>
            </a:r>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15"/>
          <p:cNvSpPr>
            <a:spLocks noGrp="1" noChangeArrowheads="1"/>
          </p:cNvSpPr>
          <p:nvPr>
            <p:ph type="ftr" sz="quarter" idx="10"/>
          </p:nvPr>
        </p:nvSpPr>
        <p:spPr>
          <a:ln/>
        </p:spPr>
        <p:txBody>
          <a:bodyPr/>
          <a:lstStyle>
            <a:lvl1pPr>
              <a:defRPr/>
            </a:lvl1pPr>
          </a:lstStyle>
          <a:p>
            <a:pPr>
              <a:defRPr/>
            </a:pPr>
            <a:r>
              <a:rPr lang="hu-HU"/>
              <a:t>SzaboZs</a:t>
            </a:r>
          </a:p>
        </p:txBody>
      </p:sp>
      <p:sp>
        <p:nvSpPr>
          <p:cNvPr id="6" name="Rectangle 9"/>
          <p:cNvSpPr>
            <a:spLocks noGrp="1" noChangeArrowheads="1"/>
          </p:cNvSpPr>
          <p:nvPr>
            <p:ph type="sldNum" sz="quarter" idx="11"/>
          </p:nvPr>
        </p:nvSpPr>
        <p:spPr>
          <a:ln/>
        </p:spPr>
        <p:txBody>
          <a:bodyPr/>
          <a:lstStyle>
            <a:lvl1pPr>
              <a:defRPr/>
            </a:lvl1pPr>
          </a:lstStyle>
          <a:p>
            <a:pPr>
              <a:defRPr/>
            </a:pPr>
            <a:fld id="{B12C4A87-4D0F-4CBD-BD5B-CF69A9F2644C}" type="slidenum">
              <a:rPr lang="hu-HU"/>
              <a:pPr>
                <a:defRPr/>
              </a:pPr>
              <a:t>‹#›</a:t>
            </a:fld>
            <a:endParaRPr lang="hu-HU"/>
          </a:p>
        </p:txBody>
      </p:sp>
    </p:spTree>
    <p:extLst>
      <p:ext uri="{BB962C8B-B14F-4D97-AF65-F5344CB8AC3E}">
        <p14:creationId xmlns:p14="http://schemas.microsoft.com/office/powerpoint/2010/main" val="3061110080"/>
      </p:ext>
    </p:extLst>
  </p:cSld>
  <p:clrMapOvr>
    <a:masterClrMapping/>
  </p:clrMapOvr>
  <p:transition spd="med">
    <p:cove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7950" y="115888"/>
            <a:ext cx="89281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dirty="0" err="1"/>
              <a:t>Click</a:t>
            </a:r>
            <a:r>
              <a:rPr lang="hu-HU" dirty="0"/>
              <a:t> </a:t>
            </a:r>
            <a:r>
              <a:rPr lang="hu-HU" dirty="0" err="1"/>
              <a:t>to</a:t>
            </a:r>
            <a:r>
              <a:rPr lang="hu-HU" dirty="0"/>
              <a:t> </a:t>
            </a:r>
            <a:r>
              <a:rPr lang="hu-HU" dirty="0" err="1"/>
              <a:t>edit</a:t>
            </a:r>
            <a:r>
              <a:rPr lang="hu-HU" dirty="0"/>
              <a:t> Master </a:t>
            </a:r>
            <a:r>
              <a:rPr lang="hu-HU" dirty="0" err="1"/>
              <a:t>title</a:t>
            </a:r>
            <a:r>
              <a:rPr lang="hu-HU" dirty="0"/>
              <a:t> </a:t>
            </a:r>
            <a:r>
              <a:rPr lang="hu-HU" dirty="0" err="1"/>
              <a:t>style</a:t>
            </a:r>
            <a:endParaRPr lang="hu-HU" dirty="0"/>
          </a:p>
        </p:txBody>
      </p:sp>
      <p:sp>
        <p:nvSpPr>
          <p:cNvPr id="1027" name="Rectangle 3"/>
          <p:cNvSpPr>
            <a:spLocks noGrp="1" noChangeArrowheads="1"/>
          </p:cNvSpPr>
          <p:nvPr>
            <p:ph type="body" idx="1"/>
          </p:nvPr>
        </p:nvSpPr>
        <p:spPr bwMode="auto">
          <a:xfrm>
            <a:off x="107950" y="692150"/>
            <a:ext cx="8928100"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a:t>Click to edit Master text styles</a:t>
            </a:r>
          </a:p>
          <a:p>
            <a:pPr lvl="1"/>
            <a:r>
              <a:rPr lang="hu-HU"/>
              <a:t>Second level</a:t>
            </a:r>
          </a:p>
          <a:p>
            <a:pPr lvl="2"/>
            <a:r>
              <a:rPr lang="hu-HU"/>
              <a:t>Third level</a:t>
            </a:r>
          </a:p>
          <a:p>
            <a:pPr lvl="3"/>
            <a:r>
              <a:rPr lang="hu-HU"/>
              <a:t>Fourth level</a:t>
            </a:r>
          </a:p>
          <a:p>
            <a:pPr lvl="4"/>
            <a:r>
              <a:rPr lang="hu-HU"/>
              <a:t>Fifth level</a:t>
            </a:r>
          </a:p>
        </p:txBody>
      </p:sp>
      <p:sp>
        <p:nvSpPr>
          <p:cNvPr id="55303" name="Rectangle 7"/>
          <p:cNvSpPr>
            <a:spLocks noGrp="1" noChangeArrowheads="1"/>
          </p:cNvSpPr>
          <p:nvPr>
            <p:ph type="dt" sz="half" idx="2"/>
          </p:nvPr>
        </p:nvSpPr>
        <p:spPr bwMode="auto">
          <a:xfrm>
            <a:off x="611188" y="6562725"/>
            <a:ext cx="1727200" cy="179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chemeClr val="tx1"/>
                </a:solidFill>
              </a:defRPr>
            </a:lvl1pPr>
          </a:lstStyle>
          <a:p>
            <a:pPr>
              <a:defRPr/>
            </a:pPr>
            <a:endParaRPr lang="hu-HU"/>
          </a:p>
        </p:txBody>
      </p:sp>
      <p:sp>
        <p:nvSpPr>
          <p:cNvPr id="55305" name="Rectangle 9"/>
          <p:cNvSpPr>
            <a:spLocks noGrp="1" noChangeArrowheads="1"/>
          </p:cNvSpPr>
          <p:nvPr>
            <p:ph type="sldNum" sz="quarter" idx="4"/>
          </p:nvPr>
        </p:nvSpPr>
        <p:spPr bwMode="auto">
          <a:xfrm>
            <a:off x="7596188" y="6562725"/>
            <a:ext cx="1196975" cy="179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pPr>
              <a:defRPr/>
            </a:pPr>
            <a:fld id="{E7309FB9-9E6D-4EAF-8AB4-3A8A968BBDC0}" type="slidenum">
              <a:rPr lang="hu-HU"/>
              <a:pPr>
                <a:defRPr/>
              </a:pPr>
              <a:t>‹#›</a:t>
            </a:fld>
            <a:endParaRPr lang="hu-HU"/>
          </a:p>
        </p:txBody>
      </p:sp>
      <p:sp>
        <p:nvSpPr>
          <p:cNvPr id="1030" name="Rectangle 10"/>
          <p:cNvSpPr>
            <a:spLocks noChangeArrowheads="1"/>
          </p:cNvSpPr>
          <p:nvPr userDrawn="1"/>
        </p:nvSpPr>
        <p:spPr bwMode="auto">
          <a:xfrm>
            <a:off x="107950" y="6562725"/>
            <a:ext cx="719138"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hu-HU" sz="1000">
                <a:solidFill>
                  <a:schemeClr val="tx1"/>
                </a:solidFill>
              </a:rPr>
              <a:t>V 1.0</a:t>
            </a:r>
          </a:p>
        </p:txBody>
      </p:sp>
      <p:sp>
        <p:nvSpPr>
          <p:cNvPr id="55311" name="Rectangle 15"/>
          <p:cNvSpPr>
            <a:spLocks noGrp="1" noChangeArrowheads="1"/>
          </p:cNvSpPr>
          <p:nvPr>
            <p:ph type="ftr" sz="quarter" idx="3"/>
          </p:nvPr>
        </p:nvSpPr>
        <p:spPr bwMode="auto">
          <a:xfrm>
            <a:off x="2446338" y="6564313"/>
            <a:ext cx="4246562" cy="179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chemeClr val="tx1"/>
                </a:solidFill>
              </a:defRPr>
            </a:lvl1pPr>
          </a:lstStyle>
          <a:p>
            <a:pPr>
              <a:defRPr/>
            </a:pPr>
            <a:r>
              <a:rPr lang="hu-HU"/>
              <a:t>SzaboZs</a:t>
            </a:r>
          </a:p>
        </p:txBody>
      </p:sp>
    </p:spTree>
  </p:cSld>
  <p:clrMap bg1="lt1" tx1="dk1" bg2="lt2" tx2="dk2" accent1="accent1" accent2="accent2" accent3="accent3" accent4="accent4" accent5="accent5" accent6="accent6" hlink="hlink" folHlink="folHlink"/>
  <p:sldLayoutIdLst>
    <p:sldLayoutId id="2147484015" r:id="rId1"/>
  </p:sldLayoutIdLst>
  <p:transition spd="med">
    <p:cover/>
  </p:transition>
  <p:hf hdr="0" ftr="0" dt="0"/>
  <p:txStyles>
    <p:titleStyle>
      <a:lvl1pPr algn="l" rtl="0" eaLnBrk="0" fontAlgn="base" hangingPunct="0">
        <a:spcBef>
          <a:spcPct val="0"/>
        </a:spcBef>
        <a:spcAft>
          <a:spcPct val="0"/>
        </a:spcAft>
        <a:defRPr sz="3200" b="1">
          <a:solidFill>
            <a:srgbClr val="606060"/>
          </a:solidFill>
          <a:latin typeface="Calibri" panose="020F0502020204030204" pitchFamily="34" charset="0"/>
          <a:ea typeface="+mj-ea"/>
          <a:cs typeface="+mj-cs"/>
        </a:defRPr>
      </a:lvl1pPr>
      <a:lvl2pPr algn="l" rtl="0" eaLnBrk="0" fontAlgn="base" hangingPunct="0">
        <a:spcBef>
          <a:spcPct val="0"/>
        </a:spcBef>
        <a:spcAft>
          <a:spcPct val="0"/>
        </a:spcAft>
        <a:defRPr sz="3200" b="1">
          <a:solidFill>
            <a:srgbClr val="606060"/>
          </a:solidFill>
          <a:latin typeface="Segoe UI" pitchFamily="34" charset="0"/>
        </a:defRPr>
      </a:lvl2pPr>
      <a:lvl3pPr algn="l" rtl="0" eaLnBrk="0" fontAlgn="base" hangingPunct="0">
        <a:spcBef>
          <a:spcPct val="0"/>
        </a:spcBef>
        <a:spcAft>
          <a:spcPct val="0"/>
        </a:spcAft>
        <a:defRPr sz="3200" b="1">
          <a:solidFill>
            <a:srgbClr val="606060"/>
          </a:solidFill>
          <a:latin typeface="Segoe UI" pitchFamily="34" charset="0"/>
        </a:defRPr>
      </a:lvl3pPr>
      <a:lvl4pPr algn="l" rtl="0" eaLnBrk="0" fontAlgn="base" hangingPunct="0">
        <a:spcBef>
          <a:spcPct val="0"/>
        </a:spcBef>
        <a:spcAft>
          <a:spcPct val="0"/>
        </a:spcAft>
        <a:defRPr sz="3200" b="1">
          <a:solidFill>
            <a:srgbClr val="606060"/>
          </a:solidFill>
          <a:latin typeface="Segoe UI" pitchFamily="34" charset="0"/>
        </a:defRPr>
      </a:lvl4pPr>
      <a:lvl5pPr algn="l" rtl="0" eaLnBrk="0" fontAlgn="base" hangingPunct="0">
        <a:spcBef>
          <a:spcPct val="0"/>
        </a:spcBef>
        <a:spcAft>
          <a:spcPct val="0"/>
        </a:spcAft>
        <a:defRPr sz="3200" b="1">
          <a:solidFill>
            <a:srgbClr val="606060"/>
          </a:solidFill>
          <a:latin typeface="Segoe UI" pitchFamily="34" charset="0"/>
        </a:defRPr>
      </a:lvl5pPr>
      <a:lvl6pPr marL="457200" algn="l" rtl="0" fontAlgn="base">
        <a:spcBef>
          <a:spcPct val="0"/>
        </a:spcBef>
        <a:spcAft>
          <a:spcPct val="0"/>
        </a:spcAft>
        <a:defRPr sz="3200" b="1">
          <a:solidFill>
            <a:srgbClr val="606060"/>
          </a:solidFill>
          <a:latin typeface="Segoe UI" pitchFamily="34" charset="0"/>
        </a:defRPr>
      </a:lvl6pPr>
      <a:lvl7pPr marL="914400" algn="l" rtl="0" fontAlgn="base">
        <a:spcBef>
          <a:spcPct val="0"/>
        </a:spcBef>
        <a:spcAft>
          <a:spcPct val="0"/>
        </a:spcAft>
        <a:defRPr sz="3200" b="1">
          <a:solidFill>
            <a:srgbClr val="606060"/>
          </a:solidFill>
          <a:latin typeface="Segoe UI" pitchFamily="34" charset="0"/>
        </a:defRPr>
      </a:lvl7pPr>
      <a:lvl8pPr marL="1371600" algn="l" rtl="0" fontAlgn="base">
        <a:spcBef>
          <a:spcPct val="0"/>
        </a:spcBef>
        <a:spcAft>
          <a:spcPct val="0"/>
        </a:spcAft>
        <a:defRPr sz="3200" b="1">
          <a:solidFill>
            <a:srgbClr val="606060"/>
          </a:solidFill>
          <a:latin typeface="Segoe UI" pitchFamily="34" charset="0"/>
        </a:defRPr>
      </a:lvl8pPr>
      <a:lvl9pPr marL="1828800" algn="l" rtl="0" fontAlgn="base">
        <a:spcBef>
          <a:spcPct val="0"/>
        </a:spcBef>
        <a:spcAft>
          <a:spcPct val="0"/>
        </a:spcAft>
        <a:defRPr sz="3200" b="1">
          <a:solidFill>
            <a:srgbClr val="606060"/>
          </a:solidFill>
          <a:latin typeface="Segoe UI" pitchFamily="34"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07950" y="115888"/>
            <a:ext cx="89281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dirty="0"/>
              <a:t>Mintacím szerkesztése</a:t>
            </a:r>
          </a:p>
        </p:txBody>
      </p:sp>
      <p:sp>
        <p:nvSpPr>
          <p:cNvPr id="2051" name="Rectangle 3"/>
          <p:cNvSpPr>
            <a:spLocks noGrp="1" noChangeArrowheads="1"/>
          </p:cNvSpPr>
          <p:nvPr>
            <p:ph type="body" idx="1"/>
          </p:nvPr>
        </p:nvSpPr>
        <p:spPr bwMode="auto">
          <a:xfrm>
            <a:off x="107950" y="692150"/>
            <a:ext cx="8928100"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8" name="Rectangle 15"/>
          <p:cNvSpPr>
            <a:spLocks noGrp="1" noChangeArrowheads="1"/>
          </p:cNvSpPr>
          <p:nvPr>
            <p:ph type="ftr" sz="quarter" idx="3"/>
          </p:nvPr>
        </p:nvSpPr>
        <p:spPr bwMode="auto">
          <a:xfrm>
            <a:off x="2446338" y="6564313"/>
            <a:ext cx="4246562" cy="179387"/>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defRPr sz="1000">
                <a:solidFill>
                  <a:schemeClr val="tx1"/>
                </a:solidFill>
              </a:defRPr>
            </a:lvl1pPr>
          </a:lstStyle>
          <a:p>
            <a:pPr>
              <a:defRPr/>
            </a:pPr>
            <a:r>
              <a:rPr lang="hu-HU"/>
              <a:t>SzaboZs</a:t>
            </a:r>
          </a:p>
        </p:txBody>
      </p:sp>
      <p:sp>
        <p:nvSpPr>
          <p:cNvPr id="2053" name="Rectangle 10"/>
          <p:cNvSpPr>
            <a:spLocks noChangeArrowheads="1"/>
          </p:cNvSpPr>
          <p:nvPr userDrawn="1"/>
        </p:nvSpPr>
        <p:spPr bwMode="auto">
          <a:xfrm>
            <a:off x="107950" y="6562725"/>
            <a:ext cx="719138"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hu-HU" sz="1000">
                <a:solidFill>
                  <a:schemeClr val="tx1"/>
                </a:solidFill>
              </a:rPr>
              <a:t>V 1.0</a:t>
            </a:r>
          </a:p>
        </p:txBody>
      </p:sp>
      <p:sp>
        <p:nvSpPr>
          <p:cNvPr id="55305" name="Rectangle 9"/>
          <p:cNvSpPr>
            <a:spLocks noGrp="1" noChangeArrowheads="1"/>
          </p:cNvSpPr>
          <p:nvPr>
            <p:ph type="sldNum" sz="quarter" idx="4"/>
          </p:nvPr>
        </p:nvSpPr>
        <p:spPr bwMode="auto">
          <a:xfrm>
            <a:off x="7596188" y="6562725"/>
            <a:ext cx="1196975" cy="179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pPr>
              <a:defRPr/>
            </a:pPr>
            <a:fld id="{3A7DC47E-E48D-4991-9E17-7910E9DAA3E8}" type="slidenum">
              <a:rPr lang="hu-HU"/>
              <a:pPr>
                <a:defRPr/>
              </a:pPr>
              <a:t>‹#›</a:t>
            </a:fld>
            <a:endParaRPr lang="hu-HU"/>
          </a:p>
        </p:txBody>
      </p:sp>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Lst>
  <p:transition spd="med">
    <p:cover/>
  </p:transition>
  <p:hf hdr="0" ftr="0" dt="0"/>
  <p:txStyles>
    <p:titleStyle>
      <a:lvl1pPr algn="l" rtl="0" eaLnBrk="0" fontAlgn="base" hangingPunct="0">
        <a:spcBef>
          <a:spcPct val="0"/>
        </a:spcBef>
        <a:spcAft>
          <a:spcPct val="0"/>
        </a:spcAft>
        <a:defRPr sz="3200" b="1">
          <a:solidFill>
            <a:srgbClr val="606060"/>
          </a:solidFill>
          <a:latin typeface="Calibri" panose="020F0502020204030204" pitchFamily="34" charset="0"/>
          <a:ea typeface="+mj-ea"/>
          <a:cs typeface="+mj-cs"/>
        </a:defRPr>
      </a:lvl1pPr>
      <a:lvl2pPr algn="l" rtl="0" eaLnBrk="0" fontAlgn="base" hangingPunct="0">
        <a:spcBef>
          <a:spcPct val="0"/>
        </a:spcBef>
        <a:spcAft>
          <a:spcPct val="0"/>
        </a:spcAft>
        <a:defRPr sz="3200" b="1">
          <a:solidFill>
            <a:srgbClr val="606060"/>
          </a:solidFill>
          <a:latin typeface="Segoe UI" pitchFamily="34" charset="0"/>
        </a:defRPr>
      </a:lvl2pPr>
      <a:lvl3pPr algn="l" rtl="0" eaLnBrk="0" fontAlgn="base" hangingPunct="0">
        <a:spcBef>
          <a:spcPct val="0"/>
        </a:spcBef>
        <a:spcAft>
          <a:spcPct val="0"/>
        </a:spcAft>
        <a:defRPr sz="3200" b="1">
          <a:solidFill>
            <a:srgbClr val="606060"/>
          </a:solidFill>
          <a:latin typeface="Segoe UI" pitchFamily="34" charset="0"/>
        </a:defRPr>
      </a:lvl3pPr>
      <a:lvl4pPr algn="l" rtl="0" eaLnBrk="0" fontAlgn="base" hangingPunct="0">
        <a:spcBef>
          <a:spcPct val="0"/>
        </a:spcBef>
        <a:spcAft>
          <a:spcPct val="0"/>
        </a:spcAft>
        <a:defRPr sz="3200" b="1">
          <a:solidFill>
            <a:srgbClr val="606060"/>
          </a:solidFill>
          <a:latin typeface="Segoe UI" pitchFamily="34" charset="0"/>
        </a:defRPr>
      </a:lvl4pPr>
      <a:lvl5pPr algn="l" rtl="0" eaLnBrk="0" fontAlgn="base" hangingPunct="0">
        <a:spcBef>
          <a:spcPct val="0"/>
        </a:spcBef>
        <a:spcAft>
          <a:spcPct val="0"/>
        </a:spcAft>
        <a:defRPr sz="3200" b="1">
          <a:solidFill>
            <a:srgbClr val="606060"/>
          </a:solidFill>
          <a:latin typeface="Segoe UI" pitchFamily="34" charset="0"/>
        </a:defRPr>
      </a:lvl5pPr>
      <a:lvl6pPr marL="457200" algn="l" rtl="0" eaLnBrk="0" fontAlgn="base" hangingPunct="0">
        <a:spcBef>
          <a:spcPct val="0"/>
        </a:spcBef>
        <a:spcAft>
          <a:spcPct val="0"/>
        </a:spcAft>
        <a:defRPr sz="3200" b="1">
          <a:solidFill>
            <a:srgbClr val="606060"/>
          </a:solidFill>
          <a:latin typeface="Segoe UI" pitchFamily="34" charset="0"/>
        </a:defRPr>
      </a:lvl6pPr>
      <a:lvl7pPr marL="914400" algn="l" rtl="0" eaLnBrk="0" fontAlgn="base" hangingPunct="0">
        <a:spcBef>
          <a:spcPct val="0"/>
        </a:spcBef>
        <a:spcAft>
          <a:spcPct val="0"/>
        </a:spcAft>
        <a:defRPr sz="3200" b="1">
          <a:solidFill>
            <a:srgbClr val="606060"/>
          </a:solidFill>
          <a:latin typeface="Segoe UI" pitchFamily="34" charset="0"/>
        </a:defRPr>
      </a:lvl7pPr>
      <a:lvl8pPr marL="1371600" algn="l" rtl="0" eaLnBrk="0" fontAlgn="base" hangingPunct="0">
        <a:spcBef>
          <a:spcPct val="0"/>
        </a:spcBef>
        <a:spcAft>
          <a:spcPct val="0"/>
        </a:spcAft>
        <a:defRPr sz="3200" b="1">
          <a:solidFill>
            <a:srgbClr val="606060"/>
          </a:solidFill>
          <a:latin typeface="Segoe UI" pitchFamily="34" charset="0"/>
        </a:defRPr>
      </a:lvl8pPr>
      <a:lvl9pPr marL="1828800" algn="l" rtl="0" eaLnBrk="0" fontAlgn="base" hangingPunct="0">
        <a:spcBef>
          <a:spcPct val="0"/>
        </a:spcBef>
        <a:spcAft>
          <a:spcPct val="0"/>
        </a:spcAft>
        <a:defRPr sz="3200" b="1">
          <a:solidFill>
            <a:srgbClr val="606060"/>
          </a:solidFill>
          <a:latin typeface="Segoe UI" pitchFamily="34"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msdn.microsoft.com/en-us/library/bb882516.aspx"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Dia számának helye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eaLnBrk="1" hangingPunct="1"/>
            <a:fld id="{1CCD52CA-6380-49FE-80BE-6E2DFC2F268D}" type="slidenum">
              <a:rPr lang="hu-HU" sz="1000" smtClean="0">
                <a:solidFill>
                  <a:schemeClr val="tx1"/>
                </a:solidFill>
              </a:rPr>
              <a:pPr eaLnBrk="1" hangingPunct="1"/>
              <a:t>1</a:t>
            </a:fld>
            <a:endParaRPr lang="hu-HU" sz="1000">
              <a:solidFill>
                <a:schemeClr val="tx1"/>
              </a:solidFill>
            </a:endParaRPr>
          </a:p>
        </p:txBody>
      </p:sp>
      <p:sp>
        <p:nvSpPr>
          <p:cNvPr id="4100" name="Rectangle 8"/>
          <p:cNvSpPr>
            <a:spLocks noGrp="1" noChangeArrowheads="1"/>
          </p:cNvSpPr>
          <p:nvPr>
            <p:ph type="ctrTitle" idx="4294967295"/>
          </p:nvPr>
        </p:nvSpPr>
        <p:spPr>
          <a:xfrm>
            <a:off x="107950" y="1628775"/>
            <a:ext cx="8928100" cy="1470025"/>
          </a:xfrm>
        </p:spPr>
        <p:txBody>
          <a:bodyPr/>
          <a:lstStyle/>
          <a:p>
            <a:pPr algn="ctr" eaLnBrk="1" hangingPunct="1"/>
            <a:r>
              <a:rPr lang="hu-HU" sz="4000" dirty="0"/>
              <a:t>Haladó fejlesztési technikák</a:t>
            </a:r>
          </a:p>
        </p:txBody>
      </p:sp>
      <p:sp>
        <p:nvSpPr>
          <p:cNvPr id="4101" name="Rectangle 9"/>
          <p:cNvSpPr>
            <a:spLocks noGrp="1" noChangeArrowheads="1"/>
          </p:cNvSpPr>
          <p:nvPr>
            <p:ph type="subTitle" idx="4294967295"/>
          </p:nvPr>
        </p:nvSpPr>
        <p:spPr>
          <a:xfrm>
            <a:off x="107950" y="3141663"/>
            <a:ext cx="8928100" cy="3024187"/>
          </a:xfrm>
          <a:noFill/>
        </p:spPr>
        <p:txBody>
          <a:bodyPr lIns="360000"/>
          <a:lstStyle/>
          <a:p>
            <a:pPr marL="0" indent="0" eaLnBrk="1" hangingPunct="1">
              <a:spcBef>
                <a:spcPct val="0"/>
              </a:spcBef>
              <a:buNone/>
              <a:tabLst>
                <a:tab pos="442913" algn="l"/>
              </a:tabLst>
            </a:pPr>
            <a:r>
              <a:rPr lang="hu-HU" sz="2000" b="0" dirty="0"/>
              <a:t>Követelmények</a:t>
            </a:r>
          </a:p>
          <a:p>
            <a:pPr marL="0" indent="0" eaLnBrk="1" hangingPunct="1">
              <a:spcBef>
                <a:spcPct val="0"/>
              </a:spcBef>
              <a:buNone/>
              <a:tabLst>
                <a:tab pos="442913" algn="l"/>
              </a:tabLst>
            </a:pPr>
            <a:r>
              <a:rPr lang="hu-HU" sz="2000" b="0" dirty="0" err="1"/>
              <a:t>Delegate</a:t>
            </a:r>
            <a:r>
              <a:rPr lang="hu-HU" sz="2000" b="0" dirty="0"/>
              <a:t> – ismétlés</a:t>
            </a:r>
          </a:p>
          <a:p>
            <a:pPr marL="0" indent="0" eaLnBrk="1" hangingPunct="1">
              <a:spcBef>
                <a:spcPct val="0"/>
              </a:spcBef>
              <a:buNone/>
              <a:tabLst>
                <a:tab pos="442913" algn="l"/>
              </a:tabLst>
            </a:pPr>
            <a:r>
              <a:rPr lang="hu-HU" sz="2000" b="0" dirty="0" err="1"/>
              <a:t>Delegate-ek</a:t>
            </a:r>
            <a:r>
              <a:rPr lang="hu-HU" sz="2000" b="0" dirty="0"/>
              <a:t> modern használata</a:t>
            </a:r>
          </a:p>
          <a:p>
            <a:pPr marL="0" indent="0" eaLnBrk="1" hangingPunct="1">
              <a:spcBef>
                <a:spcPct val="0"/>
              </a:spcBef>
              <a:buFontTx/>
              <a:buNone/>
              <a:tabLst>
                <a:tab pos="442913" algn="l"/>
              </a:tabLst>
            </a:pPr>
            <a:endParaRPr lang="hu-HU" sz="2000" b="0" dirty="0"/>
          </a:p>
        </p:txBody>
      </p:sp>
    </p:spTree>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ltLang="hu-HU" dirty="0" err="1">
                <a:latin typeface="+mn-lt"/>
              </a:rPr>
              <a:t>Az</a:t>
            </a:r>
            <a:r>
              <a:rPr lang="en-US" altLang="hu-HU" dirty="0">
                <a:latin typeface="+mn-lt"/>
              </a:rPr>
              <a:t> </a:t>
            </a:r>
            <a:r>
              <a:rPr lang="hu-HU" altLang="hu-HU" dirty="0" err="1">
                <a:latin typeface="+mn-lt"/>
              </a:rPr>
              <a:t>Array.Sort</a:t>
            </a:r>
            <a:r>
              <a:rPr lang="en-US" altLang="hu-HU" dirty="0">
                <a:latin typeface="+mn-lt"/>
              </a:rPr>
              <a:t> </a:t>
            </a:r>
            <a:r>
              <a:rPr lang="hu-HU" altLang="hu-HU" dirty="0">
                <a:latin typeface="+mn-lt"/>
              </a:rPr>
              <a:t>újra-felfedezése</a:t>
            </a:r>
          </a:p>
        </p:txBody>
      </p:sp>
      <p:sp>
        <p:nvSpPr>
          <p:cNvPr id="11269" name="Rectangle 3"/>
          <p:cNvSpPr>
            <a:spLocks noGrp="1" noChangeArrowheads="1"/>
          </p:cNvSpPr>
          <p:nvPr>
            <p:ph type="body" idx="1"/>
          </p:nvPr>
        </p:nvSpPr>
        <p:spPr/>
        <p:txBody>
          <a:bodyPr/>
          <a:lstStyle/>
          <a:p>
            <a:pPr>
              <a:lnSpc>
                <a:spcPct val="115000"/>
              </a:lnSpc>
              <a:buFontTx/>
              <a:buNone/>
            </a:pPr>
            <a:r>
              <a:rPr lang="hu-HU" altLang="hu-HU" sz="2000">
                <a:solidFill>
                  <a:srgbClr val="0000FF"/>
                </a:solidFill>
                <a:latin typeface="Consolas" pitchFamily="49" charset="0"/>
                <a:ea typeface="Calibri" pitchFamily="34" charset="0"/>
                <a:cs typeface="Calibri" pitchFamily="34" charset="0"/>
              </a:rPr>
              <a:t>class</a:t>
            </a:r>
            <a:r>
              <a:rPr lang="hu-HU" altLang="hu-HU" sz="2000">
                <a:latin typeface="Consolas" pitchFamily="49" charset="0"/>
                <a:ea typeface="Calibri" pitchFamily="34" charset="0"/>
                <a:cs typeface="Calibri" pitchFamily="34" charset="0"/>
              </a:rPr>
              <a:t> </a:t>
            </a:r>
            <a:r>
              <a:rPr lang="hu-HU" altLang="hu-HU" sz="2000">
                <a:solidFill>
                  <a:srgbClr val="2B91AF"/>
                </a:solidFill>
                <a:latin typeface="Consolas" pitchFamily="49" charset="0"/>
                <a:ea typeface="Calibri" pitchFamily="34" charset="0"/>
                <a:cs typeface="Calibri" pitchFamily="34" charset="0"/>
              </a:rPr>
              <a:t>Diak</a:t>
            </a:r>
            <a:endParaRPr lang="hu-HU" altLang="hu-HU" sz="2000">
              <a:ea typeface="Calibri" pitchFamily="34" charset="0"/>
              <a:cs typeface="Calibri" pitchFamily="34" charset="0"/>
            </a:endParaRPr>
          </a:p>
          <a:p>
            <a:pPr>
              <a:lnSpc>
                <a:spcPct val="115000"/>
              </a:lnSpc>
              <a:buFontTx/>
              <a:buNone/>
            </a:pPr>
            <a:r>
              <a:rPr lang="hu-HU" altLang="hu-HU" sz="2000">
                <a:latin typeface="Consolas" pitchFamily="49" charset="0"/>
                <a:ea typeface="Calibri" pitchFamily="34" charset="0"/>
                <a:cs typeface="Calibri" pitchFamily="34" charset="0"/>
              </a:rPr>
              <a:t>{</a:t>
            </a:r>
            <a:endParaRPr lang="hu-HU" altLang="hu-HU" sz="2000">
              <a:ea typeface="Calibri" pitchFamily="34" charset="0"/>
              <a:cs typeface="Calibri" pitchFamily="34" charset="0"/>
            </a:endParaRPr>
          </a:p>
          <a:p>
            <a:pPr>
              <a:lnSpc>
                <a:spcPct val="115000"/>
              </a:lnSpc>
              <a:buFontTx/>
              <a:buNone/>
            </a:pPr>
            <a:r>
              <a:rPr lang="hu-HU" altLang="hu-HU" sz="2000">
                <a:latin typeface="Consolas" pitchFamily="49" charset="0"/>
                <a:ea typeface="Calibri" pitchFamily="34" charset="0"/>
                <a:cs typeface="Calibri" pitchFamily="34" charset="0"/>
              </a:rPr>
              <a:t>    </a:t>
            </a:r>
            <a:r>
              <a:rPr lang="hu-HU" altLang="hu-HU" sz="2000">
                <a:solidFill>
                  <a:srgbClr val="0000FF"/>
                </a:solidFill>
                <a:latin typeface="Consolas" pitchFamily="49" charset="0"/>
                <a:ea typeface="Calibri" pitchFamily="34" charset="0"/>
                <a:cs typeface="Calibri" pitchFamily="34" charset="0"/>
              </a:rPr>
              <a:t>public</a:t>
            </a:r>
            <a:r>
              <a:rPr lang="hu-HU" altLang="hu-HU" sz="2000">
                <a:latin typeface="Consolas" pitchFamily="49" charset="0"/>
                <a:ea typeface="Calibri" pitchFamily="34" charset="0"/>
                <a:cs typeface="Calibri" pitchFamily="34" charset="0"/>
              </a:rPr>
              <a:t> </a:t>
            </a:r>
            <a:r>
              <a:rPr lang="hu-HU" altLang="hu-HU" sz="2000">
                <a:solidFill>
                  <a:srgbClr val="0000FF"/>
                </a:solidFill>
                <a:latin typeface="Consolas" pitchFamily="49" charset="0"/>
                <a:ea typeface="Calibri" pitchFamily="34" charset="0"/>
                <a:cs typeface="Calibri" pitchFamily="34" charset="0"/>
              </a:rPr>
              <a:t>string</a:t>
            </a:r>
            <a:r>
              <a:rPr lang="hu-HU" altLang="hu-HU" sz="2000">
                <a:latin typeface="Consolas" pitchFamily="49" charset="0"/>
                <a:ea typeface="Calibri" pitchFamily="34" charset="0"/>
                <a:cs typeface="Calibri" pitchFamily="34" charset="0"/>
              </a:rPr>
              <a:t> Nev { get; set; }</a:t>
            </a:r>
            <a:endParaRPr lang="hu-HU" altLang="hu-HU" sz="2000">
              <a:ea typeface="Calibri" pitchFamily="34" charset="0"/>
              <a:cs typeface="Calibri" pitchFamily="34" charset="0"/>
            </a:endParaRPr>
          </a:p>
          <a:p>
            <a:pPr>
              <a:lnSpc>
                <a:spcPct val="115000"/>
              </a:lnSpc>
              <a:buFontTx/>
              <a:buNone/>
            </a:pPr>
            <a:r>
              <a:rPr lang="hu-HU" altLang="hu-HU" sz="2000">
                <a:latin typeface="Consolas" pitchFamily="49" charset="0"/>
                <a:ea typeface="Calibri" pitchFamily="34" charset="0"/>
                <a:cs typeface="Calibri" pitchFamily="34" charset="0"/>
              </a:rPr>
              <a:t>    </a:t>
            </a:r>
            <a:r>
              <a:rPr lang="hu-HU" altLang="hu-HU" sz="2000">
                <a:solidFill>
                  <a:srgbClr val="0000FF"/>
                </a:solidFill>
                <a:latin typeface="Consolas" pitchFamily="49" charset="0"/>
                <a:ea typeface="Calibri" pitchFamily="34" charset="0"/>
                <a:cs typeface="Calibri" pitchFamily="34" charset="0"/>
              </a:rPr>
              <a:t>public</a:t>
            </a:r>
            <a:r>
              <a:rPr lang="hu-HU" altLang="hu-HU" sz="2000">
                <a:latin typeface="Consolas" pitchFamily="49" charset="0"/>
                <a:ea typeface="Calibri" pitchFamily="34" charset="0"/>
                <a:cs typeface="Calibri" pitchFamily="34" charset="0"/>
              </a:rPr>
              <a:t> </a:t>
            </a:r>
            <a:r>
              <a:rPr lang="hu-HU" altLang="hu-HU" sz="2000">
                <a:solidFill>
                  <a:srgbClr val="0000FF"/>
                </a:solidFill>
                <a:latin typeface="Consolas" pitchFamily="49" charset="0"/>
                <a:ea typeface="Calibri" pitchFamily="34" charset="0"/>
                <a:cs typeface="Calibri" pitchFamily="34" charset="0"/>
              </a:rPr>
              <a:t>int</a:t>
            </a:r>
            <a:r>
              <a:rPr lang="hu-HU" altLang="hu-HU" sz="2000">
                <a:latin typeface="Consolas" pitchFamily="49" charset="0"/>
                <a:ea typeface="Calibri" pitchFamily="34" charset="0"/>
                <a:cs typeface="Calibri" pitchFamily="34" charset="0"/>
              </a:rPr>
              <a:t> Kreditek { get; set; }</a:t>
            </a:r>
            <a:endParaRPr lang="hu-HU" altLang="hu-HU" sz="2000">
              <a:ea typeface="Calibri" pitchFamily="34" charset="0"/>
              <a:cs typeface="Calibri" pitchFamily="34" charset="0"/>
            </a:endParaRPr>
          </a:p>
          <a:p>
            <a:pPr>
              <a:lnSpc>
                <a:spcPct val="115000"/>
              </a:lnSpc>
              <a:buFontTx/>
              <a:buNone/>
            </a:pPr>
            <a:r>
              <a:rPr lang="hu-HU" altLang="hu-HU" sz="2000">
                <a:latin typeface="Consolas" pitchFamily="49" charset="0"/>
                <a:ea typeface="Calibri" pitchFamily="34" charset="0"/>
                <a:cs typeface="Calibri" pitchFamily="34" charset="0"/>
              </a:rPr>
              <a:t>    </a:t>
            </a:r>
            <a:r>
              <a:rPr lang="hu-HU" altLang="hu-HU" sz="2000">
                <a:solidFill>
                  <a:srgbClr val="0000FF"/>
                </a:solidFill>
                <a:latin typeface="Consolas" pitchFamily="49" charset="0"/>
                <a:ea typeface="Calibri" pitchFamily="34" charset="0"/>
                <a:cs typeface="Calibri" pitchFamily="34" charset="0"/>
              </a:rPr>
              <a:t>public</a:t>
            </a:r>
            <a:r>
              <a:rPr lang="hu-HU" altLang="hu-HU" sz="2000">
                <a:latin typeface="Consolas" pitchFamily="49" charset="0"/>
                <a:ea typeface="Calibri" pitchFamily="34" charset="0"/>
                <a:cs typeface="Calibri" pitchFamily="34" charset="0"/>
              </a:rPr>
              <a:t> Diak(</a:t>
            </a:r>
            <a:r>
              <a:rPr lang="hu-HU" altLang="hu-HU" sz="2000">
                <a:solidFill>
                  <a:srgbClr val="0000FF"/>
                </a:solidFill>
                <a:latin typeface="Consolas" pitchFamily="49" charset="0"/>
                <a:ea typeface="Calibri" pitchFamily="34" charset="0"/>
                <a:cs typeface="Calibri" pitchFamily="34" charset="0"/>
              </a:rPr>
              <a:t>string</a:t>
            </a:r>
            <a:r>
              <a:rPr lang="hu-HU" altLang="hu-HU" sz="2000">
                <a:latin typeface="Consolas" pitchFamily="49" charset="0"/>
                <a:ea typeface="Calibri" pitchFamily="34" charset="0"/>
                <a:cs typeface="Calibri" pitchFamily="34" charset="0"/>
              </a:rPr>
              <a:t> nev, </a:t>
            </a:r>
            <a:r>
              <a:rPr lang="hu-HU" altLang="hu-HU" sz="2000">
                <a:solidFill>
                  <a:srgbClr val="0000FF"/>
                </a:solidFill>
                <a:latin typeface="Consolas" pitchFamily="49" charset="0"/>
                <a:ea typeface="Calibri" pitchFamily="34" charset="0"/>
                <a:cs typeface="Calibri" pitchFamily="34" charset="0"/>
              </a:rPr>
              <a:t>int</a:t>
            </a:r>
            <a:r>
              <a:rPr lang="hu-HU" altLang="hu-HU" sz="2000">
                <a:latin typeface="Consolas" pitchFamily="49" charset="0"/>
                <a:ea typeface="Calibri" pitchFamily="34" charset="0"/>
                <a:cs typeface="Calibri" pitchFamily="34" charset="0"/>
              </a:rPr>
              <a:t> kreditek)</a:t>
            </a:r>
            <a:endParaRPr lang="hu-HU" altLang="hu-HU" sz="2000">
              <a:ea typeface="Calibri" pitchFamily="34" charset="0"/>
              <a:cs typeface="Calibri" pitchFamily="34" charset="0"/>
            </a:endParaRPr>
          </a:p>
          <a:p>
            <a:pPr>
              <a:lnSpc>
                <a:spcPct val="115000"/>
              </a:lnSpc>
              <a:buFontTx/>
              <a:buNone/>
            </a:pPr>
            <a:r>
              <a:rPr lang="hu-HU" altLang="hu-HU" sz="2000">
                <a:latin typeface="Consolas" pitchFamily="49" charset="0"/>
                <a:ea typeface="Calibri" pitchFamily="34" charset="0"/>
                <a:cs typeface="Calibri" pitchFamily="34" charset="0"/>
              </a:rPr>
              <a:t>    {</a:t>
            </a:r>
            <a:endParaRPr lang="hu-HU" altLang="hu-HU" sz="2000">
              <a:ea typeface="Calibri" pitchFamily="34" charset="0"/>
              <a:cs typeface="Calibri" pitchFamily="34" charset="0"/>
            </a:endParaRPr>
          </a:p>
          <a:p>
            <a:pPr>
              <a:lnSpc>
                <a:spcPct val="115000"/>
              </a:lnSpc>
              <a:buFontTx/>
              <a:buNone/>
            </a:pPr>
            <a:r>
              <a:rPr lang="hu-HU" altLang="hu-HU" sz="2000">
                <a:latin typeface="Consolas" pitchFamily="49" charset="0"/>
                <a:ea typeface="Calibri" pitchFamily="34" charset="0"/>
                <a:cs typeface="Calibri" pitchFamily="34" charset="0"/>
              </a:rPr>
              <a:t>        </a:t>
            </a:r>
            <a:r>
              <a:rPr lang="hu-HU" altLang="hu-HU" sz="2000">
                <a:solidFill>
                  <a:srgbClr val="0000FF"/>
                </a:solidFill>
                <a:latin typeface="Consolas" pitchFamily="49" charset="0"/>
                <a:ea typeface="Calibri" pitchFamily="34" charset="0"/>
                <a:cs typeface="Calibri" pitchFamily="34" charset="0"/>
              </a:rPr>
              <a:t>this</a:t>
            </a:r>
            <a:r>
              <a:rPr lang="hu-HU" altLang="hu-HU" sz="2000">
                <a:latin typeface="Consolas" pitchFamily="49" charset="0"/>
                <a:ea typeface="Calibri" pitchFamily="34" charset="0"/>
                <a:cs typeface="Calibri" pitchFamily="34" charset="0"/>
              </a:rPr>
              <a:t>.Nev = nev; </a:t>
            </a:r>
            <a:r>
              <a:rPr lang="hu-HU" altLang="hu-HU" sz="2000">
                <a:solidFill>
                  <a:srgbClr val="0000FF"/>
                </a:solidFill>
                <a:latin typeface="Consolas" pitchFamily="49" charset="0"/>
                <a:ea typeface="Calibri" pitchFamily="34" charset="0"/>
                <a:cs typeface="Calibri" pitchFamily="34" charset="0"/>
              </a:rPr>
              <a:t>this</a:t>
            </a:r>
            <a:r>
              <a:rPr lang="hu-HU" altLang="hu-HU" sz="2000">
                <a:latin typeface="Consolas" pitchFamily="49" charset="0"/>
                <a:ea typeface="Calibri" pitchFamily="34" charset="0"/>
                <a:cs typeface="Calibri" pitchFamily="34" charset="0"/>
              </a:rPr>
              <a:t>.Kreditek = kreditek;</a:t>
            </a:r>
            <a:endParaRPr lang="hu-HU" altLang="hu-HU" sz="2000">
              <a:ea typeface="Calibri" pitchFamily="34" charset="0"/>
              <a:cs typeface="Calibri" pitchFamily="34" charset="0"/>
            </a:endParaRPr>
          </a:p>
          <a:p>
            <a:pPr>
              <a:lnSpc>
                <a:spcPct val="115000"/>
              </a:lnSpc>
              <a:buFontTx/>
              <a:buNone/>
            </a:pPr>
            <a:r>
              <a:rPr lang="hu-HU" altLang="hu-HU" sz="2000">
                <a:latin typeface="Consolas" pitchFamily="49" charset="0"/>
                <a:ea typeface="Calibri" pitchFamily="34" charset="0"/>
                <a:cs typeface="Calibri" pitchFamily="34" charset="0"/>
              </a:rPr>
              <a:t>    }</a:t>
            </a:r>
            <a:endParaRPr lang="hu-HU" altLang="hu-HU" sz="2000">
              <a:ea typeface="Calibri" pitchFamily="34" charset="0"/>
              <a:cs typeface="Calibri" pitchFamily="34" charset="0"/>
            </a:endParaRPr>
          </a:p>
          <a:p>
            <a:pPr>
              <a:lnSpc>
                <a:spcPct val="115000"/>
              </a:lnSpc>
              <a:buFontTx/>
              <a:buNone/>
            </a:pPr>
            <a:r>
              <a:rPr lang="hu-HU" altLang="hu-HU" sz="2000">
                <a:latin typeface="Consolas" pitchFamily="49" charset="0"/>
                <a:ea typeface="Calibri" pitchFamily="34" charset="0"/>
                <a:cs typeface="Calibri" pitchFamily="34" charset="0"/>
              </a:rPr>
              <a:t>}</a:t>
            </a:r>
            <a:endParaRPr lang="hu-HU" altLang="hu-HU" sz="2000">
              <a:ea typeface="Calibri" pitchFamily="34" charset="0"/>
              <a:cs typeface="Calibri" pitchFamily="34" charset="0"/>
            </a:endParaRPr>
          </a:p>
        </p:txBody>
      </p:sp>
      <p:sp>
        <p:nvSpPr>
          <p:cNvPr id="6" name="Szövegdoboz 5"/>
          <p:cNvSpPr txBox="1">
            <a:spLocks noChangeArrowheads="1"/>
          </p:cNvSpPr>
          <p:nvPr/>
        </p:nvSpPr>
        <p:spPr bwMode="auto">
          <a:xfrm>
            <a:off x="1763610" y="4286138"/>
            <a:ext cx="5500687" cy="2570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eaLnBrk="1" hangingPunct="1">
              <a:lnSpc>
                <a:spcPct val="115000"/>
              </a:lnSpc>
            </a:pPr>
            <a:r>
              <a:rPr lang="hu-HU" altLang="hu-HU" sz="2000" b="1">
                <a:solidFill>
                  <a:srgbClr val="2B91AF"/>
                </a:solidFill>
                <a:latin typeface="Consolas" pitchFamily="49" charset="0"/>
                <a:ea typeface="Calibri" pitchFamily="34" charset="0"/>
                <a:cs typeface="Calibri" pitchFamily="34" charset="0"/>
              </a:rPr>
              <a:t>Diak</a:t>
            </a:r>
            <a:r>
              <a:rPr lang="hu-HU" altLang="hu-HU" sz="2000" b="1">
                <a:latin typeface="Consolas" pitchFamily="49" charset="0"/>
                <a:ea typeface="Calibri" pitchFamily="34" charset="0"/>
                <a:cs typeface="Calibri" pitchFamily="34" charset="0"/>
              </a:rPr>
              <a:t>[] csoport = </a:t>
            </a:r>
            <a:r>
              <a:rPr lang="hu-HU" altLang="hu-HU" sz="2000" b="1">
                <a:solidFill>
                  <a:srgbClr val="0000FF"/>
                </a:solidFill>
                <a:latin typeface="Consolas" pitchFamily="49" charset="0"/>
                <a:ea typeface="Calibri" pitchFamily="34" charset="0"/>
                <a:cs typeface="Calibri" pitchFamily="34" charset="0"/>
              </a:rPr>
              <a:t>new</a:t>
            </a:r>
            <a:r>
              <a:rPr lang="hu-HU" altLang="hu-HU" sz="2000" b="1">
                <a:latin typeface="Consolas" pitchFamily="49" charset="0"/>
                <a:ea typeface="Calibri" pitchFamily="34" charset="0"/>
                <a:cs typeface="Calibri" pitchFamily="34" charset="0"/>
              </a:rPr>
              <a:t> </a:t>
            </a:r>
            <a:r>
              <a:rPr lang="hu-HU" altLang="hu-HU" sz="2000" b="1">
                <a:solidFill>
                  <a:srgbClr val="2B91AF"/>
                </a:solidFill>
                <a:latin typeface="Consolas" pitchFamily="49" charset="0"/>
                <a:ea typeface="Calibri" pitchFamily="34" charset="0"/>
                <a:cs typeface="Calibri" pitchFamily="34" charset="0"/>
              </a:rPr>
              <a:t>Diak</a:t>
            </a:r>
            <a:r>
              <a:rPr lang="hu-HU" altLang="hu-HU" sz="2000" b="1">
                <a:latin typeface="Consolas" pitchFamily="49" charset="0"/>
                <a:ea typeface="Calibri" pitchFamily="34" charset="0"/>
                <a:cs typeface="Calibri" pitchFamily="34" charset="0"/>
              </a:rPr>
              <a:t>[] {</a:t>
            </a:r>
            <a:endParaRPr lang="hu-HU" altLang="hu-HU" sz="2000" b="1">
              <a:ea typeface="Calibri" pitchFamily="34" charset="0"/>
              <a:cs typeface="Calibri" pitchFamily="34" charset="0"/>
            </a:endParaRPr>
          </a:p>
          <a:p>
            <a:pPr algn="l" eaLnBrk="1" hangingPunct="1">
              <a:lnSpc>
                <a:spcPct val="115000"/>
              </a:lnSpc>
            </a:pPr>
            <a:r>
              <a:rPr lang="hu-HU" altLang="hu-HU" sz="2000" b="1">
                <a:latin typeface="Consolas" pitchFamily="49" charset="0"/>
                <a:ea typeface="Calibri" pitchFamily="34" charset="0"/>
                <a:cs typeface="Calibri" pitchFamily="34" charset="0"/>
              </a:rPr>
              <a:t>    </a:t>
            </a:r>
            <a:r>
              <a:rPr lang="hu-HU" altLang="hu-HU" sz="2000" b="1">
                <a:solidFill>
                  <a:srgbClr val="0000FF"/>
                </a:solidFill>
                <a:latin typeface="Consolas" pitchFamily="49" charset="0"/>
                <a:ea typeface="Calibri" pitchFamily="34" charset="0"/>
                <a:cs typeface="Calibri" pitchFamily="34" charset="0"/>
              </a:rPr>
              <a:t>new</a:t>
            </a:r>
            <a:r>
              <a:rPr lang="hu-HU" altLang="hu-HU" sz="2000" b="1">
                <a:latin typeface="Consolas" pitchFamily="49" charset="0"/>
                <a:ea typeface="Calibri" pitchFamily="34" charset="0"/>
                <a:cs typeface="Calibri" pitchFamily="34" charset="0"/>
              </a:rPr>
              <a:t> </a:t>
            </a:r>
            <a:r>
              <a:rPr lang="hu-HU" altLang="hu-HU" sz="2000" b="1">
                <a:solidFill>
                  <a:srgbClr val="2B91AF"/>
                </a:solidFill>
                <a:latin typeface="Consolas" pitchFamily="49" charset="0"/>
                <a:ea typeface="Calibri" pitchFamily="34" charset="0"/>
                <a:cs typeface="Calibri" pitchFamily="34" charset="0"/>
              </a:rPr>
              <a:t>Diak</a:t>
            </a:r>
            <a:r>
              <a:rPr lang="hu-HU" altLang="hu-HU" sz="2000" b="1">
                <a:latin typeface="Consolas" pitchFamily="49" charset="0"/>
                <a:ea typeface="Calibri" pitchFamily="34" charset="0"/>
                <a:cs typeface="Calibri" pitchFamily="34" charset="0"/>
              </a:rPr>
              <a:t>(</a:t>
            </a:r>
            <a:r>
              <a:rPr lang="hu-HU" altLang="hu-HU" sz="2000" b="1">
                <a:solidFill>
                  <a:srgbClr val="A31515"/>
                </a:solidFill>
                <a:latin typeface="Consolas" pitchFamily="49" charset="0"/>
                <a:ea typeface="Calibri" pitchFamily="34" charset="0"/>
                <a:cs typeface="Calibri" pitchFamily="34" charset="0"/>
              </a:rPr>
              <a:t>"Első Egon"</a:t>
            </a:r>
            <a:r>
              <a:rPr lang="hu-HU" altLang="hu-HU" sz="2000" b="1">
                <a:latin typeface="Consolas" pitchFamily="49" charset="0"/>
                <a:ea typeface="Calibri" pitchFamily="34" charset="0"/>
                <a:cs typeface="Calibri" pitchFamily="34" charset="0"/>
              </a:rPr>
              <a:t>, 52),</a:t>
            </a:r>
            <a:endParaRPr lang="hu-HU" altLang="hu-HU" sz="2000" b="1">
              <a:ea typeface="Calibri" pitchFamily="34" charset="0"/>
              <a:cs typeface="Calibri" pitchFamily="34" charset="0"/>
            </a:endParaRPr>
          </a:p>
          <a:p>
            <a:pPr algn="l" eaLnBrk="1" hangingPunct="1">
              <a:lnSpc>
                <a:spcPct val="115000"/>
              </a:lnSpc>
            </a:pPr>
            <a:r>
              <a:rPr lang="hu-HU" altLang="hu-HU" sz="2000" b="1">
                <a:latin typeface="Consolas" pitchFamily="49" charset="0"/>
                <a:ea typeface="Calibri" pitchFamily="34" charset="0"/>
                <a:cs typeface="Calibri" pitchFamily="34" charset="0"/>
              </a:rPr>
              <a:t>    </a:t>
            </a:r>
            <a:r>
              <a:rPr lang="hu-HU" altLang="hu-HU" sz="2000" b="1">
                <a:solidFill>
                  <a:srgbClr val="0000FF"/>
                </a:solidFill>
                <a:latin typeface="Consolas" pitchFamily="49" charset="0"/>
                <a:ea typeface="Calibri" pitchFamily="34" charset="0"/>
                <a:cs typeface="Calibri" pitchFamily="34" charset="0"/>
              </a:rPr>
              <a:t>new</a:t>
            </a:r>
            <a:r>
              <a:rPr lang="hu-HU" altLang="hu-HU" sz="2000" b="1">
                <a:latin typeface="Consolas" pitchFamily="49" charset="0"/>
                <a:ea typeface="Calibri" pitchFamily="34" charset="0"/>
                <a:cs typeface="Calibri" pitchFamily="34" charset="0"/>
              </a:rPr>
              <a:t> </a:t>
            </a:r>
            <a:r>
              <a:rPr lang="hu-HU" altLang="hu-HU" sz="2000" b="1">
                <a:solidFill>
                  <a:srgbClr val="2B91AF"/>
                </a:solidFill>
                <a:latin typeface="Consolas" pitchFamily="49" charset="0"/>
                <a:ea typeface="Calibri" pitchFamily="34" charset="0"/>
                <a:cs typeface="Calibri" pitchFamily="34" charset="0"/>
              </a:rPr>
              <a:t>Diak</a:t>
            </a:r>
            <a:r>
              <a:rPr lang="hu-HU" altLang="hu-HU" sz="2000" b="1">
                <a:latin typeface="Consolas" pitchFamily="49" charset="0"/>
                <a:ea typeface="Calibri" pitchFamily="34" charset="0"/>
                <a:cs typeface="Calibri" pitchFamily="34" charset="0"/>
              </a:rPr>
              <a:t>(</a:t>
            </a:r>
            <a:r>
              <a:rPr lang="hu-HU" altLang="hu-HU" sz="2000" b="1">
                <a:solidFill>
                  <a:srgbClr val="A31515"/>
                </a:solidFill>
                <a:latin typeface="Consolas" pitchFamily="49" charset="0"/>
                <a:ea typeface="Calibri" pitchFamily="34" charset="0"/>
                <a:cs typeface="Calibri" pitchFamily="34" charset="0"/>
              </a:rPr>
              <a:t>"Második Miksa"</a:t>
            </a:r>
            <a:r>
              <a:rPr lang="hu-HU" altLang="hu-HU" sz="2000" b="1">
                <a:latin typeface="Consolas" pitchFamily="49" charset="0"/>
                <a:ea typeface="Calibri" pitchFamily="34" charset="0"/>
                <a:cs typeface="Calibri" pitchFamily="34" charset="0"/>
              </a:rPr>
              <a:t>, 97),</a:t>
            </a:r>
            <a:endParaRPr lang="hu-HU" altLang="hu-HU" sz="2000" b="1">
              <a:ea typeface="Calibri" pitchFamily="34" charset="0"/>
              <a:cs typeface="Calibri" pitchFamily="34" charset="0"/>
            </a:endParaRPr>
          </a:p>
          <a:p>
            <a:pPr algn="l" eaLnBrk="1" hangingPunct="1">
              <a:lnSpc>
                <a:spcPct val="115000"/>
              </a:lnSpc>
            </a:pPr>
            <a:r>
              <a:rPr lang="hu-HU" altLang="hu-HU" sz="2000" b="1">
                <a:latin typeface="Consolas" pitchFamily="49" charset="0"/>
                <a:ea typeface="Calibri" pitchFamily="34" charset="0"/>
                <a:cs typeface="Calibri" pitchFamily="34" charset="0"/>
              </a:rPr>
              <a:t>    </a:t>
            </a:r>
            <a:r>
              <a:rPr lang="hu-HU" altLang="hu-HU" sz="2000" b="1">
                <a:solidFill>
                  <a:srgbClr val="0000FF"/>
                </a:solidFill>
                <a:latin typeface="Consolas" pitchFamily="49" charset="0"/>
                <a:ea typeface="Calibri" pitchFamily="34" charset="0"/>
                <a:cs typeface="Calibri" pitchFamily="34" charset="0"/>
              </a:rPr>
              <a:t>new</a:t>
            </a:r>
            <a:r>
              <a:rPr lang="hu-HU" altLang="hu-HU" sz="2000" b="1">
                <a:latin typeface="Consolas" pitchFamily="49" charset="0"/>
                <a:ea typeface="Calibri" pitchFamily="34" charset="0"/>
                <a:cs typeface="Calibri" pitchFamily="34" charset="0"/>
              </a:rPr>
              <a:t> </a:t>
            </a:r>
            <a:r>
              <a:rPr lang="hu-HU" altLang="hu-HU" sz="2000" b="1">
                <a:solidFill>
                  <a:srgbClr val="2B91AF"/>
                </a:solidFill>
                <a:latin typeface="Consolas" pitchFamily="49" charset="0"/>
                <a:ea typeface="Calibri" pitchFamily="34" charset="0"/>
                <a:cs typeface="Calibri" pitchFamily="34" charset="0"/>
              </a:rPr>
              <a:t>Diak</a:t>
            </a:r>
            <a:r>
              <a:rPr lang="hu-HU" altLang="hu-HU" sz="2000" b="1">
                <a:latin typeface="Consolas" pitchFamily="49" charset="0"/>
                <a:ea typeface="Calibri" pitchFamily="34" charset="0"/>
                <a:cs typeface="Calibri" pitchFamily="34" charset="0"/>
              </a:rPr>
              <a:t>(</a:t>
            </a:r>
            <a:r>
              <a:rPr lang="hu-HU" altLang="hu-HU" sz="2000" b="1">
                <a:solidFill>
                  <a:srgbClr val="A31515"/>
                </a:solidFill>
                <a:latin typeface="Consolas" pitchFamily="49" charset="0"/>
                <a:ea typeface="Calibri" pitchFamily="34" charset="0"/>
                <a:cs typeface="Calibri" pitchFamily="34" charset="0"/>
              </a:rPr>
              <a:t>"Harmadik Huba"</a:t>
            </a:r>
            <a:r>
              <a:rPr lang="hu-HU" altLang="hu-HU" sz="2000" b="1">
                <a:latin typeface="Consolas" pitchFamily="49" charset="0"/>
                <a:ea typeface="Calibri" pitchFamily="34" charset="0"/>
                <a:cs typeface="Calibri" pitchFamily="34" charset="0"/>
              </a:rPr>
              <a:t>, 10),</a:t>
            </a:r>
            <a:endParaRPr lang="hu-HU" altLang="hu-HU" sz="2000" b="1">
              <a:ea typeface="Calibri" pitchFamily="34" charset="0"/>
              <a:cs typeface="Calibri" pitchFamily="34" charset="0"/>
            </a:endParaRPr>
          </a:p>
          <a:p>
            <a:pPr algn="l" eaLnBrk="1" hangingPunct="1">
              <a:lnSpc>
                <a:spcPct val="115000"/>
              </a:lnSpc>
            </a:pPr>
            <a:r>
              <a:rPr lang="hu-HU" altLang="hu-HU" sz="2000" b="1">
                <a:latin typeface="Consolas" pitchFamily="49" charset="0"/>
                <a:ea typeface="Calibri" pitchFamily="34" charset="0"/>
                <a:cs typeface="Calibri" pitchFamily="34" charset="0"/>
              </a:rPr>
              <a:t>    </a:t>
            </a:r>
            <a:r>
              <a:rPr lang="hu-HU" altLang="hu-HU" sz="2000" b="1">
                <a:solidFill>
                  <a:srgbClr val="0000FF"/>
                </a:solidFill>
                <a:latin typeface="Consolas" pitchFamily="49" charset="0"/>
                <a:ea typeface="Calibri" pitchFamily="34" charset="0"/>
                <a:cs typeface="Calibri" pitchFamily="34" charset="0"/>
              </a:rPr>
              <a:t>new</a:t>
            </a:r>
            <a:r>
              <a:rPr lang="hu-HU" altLang="hu-HU" sz="2000" b="1">
                <a:latin typeface="Consolas" pitchFamily="49" charset="0"/>
                <a:ea typeface="Calibri" pitchFamily="34" charset="0"/>
                <a:cs typeface="Calibri" pitchFamily="34" charset="0"/>
              </a:rPr>
              <a:t> </a:t>
            </a:r>
            <a:r>
              <a:rPr lang="hu-HU" altLang="hu-HU" sz="2000" b="1">
                <a:solidFill>
                  <a:srgbClr val="2B91AF"/>
                </a:solidFill>
                <a:latin typeface="Consolas" pitchFamily="49" charset="0"/>
                <a:ea typeface="Calibri" pitchFamily="34" charset="0"/>
                <a:cs typeface="Calibri" pitchFamily="34" charset="0"/>
              </a:rPr>
              <a:t>Diak</a:t>
            </a:r>
            <a:r>
              <a:rPr lang="hu-HU" altLang="hu-HU" sz="2000" b="1">
                <a:latin typeface="Consolas" pitchFamily="49" charset="0"/>
                <a:ea typeface="Calibri" pitchFamily="34" charset="0"/>
                <a:cs typeface="Calibri" pitchFamily="34" charset="0"/>
              </a:rPr>
              <a:t>(</a:t>
            </a:r>
            <a:r>
              <a:rPr lang="hu-HU" altLang="hu-HU" sz="2000" b="1">
                <a:solidFill>
                  <a:srgbClr val="A31515"/>
                </a:solidFill>
                <a:latin typeface="Consolas" pitchFamily="49" charset="0"/>
                <a:ea typeface="Calibri" pitchFamily="34" charset="0"/>
                <a:cs typeface="Calibri" pitchFamily="34" charset="0"/>
              </a:rPr>
              <a:t>"Negyedik Néró"</a:t>
            </a:r>
            <a:r>
              <a:rPr lang="hu-HU" altLang="hu-HU" sz="2000" b="1">
                <a:latin typeface="Consolas" pitchFamily="49" charset="0"/>
                <a:ea typeface="Calibri" pitchFamily="34" charset="0"/>
                <a:cs typeface="Calibri" pitchFamily="34" charset="0"/>
              </a:rPr>
              <a:t>, 89),</a:t>
            </a:r>
            <a:endParaRPr lang="hu-HU" altLang="hu-HU" sz="2000" b="1">
              <a:ea typeface="Calibri" pitchFamily="34" charset="0"/>
              <a:cs typeface="Calibri" pitchFamily="34" charset="0"/>
            </a:endParaRPr>
          </a:p>
          <a:p>
            <a:pPr algn="l" eaLnBrk="1" hangingPunct="1">
              <a:lnSpc>
                <a:spcPct val="115000"/>
              </a:lnSpc>
            </a:pPr>
            <a:r>
              <a:rPr lang="hu-HU" altLang="hu-HU" sz="2000" b="1">
                <a:latin typeface="Consolas" pitchFamily="49" charset="0"/>
                <a:ea typeface="Calibri" pitchFamily="34" charset="0"/>
                <a:cs typeface="Calibri" pitchFamily="34" charset="0"/>
              </a:rPr>
              <a:t>    </a:t>
            </a:r>
            <a:r>
              <a:rPr lang="hu-HU" altLang="hu-HU" sz="2000" b="1">
                <a:solidFill>
                  <a:srgbClr val="0000FF"/>
                </a:solidFill>
                <a:latin typeface="Consolas" pitchFamily="49" charset="0"/>
                <a:ea typeface="Calibri" pitchFamily="34" charset="0"/>
                <a:cs typeface="Calibri" pitchFamily="34" charset="0"/>
              </a:rPr>
              <a:t>new</a:t>
            </a:r>
            <a:r>
              <a:rPr lang="hu-HU" altLang="hu-HU" sz="2000" b="1">
                <a:latin typeface="Consolas" pitchFamily="49" charset="0"/>
                <a:ea typeface="Calibri" pitchFamily="34" charset="0"/>
                <a:cs typeface="Calibri" pitchFamily="34" charset="0"/>
              </a:rPr>
              <a:t> </a:t>
            </a:r>
            <a:r>
              <a:rPr lang="hu-HU" altLang="hu-HU" sz="2000" b="1">
                <a:solidFill>
                  <a:srgbClr val="2B91AF"/>
                </a:solidFill>
                <a:latin typeface="Consolas" pitchFamily="49" charset="0"/>
                <a:ea typeface="Calibri" pitchFamily="34" charset="0"/>
                <a:cs typeface="Calibri" pitchFamily="34" charset="0"/>
              </a:rPr>
              <a:t>Diak</a:t>
            </a:r>
            <a:r>
              <a:rPr lang="hu-HU" altLang="hu-HU" sz="2000" b="1">
                <a:latin typeface="Consolas" pitchFamily="49" charset="0"/>
                <a:ea typeface="Calibri" pitchFamily="34" charset="0"/>
                <a:cs typeface="Calibri" pitchFamily="34" charset="0"/>
              </a:rPr>
              <a:t>(</a:t>
            </a:r>
            <a:r>
              <a:rPr lang="hu-HU" altLang="hu-HU" sz="2000" b="1">
                <a:solidFill>
                  <a:srgbClr val="A31515"/>
                </a:solidFill>
                <a:latin typeface="Consolas" pitchFamily="49" charset="0"/>
                <a:ea typeface="Calibri" pitchFamily="34" charset="0"/>
                <a:cs typeface="Calibri" pitchFamily="34" charset="0"/>
              </a:rPr>
              <a:t>"Ötödik Ödön"</a:t>
            </a:r>
            <a:r>
              <a:rPr lang="hu-HU" altLang="hu-HU" sz="2000" b="1">
                <a:latin typeface="Consolas" pitchFamily="49" charset="0"/>
                <a:ea typeface="Calibri" pitchFamily="34" charset="0"/>
                <a:cs typeface="Calibri" pitchFamily="34" charset="0"/>
              </a:rPr>
              <a:t>, 69)</a:t>
            </a:r>
            <a:endParaRPr lang="hu-HU" altLang="hu-HU" sz="2000" b="1">
              <a:ea typeface="Calibri" pitchFamily="34" charset="0"/>
              <a:cs typeface="Calibri" pitchFamily="34" charset="0"/>
            </a:endParaRPr>
          </a:p>
          <a:p>
            <a:pPr algn="l" eaLnBrk="1" hangingPunct="1">
              <a:lnSpc>
                <a:spcPct val="115000"/>
              </a:lnSpc>
            </a:pPr>
            <a:r>
              <a:rPr lang="hu-HU" altLang="hu-HU" sz="2000" b="1">
                <a:latin typeface="Consolas" pitchFamily="49" charset="0"/>
                <a:ea typeface="Calibri" pitchFamily="34" charset="0"/>
                <a:cs typeface="Calibri" pitchFamily="34" charset="0"/>
              </a:rPr>
              <a:t>};</a:t>
            </a:r>
            <a:endParaRPr lang="hu-HU" altLang="hu-HU" sz="2000" b="1"/>
          </a:p>
        </p:txBody>
      </p:sp>
      <p:sp>
        <p:nvSpPr>
          <p:cNvPr id="2" name="Dia számának helye 1"/>
          <p:cNvSpPr>
            <a:spLocks noGrp="1"/>
          </p:cNvSpPr>
          <p:nvPr>
            <p:ph type="sldNum" sz="quarter" idx="11"/>
          </p:nvPr>
        </p:nvSpPr>
        <p:spPr/>
        <p:txBody>
          <a:bodyPr/>
          <a:lstStyle/>
          <a:p>
            <a:pPr>
              <a:defRPr/>
            </a:pPr>
            <a:fld id="{B60DAD87-7EB7-4D38-BAF0-0AF208F78DF0}" type="slidenum">
              <a:rPr lang="hu-HU" smtClean="0"/>
              <a:pPr>
                <a:defRPr/>
              </a:pPr>
              <a:t>10</a:t>
            </a:fld>
            <a:endParaRPr lang="hu-HU"/>
          </a:p>
        </p:txBody>
      </p:sp>
    </p:spTree>
    <p:extLst>
      <p:ext uri="{BB962C8B-B14F-4D97-AF65-F5344CB8AC3E}">
        <p14:creationId xmlns:p14="http://schemas.microsoft.com/office/powerpoint/2010/main" val="3173964280"/>
      </p:ext>
    </p:extLst>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altLang="hu-HU" dirty="0" err="1">
                <a:latin typeface="+mn-lt"/>
              </a:rPr>
              <a:t>Az</a:t>
            </a:r>
            <a:r>
              <a:rPr lang="en-US" altLang="hu-HU" dirty="0">
                <a:latin typeface="+mn-lt"/>
              </a:rPr>
              <a:t> </a:t>
            </a:r>
            <a:r>
              <a:rPr lang="hu-HU" altLang="hu-HU" dirty="0" err="1">
                <a:latin typeface="+mn-lt"/>
              </a:rPr>
              <a:t>Array.Sort</a:t>
            </a:r>
            <a:r>
              <a:rPr lang="en-US" altLang="hu-HU" dirty="0">
                <a:latin typeface="+mn-lt"/>
              </a:rPr>
              <a:t> </a:t>
            </a:r>
            <a:r>
              <a:rPr lang="hu-HU" altLang="hu-HU" dirty="0">
                <a:latin typeface="+mn-lt"/>
              </a:rPr>
              <a:t>újra-felfedezése</a:t>
            </a:r>
          </a:p>
        </p:txBody>
      </p:sp>
      <p:sp>
        <p:nvSpPr>
          <p:cNvPr id="12293" name="Rectangle 3"/>
          <p:cNvSpPr>
            <a:spLocks noGrp="1" noChangeArrowheads="1"/>
          </p:cNvSpPr>
          <p:nvPr>
            <p:ph type="body" idx="1"/>
          </p:nvPr>
        </p:nvSpPr>
        <p:spPr>
          <a:xfrm>
            <a:off x="107950" y="692150"/>
            <a:ext cx="9144700" cy="5761038"/>
          </a:xfrm>
        </p:spPr>
        <p:txBody>
          <a:bodyPr/>
          <a:lstStyle/>
          <a:p>
            <a:pPr>
              <a:lnSpc>
                <a:spcPct val="115000"/>
              </a:lnSpc>
              <a:buFontTx/>
              <a:buNone/>
            </a:pPr>
            <a:r>
              <a:rPr lang="hu-HU" altLang="hu-HU" dirty="0" err="1">
                <a:solidFill>
                  <a:srgbClr val="0000FF"/>
                </a:solidFill>
                <a:latin typeface="Consolas" pitchFamily="49" charset="0"/>
                <a:ea typeface="Calibri" pitchFamily="34" charset="0"/>
                <a:cs typeface="Calibri" pitchFamily="34" charset="0"/>
              </a:rPr>
              <a:t>bool</a:t>
            </a:r>
            <a:r>
              <a:rPr lang="hu-HU" altLang="hu-HU" dirty="0">
                <a:latin typeface="Consolas" pitchFamily="49" charset="0"/>
                <a:ea typeface="Calibri" pitchFamily="34" charset="0"/>
                <a:cs typeface="Calibri" pitchFamily="34" charset="0"/>
              </a:rPr>
              <a:t> </a:t>
            </a:r>
            <a:r>
              <a:rPr lang="hu-HU" altLang="hu-HU" dirty="0" err="1">
                <a:latin typeface="Consolas" pitchFamily="49" charset="0"/>
                <a:ea typeface="Calibri" pitchFamily="34" charset="0"/>
                <a:cs typeface="Calibri" pitchFamily="34" charset="0"/>
              </a:rPr>
              <a:t>KreditSzerint</a:t>
            </a:r>
            <a:r>
              <a:rPr lang="hu-HU" altLang="hu-HU" dirty="0">
                <a:latin typeface="Consolas" pitchFamily="49" charset="0"/>
                <a:ea typeface="Calibri" pitchFamily="34" charset="0"/>
                <a:cs typeface="Calibri" pitchFamily="34" charset="0"/>
              </a:rPr>
              <a:t>(</a:t>
            </a:r>
            <a:r>
              <a:rPr lang="hu-HU" altLang="hu-HU" dirty="0" err="1">
                <a:solidFill>
                  <a:srgbClr val="0000FF"/>
                </a:solidFill>
                <a:latin typeface="Consolas" pitchFamily="49" charset="0"/>
                <a:ea typeface="Calibri" pitchFamily="34" charset="0"/>
                <a:cs typeface="Calibri" pitchFamily="34" charset="0"/>
              </a:rPr>
              <a:t>object</a:t>
            </a:r>
            <a:r>
              <a:rPr lang="hu-HU" altLang="hu-HU" dirty="0">
                <a:latin typeface="Consolas" pitchFamily="49" charset="0"/>
                <a:ea typeface="Calibri" pitchFamily="34" charset="0"/>
                <a:cs typeface="Calibri" pitchFamily="34" charset="0"/>
              </a:rPr>
              <a:t> </a:t>
            </a:r>
            <a:r>
              <a:rPr lang="hu-HU" altLang="hu-HU" dirty="0" err="1">
                <a:latin typeface="Consolas" pitchFamily="49" charset="0"/>
                <a:ea typeface="Calibri" pitchFamily="34" charset="0"/>
                <a:cs typeface="Calibri" pitchFamily="34" charset="0"/>
              </a:rPr>
              <a:t>elso</a:t>
            </a:r>
            <a:r>
              <a:rPr lang="hu-HU" altLang="hu-HU" dirty="0">
                <a:latin typeface="Consolas" pitchFamily="49" charset="0"/>
                <a:ea typeface="Calibri" pitchFamily="34" charset="0"/>
                <a:cs typeface="Calibri" pitchFamily="34" charset="0"/>
              </a:rPr>
              <a:t>, </a:t>
            </a:r>
            <a:r>
              <a:rPr lang="hu-HU" altLang="hu-HU" dirty="0" err="1">
                <a:solidFill>
                  <a:srgbClr val="0000FF"/>
                </a:solidFill>
                <a:latin typeface="Consolas" pitchFamily="49" charset="0"/>
                <a:ea typeface="Calibri" pitchFamily="34" charset="0"/>
                <a:cs typeface="Calibri" pitchFamily="34" charset="0"/>
              </a:rPr>
              <a:t>object</a:t>
            </a:r>
            <a:r>
              <a:rPr lang="hu-HU" altLang="hu-HU" dirty="0">
                <a:latin typeface="Consolas" pitchFamily="49" charset="0"/>
                <a:ea typeface="Calibri" pitchFamily="34" charset="0"/>
                <a:cs typeface="Calibri" pitchFamily="34" charset="0"/>
              </a:rPr>
              <a:t> </a:t>
            </a:r>
            <a:r>
              <a:rPr lang="hu-HU" altLang="hu-HU" dirty="0" err="1">
                <a:latin typeface="Consolas" pitchFamily="49" charset="0"/>
                <a:ea typeface="Calibri" pitchFamily="34" charset="0"/>
                <a:cs typeface="Calibri" pitchFamily="34" charset="0"/>
              </a:rPr>
              <a:t>masodik</a:t>
            </a:r>
            <a:r>
              <a:rPr lang="hu-HU" altLang="hu-HU" dirty="0">
                <a:latin typeface="Consolas" pitchFamily="49" charset="0"/>
                <a:ea typeface="Calibri" pitchFamily="34" charset="0"/>
                <a:cs typeface="Calibri" pitchFamily="34" charset="0"/>
              </a:rPr>
              <a:t>)</a:t>
            </a:r>
            <a:endParaRPr lang="hu-HU" altLang="hu-HU" dirty="0">
              <a:ea typeface="Calibri" pitchFamily="34" charset="0"/>
              <a:cs typeface="Calibri" pitchFamily="34" charset="0"/>
            </a:endParaRPr>
          </a:p>
          <a:p>
            <a:pPr>
              <a:lnSpc>
                <a:spcPct val="115000"/>
              </a:lnSpc>
              <a:buFontTx/>
              <a:buNone/>
            </a:pPr>
            <a:r>
              <a:rPr lang="hu-HU" altLang="hu-HU" dirty="0">
                <a:latin typeface="Consolas" pitchFamily="49" charset="0"/>
                <a:ea typeface="Calibri" pitchFamily="34" charset="0"/>
                <a:cs typeface="Calibri" pitchFamily="34" charset="0"/>
              </a:rPr>
              <a:t>{</a:t>
            </a:r>
            <a:endParaRPr lang="hu-HU" altLang="hu-HU" dirty="0">
              <a:ea typeface="Calibri" pitchFamily="34" charset="0"/>
              <a:cs typeface="Calibri" pitchFamily="34" charset="0"/>
            </a:endParaRPr>
          </a:p>
          <a:p>
            <a:pPr>
              <a:lnSpc>
                <a:spcPct val="115000"/>
              </a:lnSpc>
              <a:buFontTx/>
              <a:buNone/>
            </a:pPr>
            <a:r>
              <a:rPr lang="hu-HU" altLang="hu-HU" dirty="0">
                <a:latin typeface="Consolas" pitchFamily="49" charset="0"/>
                <a:ea typeface="Calibri" pitchFamily="34" charset="0"/>
                <a:cs typeface="Calibri" pitchFamily="34" charset="0"/>
              </a:rPr>
              <a:t>    </a:t>
            </a:r>
            <a:r>
              <a:rPr lang="hu-HU" altLang="hu-HU" dirty="0" err="1">
                <a:solidFill>
                  <a:srgbClr val="0000FF"/>
                </a:solidFill>
                <a:latin typeface="Consolas" pitchFamily="49" charset="0"/>
                <a:ea typeface="Calibri" pitchFamily="34" charset="0"/>
                <a:cs typeface="Calibri" pitchFamily="34" charset="0"/>
              </a:rPr>
              <a:t>return</a:t>
            </a:r>
            <a:r>
              <a:rPr lang="hu-HU" altLang="hu-HU" dirty="0">
                <a:latin typeface="Consolas" pitchFamily="49" charset="0"/>
                <a:ea typeface="Calibri" pitchFamily="34" charset="0"/>
                <a:cs typeface="Calibri" pitchFamily="34" charset="0"/>
              </a:rPr>
              <a:t> ((</a:t>
            </a:r>
            <a:r>
              <a:rPr lang="hu-HU" altLang="hu-HU" dirty="0" err="1">
                <a:latin typeface="Consolas" pitchFamily="49" charset="0"/>
                <a:ea typeface="Calibri" pitchFamily="34" charset="0"/>
                <a:cs typeface="Calibri" pitchFamily="34" charset="0"/>
              </a:rPr>
              <a:t>elso</a:t>
            </a:r>
            <a:r>
              <a:rPr lang="hu-HU" altLang="hu-HU" dirty="0">
                <a:latin typeface="Consolas" pitchFamily="49" charset="0"/>
                <a:ea typeface="Calibri" pitchFamily="34" charset="0"/>
                <a:cs typeface="Calibri" pitchFamily="34" charset="0"/>
              </a:rPr>
              <a:t> </a:t>
            </a:r>
            <a:r>
              <a:rPr lang="hu-HU" altLang="hu-HU" dirty="0" err="1">
                <a:solidFill>
                  <a:srgbClr val="0000FF"/>
                </a:solidFill>
                <a:latin typeface="Consolas" pitchFamily="49" charset="0"/>
                <a:ea typeface="Calibri" pitchFamily="34" charset="0"/>
                <a:cs typeface="Calibri" pitchFamily="34" charset="0"/>
              </a:rPr>
              <a:t>as</a:t>
            </a:r>
            <a:r>
              <a:rPr lang="hu-HU" altLang="hu-HU" dirty="0">
                <a:latin typeface="Consolas" pitchFamily="49" charset="0"/>
                <a:ea typeface="Calibri" pitchFamily="34" charset="0"/>
                <a:cs typeface="Calibri" pitchFamily="34" charset="0"/>
              </a:rPr>
              <a:t> </a:t>
            </a:r>
            <a:r>
              <a:rPr lang="hu-HU" altLang="hu-HU" dirty="0" err="1">
                <a:solidFill>
                  <a:srgbClr val="2B91AF"/>
                </a:solidFill>
                <a:latin typeface="Consolas" pitchFamily="49" charset="0"/>
                <a:ea typeface="Calibri" pitchFamily="34" charset="0"/>
                <a:cs typeface="Calibri" pitchFamily="34" charset="0"/>
              </a:rPr>
              <a:t>diak</a:t>
            </a:r>
            <a:r>
              <a:rPr lang="hu-HU" altLang="hu-HU" dirty="0">
                <a:latin typeface="Consolas" pitchFamily="49" charset="0"/>
                <a:ea typeface="Calibri" pitchFamily="34" charset="0"/>
                <a:cs typeface="Calibri" pitchFamily="34" charset="0"/>
              </a:rPr>
              <a:t>).Kreditek &lt;</a:t>
            </a:r>
            <a:br>
              <a:rPr lang="hu-HU" altLang="hu-HU" dirty="0">
                <a:latin typeface="Consolas" pitchFamily="49" charset="0"/>
                <a:ea typeface="Calibri" pitchFamily="34" charset="0"/>
                <a:cs typeface="Calibri" pitchFamily="34" charset="0"/>
              </a:rPr>
            </a:br>
            <a:r>
              <a:rPr lang="hu-HU" altLang="hu-HU" dirty="0">
                <a:latin typeface="Consolas" pitchFamily="49" charset="0"/>
                <a:ea typeface="Calibri" pitchFamily="34" charset="0"/>
                <a:cs typeface="Calibri" pitchFamily="34" charset="0"/>
              </a:rPr>
              <a:t>		(</a:t>
            </a:r>
            <a:r>
              <a:rPr lang="hu-HU" altLang="hu-HU" dirty="0" err="1">
                <a:latin typeface="Consolas" pitchFamily="49" charset="0"/>
                <a:ea typeface="Calibri" pitchFamily="34" charset="0"/>
                <a:cs typeface="Calibri" pitchFamily="34" charset="0"/>
              </a:rPr>
              <a:t>masodik</a:t>
            </a:r>
            <a:r>
              <a:rPr lang="hu-HU" altLang="hu-HU" dirty="0">
                <a:latin typeface="Consolas" pitchFamily="49" charset="0"/>
                <a:ea typeface="Calibri" pitchFamily="34" charset="0"/>
                <a:cs typeface="Calibri" pitchFamily="34" charset="0"/>
              </a:rPr>
              <a:t> </a:t>
            </a:r>
            <a:r>
              <a:rPr lang="hu-HU" altLang="hu-HU" dirty="0" err="1">
                <a:solidFill>
                  <a:srgbClr val="0000FF"/>
                </a:solidFill>
                <a:latin typeface="Consolas" pitchFamily="49" charset="0"/>
                <a:ea typeface="Calibri" pitchFamily="34" charset="0"/>
                <a:cs typeface="Calibri" pitchFamily="34" charset="0"/>
              </a:rPr>
              <a:t>as</a:t>
            </a:r>
            <a:r>
              <a:rPr lang="hu-HU" altLang="hu-HU" dirty="0">
                <a:latin typeface="Consolas" pitchFamily="49" charset="0"/>
                <a:ea typeface="Calibri" pitchFamily="34" charset="0"/>
                <a:cs typeface="Calibri" pitchFamily="34" charset="0"/>
              </a:rPr>
              <a:t> </a:t>
            </a:r>
            <a:r>
              <a:rPr lang="hu-HU" altLang="hu-HU" dirty="0" err="1">
                <a:solidFill>
                  <a:srgbClr val="2B91AF"/>
                </a:solidFill>
                <a:latin typeface="Consolas" pitchFamily="49" charset="0"/>
                <a:ea typeface="Calibri" pitchFamily="34" charset="0"/>
                <a:cs typeface="Calibri" pitchFamily="34" charset="0"/>
              </a:rPr>
              <a:t>diak</a:t>
            </a:r>
            <a:r>
              <a:rPr lang="hu-HU" altLang="hu-HU" dirty="0">
                <a:latin typeface="Consolas" pitchFamily="49" charset="0"/>
                <a:ea typeface="Calibri" pitchFamily="34" charset="0"/>
                <a:cs typeface="Calibri" pitchFamily="34" charset="0"/>
              </a:rPr>
              <a:t>).Kreditek);</a:t>
            </a:r>
            <a:endParaRPr lang="hu-HU" altLang="hu-HU" dirty="0">
              <a:ea typeface="Calibri" pitchFamily="34" charset="0"/>
              <a:cs typeface="Calibri" pitchFamily="34" charset="0"/>
            </a:endParaRPr>
          </a:p>
          <a:p>
            <a:pPr>
              <a:lnSpc>
                <a:spcPct val="115000"/>
              </a:lnSpc>
              <a:buFontTx/>
              <a:buNone/>
            </a:pPr>
            <a:r>
              <a:rPr lang="hu-HU" altLang="hu-HU" dirty="0">
                <a:latin typeface="Consolas" pitchFamily="49" charset="0"/>
                <a:ea typeface="Calibri" pitchFamily="34" charset="0"/>
                <a:cs typeface="Calibri" pitchFamily="34" charset="0"/>
              </a:rPr>
              <a:t>}</a:t>
            </a:r>
            <a:endParaRPr lang="hu-HU" altLang="hu-HU" dirty="0">
              <a:ea typeface="Calibri" pitchFamily="34" charset="0"/>
              <a:cs typeface="Calibri" pitchFamily="34" charset="0"/>
            </a:endParaRPr>
          </a:p>
          <a:p>
            <a:pPr>
              <a:lnSpc>
                <a:spcPct val="115000"/>
              </a:lnSpc>
              <a:buFontTx/>
              <a:buNone/>
            </a:pPr>
            <a:r>
              <a:rPr lang="hu-HU" altLang="hu-HU" dirty="0">
                <a:latin typeface="Consolas" pitchFamily="49" charset="0"/>
                <a:ea typeface="Calibri" pitchFamily="34" charset="0"/>
                <a:cs typeface="Calibri" pitchFamily="34" charset="0"/>
              </a:rPr>
              <a:t> </a:t>
            </a:r>
            <a:endParaRPr lang="hu-HU" altLang="hu-HU" dirty="0">
              <a:ea typeface="Calibri" pitchFamily="34" charset="0"/>
              <a:cs typeface="Calibri" pitchFamily="34" charset="0"/>
            </a:endParaRPr>
          </a:p>
          <a:p>
            <a:pPr>
              <a:lnSpc>
                <a:spcPct val="115000"/>
              </a:lnSpc>
              <a:buFontTx/>
              <a:buNone/>
            </a:pPr>
            <a:r>
              <a:rPr lang="hu-HU" altLang="hu-HU" dirty="0" err="1">
                <a:solidFill>
                  <a:srgbClr val="2B91AF"/>
                </a:solidFill>
                <a:latin typeface="Consolas" pitchFamily="49" charset="0"/>
                <a:ea typeface="Calibri" pitchFamily="34" charset="0"/>
                <a:cs typeface="Calibri" pitchFamily="34" charset="0"/>
              </a:rPr>
              <a:t>EgyszeruCseresRendezo</a:t>
            </a:r>
            <a:r>
              <a:rPr lang="hu-HU" altLang="hu-HU" dirty="0" err="1">
                <a:latin typeface="Consolas" pitchFamily="49" charset="0"/>
                <a:ea typeface="Calibri" pitchFamily="34" charset="0"/>
                <a:cs typeface="Calibri" pitchFamily="34" charset="0"/>
              </a:rPr>
              <a:t>.Rendez</a:t>
            </a:r>
            <a:r>
              <a:rPr lang="hu-HU" altLang="hu-HU" dirty="0">
                <a:latin typeface="Consolas" pitchFamily="49" charset="0"/>
                <a:ea typeface="Calibri" pitchFamily="34" charset="0"/>
                <a:cs typeface="Calibri" pitchFamily="34" charset="0"/>
              </a:rPr>
              <a:t>(csoport, </a:t>
            </a:r>
            <a:r>
              <a:rPr lang="hu-HU" altLang="hu-HU" dirty="0" err="1">
                <a:latin typeface="Consolas" pitchFamily="49" charset="0"/>
                <a:ea typeface="Calibri" pitchFamily="34" charset="0"/>
                <a:cs typeface="Calibri" pitchFamily="34" charset="0"/>
              </a:rPr>
              <a:t>KreditSzerint</a:t>
            </a:r>
            <a:r>
              <a:rPr lang="hu-HU" altLang="hu-HU" dirty="0">
                <a:latin typeface="Consolas" pitchFamily="49" charset="0"/>
                <a:ea typeface="Calibri" pitchFamily="34" charset="0"/>
                <a:cs typeface="Calibri" pitchFamily="34" charset="0"/>
              </a:rPr>
              <a:t>);</a:t>
            </a:r>
            <a:endParaRPr lang="hu-HU" altLang="hu-HU" dirty="0">
              <a:ea typeface="Calibri" pitchFamily="34" charset="0"/>
              <a:cs typeface="Calibri" pitchFamily="34" charset="0"/>
            </a:endParaRPr>
          </a:p>
        </p:txBody>
      </p:sp>
      <p:sp>
        <p:nvSpPr>
          <p:cNvPr id="2" name="Dia számának helye 1"/>
          <p:cNvSpPr>
            <a:spLocks noGrp="1"/>
          </p:cNvSpPr>
          <p:nvPr>
            <p:ph type="sldNum" sz="quarter" idx="11"/>
          </p:nvPr>
        </p:nvSpPr>
        <p:spPr/>
        <p:txBody>
          <a:bodyPr/>
          <a:lstStyle/>
          <a:p>
            <a:pPr>
              <a:defRPr/>
            </a:pPr>
            <a:fld id="{B60DAD87-7EB7-4D38-BAF0-0AF208F78DF0}" type="slidenum">
              <a:rPr lang="hu-HU" smtClean="0"/>
              <a:pPr>
                <a:defRPr/>
              </a:pPr>
              <a:t>11</a:t>
            </a:fld>
            <a:endParaRPr lang="hu-HU"/>
          </a:p>
        </p:txBody>
      </p:sp>
    </p:spTree>
    <p:extLst>
      <p:ext uri="{BB962C8B-B14F-4D97-AF65-F5344CB8AC3E}">
        <p14:creationId xmlns:p14="http://schemas.microsoft.com/office/powerpoint/2010/main" val="3437586732"/>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zövegdoboz 7"/>
          <p:cNvSpPr txBox="1">
            <a:spLocks noChangeArrowheads="1"/>
          </p:cNvSpPr>
          <p:nvPr/>
        </p:nvSpPr>
        <p:spPr bwMode="auto">
          <a:xfrm>
            <a:off x="1043510" y="1876730"/>
            <a:ext cx="763306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eaLnBrk="1" hangingPunct="1"/>
            <a:endParaRPr lang="hu-HU" altLang="hu-HU" sz="2000">
              <a:solidFill>
                <a:schemeClr val="tx1"/>
              </a:solidFill>
            </a:endParaRPr>
          </a:p>
        </p:txBody>
      </p:sp>
      <p:sp>
        <p:nvSpPr>
          <p:cNvPr id="7" name="Szövegdoboz 6"/>
          <p:cNvSpPr txBox="1">
            <a:spLocks noChangeArrowheads="1"/>
          </p:cNvSpPr>
          <p:nvPr/>
        </p:nvSpPr>
        <p:spPr bwMode="auto">
          <a:xfrm>
            <a:off x="1043510" y="1124680"/>
            <a:ext cx="763306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eaLnBrk="1" hangingPunct="1"/>
            <a:endParaRPr lang="hu-HU" altLang="hu-HU" sz="2000">
              <a:solidFill>
                <a:schemeClr val="tx1"/>
              </a:solidFill>
            </a:endParaRPr>
          </a:p>
        </p:txBody>
      </p:sp>
      <p:sp>
        <p:nvSpPr>
          <p:cNvPr id="2" name="Cím 1"/>
          <p:cNvSpPr>
            <a:spLocks noGrp="1"/>
          </p:cNvSpPr>
          <p:nvPr>
            <p:ph type="title"/>
          </p:nvPr>
        </p:nvSpPr>
        <p:spPr/>
        <p:txBody>
          <a:bodyPr/>
          <a:lstStyle/>
          <a:p>
            <a:r>
              <a:rPr lang="hu-HU" dirty="0">
                <a:latin typeface="+mn-lt"/>
              </a:rPr>
              <a:t>Esemény vs. </a:t>
            </a:r>
            <a:r>
              <a:rPr lang="hu-HU" dirty="0" err="1">
                <a:latin typeface="+mn-lt"/>
              </a:rPr>
              <a:t>delegate</a:t>
            </a:r>
            <a:endParaRPr lang="hu-HU" dirty="0">
              <a:latin typeface="+mn-lt"/>
            </a:endParaRPr>
          </a:p>
        </p:txBody>
      </p:sp>
      <p:sp>
        <p:nvSpPr>
          <p:cNvPr id="3" name="Tartalom helye 2"/>
          <p:cNvSpPr>
            <a:spLocks noGrp="1"/>
          </p:cNvSpPr>
          <p:nvPr>
            <p:ph idx="1"/>
          </p:nvPr>
        </p:nvSpPr>
        <p:spPr/>
        <p:txBody>
          <a:bodyPr/>
          <a:lstStyle/>
          <a:p>
            <a:r>
              <a:rPr lang="hu-HU" dirty="0" err="1"/>
              <a:t>Delegate</a:t>
            </a:r>
            <a:r>
              <a:rPr lang="hu-HU" dirty="0"/>
              <a:t> tagváltozó megadása osztályban: 	</a:t>
            </a:r>
          </a:p>
          <a:p>
            <a:pPr marL="0" indent="0">
              <a:buNone/>
            </a:pPr>
            <a:r>
              <a:rPr lang="hu-HU" sz="1800" dirty="0">
                <a:solidFill>
                  <a:srgbClr val="2B91AF"/>
                </a:solidFill>
                <a:highlight>
                  <a:srgbClr val="FFFFFF"/>
                </a:highlight>
                <a:latin typeface="Consolas"/>
              </a:rPr>
              <a:t>	</a:t>
            </a:r>
            <a:r>
              <a:rPr lang="hu-HU" sz="1800" dirty="0" err="1">
                <a:solidFill>
                  <a:srgbClr val="2B91AF"/>
                </a:solidFill>
                <a:highlight>
                  <a:srgbClr val="FFFFFF"/>
                </a:highlight>
                <a:latin typeface="Consolas"/>
              </a:rPr>
              <a:t>DelegateType</a:t>
            </a:r>
            <a:r>
              <a:rPr lang="hu-HU" sz="1800" dirty="0">
                <a:solidFill>
                  <a:srgbClr val="000000"/>
                </a:solidFill>
                <a:highlight>
                  <a:srgbClr val="FFFFFF"/>
                </a:highlight>
                <a:latin typeface="Consolas"/>
              </a:rPr>
              <a:t> </a:t>
            </a:r>
            <a:r>
              <a:rPr lang="hu-HU" sz="1800" dirty="0" err="1">
                <a:solidFill>
                  <a:srgbClr val="000000"/>
                </a:solidFill>
                <a:highlight>
                  <a:srgbClr val="FFFFFF"/>
                </a:highlight>
                <a:latin typeface="Consolas"/>
              </a:rPr>
              <a:t>valtozoNeve</a:t>
            </a:r>
            <a:r>
              <a:rPr lang="hu-HU" sz="1800" dirty="0">
                <a:solidFill>
                  <a:srgbClr val="000000"/>
                </a:solidFill>
                <a:highlight>
                  <a:srgbClr val="FFFFFF"/>
                </a:highlight>
                <a:latin typeface="Consolas"/>
              </a:rPr>
              <a:t>;</a:t>
            </a:r>
            <a:endParaRPr lang="hu-HU" dirty="0"/>
          </a:p>
          <a:p>
            <a:r>
              <a:rPr lang="hu-HU" dirty="0"/>
              <a:t>Esemény megadása osztályban: 	</a:t>
            </a:r>
          </a:p>
          <a:p>
            <a:pPr marL="0" indent="0">
              <a:buNone/>
            </a:pPr>
            <a:r>
              <a:rPr lang="hu-HU" sz="1800" dirty="0">
                <a:solidFill>
                  <a:srgbClr val="0000FF"/>
                </a:solidFill>
                <a:highlight>
                  <a:srgbClr val="FFFFFF"/>
                </a:highlight>
                <a:latin typeface="Consolas"/>
              </a:rPr>
              <a:t>	</a:t>
            </a:r>
            <a:r>
              <a:rPr lang="hu-HU" sz="1800" dirty="0" err="1">
                <a:solidFill>
                  <a:srgbClr val="0000FF"/>
                </a:solidFill>
                <a:highlight>
                  <a:srgbClr val="FFFFFF"/>
                </a:highlight>
                <a:latin typeface="Consolas"/>
              </a:rPr>
              <a:t>event</a:t>
            </a:r>
            <a:r>
              <a:rPr lang="hu-HU" sz="1800" dirty="0">
                <a:solidFill>
                  <a:srgbClr val="000000"/>
                </a:solidFill>
                <a:highlight>
                  <a:srgbClr val="FFFFFF"/>
                </a:highlight>
                <a:latin typeface="Consolas"/>
              </a:rPr>
              <a:t> </a:t>
            </a:r>
            <a:r>
              <a:rPr lang="hu-HU" sz="1800" dirty="0" err="1">
                <a:solidFill>
                  <a:srgbClr val="2B91AF"/>
                </a:solidFill>
                <a:highlight>
                  <a:srgbClr val="FFFFFF"/>
                </a:highlight>
                <a:latin typeface="Consolas"/>
              </a:rPr>
              <a:t>DelegateType</a:t>
            </a:r>
            <a:r>
              <a:rPr lang="hu-HU" sz="1800" dirty="0">
                <a:solidFill>
                  <a:srgbClr val="000000"/>
                </a:solidFill>
                <a:highlight>
                  <a:srgbClr val="FFFFFF"/>
                </a:highlight>
                <a:latin typeface="Consolas"/>
              </a:rPr>
              <a:t> </a:t>
            </a:r>
            <a:r>
              <a:rPr lang="hu-HU" sz="1800" dirty="0" err="1">
                <a:solidFill>
                  <a:srgbClr val="000000"/>
                </a:solidFill>
                <a:highlight>
                  <a:srgbClr val="FFFFFF"/>
                </a:highlight>
                <a:latin typeface="Consolas"/>
              </a:rPr>
              <a:t>esemenyNeve</a:t>
            </a:r>
            <a:r>
              <a:rPr lang="hu-HU" sz="1800" dirty="0">
                <a:solidFill>
                  <a:srgbClr val="000000"/>
                </a:solidFill>
                <a:highlight>
                  <a:srgbClr val="FFFFFF"/>
                </a:highlight>
                <a:latin typeface="Consolas"/>
              </a:rPr>
              <a:t>;</a:t>
            </a:r>
            <a:endParaRPr lang="hu-HU" dirty="0"/>
          </a:p>
          <a:p>
            <a:pPr>
              <a:buFont typeface="Wingdings" pitchFamily="2" charset="2"/>
              <a:buChar char="è"/>
            </a:pPr>
            <a:r>
              <a:rPr lang="hu-HU" dirty="0">
                <a:sym typeface="Wingdings" panose="05000000000000000000" pitchFamily="2" charset="2"/>
              </a:rPr>
              <a:t> Az esemény csak egy </a:t>
            </a:r>
            <a:r>
              <a:rPr lang="hu-HU" dirty="0" err="1">
                <a:sym typeface="Wingdings" panose="05000000000000000000" pitchFamily="2" charset="2"/>
              </a:rPr>
              <a:t>event</a:t>
            </a:r>
            <a:r>
              <a:rPr lang="hu-HU" dirty="0">
                <a:sym typeface="Wingdings" panose="05000000000000000000" pitchFamily="2" charset="2"/>
              </a:rPr>
              <a:t> kulcsszóval ellátott egyszerű </a:t>
            </a:r>
            <a:r>
              <a:rPr lang="hu-HU" dirty="0" err="1">
                <a:sym typeface="Wingdings" panose="05000000000000000000" pitchFamily="2" charset="2"/>
              </a:rPr>
              <a:t>delegate</a:t>
            </a:r>
            <a:r>
              <a:rPr lang="hu-HU" dirty="0">
                <a:sym typeface="Wingdings" panose="05000000000000000000" pitchFamily="2" charset="2"/>
              </a:rPr>
              <a:t>! – az </a:t>
            </a:r>
            <a:r>
              <a:rPr lang="hu-HU" dirty="0" err="1">
                <a:sym typeface="Wingdings" panose="05000000000000000000" pitchFamily="2" charset="2"/>
              </a:rPr>
              <a:t>event</a:t>
            </a:r>
            <a:r>
              <a:rPr lang="hu-HU" dirty="0">
                <a:sym typeface="Wingdings" panose="05000000000000000000" pitchFamily="2" charset="2"/>
              </a:rPr>
              <a:t> kulcsszó célja a védelem</a:t>
            </a:r>
          </a:p>
          <a:p>
            <a:pPr lvl="1">
              <a:buFont typeface="Arial" panose="020B0604020202020204" pitchFamily="34" charset="0"/>
              <a:buChar char="•"/>
            </a:pPr>
            <a:r>
              <a:rPr lang="hu-HU" sz="2400" dirty="0">
                <a:sym typeface="Wingdings" panose="05000000000000000000" pitchFamily="2" charset="2"/>
              </a:rPr>
              <a:t>A védelem miatt az </a:t>
            </a:r>
            <a:r>
              <a:rPr lang="hu-HU" sz="2400" dirty="0" err="1">
                <a:sym typeface="Wingdings" panose="05000000000000000000" pitchFamily="2" charset="2"/>
              </a:rPr>
              <a:t>event</a:t>
            </a:r>
            <a:r>
              <a:rPr lang="hu-HU" sz="2400" dirty="0">
                <a:sym typeface="Wingdings" panose="05000000000000000000" pitchFamily="2" charset="2"/>
              </a:rPr>
              <a:t> nagyon gyakran publikus</a:t>
            </a:r>
          </a:p>
          <a:p>
            <a:pPr marL="0" indent="0">
              <a:buNone/>
            </a:pPr>
            <a:endParaRPr lang="hu-HU" dirty="0">
              <a:sym typeface="Wingdings" panose="05000000000000000000" pitchFamily="2" charset="2"/>
            </a:endParaRPr>
          </a:p>
        </p:txBody>
      </p:sp>
      <p:graphicFrame>
        <p:nvGraphicFramePr>
          <p:cNvPr id="6" name="Táblázat 5"/>
          <p:cNvGraphicFramePr>
            <a:graphicFrameLocks noGrp="1"/>
          </p:cNvGraphicFramePr>
          <p:nvPr>
            <p:extLst>
              <p:ext uri="{D42A27DB-BD31-4B8C-83A1-F6EECF244321}">
                <p14:modId xmlns:p14="http://schemas.microsoft.com/office/powerpoint/2010/main" val="3887956677"/>
              </p:ext>
            </p:extLst>
          </p:nvPr>
        </p:nvGraphicFramePr>
        <p:xfrm>
          <a:off x="0" y="3757910"/>
          <a:ext cx="9144000" cy="2983550"/>
        </p:xfrm>
        <a:graphic>
          <a:graphicData uri="http://schemas.openxmlformats.org/drawingml/2006/table">
            <a:tbl>
              <a:tblPr firstRow="1" bandRow="1">
                <a:tableStyleId>{21E4AEA4-8DFA-4A89-87EB-49C32662AFE0}</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404580">
                <a:tc>
                  <a:txBody>
                    <a:bodyPr/>
                    <a:lstStyle/>
                    <a:p>
                      <a:r>
                        <a:rPr lang="hu-HU" sz="2000" dirty="0" err="1"/>
                        <a:t>Delegate</a:t>
                      </a:r>
                      <a:endParaRPr lang="hu-HU" sz="2000" dirty="0"/>
                    </a:p>
                  </a:txBody>
                  <a:tcPr/>
                </a:tc>
                <a:tc>
                  <a:txBody>
                    <a:bodyPr/>
                    <a:lstStyle/>
                    <a:p>
                      <a:r>
                        <a:rPr lang="hu-HU" sz="2000"/>
                        <a:t>Event</a:t>
                      </a:r>
                    </a:p>
                  </a:txBody>
                  <a:tcPr/>
                </a:tc>
                <a:extLst>
                  <a:ext uri="{0D108BD9-81ED-4DB2-BD59-A6C34878D82A}">
                    <a16:rowId xmlns:a16="http://schemas.microsoft.com/office/drawing/2014/main" val="10000"/>
                  </a:ext>
                </a:extLst>
              </a:tr>
              <a:tr h="667480">
                <a:tc>
                  <a:txBody>
                    <a:bodyPr/>
                    <a:lstStyle/>
                    <a:p>
                      <a:r>
                        <a:rPr lang="hu-HU" sz="2000"/>
                        <a:t>Bárhonnan meg lehet hívni</a:t>
                      </a:r>
                    </a:p>
                  </a:txBody>
                  <a:tcPr/>
                </a:tc>
                <a:tc>
                  <a:txBody>
                    <a:bodyPr/>
                    <a:lstStyle/>
                    <a:p>
                      <a:r>
                        <a:rPr lang="hu-HU" sz="2000"/>
                        <a:t>Csak a deklaráló osztályból lehet meghívni, „tüzelni”</a:t>
                      </a:r>
                    </a:p>
                  </a:txBody>
                  <a:tcPr/>
                </a:tc>
                <a:extLst>
                  <a:ext uri="{0D108BD9-81ED-4DB2-BD59-A6C34878D82A}">
                    <a16:rowId xmlns:a16="http://schemas.microsoft.com/office/drawing/2014/main" val="10001"/>
                  </a:ext>
                </a:extLst>
              </a:tr>
              <a:tr h="780650">
                <a:tc>
                  <a:txBody>
                    <a:bodyPr/>
                    <a:lstStyle/>
                    <a:p>
                      <a:r>
                        <a:rPr lang="hu-HU" sz="2000"/>
                        <a:t>Értékadással</a:t>
                      </a:r>
                      <a:r>
                        <a:rPr lang="hu-HU" sz="2000" baseline="0"/>
                        <a:t> (=) felülírható</a:t>
                      </a:r>
                      <a:endParaRPr lang="hu-HU" sz="2000"/>
                    </a:p>
                  </a:txBody>
                  <a:tcPr/>
                </a:tc>
                <a:tc>
                  <a:txBody>
                    <a:bodyPr/>
                    <a:lstStyle/>
                    <a:p>
                      <a:r>
                        <a:rPr lang="hu-HU" sz="2000"/>
                        <a:t>= operátor nem megengedett, += és -= van csak</a:t>
                      </a:r>
                    </a:p>
                  </a:txBody>
                  <a:tcPr/>
                </a:tc>
                <a:extLst>
                  <a:ext uri="{0D108BD9-81ED-4DB2-BD59-A6C34878D82A}">
                    <a16:rowId xmlns:a16="http://schemas.microsoft.com/office/drawing/2014/main" val="10002"/>
                  </a:ext>
                </a:extLst>
              </a:tr>
              <a:tr h="628192">
                <a:tc>
                  <a:txBody>
                    <a:bodyPr/>
                    <a:lstStyle/>
                    <a:p>
                      <a:r>
                        <a:rPr lang="hu-HU" sz="2000" baseline="0"/>
                        <a:t>Standard tulajdonság készíthető hozzá get és set kulcsszavakkal</a:t>
                      </a:r>
                      <a:r>
                        <a:rPr lang="hu-HU" sz="2000"/>
                        <a:t> </a:t>
                      </a:r>
                    </a:p>
                  </a:txBody>
                  <a:tcPr/>
                </a:tc>
                <a:tc>
                  <a:txBody>
                    <a:bodyPr/>
                    <a:lstStyle/>
                    <a:p>
                      <a:r>
                        <a:rPr lang="hu-HU" sz="2000"/>
                        <a:t>Korlátozott képességű tulajdonság add (+=) és remove (-=) kulcsszavakkal</a:t>
                      </a:r>
                    </a:p>
                  </a:txBody>
                  <a:tcPr/>
                </a:tc>
                <a:extLst>
                  <a:ext uri="{0D108BD9-81ED-4DB2-BD59-A6C34878D82A}">
                    <a16:rowId xmlns:a16="http://schemas.microsoft.com/office/drawing/2014/main" val="10003"/>
                  </a:ext>
                </a:extLst>
              </a:tr>
              <a:tr h="353190">
                <a:tc>
                  <a:txBody>
                    <a:bodyPr/>
                    <a:lstStyle/>
                    <a:p>
                      <a:r>
                        <a:rPr lang="hu-HU" sz="2000"/>
                        <a:t>Nem szerepelhet interface-ben</a:t>
                      </a:r>
                    </a:p>
                  </a:txBody>
                  <a:tcPr/>
                </a:tc>
                <a:tc>
                  <a:txBody>
                    <a:bodyPr/>
                    <a:lstStyle/>
                    <a:p>
                      <a:r>
                        <a:rPr lang="hu-HU" sz="2000" dirty="0"/>
                        <a:t>Szerepelhet</a:t>
                      </a:r>
                      <a:r>
                        <a:rPr lang="hu-HU" sz="2000" baseline="0" dirty="0"/>
                        <a:t> </a:t>
                      </a:r>
                      <a:r>
                        <a:rPr lang="hu-HU" sz="2000" baseline="0" dirty="0" err="1"/>
                        <a:t>interface-ben</a:t>
                      </a:r>
                      <a:endParaRPr lang="hu-HU" sz="2000" dirty="0"/>
                    </a:p>
                  </a:txBody>
                  <a:tcPr/>
                </a:tc>
                <a:extLst>
                  <a:ext uri="{0D108BD9-81ED-4DB2-BD59-A6C34878D82A}">
                    <a16:rowId xmlns:a16="http://schemas.microsoft.com/office/drawing/2014/main" val="10004"/>
                  </a:ext>
                </a:extLst>
              </a:tr>
            </a:tbl>
          </a:graphicData>
        </a:graphic>
      </p:graphicFrame>
      <p:sp>
        <p:nvSpPr>
          <p:cNvPr id="9" name="Dia számának helye 8"/>
          <p:cNvSpPr>
            <a:spLocks noGrp="1"/>
          </p:cNvSpPr>
          <p:nvPr>
            <p:ph type="sldNum" sz="quarter" idx="11"/>
          </p:nvPr>
        </p:nvSpPr>
        <p:spPr/>
        <p:txBody>
          <a:bodyPr/>
          <a:lstStyle/>
          <a:p>
            <a:pPr>
              <a:defRPr/>
            </a:pPr>
            <a:fld id="{B60DAD87-7EB7-4D38-BAF0-0AF208F78DF0}" type="slidenum">
              <a:rPr lang="hu-HU" smtClean="0"/>
              <a:pPr>
                <a:defRPr/>
              </a:pPr>
              <a:t>12</a:t>
            </a:fld>
            <a:endParaRPr lang="hu-HU"/>
          </a:p>
        </p:txBody>
      </p:sp>
    </p:spTree>
    <p:extLst>
      <p:ext uri="{BB962C8B-B14F-4D97-AF65-F5344CB8AC3E}">
        <p14:creationId xmlns:p14="http://schemas.microsoft.com/office/powerpoint/2010/main" val="1327652181"/>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hu-HU" altLang="hu-HU" dirty="0">
                <a:latin typeface="+mn-lt"/>
              </a:rPr>
              <a:t>Eseménykezelés – Névkonvenciók</a:t>
            </a:r>
          </a:p>
        </p:txBody>
      </p:sp>
      <p:graphicFrame>
        <p:nvGraphicFramePr>
          <p:cNvPr id="8" name="Tartalom helye 7"/>
          <p:cNvGraphicFramePr>
            <a:graphicFrameLocks noGrp="1"/>
          </p:cNvGraphicFramePr>
          <p:nvPr>
            <p:ph idx="1"/>
          </p:nvPr>
        </p:nvGraphicFramePr>
        <p:xfrm>
          <a:off x="107950" y="692150"/>
          <a:ext cx="8928099" cy="5473700"/>
        </p:xfrm>
        <a:graphic>
          <a:graphicData uri="http://schemas.openxmlformats.org/drawingml/2006/table">
            <a:tbl>
              <a:tblPr firstRow="1" bandRow="1">
                <a:tableStyleId>{5C22544A-7EE6-4342-B048-85BDC9FD1C3A}</a:tableStyleId>
              </a:tblPr>
              <a:tblGrid>
                <a:gridCol w="2976033">
                  <a:extLst>
                    <a:ext uri="{9D8B030D-6E8A-4147-A177-3AD203B41FA5}">
                      <a16:colId xmlns:a16="http://schemas.microsoft.com/office/drawing/2014/main" val="20000"/>
                    </a:ext>
                  </a:extLst>
                </a:gridCol>
                <a:gridCol w="2976033">
                  <a:extLst>
                    <a:ext uri="{9D8B030D-6E8A-4147-A177-3AD203B41FA5}">
                      <a16:colId xmlns:a16="http://schemas.microsoft.com/office/drawing/2014/main" val="20001"/>
                    </a:ext>
                  </a:extLst>
                </a:gridCol>
                <a:gridCol w="2976033">
                  <a:extLst>
                    <a:ext uri="{9D8B030D-6E8A-4147-A177-3AD203B41FA5}">
                      <a16:colId xmlns:a16="http://schemas.microsoft.com/office/drawing/2014/main" val="20002"/>
                    </a:ext>
                  </a:extLst>
                </a:gridCol>
              </a:tblGrid>
              <a:tr h="593710">
                <a:tc>
                  <a:txBody>
                    <a:bodyPr/>
                    <a:lstStyle/>
                    <a:p>
                      <a:r>
                        <a:rPr lang="hu-HU" sz="2400" b="1" dirty="0"/>
                        <a:t>Feladat</a:t>
                      </a:r>
                    </a:p>
                  </a:txBody>
                  <a:tcPr/>
                </a:tc>
                <a:tc>
                  <a:txBody>
                    <a:bodyPr/>
                    <a:lstStyle/>
                    <a:p>
                      <a:r>
                        <a:rPr lang="hu-HU" sz="2400" b="1" dirty="0"/>
                        <a:t>Név</a:t>
                      </a:r>
                    </a:p>
                  </a:txBody>
                  <a:tcPr/>
                </a:tc>
                <a:tc>
                  <a:txBody>
                    <a:bodyPr/>
                    <a:lstStyle/>
                    <a:p>
                      <a:r>
                        <a:rPr lang="hu-HU" sz="2400" b="1" dirty="0"/>
                        <a:t>Elhelyezés</a:t>
                      </a:r>
                    </a:p>
                  </a:txBody>
                  <a:tcPr/>
                </a:tc>
                <a:extLst>
                  <a:ext uri="{0D108BD9-81ED-4DB2-BD59-A6C34878D82A}">
                    <a16:rowId xmlns:a16="http://schemas.microsoft.com/office/drawing/2014/main" val="10000"/>
                  </a:ext>
                </a:extLst>
              </a:tr>
              <a:tr h="975998">
                <a:tc>
                  <a:txBody>
                    <a:bodyPr/>
                    <a:lstStyle/>
                    <a:p>
                      <a:r>
                        <a:rPr lang="hu-HU" sz="2400" b="1" dirty="0"/>
                        <a:t>Eseményparaméter</a:t>
                      </a:r>
                    </a:p>
                  </a:txBody>
                  <a:tcPr/>
                </a:tc>
                <a:tc>
                  <a:txBody>
                    <a:bodyPr/>
                    <a:lstStyle/>
                    <a:p>
                      <a:r>
                        <a:rPr lang="hu-HU" sz="2400" b="1" dirty="0"/>
                        <a:t>...EventArgs</a:t>
                      </a:r>
                    </a:p>
                    <a:p>
                      <a:r>
                        <a:rPr lang="hu-HU" sz="1600" b="0" dirty="0"/>
                        <a:t>(PropertyChangedEventArgs)</a:t>
                      </a:r>
                      <a:endParaRPr lang="hu-HU" sz="2400" b="0" dirty="0"/>
                    </a:p>
                  </a:txBody>
                  <a:tcPr/>
                </a:tc>
                <a:tc>
                  <a:txBody>
                    <a:bodyPr/>
                    <a:lstStyle/>
                    <a:p>
                      <a:r>
                        <a:rPr lang="hu-HU" sz="2400" b="1" dirty="0"/>
                        <a:t>A </a:t>
                      </a:r>
                      <a:r>
                        <a:rPr lang="hu-HU" sz="2400" b="1" u="none" dirty="0"/>
                        <a:t>névtérben</a:t>
                      </a:r>
                      <a:r>
                        <a:rPr lang="hu-HU" sz="2400" b="1" u="none" baseline="0" dirty="0"/>
                        <a:t> </a:t>
                      </a:r>
                      <a:r>
                        <a:rPr lang="hu-HU" sz="2400" b="1" baseline="0" dirty="0"/>
                        <a:t>vagy a kiváltó osztályban</a:t>
                      </a:r>
                      <a:endParaRPr lang="hu-HU" sz="2400" b="1" dirty="0"/>
                    </a:p>
                  </a:txBody>
                  <a:tcPr/>
                </a:tc>
                <a:extLst>
                  <a:ext uri="{0D108BD9-81ED-4DB2-BD59-A6C34878D82A}">
                    <a16:rowId xmlns:a16="http://schemas.microsoft.com/office/drawing/2014/main" val="10001"/>
                  </a:ext>
                </a:extLst>
              </a:tr>
              <a:tr h="975998">
                <a:tc>
                  <a:txBody>
                    <a:bodyPr/>
                    <a:lstStyle/>
                    <a:p>
                      <a:r>
                        <a:rPr lang="hu-HU" sz="2400" b="1" dirty="0" err="1"/>
                        <a:t>Delegate</a:t>
                      </a:r>
                      <a:endParaRPr lang="hu-HU" sz="2400" b="1" dirty="0"/>
                    </a:p>
                  </a:txBody>
                  <a:tcPr/>
                </a:tc>
                <a:tc>
                  <a:txBody>
                    <a:bodyPr/>
                    <a:lstStyle/>
                    <a:p>
                      <a:r>
                        <a:rPr lang="hu-HU" sz="2400" b="1" dirty="0"/>
                        <a:t>...EventHandler</a:t>
                      </a:r>
                    </a:p>
                    <a:p>
                      <a:r>
                        <a:rPr lang="hu-HU" sz="1600" b="0" dirty="0"/>
                        <a:t>(PropertyChangedEventHandler)</a:t>
                      </a:r>
                      <a:endParaRPr lang="hu-HU" sz="2400" b="0" dirty="0"/>
                    </a:p>
                  </a:txBody>
                  <a:tcPr/>
                </a:tc>
                <a:tc>
                  <a:txBody>
                    <a:bodyPr/>
                    <a:lstStyle/>
                    <a:p>
                      <a:r>
                        <a:rPr lang="hu-HU" sz="2400" b="1" dirty="0"/>
                        <a:t>A </a:t>
                      </a:r>
                      <a:r>
                        <a:rPr lang="hu-HU" sz="2400" b="1" u="none" dirty="0"/>
                        <a:t>névtérben</a:t>
                      </a:r>
                      <a:r>
                        <a:rPr lang="hu-HU" sz="2400" b="1" dirty="0"/>
                        <a:t> vagy a  kiváltó osztályban</a:t>
                      </a:r>
                    </a:p>
                  </a:txBody>
                  <a:tcPr/>
                </a:tc>
                <a:extLst>
                  <a:ext uri="{0D108BD9-81ED-4DB2-BD59-A6C34878D82A}">
                    <a16:rowId xmlns:a16="http://schemas.microsoft.com/office/drawing/2014/main" val="10002"/>
                  </a:ext>
                </a:extLst>
              </a:tr>
              <a:tr h="975998">
                <a:tc>
                  <a:txBody>
                    <a:bodyPr/>
                    <a:lstStyle/>
                    <a:p>
                      <a:r>
                        <a:rPr lang="hu-HU" sz="2400" b="1" dirty="0"/>
                        <a:t>Esemény</a:t>
                      </a:r>
                    </a:p>
                  </a:txBody>
                  <a:tcPr/>
                </a:tc>
                <a:tc>
                  <a:txBody>
                    <a:bodyPr/>
                    <a:lstStyle/>
                    <a:p>
                      <a:r>
                        <a:rPr lang="hu-HU" sz="2400" b="1" dirty="0"/>
                        <a:t>...</a:t>
                      </a:r>
                    </a:p>
                    <a:p>
                      <a:r>
                        <a:rPr lang="hu-HU" sz="1600" b="0" dirty="0"/>
                        <a:t>(PropertyChanged)</a:t>
                      </a:r>
                      <a:endParaRPr lang="hu-HU" sz="2000" b="0" dirty="0"/>
                    </a:p>
                  </a:txBody>
                  <a:tcPr/>
                </a:tc>
                <a:tc>
                  <a:txBody>
                    <a:bodyPr/>
                    <a:lstStyle/>
                    <a:p>
                      <a:r>
                        <a:rPr lang="hu-HU" sz="2400" b="1" dirty="0"/>
                        <a:t>Kiváltó osztályban</a:t>
                      </a:r>
                    </a:p>
                  </a:txBody>
                  <a:tcPr/>
                </a:tc>
                <a:extLst>
                  <a:ext uri="{0D108BD9-81ED-4DB2-BD59-A6C34878D82A}">
                    <a16:rowId xmlns:a16="http://schemas.microsoft.com/office/drawing/2014/main" val="10003"/>
                  </a:ext>
                </a:extLst>
              </a:tr>
              <a:tr h="975998">
                <a:tc>
                  <a:txBody>
                    <a:bodyPr/>
                    <a:lstStyle/>
                    <a:p>
                      <a:r>
                        <a:rPr lang="hu-HU" sz="2400" b="1" dirty="0"/>
                        <a:t>Eseményt közvetlenül</a:t>
                      </a:r>
                      <a:r>
                        <a:rPr lang="hu-HU" sz="2400" b="1" baseline="0" dirty="0"/>
                        <a:t> meghívó metódus</a:t>
                      </a:r>
                      <a:endParaRPr lang="hu-HU" sz="2400" b="1" dirty="0"/>
                    </a:p>
                  </a:txBody>
                  <a:tcPr/>
                </a:tc>
                <a:tc>
                  <a:txBody>
                    <a:bodyPr/>
                    <a:lstStyle/>
                    <a:p>
                      <a:r>
                        <a:rPr lang="hu-HU" sz="2400" b="1" dirty="0"/>
                        <a:t>On...</a:t>
                      </a:r>
                    </a:p>
                    <a:p>
                      <a:r>
                        <a:rPr lang="hu-HU" sz="1600" b="0" dirty="0"/>
                        <a:t>(OnPropertyChanged)</a:t>
                      </a:r>
                      <a:endParaRPr lang="hu-HU" sz="2400" b="0" dirty="0"/>
                    </a:p>
                  </a:txBody>
                  <a:tcPr/>
                </a:tc>
                <a:tc>
                  <a:txBody>
                    <a:bodyPr/>
                    <a:lstStyle/>
                    <a:p>
                      <a:r>
                        <a:rPr lang="hu-HU" sz="2400" b="1" dirty="0"/>
                        <a:t>Kiváltó osztályban</a:t>
                      </a:r>
                    </a:p>
                  </a:txBody>
                  <a:tcPr/>
                </a:tc>
                <a:extLst>
                  <a:ext uri="{0D108BD9-81ED-4DB2-BD59-A6C34878D82A}">
                    <a16:rowId xmlns:a16="http://schemas.microsoft.com/office/drawing/2014/main" val="10004"/>
                  </a:ext>
                </a:extLst>
              </a:tr>
              <a:tr h="975998">
                <a:tc>
                  <a:txBody>
                    <a:bodyPr/>
                    <a:lstStyle/>
                    <a:p>
                      <a:r>
                        <a:rPr lang="hu-HU" sz="2400" b="1" dirty="0"/>
                        <a:t>Esemény lekezelése</a:t>
                      </a:r>
                    </a:p>
                  </a:txBody>
                  <a:tcPr/>
                </a:tc>
                <a:tc>
                  <a:txBody>
                    <a:bodyPr/>
                    <a:lstStyle/>
                    <a:p>
                      <a:r>
                        <a:rPr lang="hu-HU" sz="2400" b="1" dirty="0"/>
                        <a:t>---</a:t>
                      </a:r>
                    </a:p>
                  </a:txBody>
                  <a:tcPr/>
                </a:tc>
                <a:tc>
                  <a:txBody>
                    <a:bodyPr/>
                    <a:lstStyle/>
                    <a:p>
                      <a:r>
                        <a:rPr lang="hu-HU" sz="2400" b="1" dirty="0"/>
                        <a:t>Lekezelő osztályban</a:t>
                      </a:r>
                    </a:p>
                  </a:txBody>
                  <a:tcPr/>
                </a:tc>
                <a:extLst>
                  <a:ext uri="{0D108BD9-81ED-4DB2-BD59-A6C34878D82A}">
                    <a16:rowId xmlns:a16="http://schemas.microsoft.com/office/drawing/2014/main" val="10005"/>
                  </a:ext>
                </a:extLst>
              </a:tr>
            </a:tbl>
          </a:graphicData>
        </a:graphic>
      </p:graphicFrame>
      <p:sp>
        <p:nvSpPr>
          <p:cNvPr id="2" name="Dia számának helye 1"/>
          <p:cNvSpPr>
            <a:spLocks noGrp="1"/>
          </p:cNvSpPr>
          <p:nvPr>
            <p:ph type="sldNum" sz="quarter" idx="11"/>
          </p:nvPr>
        </p:nvSpPr>
        <p:spPr/>
        <p:txBody>
          <a:bodyPr/>
          <a:lstStyle/>
          <a:p>
            <a:pPr>
              <a:defRPr/>
            </a:pPr>
            <a:fld id="{B60DAD87-7EB7-4D38-BAF0-0AF208F78DF0}" type="slidenum">
              <a:rPr lang="hu-HU" smtClean="0"/>
              <a:pPr>
                <a:defRPr/>
              </a:pPr>
              <a:t>13</a:t>
            </a:fld>
            <a:endParaRPr lang="hu-HU"/>
          </a:p>
        </p:txBody>
      </p:sp>
    </p:spTree>
    <p:extLst>
      <p:ext uri="{BB962C8B-B14F-4D97-AF65-F5344CB8AC3E}">
        <p14:creationId xmlns:p14="http://schemas.microsoft.com/office/powerpoint/2010/main" val="4246787189"/>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Névtelen függvények</a:t>
            </a:r>
            <a:endParaRPr lang="en-GB" dirty="0"/>
          </a:p>
        </p:txBody>
      </p:sp>
      <p:sp>
        <p:nvSpPr>
          <p:cNvPr id="3" name="Content Placeholder 2"/>
          <p:cNvSpPr>
            <a:spLocks noGrp="1"/>
          </p:cNvSpPr>
          <p:nvPr>
            <p:ph idx="1"/>
          </p:nvPr>
        </p:nvSpPr>
        <p:spPr/>
        <p:txBody>
          <a:bodyPr/>
          <a:lstStyle/>
          <a:p>
            <a:r>
              <a:rPr lang="hu-HU" dirty="0" err="1"/>
              <a:t>Delegate-ek</a:t>
            </a:r>
            <a:r>
              <a:rPr lang="hu-HU" dirty="0"/>
              <a:t> fő használati módjai: </a:t>
            </a:r>
          </a:p>
          <a:p>
            <a:pPr lvl="1"/>
            <a:r>
              <a:rPr lang="hu-HU" sz="2400" dirty="0"/>
              <a:t>Események</a:t>
            </a:r>
          </a:p>
          <a:p>
            <a:pPr lvl="1"/>
            <a:r>
              <a:rPr lang="hu-HU" sz="2400" dirty="0"/>
              <a:t>Metódussal való paraméterezés</a:t>
            </a:r>
          </a:p>
          <a:p>
            <a:r>
              <a:rPr lang="hu-HU" dirty="0"/>
              <a:t>Probléma: az egyszer használatos függvények „elszennyezik” a kódot</a:t>
            </a:r>
            <a:r>
              <a:rPr lang="en-US" dirty="0"/>
              <a:t>,</a:t>
            </a:r>
            <a:r>
              <a:rPr lang="hu-HU" dirty="0"/>
              <a:t> nehezebben érthető lesz</a:t>
            </a:r>
          </a:p>
          <a:p>
            <a:r>
              <a:rPr lang="hu-HU" dirty="0"/>
              <a:t>Megoldás: névtelen függvények</a:t>
            </a:r>
          </a:p>
          <a:p>
            <a:pPr lvl="0" eaLnBrk="1" hangingPunct="1"/>
            <a:r>
              <a:rPr lang="hu-HU" altLang="hu-HU" dirty="0">
                <a:solidFill>
                  <a:srgbClr val="000000"/>
                </a:solidFill>
              </a:rPr>
              <a:t>Az angol dokumentáció szerint: (</a:t>
            </a:r>
            <a:r>
              <a:rPr lang="hu-HU" altLang="hu-HU" dirty="0">
                <a:solidFill>
                  <a:srgbClr val="000000"/>
                </a:solidFill>
                <a:hlinkClick r:id="rId2"/>
              </a:rPr>
              <a:t>http://msdn.microsoft.com/en-us/library/bb882516.aspx</a:t>
            </a:r>
            <a:r>
              <a:rPr lang="hu-HU" altLang="hu-HU" dirty="0">
                <a:solidFill>
                  <a:srgbClr val="000000"/>
                </a:solidFill>
              </a:rPr>
              <a:t>)</a:t>
            </a:r>
            <a:endParaRPr lang="en-US" altLang="hu-HU" dirty="0">
              <a:solidFill>
                <a:srgbClr val="000000"/>
              </a:solidFill>
            </a:endParaRPr>
          </a:p>
          <a:p>
            <a:pPr eaLnBrk="1" hangingPunct="1"/>
            <a:r>
              <a:rPr lang="hu-HU" altLang="hu-HU" dirty="0">
                <a:solidFill>
                  <a:srgbClr val="000000"/>
                </a:solidFill>
              </a:rPr>
              <a:t>Nem keverendő össze</a:t>
            </a:r>
            <a:r>
              <a:rPr lang="en-US" altLang="hu-HU" dirty="0">
                <a:solidFill>
                  <a:srgbClr val="000000"/>
                </a:solidFill>
              </a:rPr>
              <a:t>: local/inline functions, </a:t>
            </a:r>
            <a:r>
              <a:rPr lang="hu-HU" altLang="hu-HU" dirty="0">
                <a:solidFill>
                  <a:srgbClr val="000000"/>
                </a:solidFill>
              </a:rPr>
              <a:t>ami ROSSZ</a:t>
            </a:r>
          </a:p>
          <a:p>
            <a:pPr eaLnBrk="1" hangingPunct="1"/>
            <a:endParaRPr lang="hu-HU" altLang="hu-HU" dirty="0">
              <a:solidFill>
                <a:srgbClr val="000000"/>
              </a:solidFill>
            </a:endParaRPr>
          </a:p>
          <a:p>
            <a:pPr lvl="0" eaLnBrk="1" hangingPunct="1"/>
            <a:endParaRPr lang="hu-HU" altLang="hu-HU" dirty="0">
              <a:solidFill>
                <a:srgbClr val="000000"/>
              </a:solidFill>
            </a:endParaRPr>
          </a:p>
          <a:p>
            <a:pPr lvl="0" eaLnBrk="1" hangingPunct="1"/>
            <a:endParaRPr lang="hu-HU" altLang="hu-HU" sz="2800" dirty="0">
              <a:solidFill>
                <a:srgbClr val="000000"/>
              </a:solidFill>
            </a:endParaRPr>
          </a:p>
          <a:p>
            <a:pPr lvl="0" eaLnBrk="1" hangingPunct="1"/>
            <a:endParaRPr lang="hu-HU" altLang="hu-HU" dirty="0">
              <a:solidFill>
                <a:srgbClr val="000000"/>
              </a:solidFill>
            </a:endParaRPr>
          </a:p>
          <a:p>
            <a:pPr lvl="0" eaLnBrk="1" hangingPunct="1"/>
            <a:endParaRPr lang="hu-HU" altLang="hu-HU" dirty="0">
              <a:solidFill>
                <a:srgbClr val="000000"/>
              </a:solidFill>
            </a:endParaRPr>
          </a:p>
          <a:p>
            <a:pPr lvl="0" eaLnBrk="1" hangingPunct="1"/>
            <a:endParaRPr lang="hu-HU" altLang="hu-HU" dirty="0">
              <a:solidFill>
                <a:srgbClr val="000000"/>
              </a:solidFill>
            </a:endParaRPr>
          </a:p>
          <a:p>
            <a:endParaRPr lang="hu-HU" dirty="0"/>
          </a:p>
          <a:p>
            <a:endParaRPr lang="en-GB" dirty="0"/>
          </a:p>
        </p:txBody>
      </p:sp>
      <p:sp>
        <p:nvSpPr>
          <p:cNvPr id="6" name="Szövegdoboz 5"/>
          <p:cNvSpPr txBox="1"/>
          <p:nvPr/>
        </p:nvSpPr>
        <p:spPr>
          <a:xfrm>
            <a:off x="1242801" y="4749966"/>
            <a:ext cx="7056980" cy="1569660"/>
          </a:xfrm>
          <a:prstGeom prst="rect">
            <a:avLst/>
          </a:prstGeom>
          <a:noFill/>
        </p:spPr>
        <p:txBody>
          <a:bodyPr wrap="square" rtlCol="0">
            <a:spAutoFit/>
          </a:bodyPr>
          <a:lstStyle/>
          <a:p>
            <a:pPr algn="l"/>
            <a:r>
              <a:rPr lang="hu-HU" altLang="hu-HU" dirty="0"/>
              <a:t>				anonymous methods </a:t>
            </a:r>
            <a:r>
              <a:rPr lang="hu-HU" altLang="hu-HU" dirty="0">
                <a:sym typeface="Wingdings" panose="05000000000000000000" pitchFamily="2" charset="2"/>
              </a:rPr>
              <a:t></a:t>
            </a:r>
            <a:endParaRPr lang="hu-HU" altLang="hu-HU" dirty="0"/>
          </a:p>
          <a:p>
            <a:pPr algn="l"/>
            <a:r>
              <a:rPr lang="hu-HU" altLang="hu-HU" dirty="0"/>
              <a:t>Anonymous functions</a:t>
            </a:r>
          </a:p>
          <a:p>
            <a:pPr algn="l"/>
            <a:r>
              <a:rPr lang="hu-HU" altLang="hu-HU" dirty="0">
                <a:sym typeface="Wingdings" panose="05000000000000000000" pitchFamily="2" charset="2"/>
              </a:rPr>
              <a:t>				lambda expressions</a:t>
            </a:r>
            <a:endParaRPr lang="hu-HU" altLang="hu-HU" dirty="0"/>
          </a:p>
          <a:p>
            <a:endParaRPr lang="hu-HU" altLang="hu-HU" dirty="0"/>
          </a:p>
        </p:txBody>
      </p:sp>
      <p:sp>
        <p:nvSpPr>
          <p:cNvPr id="7" name="Bal oldali kapcsos zárójel 10"/>
          <p:cNvSpPr/>
          <p:nvPr/>
        </p:nvSpPr>
        <p:spPr>
          <a:xfrm>
            <a:off x="4267221" y="4813747"/>
            <a:ext cx="504070" cy="1080150"/>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8" name="Dia számának helye 7"/>
          <p:cNvSpPr>
            <a:spLocks noGrp="1"/>
          </p:cNvSpPr>
          <p:nvPr>
            <p:ph type="sldNum" sz="quarter" idx="11"/>
          </p:nvPr>
        </p:nvSpPr>
        <p:spPr/>
        <p:txBody>
          <a:bodyPr/>
          <a:lstStyle/>
          <a:p>
            <a:pPr>
              <a:defRPr/>
            </a:pPr>
            <a:fld id="{B60DAD87-7EB7-4D38-BAF0-0AF208F78DF0}" type="slidenum">
              <a:rPr lang="hu-HU" smtClean="0"/>
              <a:pPr>
                <a:defRPr/>
              </a:pPr>
              <a:t>14</a:t>
            </a:fld>
            <a:endParaRPr lang="hu-HU"/>
          </a:p>
        </p:txBody>
      </p:sp>
    </p:spTree>
    <p:extLst>
      <p:ext uri="{BB962C8B-B14F-4D97-AF65-F5344CB8AC3E}">
        <p14:creationId xmlns:p14="http://schemas.microsoft.com/office/powerpoint/2010/main" val="2825270093"/>
      </p:ext>
    </p:extLst>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Anonim függvények</a:t>
            </a:r>
            <a:endParaRPr lang="en-GB" dirty="0"/>
          </a:p>
        </p:txBody>
      </p:sp>
      <p:sp>
        <p:nvSpPr>
          <p:cNvPr id="3" name="Content Placeholder 2"/>
          <p:cNvSpPr>
            <a:spLocks noGrp="1"/>
          </p:cNvSpPr>
          <p:nvPr>
            <p:ph idx="1"/>
          </p:nvPr>
        </p:nvSpPr>
        <p:spPr/>
        <p:txBody>
          <a:bodyPr/>
          <a:lstStyle/>
          <a:p>
            <a:endParaRPr lang="hu-HU" dirty="0"/>
          </a:p>
          <a:p>
            <a:endParaRPr lang="hu-HU" dirty="0"/>
          </a:p>
          <a:p>
            <a:endParaRPr lang="hu-HU" dirty="0"/>
          </a:p>
          <a:p>
            <a:endParaRPr lang="hu-HU" dirty="0"/>
          </a:p>
          <a:p>
            <a:endParaRPr lang="hu-HU" dirty="0"/>
          </a:p>
          <a:p>
            <a:endParaRPr lang="hu-HU" dirty="0"/>
          </a:p>
          <a:p>
            <a:endParaRPr lang="hu-HU" dirty="0"/>
          </a:p>
          <a:p>
            <a:endParaRPr lang="hu-HU" dirty="0"/>
          </a:p>
          <a:p>
            <a:endParaRPr lang="hu-HU" dirty="0"/>
          </a:p>
          <a:p>
            <a:endParaRPr lang="hu-HU" dirty="0"/>
          </a:p>
          <a:p>
            <a:endParaRPr lang="hu-HU" dirty="0"/>
          </a:p>
          <a:p>
            <a:endParaRPr lang="hu-HU" dirty="0"/>
          </a:p>
          <a:p>
            <a:r>
              <a:rPr lang="hu-HU" dirty="0"/>
              <a:t>Ma már nem használjuk (-&gt; lambdák)</a:t>
            </a:r>
          </a:p>
          <a:p>
            <a:endParaRPr lang="hu-HU" dirty="0"/>
          </a:p>
          <a:p>
            <a:endParaRPr lang="en-GB" dirty="0"/>
          </a:p>
        </p:txBody>
      </p:sp>
      <p:sp>
        <p:nvSpPr>
          <p:cNvPr id="8" name="Szövegdoboz 5"/>
          <p:cNvSpPr txBox="1">
            <a:spLocks noChangeArrowheads="1"/>
          </p:cNvSpPr>
          <p:nvPr/>
        </p:nvSpPr>
        <p:spPr bwMode="auto">
          <a:xfrm>
            <a:off x="0" y="682171"/>
            <a:ext cx="9144000" cy="5078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a:r>
              <a:rPr lang="hu-HU" sz="1800" dirty="0">
                <a:solidFill>
                  <a:srgbClr val="0000FF"/>
                </a:solidFill>
                <a:highlight>
                  <a:srgbClr val="FFFFFF"/>
                </a:highlight>
                <a:latin typeface="Consolas"/>
              </a:rPr>
              <a:t>int</a:t>
            </a:r>
            <a:r>
              <a:rPr lang="hu-HU" sz="1800" dirty="0">
                <a:solidFill>
                  <a:srgbClr val="000000"/>
                </a:solidFill>
                <a:highlight>
                  <a:srgbClr val="FFFFFF"/>
                </a:highlight>
                <a:latin typeface="Consolas"/>
              </a:rPr>
              <a:t> elsoParos = </a:t>
            </a:r>
          </a:p>
          <a:p>
            <a:pPr algn="l"/>
            <a:r>
              <a:rPr lang="hu-HU" sz="1800" dirty="0">
                <a:solidFill>
                  <a:srgbClr val="000000"/>
                </a:solidFill>
                <a:highlight>
                  <a:srgbClr val="FFFFFF"/>
                </a:highlight>
                <a:latin typeface="Consolas"/>
              </a:rPr>
              <a:t>    lista.Find(</a:t>
            </a:r>
            <a:r>
              <a:rPr lang="hu-HU" sz="1800" dirty="0">
                <a:solidFill>
                  <a:srgbClr val="0000FF"/>
                </a:solidFill>
                <a:highlight>
                  <a:srgbClr val="FFFFFF"/>
                </a:highlight>
                <a:latin typeface="Consolas"/>
              </a:rPr>
              <a:t>delegate</a:t>
            </a:r>
            <a:r>
              <a:rPr lang="hu-HU" sz="1800" dirty="0">
                <a:solidFill>
                  <a:srgbClr val="000000"/>
                </a:solidFill>
                <a:highlight>
                  <a:srgbClr val="FFFFFF"/>
                </a:highlight>
                <a:latin typeface="Consolas"/>
              </a:rPr>
              <a:t>(</a:t>
            </a:r>
            <a:r>
              <a:rPr lang="hu-HU" sz="1800" dirty="0">
                <a:solidFill>
                  <a:srgbClr val="0000FF"/>
                </a:solidFill>
                <a:highlight>
                  <a:srgbClr val="FFFFFF"/>
                </a:highlight>
                <a:latin typeface="Consolas"/>
              </a:rPr>
              <a:t>int</a:t>
            </a:r>
            <a:r>
              <a:rPr lang="hu-HU" sz="1800" dirty="0">
                <a:solidFill>
                  <a:srgbClr val="000000"/>
                </a:solidFill>
                <a:highlight>
                  <a:srgbClr val="FFFFFF"/>
                </a:highlight>
                <a:latin typeface="Consolas"/>
              </a:rPr>
              <a:t> i) { </a:t>
            </a:r>
            <a:r>
              <a:rPr lang="hu-HU" sz="1800" dirty="0">
                <a:solidFill>
                  <a:srgbClr val="0000FF"/>
                </a:solidFill>
                <a:highlight>
                  <a:srgbClr val="FFFFFF"/>
                </a:highlight>
                <a:latin typeface="Consolas"/>
              </a:rPr>
              <a:t>return</a:t>
            </a:r>
            <a:r>
              <a:rPr lang="hu-HU" sz="1800" dirty="0">
                <a:solidFill>
                  <a:srgbClr val="000000"/>
                </a:solidFill>
                <a:highlight>
                  <a:srgbClr val="FFFFFF"/>
                </a:highlight>
                <a:latin typeface="Consolas"/>
              </a:rPr>
              <a:t> i % 2 == 0; });</a:t>
            </a:r>
          </a:p>
          <a:p>
            <a:pPr algn="l"/>
            <a:r>
              <a:rPr lang="hu-HU" sz="1800" dirty="0">
                <a:solidFill>
                  <a:srgbClr val="2B91AF"/>
                </a:solidFill>
                <a:highlight>
                  <a:srgbClr val="FFFFFF"/>
                </a:highlight>
                <a:latin typeface="Consolas"/>
              </a:rPr>
              <a:t>List</a:t>
            </a:r>
            <a:r>
              <a:rPr lang="hu-HU" sz="1800" dirty="0">
                <a:solidFill>
                  <a:srgbClr val="000000"/>
                </a:solidFill>
                <a:highlight>
                  <a:srgbClr val="FFFFFF"/>
                </a:highlight>
                <a:latin typeface="Consolas"/>
              </a:rPr>
              <a:t>&lt;</a:t>
            </a:r>
            <a:r>
              <a:rPr lang="hu-HU" sz="1800" dirty="0">
                <a:solidFill>
                  <a:srgbClr val="0000FF"/>
                </a:solidFill>
                <a:highlight>
                  <a:srgbClr val="FFFFFF"/>
                </a:highlight>
                <a:latin typeface="Consolas"/>
              </a:rPr>
              <a:t>int</a:t>
            </a:r>
            <a:r>
              <a:rPr lang="hu-HU" sz="1800" dirty="0">
                <a:solidFill>
                  <a:srgbClr val="000000"/>
                </a:solidFill>
                <a:highlight>
                  <a:srgbClr val="FFFFFF"/>
                </a:highlight>
                <a:latin typeface="Consolas"/>
              </a:rPr>
              <a:t>&gt; osszesParos = </a:t>
            </a:r>
          </a:p>
          <a:p>
            <a:pPr algn="l"/>
            <a:r>
              <a:rPr lang="hu-HU" sz="1800" dirty="0">
                <a:solidFill>
                  <a:srgbClr val="000000"/>
                </a:solidFill>
                <a:highlight>
                  <a:srgbClr val="FFFFFF"/>
                </a:highlight>
                <a:latin typeface="Consolas"/>
              </a:rPr>
              <a:t>    lista.FindAll(</a:t>
            </a:r>
            <a:r>
              <a:rPr lang="hu-HU" sz="1800" dirty="0">
                <a:solidFill>
                  <a:srgbClr val="0000FF"/>
                </a:solidFill>
                <a:highlight>
                  <a:srgbClr val="FFFFFF"/>
                </a:highlight>
                <a:latin typeface="Consolas"/>
              </a:rPr>
              <a:t>delegate</a:t>
            </a:r>
            <a:r>
              <a:rPr lang="hu-HU" sz="1800" dirty="0">
                <a:solidFill>
                  <a:srgbClr val="000000"/>
                </a:solidFill>
                <a:highlight>
                  <a:srgbClr val="FFFFFF"/>
                </a:highlight>
                <a:latin typeface="Consolas"/>
              </a:rPr>
              <a:t>(</a:t>
            </a:r>
            <a:r>
              <a:rPr lang="hu-HU" sz="1800" dirty="0">
                <a:solidFill>
                  <a:srgbClr val="0000FF"/>
                </a:solidFill>
                <a:highlight>
                  <a:srgbClr val="FFFFFF"/>
                </a:highlight>
                <a:latin typeface="Consolas"/>
              </a:rPr>
              <a:t>int</a:t>
            </a:r>
            <a:r>
              <a:rPr lang="hu-HU" sz="1800" dirty="0">
                <a:solidFill>
                  <a:srgbClr val="000000"/>
                </a:solidFill>
                <a:highlight>
                  <a:srgbClr val="FFFFFF"/>
                </a:highlight>
                <a:latin typeface="Consolas"/>
              </a:rPr>
              <a:t> i) { </a:t>
            </a:r>
            <a:r>
              <a:rPr lang="hu-HU" sz="1800" dirty="0">
                <a:solidFill>
                  <a:srgbClr val="0000FF"/>
                </a:solidFill>
                <a:highlight>
                  <a:srgbClr val="FFFFFF"/>
                </a:highlight>
                <a:latin typeface="Consolas"/>
              </a:rPr>
              <a:t>return</a:t>
            </a:r>
            <a:r>
              <a:rPr lang="hu-HU" sz="1800" dirty="0">
                <a:solidFill>
                  <a:srgbClr val="000000"/>
                </a:solidFill>
                <a:highlight>
                  <a:srgbClr val="FFFFFF"/>
                </a:highlight>
                <a:latin typeface="Consolas"/>
              </a:rPr>
              <a:t> i % 2 == 0; });</a:t>
            </a:r>
          </a:p>
          <a:p>
            <a:pPr algn="l"/>
            <a:r>
              <a:rPr lang="en-GB" sz="1800" dirty="0">
                <a:solidFill>
                  <a:srgbClr val="0000FF"/>
                </a:solidFill>
                <a:highlight>
                  <a:srgbClr val="FFFFFF"/>
                </a:highlight>
                <a:latin typeface="Consolas"/>
              </a:rPr>
              <a:t>bool</a:t>
            </a:r>
            <a:r>
              <a:rPr lang="en-GB" sz="1800" dirty="0">
                <a:solidFill>
                  <a:srgbClr val="000000"/>
                </a:solidFill>
                <a:highlight>
                  <a:srgbClr val="FFFFFF"/>
                </a:highlight>
                <a:latin typeface="Consolas"/>
              </a:rPr>
              <a:t> </a:t>
            </a:r>
            <a:r>
              <a:rPr lang="en-GB" sz="1800" dirty="0" err="1">
                <a:solidFill>
                  <a:srgbClr val="000000"/>
                </a:solidFill>
                <a:highlight>
                  <a:srgbClr val="FFFFFF"/>
                </a:highlight>
                <a:latin typeface="Consolas"/>
              </a:rPr>
              <a:t>vanParos</a:t>
            </a:r>
            <a:r>
              <a:rPr lang="en-GB" sz="1800" dirty="0">
                <a:solidFill>
                  <a:srgbClr val="000000"/>
                </a:solidFill>
                <a:highlight>
                  <a:srgbClr val="FFFFFF"/>
                </a:highlight>
                <a:latin typeface="Consolas"/>
              </a:rPr>
              <a:t> = </a:t>
            </a:r>
            <a:endParaRPr lang="hu-HU" sz="1800" dirty="0">
              <a:solidFill>
                <a:srgbClr val="000000"/>
              </a:solidFill>
              <a:highlight>
                <a:srgbClr val="FFFFFF"/>
              </a:highlight>
              <a:latin typeface="Consolas"/>
            </a:endParaRPr>
          </a:p>
          <a:p>
            <a:pPr algn="l"/>
            <a:r>
              <a:rPr lang="hu-HU" sz="1800" dirty="0">
                <a:solidFill>
                  <a:srgbClr val="000000"/>
                </a:solidFill>
                <a:highlight>
                  <a:srgbClr val="FFFFFF"/>
                </a:highlight>
                <a:latin typeface="Consolas"/>
              </a:rPr>
              <a:t>    </a:t>
            </a:r>
            <a:r>
              <a:rPr lang="en-GB" sz="1800" dirty="0" err="1">
                <a:solidFill>
                  <a:srgbClr val="000000"/>
                </a:solidFill>
                <a:highlight>
                  <a:srgbClr val="FFFFFF"/>
                </a:highlight>
                <a:latin typeface="Consolas"/>
              </a:rPr>
              <a:t>lista.Exists</a:t>
            </a:r>
            <a:r>
              <a:rPr lang="en-GB" sz="1800" dirty="0">
                <a:solidFill>
                  <a:srgbClr val="000000"/>
                </a:solidFill>
                <a:highlight>
                  <a:srgbClr val="FFFFFF"/>
                </a:highlight>
                <a:latin typeface="Consolas"/>
              </a:rPr>
              <a:t>(</a:t>
            </a:r>
            <a:r>
              <a:rPr lang="en-GB" sz="1800" dirty="0">
                <a:solidFill>
                  <a:srgbClr val="0000FF"/>
                </a:solidFill>
                <a:highlight>
                  <a:srgbClr val="FFFFFF"/>
                </a:highlight>
                <a:latin typeface="Consolas"/>
              </a:rPr>
              <a:t>delegate</a:t>
            </a:r>
            <a:r>
              <a:rPr lang="en-GB" sz="1800" dirty="0">
                <a:solidFill>
                  <a:srgbClr val="000000"/>
                </a:solidFill>
                <a:highlight>
                  <a:srgbClr val="FFFFFF"/>
                </a:highlight>
                <a:latin typeface="Consolas"/>
              </a:rPr>
              <a:t>(</a:t>
            </a:r>
            <a:r>
              <a:rPr lang="en-GB" sz="1800" dirty="0" err="1">
                <a:solidFill>
                  <a:srgbClr val="0000FF"/>
                </a:solidFill>
                <a:highlight>
                  <a:srgbClr val="FFFFFF"/>
                </a:highlight>
                <a:latin typeface="Consolas"/>
              </a:rPr>
              <a:t>int</a:t>
            </a:r>
            <a:r>
              <a:rPr lang="en-GB" sz="1800" dirty="0">
                <a:solidFill>
                  <a:srgbClr val="000000"/>
                </a:solidFill>
                <a:highlight>
                  <a:srgbClr val="FFFFFF"/>
                </a:highlight>
                <a:latin typeface="Consolas"/>
              </a:rPr>
              <a:t> </a:t>
            </a:r>
            <a:r>
              <a:rPr lang="en-GB" sz="1800" dirty="0" err="1">
                <a:solidFill>
                  <a:srgbClr val="000000"/>
                </a:solidFill>
                <a:highlight>
                  <a:srgbClr val="FFFFFF"/>
                </a:highlight>
                <a:latin typeface="Consolas"/>
              </a:rPr>
              <a:t>i</a:t>
            </a:r>
            <a:r>
              <a:rPr lang="en-GB" sz="1800" dirty="0">
                <a:solidFill>
                  <a:srgbClr val="000000"/>
                </a:solidFill>
                <a:highlight>
                  <a:srgbClr val="FFFFFF"/>
                </a:highlight>
                <a:latin typeface="Consolas"/>
              </a:rPr>
              <a:t>) { </a:t>
            </a:r>
            <a:r>
              <a:rPr lang="en-GB" sz="1800" dirty="0">
                <a:solidFill>
                  <a:srgbClr val="0000FF"/>
                </a:solidFill>
                <a:highlight>
                  <a:srgbClr val="FFFFFF"/>
                </a:highlight>
                <a:latin typeface="Consolas"/>
              </a:rPr>
              <a:t>return</a:t>
            </a:r>
            <a:r>
              <a:rPr lang="en-GB" sz="1800" dirty="0">
                <a:solidFill>
                  <a:srgbClr val="000000"/>
                </a:solidFill>
                <a:highlight>
                  <a:srgbClr val="FFFFFF"/>
                </a:highlight>
                <a:latin typeface="Consolas"/>
              </a:rPr>
              <a:t> </a:t>
            </a:r>
            <a:r>
              <a:rPr lang="en-GB" sz="1800" dirty="0" err="1">
                <a:solidFill>
                  <a:srgbClr val="000000"/>
                </a:solidFill>
                <a:highlight>
                  <a:srgbClr val="FFFFFF"/>
                </a:highlight>
                <a:latin typeface="Consolas"/>
              </a:rPr>
              <a:t>i</a:t>
            </a:r>
            <a:r>
              <a:rPr lang="en-GB" sz="1800" dirty="0">
                <a:solidFill>
                  <a:srgbClr val="000000"/>
                </a:solidFill>
                <a:highlight>
                  <a:srgbClr val="FFFFFF"/>
                </a:highlight>
                <a:latin typeface="Consolas"/>
              </a:rPr>
              <a:t> % 2 == 0; });</a:t>
            </a:r>
          </a:p>
          <a:p>
            <a:pPr algn="l"/>
            <a:endParaRPr lang="hu-HU" sz="1800" dirty="0">
              <a:solidFill>
                <a:srgbClr val="2B91AF"/>
              </a:solidFill>
              <a:highlight>
                <a:srgbClr val="FFFFFF"/>
              </a:highlight>
              <a:latin typeface="Consolas"/>
            </a:endParaRPr>
          </a:p>
          <a:p>
            <a:pPr algn="l"/>
            <a:r>
              <a:rPr lang="hu-HU" sz="1800" dirty="0">
                <a:solidFill>
                  <a:srgbClr val="2B91AF"/>
                </a:solidFill>
                <a:highlight>
                  <a:srgbClr val="FFFFFF"/>
                </a:highlight>
                <a:latin typeface="Consolas"/>
              </a:rPr>
              <a:t>Array</a:t>
            </a:r>
            <a:r>
              <a:rPr lang="hu-HU" sz="1800" dirty="0">
                <a:solidFill>
                  <a:srgbClr val="000000"/>
                </a:solidFill>
                <a:highlight>
                  <a:srgbClr val="FFFFFF"/>
                </a:highlight>
                <a:latin typeface="Consolas"/>
              </a:rPr>
              <a:t>.Sort(tomb, </a:t>
            </a:r>
          </a:p>
          <a:p>
            <a:pPr algn="l"/>
            <a:r>
              <a:rPr lang="hu-HU" sz="1800" dirty="0">
                <a:solidFill>
                  <a:srgbClr val="0000FF"/>
                </a:solidFill>
                <a:highlight>
                  <a:srgbClr val="FFFFFF"/>
                </a:highlight>
                <a:latin typeface="Consolas"/>
              </a:rPr>
              <a:t>	delegate</a:t>
            </a:r>
            <a:r>
              <a:rPr lang="hu-HU" sz="1800" dirty="0">
                <a:solidFill>
                  <a:srgbClr val="000000"/>
                </a:solidFill>
                <a:highlight>
                  <a:srgbClr val="FFFFFF"/>
                </a:highlight>
                <a:latin typeface="Consolas"/>
              </a:rPr>
              <a:t>(</a:t>
            </a:r>
            <a:r>
              <a:rPr lang="hu-HU" sz="1800" dirty="0">
                <a:solidFill>
                  <a:srgbClr val="0000FF"/>
                </a:solidFill>
                <a:highlight>
                  <a:srgbClr val="FFFFFF"/>
                </a:highlight>
                <a:latin typeface="Consolas"/>
              </a:rPr>
              <a:t>int</a:t>
            </a:r>
            <a:r>
              <a:rPr lang="hu-HU" sz="1800" dirty="0">
                <a:solidFill>
                  <a:srgbClr val="000000"/>
                </a:solidFill>
                <a:highlight>
                  <a:srgbClr val="FFFFFF"/>
                </a:highlight>
                <a:latin typeface="Consolas"/>
              </a:rPr>
              <a:t> i1, </a:t>
            </a:r>
            <a:r>
              <a:rPr lang="hu-HU" sz="1800" dirty="0">
                <a:solidFill>
                  <a:srgbClr val="0000FF"/>
                </a:solidFill>
                <a:highlight>
                  <a:srgbClr val="FFFFFF"/>
                </a:highlight>
                <a:latin typeface="Consolas"/>
              </a:rPr>
              <a:t>int</a:t>
            </a:r>
            <a:r>
              <a:rPr lang="hu-HU" sz="1800" dirty="0">
                <a:solidFill>
                  <a:srgbClr val="000000"/>
                </a:solidFill>
                <a:highlight>
                  <a:srgbClr val="FFFFFF"/>
                </a:highlight>
                <a:latin typeface="Consolas"/>
              </a:rPr>
              <a:t> i2)</a:t>
            </a:r>
          </a:p>
          <a:p>
            <a:pPr algn="l"/>
            <a:r>
              <a:rPr lang="hu-HU" sz="1800" dirty="0">
                <a:solidFill>
                  <a:srgbClr val="000000"/>
                </a:solidFill>
                <a:highlight>
                  <a:srgbClr val="FFFFFF"/>
                </a:highlight>
                <a:latin typeface="Consolas"/>
              </a:rPr>
              <a:t>	{</a:t>
            </a:r>
          </a:p>
          <a:p>
            <a:pPr algn="l"/>
            <a:r>
              <a:rPr lang="hu-HU" sz="1800" dirty="0">
                <a:solidFill>
                  <a:srgbClr val="0000FF"/>
                </a:solidFill>
                <a:highlight>
                  <a:srgbClr val="FFFFFF"/>
                </a:highlight>
                <a:latin typeface="Consolas"/>
              </a:rPr>
              <a:t>		</a:t>
            </a:r>
            <a:r>
              <a:rPr lang="pt-BR" sz="1800" dirty="0">
                <a:solidFill>
                  <a:srgbClr val="0000FF"/>
                </a:solidFill>
                <a:highlight>
                  <a:srgbClr val="FFFFFF"/>
                </a:highlight>
                <a:latin typeface="Consolas"/>
              </a:rPr>
              <a:t>bool</a:t>
            </a:r>
            <a:r>
              <a:rPr lang="pt-BR" sz="1800" dirty="0">
                <a:solidFill>
                  <a:srgbClr val="000000"/>
                </a:solidFill>
                <a:highlight>
                  <a:srgbClr val="FFFFFF"/>
                </a:highlight>
                <a:latin typeface="Consolas"/>
              </a:rPr>
              <a:t> i1Paros = i1 % 2 == 0;</a:t>
            </a:r>
          </a:p>
          <a:p>
            <a:pPr algn="l"/>
            <a:r>
              <a:rPr lang="hu-HU" sz="1800" dirty="0">
                <a:solidFill>
                  <a:srgbClr val="0000FF"/>
                </a:solidFill>
                <a:highlight>
                  <a:srgbClr val="FFFFFF"/>
                </a:highlight>
                <a:latin typeface="Consolas"/>
              </a:rPr>
              <a:t>		</a:t>
            </a:r>
            <a:r>
              <a:rPr lang="pt-BR" sz="1800" dirty="0">
                <a:solidFill>
                  <a:srgbClr val="0000FF"/>
                </a:solidFill>
                <a:highlight>
                  <a:srgbClr val="FFFFFF"/>
                </a:highlight>
                <a:latin typeface="Consolas"/>
              </a:rPr>
              <a:t>bool</a:t>
            </a:r>
            <a:r>
              <a:rPr lang="pt-BR" sz="1800" dirty="0">
                <a:solidFill>
                  <a:srgbClr val="000000"/>
                </a:solidFill>
                <a:highlight>
                  <a:srgbClr val="FFFFFF"/>
                </a:highlight>
                <a:latin typeface="Consolas"/>
              </a:rPr>
              <a:t> i2Paros = i2 % 2 == 0;</a:t>
            </a:r>
          </a:p>
          <a:p>
            <a:pPr algn="l"/>
            <a:r>
              <a:rPr lang="hu-HU" sz="1800" dirty="0">
                <a:solidFill>
                  <a:srgbClr val="0000FF"/>
                </a:solidFill>
                <a:highlight>
                  <a:srgbClr val="FFFFFF"/>
                </a:highlight>
                <a:latin typeface="Consolas"/>
              </a:rPr>
              <a:t>		if</a:t>
            </a:r>
            <a:r>
              <a:rPr lang="hu-HU" sz="1800" dirty="0">
                <a:solidFill>
                  <a:srgbClr val="000000"/>
                </a:solidFill>
                <a:highlight>
                  <a:srgbClr val="FFFFFF"/>
                </a:highlight>
                <a:latin typeface="Consolas"/>
              </a:rPr>
              <a:t> (i1Paros &amp;&amp; !i2Paros)</a:t>
            </a:r>
          </a:p>
          <a:p>
            <a:pPr algn="l"/>
            <a:r>
              <a:rPr lang="hu-HU" sz="1800" dirty="0">
                <a:solidFill>
                  <a:srgbClr val="0000FF"/>
                </a:solidFill>
                <a:highlight>
                  <a:srgbClr val="FFFFFF"/>
                </a:highlight>
                <a:latin typeface="Consolas"/>
              </a:rPr>
              <a:t>			return</a:t>
            </a:r>
            <a:r>
              <a:rPr lang="hu-HU" sz="1800" dirty="0">
                <a:solidFill>
                  <a:srgbClr val="000000"/>
                </a:solidFill>
                <a:highlight>
                  <a:srgbClr val="FFFFFF"/>
                </a:highlight>
                <a:latin typeface="Consolas"/>
              </a:rPr>
              <a:t> -1;</a:t>
            </a:r>
          </a:p>
          <a:p>
            <a:pPr algn="l"/>
            <a:r>
              <a:rPr lang="hu-HU" sz="1800" dirty="0">
                <a:solidFill>
                  <a:srgbClr val="0000FF"/>
                </a:solidFill>
                <a:highlight>
                  <a:srgbClr val="FFFFFF"/>
                </a:highlight>
                <a:latin typeface="Consolas"/>
              </a:rPr>
              <a:t>		else</a:t>
            </a:r>
            <a:r>
              <a:rPr lang="hu-HU" sz="1800" dirty="0">
                <a:solidFill>
                  <a:srgbClr val="000000"/>
                </a:solidFill>
                <a:highlight>
                  <a:srgbClr val="FFFFFF"/>
                </a:highlight>
                <a:latin typeface="Consolas"/>
              </a:rPr>
              <a:t> </a:t>
            </a:r>
            <a:r>
              <a:rPr lang="hu-HU" sz="1800" dirty="0">
                <a:solidFill>
                  <a:srgbClr val="0000FF"/>
                </a:solidFill>
                <a:highlight>
                  <a:srgbClr val="FFFFFF"/>
                </a:highlight>
                <a:latin typeface="Consolas"/>
              </a:rPr>
              <a:t>if</a:t>
            </a:r>
            <a:r>
              <a:rPr lang="hu-HU" sz="1800" dirty="0">
                <a:solidFill>
                  <a:srgbClr val="000000"/>
                </a:solidFill>
                <a:highlight>
                  <a:srgbClr val="FFFFFF"/>
                </a:highlight>
                <a:latin typeface="Consolas"/>
              </a:rPr>
              <a:t> (!i1Paros &amp;&amp; i2Paros)</a:t>
            </a:r>
          </a:p>
          <a:p>
            <a:pPr algn="l"/>
            <a:r>
              <a:rPr lang="hu-HU" sz="1800" dirty="0">
                <a:solidFill>
                  <a:srgbClr val="0000FF"/>
                </a:solidFill>
                <a:highlight>
                  <a:srgbClr val="FFFFFF"/>
                </a:highlight>
                <a:latin typeface="Consolas"/>
              </a:rPr>
              <a:t>			return</a:t>
            </a:r>
            <a:r>
              <a:rPr lang="hu-HU" sz="1800" dirty="0">
                <a:solidFill>
                  <a:srgbClr val="000000"/>
                </a:solidFill>
                <a:highlight>
                  <a:srgbClr val="FFFFFF"/>
                </a:highlight>
                <a:latin typeface="Consolas"/>
              </a:rPr>
              <a:t> 1;</a:t>
            </a:r>
          </a:p>
          <a:p>
            <a:pPr algn="l"/>
            <a:r>
              <a:rPr lang="hu-HU" sz="1800" dirty="0">
                <a:solidFill>
                  <a:srgbClr val="0000FF"/>
                </a:solidFill>
                <a:highlight>
                  <a:srgbClr val="FFFFFF"/>
                </a:highlight>
                <a:latin typeface="Consolas"/>
              </a:rPr>
              <a:t>		else</a:t>
            </a:r>
            <a:r>
              <a:rPr lang="hu-HU" sz="1800" dirty="0">
                <a:solidFill>
                  <a:srgbClr val="000000"/>
                </a:solidFill>
                <a:highlight>
                  <a:srgbClr val="FFFFFF"/>
                </a:highlight>
                <a:latin typeface="Consolas"/>
              </a:rPr>
              <a:t> </a:t>
            </a:r>
            <a:r>
              <a:rPr lang="hu-HU" sz="1800" dirty="0">
                <a:solidFill>
                  <a:srgbClr val="0000FF"/>
                </a:solidFill>
                <a:highlight>
                  <a:srgbClr val="FFFFFF"/>
                </a:highlight>
                <a:latin typeface="Consolas"/>
              </a:rPr>
              <a:t>return</a:t>
            </a:r>
            <a:r>
              <a:rPr lang="hu-HU" sz="1800" dirty="0">
                <a:solidFill>
                  <a:srgbClr val="000000"/>
                </a:solidFill>
                <a:highlight>
                  <a:srgbClr val="FFFFFF"/>
                </a:highlight>
                <a:latin typeface="Consolas"/>
              </a:rPr>
              <a:t> 0;</a:t>
            </a:r>
          </a:p>
          <a:p>
            <a:pPr algn="l"/>
            <a:r>
              <a:rPr lang="hu-HU" sz="1800" dirty="0">
                <a:solidFill>
                  <a:srgbClr val="000000"/>
                </a:solidFill>
                <a:highlight>
                  <a:srgbClr val="FFFFFF"/>
                </a:highlight>
                <a:latin typeface="Consolas"/>
              </a:rPr>
              <a:t>	});</a:t>
            </a:r>
            <a:endParaRPr lang="hu-HU" altLang="hu-HU" sz="1800" b="1" dirty="0"/>
          </a:p>
        </p:txBody>
      </p:sp>
      <p:sp>
        <p:nvSpPr>
          <p:cNvPr id="6" name="Dia számának helye 5"/>
          <p:cNvSpPr>
            <a:spLocks noGrp="1"/>
          </p:cNvSpPr>
          <p:nvPr>
            <p:ph type="sldNum" sz="quarter" idx="11"/>
          </p:nvPr>
        </p:nvSpPr>
        <p:spPr/>
        <p:txBody>
          <a:bodyPr/>
          <a:lstStyle/>
          <a:p>
            <a:pPr>
              <a:defRPr/>
            </a:pPr>
            <a:fld id="{B60DAD87-7EB7-4D38-BAF0-0AF208F78DF0}" type="slidenum">
              <a:rPr lang="hu-HU" smtClean="0"/>
              <a:pPr>
                <a:defRPr/>
              </a:pPr>
              <a:t>15</a:t>
            </a:fld>
            <a:endParaRPr lang="hu-HU"/>
          </a:p>
        </p:txBody>
      </p:sp>
    </p:spTree>
    <p:extLst>
      <p:ext uri="{BB962C8B-B14F-4D97-AF65-F5344CB8AC3E}">
        <p14:creationId xmlns:p14="http://schemas.microsoft.com/office/powerpoint/2010/main" val="236974660"/>
      </p:ext>
    </p:extLst>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Lambda függvények</a:t>
            </a:r>
            <a:endParaRPr lang="en-GB" dirty="0"/>
          </a:p>
        </p:txBody>
      </p:sp>
      <p:sp>
        <p:nvSpPr>
          <p:cNvPr id="3" name="Content Placeholder 2"/>
          <p:cNvSpPr>
            <a:spLocks noGrp="1"/>
          </p:cNvSpPr>
          <p:nvPr>
            <p:ph idx="1"/>
          </p:nvPr>
        </p:nvSpPr>
        <p:spPr/>
        <p:txBody>
          <a:bodyPr/>
          <a:lstStyle/>
          <a:p>
            <a:r>
              <a:rPr lang="hu-HU" altLang="hu-HU" dirty="0">
                <a:sym typeface="Wingdings" pitchFamily="2" charset="2"/>
              </a:rPr>
              <a:t>Új operátor:     =&gt;     (Lambda operátor) </a:t>
            </a:r>
          </a:p>
          <a:p>
            <a:pPr lvl="1"/>
            <a:r>
              <a:rPr lang="hu-HU" altLang="hu-HU" sz="2400" dirty="0">
                <a:sym typeface="Wingdings" pitchFamily="2" charset="2"/>
              </a:rPr>
              <a:t>Bemenet és a kimenet összekötésére</a:t>
            </a:r>
            <a:endParaRPr lang="en-US" altLang="hu-HU" sz="2400" dirty="0">
              <a:sym typeface="Wingdings" pitchFamily="2" charset="2"/>
            </a:endParaRPr>
          </a:p>
          <a:p>
            <a:pPr lvl="1"/>
            <a:r>
              <a:rPr lang="en-US" altLang="hu-HU" sz="2400" dirty="0">
                <a:sym typeface="Wingdings" pitchFamily="2" charset="2"/>
              </a:rPr>
              <a:t>“</a:t>
            </a:r>
            <a:r>
              <a:rPr lang="hu-HU" altLang="hu-HU" sz="2400" dirty="0">
                <a:sym typeface="Wingdings" pitchFamily="2" charset="2"/>
              </a:rPr>
              <a:t>Ha a bemenet egy X nevű egész szám, akkor a kimenet…”</a:t>
            </a:r>
            <a:endParaRPr lang="en-US" altLang="hu-HU" sz="2400" dirty="0">
              <a:sym typeface="Wingdings" pitchFamily="2" charset="2"/>
            </a:endParaRPr>
          </a:p>
          <a:p>
            <a:r>
              <a:rPr lang="hu-HU" altLang="hu-HU" dirty="0">
                <a:sym typeface="Wingdings" pitchFamily="2" charset="2"/>
              </a:rPr>
              <a:t>Szintaxis: paraméter[ek] =&gt; kimenetet meghatározó kifejezés</a:t>
            </a:r>
          </a:p>
          <a:p>
            <a:r>
              <a:rPr lang="hu-HU" altLang="hu-HU" dirty="0">
                <a:sym typeface="Wingdings" pitchFamily="2" charset="2"/>
              </a:rPr>
              <a:t>Használata:</a:t>
            </a:r>
          </a:p>
          <a:p>
            <a:pPr lvl="1"/>
            <a:r>
              <a:rPr lang="hu-HU" altLang="hu-HU" sz="2400" dirty="0">
                <a:sym typeface="Wingdings" pitchFamily="2" charset="2"/>
              </a:rPr>
              <a:t>delegate típus (saját v. keretrendszeri), ez tipikusan paraméter típusa</a:t>
            </a:r>
          </a:p>
          <a:p>
            <a:pPr lvl="1"/>
            <a:endParaRPr lang="hu-HU" altLang="hu-HU" sz="2400" dirty="0">
              <a:sym typeface="Wingdings" pitchFamily="2" charset="2"/>
            </a:endParaRPr>
          </a:p>
          <a:p>
            <a:pPr lvl="1"/>
            <a:endParaRPr lang="hu-HU" altLang="hu-HU" sz="2400" dirty="0">
              <a:sym typeface="Wingdings" pitchFamily="2" charset="2"/>
            </a:endParaRPr>
          </a:p>
          <a:p>
            <a:pPr lvl="1"/>
            <a:r>
              <a:rPr lang="hu-HU" altLang="hu-HU" sz="2400" dirty="0" err="1">
                <a:sym typeface="Wingdings" pitchFamily="2" charset="2"/>
              </a:rPr>
              <a:t>delegate</a:t>
            </a:r>
            <a:r>
              <a:rPr lang="hu-HU" altLang="hu-HU" sz="2400" dirty="0">
                <a:sym typeface="Wingdings" pitchFamily="2" charset="2"/>
              </a:rPr>
              <a:t> változó elkészítése és függvény megadása lambda kifejezés formájában, </a:t>
            </a:r>
            <a:r>
              <a:rPr lang="hu-HU" altLang="hu-HU" sz="2400" dirty="0">
                <a:ea typeface="Calibri" pitchFamily="34" charset="0"/>
                <a:cs typeface="Calibri" pitchFamily="34" charset="0"/>
                <a:sym typeface="Wingdings" pitchFamily="2" charset="2"/>
              </a:rPr>
              <a:t>metódus meghívása</a:t>
            </a:r>
            <a:br>
              <a:rPr lang="hu-HU" altLang="hu-HU" sz="2400" dirty="0">
                <a:latin typeface="Consolas" pitchFamily="49" charset="0"/>
                <a:cs typeface="Times New Roman" pitchFamily="18" charset="0"/>
                <a:sym typeface="Wingdings" pitchFamily="2" charset="2"/>
              </a:rPr>
            </a:br>
            <a:endParaRPr lang="hu-HU" altLang="hu-HU" sz="2400" dirty="0">
              <a:sym typeface="Wingdings" pitchFamily="2" charset="2"/>
            </a:endParaRPr>
          </a:p>
          <a:p>
            <a:endParaRPr lang="en-GB" dirty="0"/>
          </a:p>
        </p:txBody>
      </p:sp>
      <p:sp>
        <p:nvSpPr>
          <p:cNvPr id="7" name="Szövegdoboz 5"/>
          <p:cNvSpPr txBox="1">
            <a:spLocks noChangeArrowheads="1"/>
          </p:cNvSpPr>
          <p:nvPr/>
        </p:nvSpPr>
        <p:spPr bwMode="auto">
          <a:xfrm>
            <a:off x="681429" y="3717040"/>
            <a:ext cx="7776380"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delegate</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double</a:t>
            </a:r>
            <a:r>
              <a:rPr lang="en-GB" sz="1800" dirty="0">
                <a:solidFill>
                  <a:srgbClr val="000000"/>
                </a:solidFill>
                <a:highlight>
                  <a:srgbClr val="FFFFFF"/>
                </a:highlight>
                <a:latin typeface="Consolas" panose="020B0609020204030204" pitchFamily="49" charset="0"/>
              </a:rPr>
              <a:t> </a:t>
            </a:r>
            <a:r>
              <a:rPr lang="en-GB" sz="1800" dirty="0" err="1">
                <a:solidFill>
                  <a:srgbClr val="2B91AF"/>
                </a:solidFill>
                <a:highlight>
                  <a:srgbClr val="FFFFFF"/>
                </a:highlight>
                <a:latin typeface="Consolas" panose="020B0609020204030204" pitchFamily="49" charset="0"/>
              </a:rPr>
              <a:t>SingleParamMathOp</a:t>
            </a:r>
            <a:r>
              <a:rPr lang="en-GB" sz="1800" dirty="0">
                <a:solidFill>
                  <a:srgbClr val="000000"/>
                </a:solidFill>
                <a:highlight>
                  <a:srgbClr val="FFFFFF"/>
                </a:highlight>
                <a:latin typeface="Consolas" panose="020B0609020204030204" pitchFamily="49" charset="0"/>
              </a:rPr>
              <a:t>(</a:t>
            </a:r>
            <a:r>
              <a:rPr lang="en-GB" sz="1800" dirty="0">
                <a:solidFill>
                  <a:srgbClr val="0000FF"/>
                </a:solidFill>
                <a:highlight>
                  <a:srgbClr val="FFFFFF"/>
                </a:highlight>
                <a:latin typeface="Consolas" panose="020B0609020204030204" pitchFamily="49" charset="0"/>
              </a:rPr>
              <a:t>double</a:t>
            </a:r>
            <a:r>
              <a:rPr lang="en-GB" sz="1800" dirty="0">
                <a:solidFill>
                  <a:srgbClr val="000000"/>
                </a:solidFill>
                <a:highlight>
                  <a:srgbClr val="FFFFFF"/>
                </a:highlight>
                <a:latin typeface="Consolas" panose="020B0609020204030204" pitchFamily="49" charset="0"/>
              </a:rPr>
              <a:t> x)</a:t>
            </a:r>
            <a:br>
              <a:rPr lang="hu-HU" sz="1800" dirty="0">
                <a:solidFill>
                  <a:srgbClr val="000000"/>
                </a:solidFill>
                <a:highlight>
                  <a:srgbClr val="FFFFFF"/>
                </a:highlight>
                <a:latin typeface="Consolas" panose="020B0609020204030204" pitchFamily="49" charset="0"/>
              </a:rPr>
            </a:br>
            <a:r>
              <a:rPr lang="hu-HU" sz="1800" dirty="0">
                <a:solidFill>
                  <a:srgbClr val="000000"/>
                </a:solidFill>
                <a:highlight>
                  <a:srgbClr val="FFFFFF"/>
                </a:highlight>
                <a:latin typeface="Consolas" panose="020B0609020204030204" pitchFamily="49" charset="0"/>
              </a:rPr>
              <a:t> </a:t>
            </a:r>
            <a:r>
              <a:rPr lang="hu-HU" sz="1800" dirty="0" err="1">
                <a:solidFill>
                  <a:srgbClr val="0000FF"/>
                </a:solidFill>
                <a:highlight>
                  <a:srgbClr val="FFFFFF"/>
                </a:highlight>
                <a:latin typeface="Consolas" panose="020B0609020204030204" pitchFamily="49" charset="0"/>
              </a:rPr>
              <a:t>Func</a:t>
            </a:r>
            <a:r>
              <a:rPr lang="hu-HU" sz="1800" dirty="0">
                <a:solidFill>
                  <a:srgbClr val="0000FF"/>
                </a:solidFill>
                <a:highlight>
                  <a:srgbClr val="FFFFFF"/>
                </a:highlight>
                <a:latin typeface="Consolas" panose="020B0609020204030204" pitchFamily="49" charset="0"/>
              </a:rPr>
              <a:t>&lt;</a:t>
            </a:r>
            <a:r>
              <a:rPr lang="hu-HU" sz="1800" dirty="0" err="1">
                <a:solidFill>
                  <a:srgbClr val="0000FF"/>
                </a:solidFill>
                <a:highlight>
                  <a:srgbClr val="FFFFFF"/>
                </a:highlight>
                <a:latin typeface="Consolas" panose="020B0609020204030204" pitchFamily="49" charset="0"/>
              </a:rPr>
              <a:t>double</a:t>
            </a:r>
            <a:r>
              <a:rPr lang="hu-HU" sz="1800" dirty="0">
                <a:solidFill>
                  <a:srgbClr val="0000FF"/>
                </a:solidFill>
                <a:highlight>
                  <a:srgbClr val="FFFFFF"/>
                </a:highlight>
                <a:latin typeface="Consolas" panose="020B0609020204030204" pitchFamily="49" charset="0"/>
              </a:rPr>
              <a:t>, </a:t>
            </a:r>
            <a:r>
              <a:rPr lang="hu-HU" sz="1800" dirty="0" err="1">
                <a:solidFill>
                  <a:srgbClr val="0000FF"/>
                </a:solidFill>
                <a:highlight>
                  <a:srgbClr val="FFFFFF"/>
                </a:highlight>
                <a:latin typeface="Consolas" panose="020B0609020204030204" pitchFamily="49" charset="0"/>
              </a:rPr>
              <a:t>double</a:t>
            </a:r>
            <a:r>
              <a:rPr lang="hu-HU" sz="1800" dirty="0">
                <a:solidFill>
                  <a:srgbClr val="0000FF"/>
                </a:solidFill>
                <a:highlight>
                  <a:srgbClr val="FFFFFF"/>
                </a:highlight>
                <a:latin typeface="Consolas" panose="020B0609020204030204" pitchFamily="49" charset="0"/>
              </a:rPr>
              <a:t>&gt;</a:t>
            </a:r>
            <a:endParaRPr lang="hu-HU" altLang="hu-HU" sz="1800" b="1" dirty="0"/>
          </a:p>
        </p:txBody>
      </p:sp>
      <p:sp>
        <p:nvSpPr>
          <p:cNvPr id="8" name="Szövegdoboz 5"/>
          <p:cNvSpPr txBox="1">
            <a:spLocks noChangeArrowheads="1"/>
          </p:cNvSpPr>
          <p:nvPr/>
        </p:nvSpPr>
        <p:spPr bwMode="auto">
          <a:xfrm>
            <a:off x="681429" y="5538460"/>
            <a:ext cx="7776380"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a:r>
              <a:rPr lang="en-GB" sz="1800" dirty="0" err="1">
                <a:solidFill>
                  <a:srgbClr val="2B91AF"/>
                </a:solidFill>
                <a:highlight>
                  <a:srgbClr val="FFFFFF"/>
                </a:highlight>
                <a:latin typeface="Consolas" panose="020B0609020204030204" pitchFamily="49" charset="0"/>
              </a:rPr>
              <a:t>SingleParamMathOp</a:t>
            </a: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muvelet</a:t>
            </a:r>
            <a:r>
              <a:rPr lang="en-GB" sz="1800" dirty="0">
                <a:solidFill>
                  <a:srgbClr val="000000"/>
                </a:solidFill>
                <a:highlight>
                  <a:srgbClr val="FFFFFF"/>
                </a:highlight>
                <a:latin typeface="Consolas" panose="020B0609020204030204" pitchFamily="49" charset="0"/>
              </a:rPr>
              <a:t> = x =&gt; x * x;</a:t>
            </a:r>
          </a:p>
          <a:p>
            <a:pPr algn="l"/>
            <a:r>
              <a:rPr lang="en-GB" sz="1800" dirty="0">
                <a:solidFill>
                  <a:srgbClr val="0000FF"/>
                </a:solidFill>
                <a:highlight>
                  <a:srgbClr val="FFFFFF"/>
                </a:highlight>
                <a:latin typeface="Consolas" panose="020B0609020204030204" pitchFamily="49" charset="0"/>
              </a:rPr>
              <a:t>double</a:t>
            </a:r>
            <a:r>
              <a:rPr lang="en-GB" sz="1800" dirty="0">
                <a:solidFill>
                  <a:srgbClr val="000000"/>
                </a:solidFill>
                <a:highlight>
                  <a:srgbClr val="FFFFFF"/>
                </a:highlight>
                <a:latin typeface="Consolas" panose="020B0609020204030204" pitchFamily="49" charset="0"/>
              </a:rPr>
              <a:t> j = </a:t>
            </a:r>
            <a:r>
              <a:rPr lang="en-GB" sz="1800" dirty="0" err="1">
                <a:solidFill>
                  <a:srgbClr val="000000"/>
                </a:solidFill>
                <a:highlight>
                  <a:srgbClr val="FFFFFF"/>
                </a:highlight>
                <a:latin typeface="Consolas" panose="020B0609020204030204" pitchFamily="49" charset="0"/>
              </a:rPr>
              <a:t>muvelet</a:t>
            </a:r>
            <a:r>
              <a:rPr lang="en-GB" sz="1800" dirty="0">
                <a:solidFill>
                  <a:srgbClr val="000000"/>
                </a:solidFill>
                <a:highlight>
                  <a:srgbClr val="FFFFFF"/>
                </a:highlight>
                <a:latin typeface="Consolas" panose="020B0609020204030204" pitchFamily="49" charset="0"/>
              </a:rPr>
              <a:t>(5);</a:t>
            </a:r>
            <a:endParaRPr lang="hu-HU" altLang="hu-HU" sz="1800" b="1" dirty="0"/>
          </a:p>
        </p:txBody>
      </p:sp>
      <p:sp>
        <p:nvSpPr>
          <p:cNvPr id="6" name="Dia számának helye 5"/>
          <p:cNvSpPr>
            <a:spLocks noGrp="1"/>
          </p:cNvSpPr>
          <p:nvPr>
            <p:ph type="sldNum" sz="quarter" idx="11"/>
          </p:nvPr>
        </p:nvSpPr>
        <p:spPr/>
        <p:txBody>
          <a:bodyPr/>
          <a:lstStyle/>
          <a:p>
            <a:pPr>
              <a:defRPr/>
            </a:pPr>
            <a:fld id="{B60DAD87-7EB7-4D38-BAF0-0AF208F78DF0}" type="slidenum">
              <a:rPr lang="hu-HU" smtClean="0"/>
              <a:pPr>
                <a:defRPr/>
              </a:pPr>
              <a:t>16</a:t>
            </a:fld>
            <a:endParaRPr lang="hu-HU"/>
          </a:p>
        </p:txBody>
      </p:sp>
    </p:spTree>
    <p:extLst>
      <p:ext uri="{BB962C8B-B14F-4D97-AF65-F5344CB8AC3E}">
        <p14:creationId xmlns:p14="http://schemas.microsoft.com/office/powerpoint/2010/main" val="1902667305"/>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heckerboard(across)">
                                      <p:cBhvr>
                                        <p:cTn id="13" dur="500"/>
                                        <p:tgtEl>
                                          <p:spTgt spid="3">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checkerboard(across)">
                                      <p:cBhvr>
                                        <p:cTn id="16" dur="500"/>
                                        <p:tgtEl>
                                          <p:spTgt spid="3">
                                            <p:txEl>
                                              <p:pRg st="8" end="8"/>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hu-HU" altLang="hu-HU" dirty="0">
                <a:latin typeface="+mn-lt"/>
              </a:rPr>
              <a:t>Lambda kifejezések</a:t>
            </a:r>
          </a:p>
        </p:txBody>
      </p:sp>
      <p:sp>
        <p:nvSpPr>
          <p:cNvPr id="17413" name="Rectangle 3"/>
          <p:cNvSpPr>
            <a:spLocks noGrp="1" noChangeArrowheads="1"/>
          </p:cNvSpPr>
          <p:nvPr>
            <p:ph type="body" idx="1"/>
          </p:nvPr>
        </p:nvSpPr>
        <p:spPr>
          <a:xfrm>
            <a:off x="107950" y="692150"/>
            <a:ext cx="9216710" cy="5761038"/>
          </a:xfrm>
        </p:spPr>
        <p:txBody>
          <a:bodyPr/>
          <a:lstStyle/>
          <a:p>
            <a:pPr>
              <a:lnSpc>
                <a:spcPct val="115000"/>
              </a:lnSpc>
            </a:pPr>
            <a:endParaRPr lang="hu-HU" altLang="hu-HU" dirty="0">
              <a:solidFill>
                <a:srgbClr val="008000"/>
              </a:solidFill>
              <a:latin typeface="Consolas" pitchFamily="49" charset="0"/>
              <a:ea typeface="Calibri" pitchFamily="34" charset="0"/>
              <a:cs typeface="Calibri" pitchFamily="34" charset="0"/>
            </a:endParaRPr>
          </a:p>
          <a:p>
            <a:pPr>
              <a:lnSpc>
                <a:spcPct val="115000"/>
              </a:lnSpc>
            </a:pPr>
            <a:endParaRPr lang="hu-HU" altLang="hu-HU" dirty="0">
              <a:solidFill>
                <a:srgbClr val="008000"/>
              </a:solidFill>
              <a:latin typeface="Consolas" pitchFamily="49" charset="0"/>
              <a:ea typeface="Calibri" pitchFamily="34" charset="0"/>
              <a:cs typeface="Calibri" pitchFamily="34" charset="0"/>
            </a:endParaRPr>
          </a:p>
          <a:p>
            <a:pPr marL="0" indent="0">
              <a:lnSpc>
                <a:spcPct val="115000"/>
              </a:lnSpc>
              <a:buNone/>
            </a:pPr>
            <a:endParaRPr lang="hu-HU" altLang="hu-HU" dirty="0">
              <a:solidFill>
                <a:srgbClr val="008000"/>
              </a:solidFill>
              <a:latin typeface="Consolas" pitchFamily="49" charset="0"/>
              <a:ea typeface="Calibri" pitchFamily="34" charset="0"/>
              <a:cs typeface="Calibri" pitchFamily="34" charset="0"/>
            </a:endParaRPr>
          </a:p>
          <a:p>
            <a:pPr marL="0" indent="0">
              <a:lnSpc>
                <a:spcPct val="115000"/>
              </a:lnSpc>
              <a:buNone/>
            </a:pPr>
            <a:endParaRPr lang="hu-HU" altLang="hu-HU" dirty="0">
              <a:solidFill>
                <a:srgbClr val="008000"/>
              </a:solidFill>
              <a:latin typeface="Consolas" pitchFamily="49" charset="0"/>
              <a:ea typeface="Calibri" pitchFamily="34" charset="0"/>
              <a:cs typeface="Calibri" pitchFamily="34" charset="0"/>
            </a:endParaRPr>
          </a:p>
          <a:p>
            <a:pPr>
              <a:lnSpc>
                <a:spcPct val="115000"/>
              </a:lnSpc>
            </a:pPr>
            <a:r>
              <a:rPr lang="hu-HU" altLang="hu-HU" dirty="0"/>
              <a:t>Beépített delegált típussal:</a:t>
            </a:r>
            <a:br>
              <a:rPr lang="hu-HU" altLang="hu-HU" dirty="0"/>
            </a:br>
            <a:endParaRPr lang="hu-HU" altLang="hu-HU" b="0" dirty="0">
              <a:solidFill>
                <a:srgbClr val="2B91AF"/>
              </a:solidFill>
              <a:latin typeface="Consolas" pitchFamily="49" charset="0"/>
              <a:ea typeface="Calibri" pitchFamily="34" charset="0"/>
              <a:cs typeface="Calibri" pitchFamily="34" charset="0"/>
            </a:endParaRPr>
          </a:p>
          <a:p>
            <a:pPr>
              <a:lnSpc>
                <a:spcPct val="115000"/>
              </a:lnSpc>
            </a:pPr>
            <a:endParaRPr lang="hu-HU" altLang="hu-HU" b="0" dirty="0">
              <a:solidFill>
                <a:srgbClr val="2B91AF"/>
              </a:solidFill>
              <a:latin typeface="Consolas" pitchFamily="49" charset="0"/>
              <a:ea typeface="Calibri" pitchFamily="34" charset="0"/>
              <a:cs typeface="Calibri" pitchFamily="34" charset="0"/>
            </a:endParaRPr>
          </a:p>
          <a:p>
            <a:pPr>
              <a:lnSpc>
                <a:spcPct val="115000"/>
              </a:lnSpc>
            </a:pPr>
            <a:endParaRPr lang="hu-HU" altLang="hu-HU" b="0" dirty="0">
              <a:solidFill>
                <a:srgbClr val="2B91AF"/>
              </a:solidFill>
              <a:latin typeface="Consolas" pitchFamily="49" charset="0"/>
              <a:ea typeface="Calibri" pitchFamily="34" charset="0"/>
              <a:cs typeface="Calibri" pitchFamily="34" charset="0"/>
            </a:endParaRPr>
          </a:p>
          <a:p>
            <a:pPr marL="0" indent="0">
              <a:lnSpc>
                <a:spcPct val="115000"/>
              </a:lnSpc>
              <a:buNone/>
            </a:pPr>
            <a:endParaRPr lang="hu-HU" altLang="hu-HU" dirty="0">
              <a:solidFill>
                <a:srgbClr val="008000"/>
              </a:solidFill>
              <a:latin typeface="Consolas" pitchFamily="49" charset="0"/>
              <a:ea typeface="Calibri" pitchFamily="34" charset="0"/>
              <a:cs typeface="Calibri" pitchFamily="34" charset="0"/>
            </a:endParaRPr>
          </a:p>
          <a:p>
            <a:pPr>
              <a:lnSpc>
                <a:spcPct val="115000"/>
              </a:lnSpc>
            </a:pPr>
            <a:r>
              <a:rPr lang="hu-HU" altLang="hu-HU" dirty="0">
                <a:sym typeface="Wingdings" pitchFamily="2" charset="2"/>
              </a:rPr>
              <a:t>Több paramétert zárójelezni kell </a:t>
            </a:r>
          </a:p>
          <a:p>
            <a:pPr>
              <a:lnSpc>
                <a:spcPct val="115000"/>
              </a:lnSpc>
            </a:pPr>
            <a:r>
              <a:rPr lang="hu-HU" altLang="hu-HU" dirty="0">
                <a:sym typeface="Wingdings" pitchFamily="2" charset="2"/>
              </a:rPr>
              <a:t>A paraméterek típusozása nem kötelező, csak speciális esetekben</a:t>
            </a:r>
          </a:p>
        </p:txBody>
      </p:sp>
      <p:sp>
        <p:nvSpPr>
          <p:cNvPr id="6" name="Szövegdoboz 5"/>
          <p:cNvSpPr txBox="1">
            <a:spLocks noChangeArrowheads="1"/>
          </p:cNvSpPr>
          <p:nvPr/>
        </p:nvSpPr>
        <p:spPr bwMode="auto">
          <a:xfrm>
            <a:off x="411360" y="1052670"/>
            <a:ext cx="838180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a:r>
              <a:rPr lang="en-GB" sz="2000" dirty="0">
                <a:solidFill>
                  <a:srgbClr val="0000FF"/>
                </a:solidFill>
                <a:highlight>
                  <a:srgbClr val="FFFFFF"/>
                </a:highlight>
                <a:latin typeface="Consolas" panose="020B0609020204030204" pitchFamily="49" charset="0"/>
              </a:rPr>
              <a:t>delegate</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double</a:t>
            </a:r>
            <a:r>
              <a:rPr lang="en-GB" sz="2000" dirty="0">
                <a:solidFill>
                  <a:srgbClr val="000000"/>
                </a:solidFill>
                <a:highlight>
                  <a:srgbClr val="FFFFFF"/>
                </a:highlight>
                <a:latin typeface="Consolas" panose="020B0609020204030204" pitchFamily="49" charset="0"/>
              </a:rPr>
              <a:t> </a:t>
            </a:r>
            <a:r>
              <a:rPr lang="en-GB" sz="2000" dirty="0" err="1">
                <a:solidFill>
                  <a:srgbClr val="2B91AF"/>
                </a:solidFill>
                <a:highlight>
                  <a:srgbClr val="FFFFFF"/>
                </a:highlight>
                <a:latin typeface="Consolas" panose="020B0609020204030204" pitchFamily="49" charset="0"/>
              </a:rPr>
              <a:t>TwoParamMathOp</a:t>
            </a:r>
            <a:r>
              <a:rPr lang="en-GB" sz="2000" dirty="0">
                <a:solidFill>
                  <a:srgbClr val="000000"/>
                </a:solidFill>
                <a:highlight>
                  <a:srgbClr val="FFFFFF"/>
                </a:highlight>
                <a:latin typeface="Consolas" panose="020B0609020204030204" pitchFamily="49" charset="0"/>
              </a:rPr>
              <a:t>(</a:t>
            </a:r>
            <a:r>
              <a:rPr lang="en-GB" sz="2000" dirty="0">
                <a:solidFill>
                  <a:srgbClr val="0000FF"/>
                </a:solidFill>
                <a:highlight>
                  <a:srgbClr val="FFFFFF"/>
                </a:highlight>
                <a:latin typeface="Consolas" panose="020B0609020204030204" pitchFamily="49" charset="0"/>
              </a:rPr>
              <a:t>double</a:t>
            </a:r>
            <a:r>
              <a:rPr lang="en-GB" sz="2000" dirty="0">
                <a:solidFill>
                  <a:srgbClr val="000000"/>
                </a:solidFill>
                <a:highlight>
                  <a:srgbClr val="FFFFFF"/>
                </a:highlight>
                <a:latin typeface="Consolas" panose="020B0609020204030204" pitchFamily="49" charset="0"/>
              </a:rPr>
              <a:t> x, </a:t>
            </a:r>
            <a:r>
              <a:rPr lang="en-GB" sz="2000" dirty="0">
                <a:solidFill>
                  <a:srgbClr val="0000FF"/>
                </a:solidFill>
                <a:highlight>
                  <a:srgbClr val="FFFFFF"/>
                </a:highlight>
                <a:latin typeface="Consolas" panose="020B0609020204030204" pitchFamily="49" charset="0"/>
              </a:rPr>
              <a:t>double</a:t>
            </a:r>
            <a:r>
              <a:rPr lang="en-GB" sz="2000" dirty="0">
                <a:solidFill>
                  <a:srgbClr val="000000"/>
                </a:solidFill>
                <a:highlight>
                  <a:srgbClr val="FFFFFF"/>
                </a:highlight>
                <a:latin typeface="Consolas" panose="020B0609020204030204" pitchFamily="49" charset="0"/>
              </a:rPr>
              <a:t> y);</a:t>
            </a:r>
            <a:endParaRPr lang="hu-HU" altLang="hu-HU" sz="2000" b="1" dirty="0"/>
          </a:p>
        </p:txBody>
      </p:sp>
      <p:sp>
        <p:nvSpPr>
          <p:cNvPr id="7" name="Szövegdoboz 5"/>
          <p:cNvSpPr txBox="1">
            <a:spLocks noChangeArrowheads="1"/>
          </p:cNvSpPr>
          <p:nvPr/>
        </p:nvSpPr>
        <p:spPr bwMode="auto">
          <a:xfrm>
            <a:off x="411359" y="1628750"/>
            <a:ext cx="8316520" cy="721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a:r>
              <a:rPr lang="es-ES" sz="2000" dirty="0" err="1">
                <a:solidFill>
                  <a:srgbClr val="2B91AF"/>
                </a:solidFill>
                <a:highlight>
                  <a:srgbClr val="FFFFFF"/>
                </a:highlight>
                <a:latin typeface="Consolas" panose="020B0609020204030204" pitchFamily="49" charset="0"/>
              </a:rPr>
              <a:t>TwoParamMathOp</a:t>
            </a:r>
            <a:r>
              <a:rPr lang="es-ES" sz="2000" dirty="0">
                <a:solidFill>
                  <a:srgbClr val="000000"/>
                </a:solidFill>
                <a:highlight>
                  <a:srgbClr val="FFFFFF"/>
                </a:highlight>
                <a:latin typeface="Consolas" panose="020B0609020204030204" pitchFamily="49" charset="0"/>
              </a:rPr>
              <a:t> </a:t>
            </a:r>
            <a:r>
              <a:rPr lang="es-ES" sz="2000" dirty="0" err="1">
                <a:solidFill>
                  <a:srgbClr val="000000"/>
                </a:solidFill>
                <a:highlight>
                  <a:srgbClr val="FFFFFF"/>
                </a:highlight>
                <a:latin typeface="Consolas" panose="020B0609020204030204" pitchFamily="49" charset="0"/>
              </a:rPr>
              <a:t>myFunc</a:t>
            </a:r>
            <a:r>
              <a:rPr lang="es-ES" sz="2000" dirty="0">
                <a:solidFill>
                  <a:srgbClr val="000000"/>
                </a:solidFill>
                <a:highlight>
                  <a:srgbClr val="FFFFFF"/>
                </a:highlight>
                <a:latin typeface="Consolas" panose="020B0609020204030204" pitchFamily="49" charset="0"/>
              </a:rPr>
              <a:t> = (x, y) =&gt; x + y;</a:t>
            </a:r>
          </a:p>
          <a:p>
            <a:pPr algn="l"/>
            <a:r>
              <a:rPr lang="fr-FR" sz="2000" dirty="0">
                <a:solidFill>
                  <a:srgbClr val="0000FF"/>
                </a:solidFill>
                <a:highlight>
                  <a:srgbClr val="FFFFFF"/>
                </a:highlight>
                <a:latin typeface="Consolas" panose="020B0609020204030204" pitchFamily="49" charset="0"/>
              </a:rPr>
              <a:t>double</a:t>
            </a:r>
            <a:r>
              <a:rPr lang="fr-FR" sz="2000" dirty="0">
                <a:solidFill>
                  <a:srgbClr val="000000"/>
                </a:solidFill>
                <a:highlight>
                  <a:srgbClr val="FFFFFF"/>
                </a:highlight>
                <a:latin typeface="Consolas" panose="020B0609020204030204" pitchFamily="49" charset="0"/>
              </a:rPr>
              <a:t> j = </a:t>
            </a:r>
            <a:r>
              <a:rPr lang="fr-FR" sz="2000" dirty="0" err="1">
                <a:solidFill>
                  <a:srgbClr val="000000"/>
                </a:solidFill>
                <a:highlight>
                  <a:srgbClr val="FFFFFF"/>
                </a:highlight>
                <a:latin typeface="Consolas" panose="020B0609020204030204" pitchFamily="49" charset="0"/>
              </a:rPr>
              <a:t>myFunc</a:t>
            </a:r>
            <a:r>
              <a:rPr lang="fr-FR" sz="2000" dirty="0">
                <a:solidFill>
                  <a:srgbClr val="000000"/>
                </a:solidFill>
                <a:highlight>
                  <a:srgbClr val="FFFFFF"/>
                </a:highlight>
                <a:latin typeface="Consolas" panose="020B0609020204030204" pitchFamily="49" charset="0"/>
              </a:rPr>
              <a:t>(5, 10); </a:t>
            </a:r>
            <a:r>
              <a:rPr lang="hu-HU" sz="2000" dirty="0">
                <a:solidFill>
                  <a:srgbClr val="000000"/>
                </a:solidFill>
                <a:highlight>
                  <a:srgbClr val="FFFFFF"/>
                </a:highlight>
                <a:latin typeface="Consolas" panose="020B0609020204030204" pitchFamily="49" charset="0"/>
              </a:rPr>
              <a:t>  </a:t>
            </a:r>
            <a:r>
              <a:rPr lang="fr-FR" sz="2000" dirty="0">
                <a:solidFill>
                  <a:srgbClr val="008000"/>
                </a:solidFill>
                <a:highlight>
                  <a:srgbClr val="FFFFFF"/>
                </a:highlight>
                <a:latin typeface="Consolas" panose="020B0609020204030204" pitchFamily="49" charset="0"/>
              </a:rPr>
              <a:t>//j = 15</a:t>
            </a:r>
            <a:endParaRPr lang="hu-HU" altLang="hu-HU" sz="2000" b="1" dirty="0"/>
          </a:p>
        </p:txBody>
      </p:sp>
      <p:sp>
        <p:nvSpPr>
          <p:cNvPr id="8" name="Szövegdoboz 5"/>
          <p:cNvSpPr txBox="1">
            <a:spLocks noChangeArrowheads="1"/>
          </p:cNvSpPr>
          <p:nvPr/>
        </p:nvSpPr>
        <p:spPr bwMode="auto">
          <a:xfrm>
            <a:off x="411359" y="3356990"/>
            <a:ext cx="8316520" cy="132343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a:r>
              <a:rPr lang="sv-SE" sz="2000" dirty="0">
                <a:solidFill>
                  <a:srgbClr val="2B91AF"/>
                </a:solidFill>
                <a:highlight>
                  <a:srgbClr val="FFFFFF"/>
                </a:highlight>
                <a:latin typeface="Consolas" panose="020B0609020204030204" pitchFamily="49" charset="0"/>
              </a:rPr>
              <a:t>Func</a:t>
            </a:r>
            <a:r>
              <a:rPr lang="sv-SE" sz="2000" dirty="0">
                <a:solidFill>
                  <a:srgbClr val="000000"/>
                </a:solidFill>
                <a:highlight>
                  <a:srgbClr val="FFFFFF"/>
                </a:highlight>
                <a:latin typeface="Consolas" panose="020B0609020204030204" pitchFamily="49" charset="0"/>
              </a:rPr>
              <a:t>&lt;</a:t>
            </a:r>
            <a:r>
              <a:rPr lang="sv-SE" sz="2000" dirty="0">
                <a:solidFill>
                  <a:srgbClr val="0000FF"/>
                </a:solidFill>
                <a:highlight>
                  <a:srgbClr val="FFFFFF"/>
                </a:highlight>
                <a:latin typeface="Consolas" panose="020B0609020204030204" pitchFamily="49" charset="0"/>
              </a:rPr>
              <a:t>int</a:t>
            </a:r>
            <a:r>
              <a:rPr lang="sv-SE" sz="2000" dirty="0">
                <a:solidFill>
                  <a:srgbClr val="000000"/>
                </a:solidFill>
                <a:highlight>
                  <a:srgbClr val="FFFFFF"/>
                </a:highlight>
                <a:latin typeface="Consolas" panose="020B0609020204030204" pitchFamily="49" charset="0"/>
              </a:rPr>
              <a:t>, </a:t>
            </a:r>
            <a:r>
              <a:rPr lang="sv-SE" sz="2000" dirty="0">
                <a:solidFill>
                  <a:srgbClr val="0000FF"/>
                </a:solidFill>
                <a:highlight>
                  <a:srgbClr val="FFFFFF"/>
                </a:highlight>
                <a:latin typeface="Consolas" panose="020B0609020204030204" pitchFamily="49" charset="0"/>
              </a:rPr>
              <a:t>int</a:t>
            </a:r>
            <a:r>
              <a:rPr lang="sv-SE" sz="2000" dirty="0">
                <a:solidFill>
                  <a:srgbClr val="000000"/>
                </a:solidFill>
                <a:highlight>
                  <a:srgbClr val="FFFFFF"/>
                </a:highlight>
                <a:latin typeface="Consolas" panose="020B0609020204030204" pitchFamily="49" charset="0"/>
              </a:rPr>
              <a:t>&gt; myFunc = (x) =&gt; x * x; </a:t>
            </a:r>
          </a:p>
          <a:p>
            <a:pPr algn="l"/>
            <a:r>
              <a:rPr lang="en-GB" sz="2000" dirty="0" err="1">
                <a:solidFill>
                  <a:srgbClr val="0000FF"/>
                </a:solidFill>
                <a:highlight>
                  <a:srgbClr val="FFFFFF"/>
                </a:highlight>
                <a:latin typeface="Consolas" panose="020B0609020204030204" pitchFamily="49" charset="0"/>
              </a:rPr>
              <a:t>int</a:t>
            </a:r>
            <a:r>
              <a:rPr lang="en-GB" sz="2000" dirty="0">
                <a:solidFill>
                  <a:srgbClr val="000000"/>
                </a:solidFill>
                <a:highlight>
                  <a:srgbClr val="FFFFFF"/>
                </a:highlight>
                <a:latin typeface="Consolas" panose="020B0609020204030204" pitchFamily="49" charset="0"/>
              </a:rPr>
              <a:t> j = </a:t>
            </a:r>
            <a:r>
              <a:rPr lang="en-GB" sz="2000" dirty="0" err="1">
                <a:solidFill>
                  <a:srgbClr val="000000"/>
                </a:solidFill>
                <a:highlight>
                  <a:srgbClr val="FFFFFF"/>
                </a:highlight>
                <a:latin typeface="Consolas" panose="020B0609020204030204" pitchFamily="49" charset="0"/>
              </a:rPr>
              <a:t>myFunc</a:t>
            </a:r>
            <a:r>
              <a:rPr lang="en-GB" sz="2000" dirty="0">
                <a:solidFill>
                  <a:srgbClr val="000000"/>
                </a:solidFill>
                <a:highlight>
                  <a:srgbClr val="FFFFFF"/>
                </a:highlight>
                <a:latin typeface="Consolas" panose="020B0609020204030204" pitchFamily="49" charset="0"/>
              </a:rPr>
              <a:t>(5); </a:t>
            </a:r>
            <a:r>
              <a:rPr lang="en-GB" sz="2000" dirty="0">
                <a:solidFill>
                  <a:srgbClr val="008000"/>
                </a:solidFill>
                <a:highlight>
                  <a:srgbClr val="FFFFFF"/>
                </a:highlight>
                <a:latin typeface="Consolas" panose="020B0609020204030204" pitchFamily="49" charset="0"/>
              </a:rPr>
              <a:t>//j = 25</a:t>
            </a:r>
            <a:endParaRPr lang="en-GB" sz="2000" dirty="0">
              <a:solidFill>
                <a:srgbClr val="000000"/>
              </a:solidFill>
              <a:highlight>
                <a:srgbClr val="FFFFFF"/>
              </a:highlight>
              <a:latin typeface="Consolas" panose="020B0609020204030204" pitchFamily="49" charset="0"/>
            </a:endParaRPr>
          </a:p>
          <a:p>
            <a:pPr algn="l"/>
            <a:r>
              <a:rPr lang="fr-FR" sz="2000" dirty="0" err="1">
                <a:solidFill>
                  <a:srgbClr val="2B91AF"/>
                </a:solidFill>
                <a:highlight>
                  <a:srgbClr val="FFFFFF"/>
                </a:highlight>
                <a:latin typeface="Consolas" panose="020B0609020204030204" pitchFamily="49" charset="0"/>
              </a:rPr>
              <a:t>Func</a:t>
            </a:r>
            <a:r>
              <a:rPr lang="fr-FR" sz="2000" dirty="0">
                <a:solidFill>
                  <a:srgbClr val="000000"/>
                </a:solidFill>
                <a:highlight>
                  <a:srgbClr val="FFFFFF"/>
                </a:highlight>
                <a:latin typeface="Consolas" panose="020B0609020204030204" pitchFamily="49" charset="0"/>
              </a:rPr>
              <a:t>&lt;</a:t>
            </a:r>
            <a:r>
              <a:rPr lang="fr-FR" sz="2000" dirty="0" err="1">
                <a:solidFill>
                  <a:srgbClr val="0000FF"/>
                </a:solidFill>
                <a:highlight>
                  <a:srgbClr val="FFFFFF"/>
                </a:highlight>
                <a:latin typeface="Consolas" panose="020B0609020204030204" pitchFamily="49" charset="0"/>
              </a:rPr>
              <a:t>int</a:t>
            </a:r>
            <a:r>
              <a:rPr lang="fr-FR" sz="2000" dirty="0">
                <a:solidFill>
                  <a:srgbClr val="000000"/>
                </a:solidFill>
                <a:highlight>
                  <a:srgbClr val="FFFFFF"/>
                </a:highlight>
                <a:latin typeface="Consolas" panose="020B0609020204030204" pitchFamily="49" charset="0"/>
              </a:rPr>
              <a:t>, </a:t>
            </a:r>
            <a:r>
              <a:rPr lang="fr-FR" sz="2000" dirty="0" err="1">
                <a:solidFill>
                  <a:srgbClr val="0000FF"/>
                </a:solidFill>
                <a:highlight>
                  <a:srgbClr val="FFFFFF"/>
                </a:highlight>
                <a:latin typeface="Consolas" panose="020B0609020204030204" pitchFamily="49" charset="0"/>
              </a:rPr>
              <a:t>int</a:t>
            </a:r>
            <a:r>
              <a:rPr lang="fr-FR" sz="2000" dirty="0">
                <a:solidFill>
                  <a:srgbClr val="000000"/>
                </a:solidFill>
                <a:highlight>
                  <a:srgbClr val="FFFFFF"/>
                </a:highlight>
                <a:latin typeface="Consolas" panose="020B0609020204030204" pitchFamily="49" charset="0"/>
              </a:rPr>
              <a:t>, </a:t>
            </a:r>
            <a:r>
              <a:rPr lang="fr-FR" sz="2000" dirty="0" err="1">
                <a:solidFill>
                  <a:srgbClr val="0000FF"/>
                </a:solidFill>
                <a:highlight>
                  <a:srgbClr val="FFFFFF"/>
                </a:highlight>
                <a:latin typeface="Consolas" panose="020B0609020204030204" pitchFamily="49" charset="0"/>
              </a:rPr>
              <a:t>int</a:t>
            </a:r>
            <a:r>
              <a:rPr lang="fr-FR" sz="2000" dirty="0">
                <a:solidFill>
                  <a:srgbClr val="000000"/>
                </a:solidFill>
                <a:highlight>
                  <a:srgbClr val="FFFFFF"/>
                </a:highlight>
                <a:latin typeface="Consolas" panose="020B0609020204030204" pitchFamily="49" charset="0"/>
              </a:rPr>
              <a:t>&gt; myFunc2 = (x, y) =&gt; x + y; </a:t>
            </a:r>
          </a:p>
          <a:p>
            <a:pPr algn="l"/>
            <a:r>
              <a:rPr lang="en-GB" sz="2000" dirty="0" err="1">
                <a:solidFill>
                  <a:srgbClr val="0000FF"/>
                </a:solidFill>
                <a:highlight>
                  <a:srgbClr val="FFFFFF"/>
                </a:highlight>
                <a:latin typeface="Consolas" panose="020B0609020204030204" pitchFamily="49" charset="0"/>
              </a:rPr>
              <a:t>int</a:t>
            </a:r>
            <a:r>
              <a:rPr lang="en-GB" sz="2000" dirty="0">
                <a:solidFill>
                  <a:srgbClr val="000000"/>
                </a:solidFill>
                <a:highlight>
                  <a:srgbClr val="FFFFFF"/>
                </a:highlight>
                <a:latin typeface="Consolas" panose="020B0609020204030204" pitchFamily="49" charset="0"/>
              </a:rPr>
              <a:t> j2 = myFunc2(5, 10); </a:t>
            </a:r>
            <a:r>
              <a:rPr lang="en-GB" sz="2000" dirty="0">
                <a:solidFill>
                  <a:srgbClr val="008000"/>
                </a:solidFill>
                <a:highlight>
                  <a:srgbClr val="FFFFFF"/>
                </a:highlight>
                <a:latin typeface="Consolas" panose="020B0609020204030204" pitchFamily="49" charset="0"/>
              </a:rPr>
              <a:t>//j = 15</a:t>
            </a:r>
            <a:endParaRPr lang="hu-HU" altLang="hu-HU" sz="2000" b="1" dirty="0"/>
          </a:p>
        </p:txBody>
      </p:sp>
      <p:sp>
        <p:nvSpPr>
          <p:cNvPr id="3" name="Dia számának helye 2"/>
          <p:cNvSpPr>
            <a:spLocks noGrp="1"/>
          </p:cNvSpPr>
          <p:nvPr>
            <p:ph type="sldNum" sz="quarter" idx="11"/>
          </p:nvPr>
        </p:nvSpPr>
        <p:spPr/>
        <p:txBody>
          <a:bodyPr/>
          <a:lstStyle/>
          <a:p>
            <a:pPr>
              <a:defRPr/>
            </a:pPr>
            <a:fld id="{B60DAD87-7EB7-4D38-BAF0-0AF208F78DF0}" type="slidenum">
              <a:rPr lang="hu-HU" smtClean="0"/>
              <a:pPr>
                <a:defRPr/>
              </a:pPr>
              <a:t>17</a:t>
            </a:fld>
            <a:endParaRPr lang="hu-HU"/>
          </a:p>
        </p:txBody>
      </p:sp>
    </p:spTree>
    <p:extLst>
      <p:ext uri="{BB962C8B-B14F-4D97-AF65-F5344CB8AC3E}">
        <p14:creationId xmlns:p14="http://schemas.microsoft.com/office/powerpoint/2010/main" val="539033704"/>
      </p:ext>
    </p:extLst>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Lambda kifejezések</a:t>
            </a:r>
            <a:endParaRPr lang="en-GB" dirty="0"/>
          </a:p>
        </p:txBody>
      </p:sp>
      <p:sp>
        <p:nvSpPr>
          <p:cNvPr id="3" name="Content Placeholder 2"/>
          <p:cNvSpPr>
            <a:spLocks noGrp="1"/>
          </p:cNvSpPr>
          <p:nvPr>
            <p:ph idx="1"/>
          </p:nvPr>
        </p:nvSpPr>
        <p:spPr/>
        <p:txBody>
          <a:bodyPr/>
          <a:lstStyle/>
          <a:p>
            <a:endParaRPr lang="en-GB" dirty="0"/>
          </a:p>
        </p:txBody>
      </p:sp>
      <p:sp>
        <p:nvSpPr>
          <p:cNvPr id="6" name="Szövegdoboz 5"/>
          <p:cNvSpPr txBox="1">
            <a:spLocks noChangeArrowheads="1"/>
          </p:cNvSpPr>
          <p:nvPr/>
        </p:nvSpPr>
        <p:spPr bwMode="auto">
          <a:xfrm>
            <a:off x="90924" y="727017"/>
            <a:ext cx="9144000" cy="5078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a:r>
              <a:rPr lang="en-GB" sz="1800" dirty="0" err="1">
                <a:solidFill>
                  <a:srgbClr val="0000FF"/>
                </a:solidFill>
                <a:highlight>
                  <a:srgbClr val="FFFFFF"/>
                </a:highlight>
                <a:latin typeface="Consolas" panose="020B0609020204030204" pitchFamily="49" charset="0"/>
              </a:rPr>
              <a:t>int</a:t>
            </a: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elsoParos</a:t>
            </a:r>
            <a:r>
              <a:rPr lang="en-GB" sz="1800" dirty="0">
                <a:solidFill>
                  <a:srgbClr val="000000"/>
                </a:solidFill>
                <a:highlight>
                  <a:srgbClr val="FFFFFF"/>
                </a:highlight>
                <a:latin typeface="Consolas" panose="020B0609020204030204" pitchFamily="49" charset="0"/>
              </a:rPr>
              <a:t> </a:t>
            </a:r>
            <a:r>
              <a:rPr lang="hu-HU" sz="1800" dirty="0">
                <a:solidFill>
                  <a:srgbClr val="000000"/>
                </a:solidFill>
                <a:highlight>
                  <a:srgbClr val="FFFFFF"/>
                </a:highlight>
                <a:latin typeface="Consolas" panose="020B0609020204030204" pitchFamily="49" charset="0"/>
              </a:rPr>
              <a:t>= </a:t>
            </a:r>
          </a:p>
          <a:p>
            <a:pPr algn="l"/>
            <a:r>
              <a:rPr lang="hu-HU"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lista.Find</a:t>
            </a:r>
            <a:r>
              <a:rPr lang="en-GB" sz="1800" dirty="0">
                <a:solidFill>
                  <a:srgbClr val="000000"/>
                </a:solidFill>
                <a:highlight>
                  <a:srgbClr val="FFFFFF"/>
                </a:highlight>
                <a:latin typeface="Consolas" panose="020B0609020204030204" pitchFamily="49" charset="0"/>
              </a:rPr>
              <a:t>(</a:t>
            </a:r>
            <a:r>
              <a:rPr lang="en-GB" sz="1800" dirty="0" err="1">
                <a:solidFill>
                  <a:srgbClr val="000000"/>
                </a:solidFill>
                <a:highlight>
                  <a:srgbClr val="FFFFFF"/>
                </a:highlight>
                <a:latin typeface="Consolas" panose="020B0609020204030204" pitchFamily="49" charset="0"/>
              </a:rPr>
              <a:t>i</a:t>
            </a:r>
            <a:r>
              <a:rPr lang="en-GB" sz="1800" dirty="0">
                <a:solidFill>
                  <a:srgbClr val="000000"/>
                </a:solidFill>
                <a:highlight>
                  <a:srgbClr val="FFFFFF"/>
                </a:highlight>
                <a:latin typeface="Consolas" panose="020B0609020204030204" pitchFamily="49" charset="0"/>
              </a:rPr>
              <a:t> =&gt; </a:t>
            </a:r>
            <a:r>
              <a:rPr lang="en-GB" sz="1800" dirty="0" err="1">
                <a:solidFill>
                  <a:srgbClr val="000000"/>
                </a:solidFill>
                <a:highlight>
                  <a:srgbClr val="FFFFFF"/>
                </a:highlight>
                <a:latin typeface="Consolas" panose="020B0609020204030204" pitchFamily="49" charset="0"/>
              </a:rPr>
              <a:t>i</a:t>
            </a:r>
            <a:r>
              <a:rPr lang="en-GB" sz="1800" dirty="0">
                <a:solidFill>
                  <a:srgbClr val="000000"/>
                </a:solidFill>
                <a:highlight>
                  <a:srgbClr val="FFFFFF"/>
                </a:highlight>
                <a:latin typeface="Consolas" panose="020B0609020204030204" pitchFamily="49" charset="0"/>
              </a:rPr>
              <a:t> % 2 == 0);</a:t>
            </a:r>
          </a:p>
          <a:p>
            <a:pPr algn="l"/>
            <a:r>
              <a:rPr lang="en-GB" sz="1800" dirty="0">
                <a:solidFill>
                  <a:srgbClr val="2B91AF"/>
                </a:solidFill>
                <a:highlight>
                  <a:srgbClr val="FFFFFF"/>
                </a:highlight>
                <a:latin typeface="Consolas" panose="020B0609020204030204" pitchFamily="49" charset="0"/>
              </a:rPr>
              <a:t>List</a:t>
            </a:r>
            <a:r>
              <a:rPr lang="en-GB" sz="1800" dirty="0">
                <a:solidFill>
                  <a:srgbClr val="000000"/>
                </a:solidFill>
                <a:highlight>
                  <a:srgbClr val="FFFFFF"/>
                </a:highlight>
                <a:latin typeface="Consolas" panose="020B0609020204030204" pitchFamily="49" charset="0"/>
              </a:rPr>
              <a:t>&lt;</a:t>
            </a:r>
            <a:r>
              <a:rPr lang="en-GB" sz="1800" dirty="0" err="1">
                <a:solidFill>
                  <a:srgbClr val="0000FF"/>
                </a:solidFill>
                <a:highlight>
                  <a:srgbClr val="FFFFFF"/>
                </a:highlight>
                <a:latin typeface="Consolas" panose="020B0609020204030204" pitchFamily="49" charset="0"/>
              </a:rPr>
              <a:t>int</a:t>
            </a:r>
            <a:r>
              <a:rPr lang="en-GB" sz="1800" dirty="0">
                <a:solidFill>
                  <a:srgbClr val="000000"/>
                </a:solidFill>
                <a:highlight>
                  <a:srgbClr val="FFFFFF"/>
                </a:highlight>
                <a:latin typeface="Consolas" panose="020B0609020204030204" pitchFamily="49" charset="0"/>
              </a:rPr>
              <a:t>&gt; </a:t>
            </a:r>
            <a:r>
              <a:rPr lang="en-GB" sz="1800" dirty="0" err="1">
                <a:solidFill>
                  <a:srgbClr val="000000"/>
                </a:solidFill>
                <a:highlight>
                  <a:srgbClr val="FFFFFF"/>
                </a:highlight>
                <a:latin typeface="Consolas" panose="020B0609020204030204" pitchFamily="49" charset="0"/>
              </a:rPr>
              <a:t>osszesParos</a:t>
            </a:r>
            <a:r>
              <a:rPr lang="en-GB" sz="1800" dirty="0">
                <a:solidFill>
                  <a:srgbClr val="000000"/>
                </a:solidFill>
                <a:highlight>
                  <a:srgbClr val="FFFFFF"/>
                </a:highlight>
                <a:latin typeface="Consolas" panose="020B0609020204030204" pitchFamily="49" charset="0"/>
              </a:rPr>
              <a:t> =</a:t>
            </a:r>
            <a:r>
              <a:rPr lang="hu-HU" sz="1800" dirty="0">
                <a:solidFill>
                  <a:srgbClr val="000000"/>
                </a:solidFill>
                <a:highlight>
                  <a:srgbClr val="FFFFFF"/>
                </a:highlight>
                <a:latin typeface="Consolas" panose="020B0609020204030204" pitchFamily="49" charset="0"/>
              </a:rPr>
              <a:t> </a:t>
            </a:r>
          </a:p>
          <a:p>
            <a:pPr algn="l"/>
            <a:r>
              <a:rPr lang="hu-HU"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lista.FindAll</a:t>
            </a:r>
            <a:r>
              <a:rPr lang="en-GB" sz="1800" dirty="0">
                <a:solidFill>
                  <a:srgbClr val="000000"/>
                </a:solidFill>
                <a:highlight>
                  <a:srgbClr val="FFFFFF"/>
                </a:highlight>
                <a:latin typeface="Consolas" panose="020B0609020204030204" pitchFamily="49" charset="0"/>
              </a:rPr>
              <a:t>(</a:t>
            </a:r>
            <a:r>
              <a:rPr lang="en-GB" sz="1800" dirty="0" err="1">
                <a:solidFill>
                  <a:srgbClr val="000000"/>
                </a:solidFill>
                <a:highlight>
                  <a:srgbClr val="FFFFFF"/>
                </a:highlight>
                <a:latin typeface="Consolas" panose="020B0609020204030204" pitchFamily="49" charset="0"/>
              </a:rPr>
              <a:t>i</a:t>
            </a:r>
            <a:r>
              <a:rPr lang="en-GB" sz="1800" dirty="0">
                <a:solidFill>
                  <a:srgbClr val="000000"/>
                </a:solidFill>
                <a:highlight>
                  <a:srgbClr val="FFFFFF"/>
                </a:highlight>
                <a:latin typeface="Consolas" panose="020B0609020204030204" pitchFamily="49" charset="0"/>
              </a:rPr>
              <a:t> =&gt; </a:t>
            </a:r>
            <a:r>
              <a:rPr lang="en-GB" sz="1800" dirty="0" err="1">
                <a:solidFill>
                  <a:srgbClr val="000000"/>
                </a:solidFill>
                <a:highlight>
                  <a:srgbClr val="FFFFFF"/>
                </a:highlight>
                <a:latin typeface="Consolas" panose="020B0609020204030204" pitchFamily="49" charset="0"/>
              </a:rPr>
              <a:t>i</a:t>
            </a:r>
            <a:r>
              <a:rPr lang="en-GB" sz="1800" dirty="0">
                <a:solidFill>
                  <a:srgbClr val="000000"/>
                </a:solidFill>
                <a:highlight>
                  <a:srgbClr val="FFFFFF"/>
                </a:highlight>
                <a:latin typeface="Consolas" panose="020B0609020204030204" pitchFamily="49" charset="0"/>
              </a:rPr>
              <a:t> % 2 == 0);</a:t>
            </a:r>
          </a:p>
          <a:p>
            <a:pPr algn="l"/>
            <a:r>
              <a:rPr lang="en-GB" sz="1800" dirty="0">
                <a:solidFill>
                  <a:srgbClr val="0000FF"/>
                </a:solidFill>
                <a:highlight>
                  <a:srgbClr val="FFFFFF"/>
                </a:highlight>
                <a:latin typeface="Consolas" panose="020B0609020204030204" pitchFamily="49" charset="0"/>
              </a:rPr>
              <a:t>bool</a:t>
            </a: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vanParos</a:t>
            </a:r>
            <a:r>
              <a:rPr lang="en-GB" sz="1800" dirty="0">
                <a:solidFill>
                  <a:srgbClr val="000000"/>
                </a:solidFill>
                <a:highlight>
                  <a:srgbClr val="FFFFFF"/>
                </a:highlight>
                <a:latin typeface="Consolas" panose="020B0609020204030204" pitchFamily="49" charset="0"/>
              </a:rPr>
              <a:t> =</a:t>
            </a:r>
            <a:endParaRPr lang="hu-HU" sz="1800" dirty="0">
              <a:solidFill>
                <a:srgbClr val="000000"/>
              </a:solidFill>
              <a:highlight>
                <a:srgbClr val="FFFFFF"/>
              </a:highlight>
              <a:latin typeface="Consolas" panose="020B0609020204030204" pitchFamily="49" charset="0"/>
            </a:endParaRPr>
          </a:p>
          <a:p>
            <a:pPr algn="l"/>
            <a:r>
              <a:rPr lang="hu-HU"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lista.Exists</a:t>
            </a:r>
            <a:r>
              <a:rPr lang="en-GB" sz="1800" dirty="0">
                <a:solidFill>
                  <a:srgbClr val="000000"/>
                </a:solidFill>
                <a:highlight>
                  <a:srgbClr val="FFFFFF"/>
                </a:highlight>
                <a:latin typeface="Consolas" panose="020B0609020204030204" pitchFamily="49" charset="0"/>
              </a:rPr>
              <a:t>(</a:t>
            </a:r>
            <a:r>
              <a:rPr lang="en-GB" sz="1800" dirty="0" err="1">
                <a:solidFill>
                  <a:srgbClr val="000000"/>
                </a:solidFill>
                <a:highlight>
                  <a:srgbClr val="FFFFFF"/>
                </a:highlight>
                <a:latin typeface="Consolas" panose="020B0609020204030204" pitchFamily="49" charset="0"/>
              </a:rPr>
              <a:t>i</a:t>
            </a:r>
            <a:r>
              <a:rPr lang="en-GB" sz="1800" dirty="0">
                <a:solidFill>
                  <a:srgbClr val="000000"/>
                </a:solidFill>
                <a:highlight>
                  <a:srgbClr val="FFFFFF"/>
                </a:highlight>
                <a:latin typeface="Consolas" panose="020B0609020204030204" pitchFamily="49" charset="0"/>
              </a:rPr>
              <a:t> =&gt; </a:t>
            </a:r>
            <a:r>
              <a:rPr lang="en-GB" sz="1800" dirty="0" err="1">
                <a:solidFill>
                  <a:srgbClr val="000000"/>
                </a:solidFill>
                <a:highlight>
                  <a:srgbClr val="FFFFFF"/>
                </a:highlight>
                <a:latin typeface="Consolas" panose="020B0609020204030204" pitchFamily="49" charset="0"/>
              </a:rPr>
              <a:t>i</a:t>
            </a:r>
            <a:r>
              <a:rPr lang="en-GB" sz="1800" dirty="0">
                <a:solidFill>
                  <a:srgbClr val="000000"/>
                </a:solidFill>
                <a:highlight>
                  <a:srgbClr val="FFFFFF"/>
                </a:highlight>
                <a:latin typeface="Consolas" panose="020B0609020204030204" pitchFamily="49" charset="0"/>
              </a:rPr>
              <a:t> % 2 == 0);</a:t>
            </a:r>
          </a:p>
          <a:p>
            <a:pPr algn="l"/>
            <a:endParaRPr lang="en-GB" sz="1800" dirty="0">
              <a:solidFill>
                <a:srgbClr val="000000"/>
              </a:solidFill>
              <a:highlight>
                <a:srgbClr val="FFFFFF"/>
              </a:highlight>
              <a:latin typeface="Consolas" panose="020B0609020204030204" pitchFamily="49" charset="0"/>
            </a:endParaRPr>
          </a:p>
          <a:p>
            <a:pPr algn="l"/>
            <a:r>
              <a:rPr lang="en-GB" sz="1800" dirty="0" err="1">
                <a:solidFill>
                  <a:srgbClr val="2B91AF"/>
                </a:solidFill>
                <a:highlight>
                  <a:srgbClr val="FFFFFF"/>
                </a:highlight>
                <a:latin typeface="Consolas" panose="020B0609020204030204" pitchFamily="49" charset="0"/>
              </a:rPr>
              <a:t>Array</a:t>
            </a:r>
            <a:r>
              <a:rPr lang="en-GB" sz="1800" dirty="0" err="1">
                <a:solidFill>
                  <a:srgbClr val="000000"/>
                </a:solidFill>
                <a:highlight>
                  <a:srgbClr val="FFFFFF"/>
                </a:highlight>
                <a:latin typeface="Consolas" panose="020B0609020204030204" pitchFamily="49" charset="0"/>
              </a:rPr>
              <a:t>.Sort</a:t>
            </a:r>
            <a:r>
              <a:rPr lang="en-GB" sz="1800" dirty="0">
                <a:solidFill>
                  <a:srgbClr val="000000"/>
                </a:solidFill>
                <a:highlight>
                  <a:srgbClr val="FFFFFF"/>
                </a:highlight>
                <a:latin typeface="Consolas" panose="020B0609020204030204" pitchFamily="49" charset="0"/>
              </a:rPr>
              <a:t>(tomb,</a:t>
            </a:r>
          </a:p>
          <a:p>
            <a:pPr algn="l"/>
            <a:r>
              <a:rPr lang="en-GB" sz="1800" dirty="0">
                <a:solidFill>
                  <a:srgbClr val="000000"/>
                </a:solidFill>
                <a:highlight>
                  <a:srgbClr val="FFFFFF"/>
                </a:highlight>
                <a:latin typeface="Consolas" panose="020B0609020204030204" pitchFamily="49" charset="0"/>
              </a:rPr>
              <a:t>      (i1, i2) =&gt; </a:t>
            </a:r>
          </a:p>
          <a:p>
            <a:pPr algn="l"/>
            <a:r>
              <a:rPr lang="hu-HU" sz="1800" dirty="0">
                <a:solidFill>
                  <a:srgbClr val="000000"/>
                </a:solidFill>
                <a:highlight>
                  <a:srgbClr val="FFFFFF"/>
                </a:highlight>
                <a:latin typeface="Consolas" panose="020B0609020204030204" pitchFamily="49" charset="0"/>
              </a:rPr>
              <a:t> </a:t>
            </a:r>
            <a:r>
              <a:rPr lang="en-GB" sz="1800" dirty="0">
                <a:solidFill>
                  <a:srgbClr val="000000"/>
                </a:solidFill>
                <a:highlight>
                  <a:srgbClr val="FFFFFF"/>
                </a:highlight>
                <a:latin typeface="Consolas" panose="020B0609020204030204" pitchFamily="49" charset="0"/>
              </a:rPr>
              <a:t>     {</a:t>
            </a:r>
          </a:p>
          <a:p>
            <a:pPr algn="l"/>
            <a:r>
              <a:rPr lang="hu-HU" sz="1800" dirty="0">
                <a:solidFill>
                  <a:srgbClr val="0000FF"/>
                </a:solidFill>
                <a:highlight>
                  <a:srgbClr val="FFFFFF"/>
                </a:highlight>
                <a:latin typeface="Consolas" panose="020B0609020204030204" pitchFamily="49" charset="0"/>
              </a:rPr>
              <a:t>           </a:t>
            </a:r>
            <a:r>
              <a:rPr lang="pt-BR" sz="1800" dirty="0">
                <a:solidFill>
                  <a:srgbClr val="0000FF"/>
                </a:solidFill>
                <a:highlight>
                  <a:srgbClr val="FFFFFF"/>
                </a:highlight>
                <a:latin typeface="Consolas" panose="020B0609020204030204" pitchFamily="49" charset="0"/>
              </a:rPr>
              <a:t>bool</a:t>
            </a:r>
            <a:r>
              <a:rPr lang="pt-BR" sz="1800" dirty="0">
                <a:solidFill>
                  <a:srgbClr val="000000"/>
                </a:solidFill>
                <a:highlight>
                  <a:srgbClr val="FFFFFF"/>
                </a:highlight>
                <a:latin typeface="Consolas" panose="020B0609020204030204" pitchFamily="49" charset="0"/>
              </a:rPr>
              <a:t> i1Paros = i1 % 2 == 0;</a:t>
            </a:r>
          </a:p>
          <a:p>
            <a:pPr algn="l"/>
            <a:r>
              <a:rPr lang="hu-HU" sz="1800" dirty="0">
                <a:solidFill>
                  <a:srgbClr val="0000FF"/>
                </a:solidFill>
                <a:highlight>
                  <a:srgbClr val="FFFFFF"/>
                </a:highlight>
                <a:latin typeface="Consolas" panose="020B0609020204030204" pitchFamily="49" charset="0"/>
              </a:rPr>
              <a:t>           </a:t>
            </a:r>
            <a:r>
              <a:rPr lang="pt-BR" sz="1800" dirty="0">
                <a:solidFill>
                  <a:srgbClr val="0000FF"/>
                </a:solidFill>
                <a:highlight>
                  <a:srgbClr val="FFFFFF"/>
                </a:highlight>
                <a:latin typeface="Consolas" panose="020B0609020204030204" pitchFamily="49" charset="0"/>
              </a:rPr>
              <a:t>bool</a:t>
            </a:r>
            <a:r>
              <a:rPr lang="pt-BR" sz="1800" dirty="0">
                <a:solidFill>
                  <a:srgbClr val="000000"/>
                </a:solidFill>
                <a:highlight>
                  <a:srgbClr val="FFFFFF"/>
                </a:highlight>
                <a:latin typeface="Consolas" panose="020B0609020204030204" pitchFamily="49" charset="0"/>
              </a:rPr>
              <a:t> i2Paros = i2 % 2 == 0;</a:t>
            </a:r>
          </a:p>
          <a:p>
            <a:pPr algn="l"/>
            <a:r>
              <a:rPr lang="hu-HU" sz="1800" dirty="0">
                <a:solidFill>
                  <a:srgbClr val="0000FF"/>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if</a:t>
            </a:r>
            <a:r>
              <a:rPr lang="en-GB" sz="1800" dirty="0">
                <a:solidFill>
                  <a:srgbClr val="000000"/>
                </a:solidFill>
                <a:highlight>
                  <a:srgbClr val="FFFFFF"/>
                </a:highlight>
                <a:latin typeface="Consolas" panose="020B0609020204030204" pitchFamily="49" charset="0"/>
              </a:rPr>
              <a:t> (i1Paros &amp;&amp; !i2Paros)</a:t>
            </a:r>
          </a:p>
          <a:p>
            <a:pPr algn="l"/>
            <a:r>
              <a:rPr lang="hu-HU" sz="1800" dirty="0">
                <a:solidFill>
                  <a:srgbClr val="0000FF"/>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return</a:t>
            </a:r>
            <a:r>
              <a:rPr lang="en-GB" sz="1800" dirty="0">
                <a:solidFill>
                  <a:srgbClr val="000000"/>
                </a:solidFill>
                <a:highlight>
                  <a:srgbClr val="FFFFFF"/>
                </a:highlight>
                <a:latin typeface="Consolas" panose="020B0609020204030204" pitchFamily="49" charset="0"/>
              </a:rPr>
              <a:t> -1;</a:t>
            </a:r>
          </a:p>
          <a:p>
            <a:pPr algn="l"/>
            <a:r>
              <a:rPr lang="hu-HU" sz="1800" dirty="0">
                <a:solidFill>
                  <a:srgbClr val="0000FF"/>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else</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if</a:t>
            </a:r>
            <a:r>
              <a:rPr lang="en-GB" sz="1800" dirty="0">
                <a:solidFill>
                  <a:srgbClr val="000000"/>
                </a:solidFill>
                <a:highlight>
                  <a:srgbClr val="FFFFFF"/>
                </a:highlight>
                <a:latin typeface="Consolas" panose="020B0609020204030204" pitchFamily="49" charset="0"/>
              </a:rPr>
              <a:t> (!i1Paros &amp;&amp; i2Paros)</a:t>
            </a:r>
          </a:p>
          <a:p>
            <a:pPr algn="l"/>
            <a:r>
              <a:rPr lang="hu-HU" sz="1800" dirty="0">
                <a:solidFill>
                  <a:srgbClr val="0000FF"/>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return</a:t>
            </a:r>
            <a:r>
              <a:rPr lang="en-GB" sz="1800" dirty="0">
                <a:solidFill>
                  <a:srgbClr val="000000"/>
                </a:solidFill>
                <a:highlight>
                  <a:srgbClr val="FFFFFF"/>
                </a:highlight>
                <a:latin typeface="Consolas" panose="020B0609020204030204" pitchFamily="49" charset="0"/>
              </a:rPr>
              <a:t> 1;</a:t>
            </a:r>
          </a:p>
          <a:p>
            <a:pPr algn="l"/>
            <a:r>
              <a:rPr lang="en-GB" sz="1800" dirty="0">
                <a:solidFill>
                  <a:srgbClr val="000000"/>
                </a:solidFill>
                <a:highlight>
                  <a:srgbClr val="FFFFFF"/>
                </a:highlight>
                <a:latin typeface="Consolas" panose="020B0609020204030204" pitchFamily="49" charset="0"/>
              </a:rPr>
              <a:t>          </a:t>
            </a:r>
            <a:r>
              <a:rPr lang="hu-HU"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else</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return</a:t>
            </a:r>
            <a:r>
              <a:rPr lang="en-GB" sz="1800" dirty="0">
                <a:solidFill>
                  <a:srgbClr val="000000"/>
                </a:solidFill>
                <a:highlight>
                  <a:srgbClr val="FFFFFF"/>
                </a:highlight>
                <a:latin typeface="Consolas" panose="020B0609020204030204" pitchFamily="49" charset="0"/>
              </a:rPr>
              <a:t> 0;</a:t>
            </a:r>
          </a:p>
          <a:p>
            <a:pPr algn="l"/>
            <a:r>
              <a:rPr lang="en-GB" sz="1800" dirty="0">
                <a:solidFill>
                  <a:srgbClr val="000000"/>
                </a:solidFill>
                <a:highlight>
                  <a:srgbClr val="FFFFFF"/>
                </a:highlight>
                <a:latin typeface="Consolas" panose="020B0609020204030204" pitchFamily="49" charset="0"/>
              </a:rPr>
              <a:t>      });</a:t>
            </a:r>
            <a:endParaRPr lang="hu-HU" altLang="hu-HU" sz="1800" b="1" dirty="0"/>
          </a:p>
        </p:txBody>
      </p:sp>
      <p:sp>
        <p:nvSpPr>
          <p:cNvPr id="7" name="Dia számának helye 6"/>
          <p:cNvSpPr>
            <a:spLocks noGrp="1"/>
          </p:cNvSpPr>
          <p:nvPr>
            <p:ph type="sldNum" sz="quarter" idx="11"/>
          </p:nvPr>
        </p:nvSpPr>
        <p:spPr/>
        <p:txBody>
          <a:bodyPr/>
          <a:lstStyle/>
          <a:p>
            <a:pPr>
              <a:defRPr/>
            </a:pPr>
            <a:fld id="{B60DAD87-7EB7-4D38-BAF0-0AF208F78DF0}" type="slidenum">
              <a:rPr lang="hu-HU" smtClean="0"/>
              <a:pPr>
                <a:defRPr/>
              </a:pPr>
              <a:t>18</a:t>
            </a:fld>
            <a:endParaRPr lang="hu-HU"/>
          </a:p>
        </p:txBody>
      </p:sp>
    </p:spTree>
    <p:extLst>
      <p:ext uri="{BB962C8B-B14F-4D97-AF65-F5344CB8AC3E}">
        <p14:creationId xmlns:p14="http://schemas.microsoft.com/office/powerpoint/2010/main" val="3486155694"/>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Lambda kifejezések</a:t>
            </a:r>
          </a:p>
        </p:txBody>
      </p:sp>
      <p:sp>
        <p:nvSpPr>
          <p:cNvPr id="3" name="Tartalom helye 2"/>
          <p:cNvSpPr>
            <a:spLocks noGrp="1"/>
          </p:cNvSpPr>
          <p:nvPr>
            <p:ph idx="1"/>
          </p:nvPr>
        </p:nvSpPr>
        <p:spPr>
          <a:xfrm>
            <a:off x="107950" y="692150"/>
            <a:ext cx="9036050" cy="5761038"/>
          </a:xfrm>
        </p:spPr>
        <p:txBody>
          <a:bodyPr/>
          <a:lstStyle/>
          <a:p>
            <a:pPr>
              <a:spcBef>
                <a:spcPts val="300"/>
              </a:spcBef>
            </a:pPr>
            <a:r>
              <a:rPr lang="hu-HU" dirty="0"/>
              <a:t>Altípusok:</a:t>
            </a:r>
          </a:p>
          <a:p>
            <a:pPr lvl="1">
              <a:spcBef>
                <a:spcPts val="300"/>
              </a:spcBef>
            </a:pPr>
            <a:r>
              <a:rPr lang="hu-HU" sz="2400" b="1" dirty="0"/>
              <a:t>Kifejezéslambda (Expression Lambda)</a:t>
            </a:r>
          </a:p>
          <a:p>
            <a:pPr lvl="2">
              <a:spcBef>
                <a:spcPts val="300"/>
              </a:spcBef>
            </a:pPr>
            <a:r>
              <a:rPr lang="hu-HU" sz="2400" dirty="0"/>
              <a:t>Szigorúan egyetlen kifejezés a kimenetet meghatározó oldalon</a:t>
            </a:r>
          </a:p>
          <a:p>
            <a:pPr marL="457200" lvl="1" indent="0">
              <a:spcBef>
                <a:spcPts val="300"/>
              </a:spcBef>
              <a:buNone/>
            </a:pPr>
            <a:r>
              <a:rPr lang="hu-HU" sz="2400" dirty="0"/>
              <a:t>		x =&gt; x * x </a:t>
            </a:r>
          </a:p>
          <a:p>
            <a:pPr lvl="1">
              <a:spcBef>
                <a:spcPts val="300"/>
              </a:spcBef>
            </a:pPr>
            <a:r>
              <a:rPr lang="hu-HU" sz="2400" b="1" dirty="0"/>
              <a:t>Kijelentéslambda (Statement Lambda) </a:t>
            </a:r>
          </a:p>
          <a:p>
            <a:pPr lvl="2">
              <a:spcBef>
                <a:spcPts val="300"/>
              </a:spcBef>
            </a:pPr>
            <a:r>
              <a:rPr lang="hu-HU" sz="2400" dirty="0"/>
              <a:t>Akár több sorból álló kód a kimenetet meghatározó oldalon, változólétrehozás, .NET függvény hívása, return is megengedett</a:t>
            </a:r>
          </a:p>
          <a:p>
            <a:pPr marL="457200" lvl="1" indent="0">
              <a:spcBef>
                <a:spcPts val="300"/>
              </a:spcBef>
              <a:buNone/>
            </a:pPr>
            <a:r>
              <a:rPr lang="hu-HU" sz="2400" dirty="0"/>
              <a:t>		x =&gt; { Console.WriteLine(x); }</a:t>
            </a:r>
          </a:p>
          <a:p>
            <a:pPr lvl="1">
              <a:spcBef>
                <a:spcPts val="300"/>
              </a:spcBef>
            </a:pPr>
            <a:r>
              <a:rPr lang="hu-HU" sz="2400" b="1" dirty="0"/>
              <a:t>Különbség:</a:t>
            </a:r>
          </a:p>
          <a:p>
            <a:pPr lvl="2">
              <a:spcBef>
                <a:spcPts val="300"/>
              </a:spcBef>
            </a:pPr>
            <a:r>
              <a:rPr lang="hu-HU" sz="2400" b="1" dirty="0"/>
              <a:t>Az kifejezéslambda adott helyeken (pl. adatbázis felé való kommunikáció) nem delegáltra fordul, hanem kifejezésfára (Expression Tree) – pl. adatbázisszerver tudja az SQL dialektusára való fordítás után végrehajtani</a:t>
            </a:r>
            <a:endParaRPr lang="hu-HU" sz="2400" dirty="0"/>
          </a:p>
        </p:txBody>
      </p:sp>
      <p:sp>
        <p:nvSpPr>
          <p:cNvPr id="6" name="Dia számának helye 5"/>
          <p:cNvSpPr>
            <a:spLocks noGrp="1"/>
          </p:cNvSpPr>
          <p:nvPr>
            <p:ph type="sldNum" sz="quarter" idx="11"/>
          </p:nvPr>
        </p:nvSpPr>
        <p:spPr/>
        <p:txBody>
          <a:bodyPr/>
          <a:lstStyle/>
          <a:p>
            <a:pPr>
              <a:defRPr/>
            </a:pPr>
            <a:fld id="{B60DAD87-7EB7-4D38-BAF0-0AF208F78DF0}" type="slidenum">
              <a:rPr lang="hu-HU" smtClean="0"/>
              <a:pPr>
                <a:defRPr/>
              </a:pPr>
              <a:t>19</a:t>
            </a:fld>
            <a:endParaRPr lang="hu-HU"/>
          </a:p>
        </p:txBody>
      </p:sp>
    </p:spTree>
    <p:extLst>
      <p:ext uri="{BB962C8B-B14F-4D97-AF65-F5344CB8AC3E}">
        <p14:creationId xmlns:p14="http://schemas.microsoft.com/office/powerpoint/2010/main" val="2426252026"/>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checkerboard(across)">
                                      <p:cBhvr>
                                        <p:cTn id="7" dur="500"/>
                                        <p:tgtEl>
                                          <p:spTgt spid="3">
                                            <p:txEl>
                                              <p:pRg st="7" end="7"/>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checkerboard(across)">
                                      <p:cBhvr>
                                        <p:cTn id="1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Követelmények</a:t>
            </a:r>
          </a:p>
        </p:txBody>
      </p:sp>
      <p:sp>
        <p:nvSpPr>
          <p:cNvPr id="3" name="Tartalom helye 2"/>
          <p:cNvSpPr>
            <a:spLocks noGrp="1"/>
          </p:cNvSpPr>
          <p:nvPr>
            <p:ph idx="1"/>
          </p:nvPr>
        </p:nvSpPr>
        <p:spPr/>
        <p:txBody>
          <a:bodyPr/>
          <a:lstStyle/>
          <a:p>
            <a:r>
              <a:rPr lang="hu-HU" dirty="0"/>
              <a:t>Az előadás felvezeti majdnem minden héten a labort, ezért az előadásanyag elsajátítása a labor előtt kötelező</a:t>
            </a:r>
          </a:p>
          <a:p>
            <a:pPr lvl="1"/>
            <a:r>
              <a:rPr lang="hu-HU" dirty="0"/>
              <a:t>Első hét kivételt képez</a:t>
            </a:r>
          </a:p>
          <a:p>
            <a:r>
              <a:rPr lang="hu-HU" dirty="0"/>
              <a:t>Érdemjegy</a:t>
            </a:r>
          </a:p>
          <a:p>
            <a:pPr lvl="1"/>
            <a:r>
              <a:rPr lang="hu-HU" dirty="0"/>
              <a:t>1 db labor ZH 9. héten (40 pont) </a:t>
            </a:r>
            <a:r>
              <a:rPr lang="hu-HU" dirty="0">
                <a:sym typeface="Wingdings" panose="05000000000000000000" pitchFamily="2" charset="2"/>
              </a:rPr>
              <a:t> programozási feladat</a:t>
            </a:r>
            <a:endParaRPr lang="hu-HU" dirty="0"/>
          </a:p>
          <a:p>
            <a:pPr lvl="1"/>
            <a:r>
              <a:rPr lang="hu-HU" dirty="0"/>
              <a:t>1 db előadás ZH 13. héten (40 pont) </a:t>
            </a:r>
            <a:r>
              <a:rPr lang="hu-HU" dirty="0">
                <a:sym typeface="Wingdings" panose="05000000000000000000" pitchFamily="2" charset="2"/>
              </a:rPr>
              <a:t> teszt</a:t>
            </a:r>
            <a:endParaRPr lang="hu-HU" dirty="0"/>
          </a:p>
          <a:p>
            <a:pPr lvl="1"/>
            <a:r>
              <a:rPr lang="hu-HU" dirty="0"/>
              <a:t>1 db féléves feladat teljesítése a 13. hét csütörtökig (20 pont)</a:t>
            </a:r>
          </a:p>
          <a:p>
            <a:r>
              <a:rPr lang="hu-HU" dirty="0"/>
              <a:t>Minden pótolható egy alkalommal a szorgalmi időszakban</a:t>
            </a:r>
          </a:p>
          <a:p>
            <a:pPr lvl="1"/>
            <a:r>
              <a:rPr lang="hu-HU" dirty="0"/>
              <a:t>Pót labor ZH 14. héten</a:t>
            </a:r>
          </a:p>
          <a:p>
            <a:pPr lvl="1"/>
            <a:r>
              <a:rPr lang="hu-HU" dirty="0"/>
              <a:t>Pót előadás ZH 14. héten</a:t>
            </a:r>
          </a:p>
          <a:p>
            <a:pPr lvl="1"/>
            <a:r>
              <a:rPr lang="hu-HU" dirty="0"/>
              <a:t>Pót féléves leadás a 14. hét csütörtökig (2000 </a:t>
            </a:r>
            <a:r>
              <a:rPr lang="hu-HU" dirty="0" err="1"/>
              <a:t>ft</a:t>
            </a:r>
            <a:r>
              <a:rPr lang="hu-HU" dirty="0"/>
              <a:t> </a:t>
            </a:r>
            <a:r>
              <a:rPr lang="hu-HU" dirty="0" err="1"/>
              <a:t>különeljárási</a:t>
            </a:r>
            <a:r>
              <a:rPr lang="hu-HU" dirty="0"/>
              <a:t> díj)</a:t>
            </a:r>
          </a:p>
          <a:p>
            <a:r>
              <a:rPr lang="hu-HU" dirty="0"/>
              <a:t>Évközi jegy pótló vizsga (4000 </a:t>
            </a:r>
            <a:r>
              <a:rPr lang="hu-HU" dirty="0" err="1"/>
              <a:t>ft</a:t>
            </a:r>
            <a:r>
              <a:rPr lang="hu-HU" dirty="0"/>
              <a:t> vizsgadíj)</a:t>
            </a:r>
          </a:p>
          <a:p>
            <a:pPr lvl="1"/>
            <a:r>
              <a:rPr lang="hu-HU" dirty="0"/>
              <a:t>A 3 komponensből a sikerteleneket kell csak pótolni</a:t>
            </a:r>
          </a:p>
          <a:p>
            <a:endParaRPr lang="hu-HU" dirty="0"/>
          </a:p>
          <a:p>
            <a:endParaRPr lang="hu-HU" dirty="0"/>
          </a:p>
        </p:txBody>
      </p:sp>
      <p:sp>
        <p:nvSpPr>
          <p:cNvPr id="4" name="Dia számának helye 3"/>
          <p:cNvSpPr>
            <a:spLocks noGrp="1"/>
          </p:cNvSpPr>
          <p:nvPr>
            <p:ph type="sldNum" sz="quarter" idx="11"/>
          </p:nvPr>
        </p:nvSpPr>
        <p:spPr/>
        <p:txBody>
          <a:bodyPr/>
          <a:lstStyle/>
          <a:p>
            <a:pPr>
              <a:defRPr/>
            </a:pPr>
            <a:fld id="{FECC8C77-0C45-4AD4-B4A9-3CA465BDCD49}" type="slidenum">
              <a:rPr lang="hu-HU" smtClean="0"/>
              <a:pPr>
                <a:defRPr/>
              </a:pPr>
              <a:t>2</a:t>
            </a:fld>
            <a:endParaRPr lang="hu-HU"/>
          </a:p>
        </p:txBody>
      </p:sp>
    </p:spTree>
    <p:extLst>
      <p:ext uri="{BB962C8B-B14F-4D97-AF65-F5344CB8AC3E}">
        <p14:creationId xmlns:p14="http://schemas.microsoft.com/office/powerpoint/2010/main" val="374564081"/>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heckerboard(across)">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checkerboard(across)">
                                      <p:cBhvr>
                                        <p:cTn id="18" dur="500"/>
                                        <p:tgtEl>
                                          <p:spTgt spid="3">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checkerboard(across)">
                                      <p:cBhvr>
                                        <p:cTn id="21" dur="500"/>
                                        <p:tgtEl>
                                          <p:spTgt spid="3">
                                            <p:txEl>
                                              <p:pRg st="7" end="7"/>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checkerboard(across)">
                                      <p:cBhvr>
                                        <p:cTn id="24" dur="500"/>
                                        <p:tgtEl>
                                          <p:spTgt spid="3">
                                            <p:txEl>
                                              <p:pRg st="8" end="8"/>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checkerboard(across)">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2" dur="500"/>
                                        <p:tgtEl>
                                          <p:spTgt spid="3">
                                            <p:txEl>
                                              <p:pRg st="10" end="10"/>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hu-HU" altLang="hu-HU" dirty="0">
                <a:latin typeface="+mn-lt"/>
              </a:rPr>
              <a:t>Névtelen függvények és lambdák</a:t>
            </a:r>
          </a:p>
        </p:txBody>
      </p:sp>
      <p:sp>
        <p:nvSpPr>
          <p:cNvPr id="17413" name="Rectangle 3"/>
          <p:cNvSpPr>
            <a:spLocks noGrp="1" noChangeArrowheads="1"/>
          </p:cNvSpPr>
          <p:nvPr>
            <p:ph type="body" idx="1"/>
          </p:nvPr>
        </p:nvSpPr>
        <p:spPr/>
        <p:txBody>
          <a:bodyPr/>
          <a:lstStyle/>
          <a:p>
            <a:r>
              <a:rPr lang="hu-HU" altLang="hu-HU" dirty="0"/>
              <a:t>Előny:</a:t>
            </a:r>
          </a:p>
          <a:p>
            <a:pPr lvl="1"/>
            <a:r>
              <a:rPr lang="hu-HU" altLang="hu-HU" sz="2400" dirty="0"/>
              <a:t>A függvény azonnal olvasható a felhasználás helyén</a:t>
            </a:r>
          </a:p>
          <a:p>
            <a:pPr lvl="1"/>
            <a:r>
              <a:rPr lang="hu-HU" altLang="hu-HU" sz="2400" dirty="0"/>
              <a:t>Kevesebb „szemét” tagfüggvény az osztályban </a:t>
            </a:r>
          </a:p>
          <a:p>
            <a:r>
              <a:rPr lang="hu-HU" altLang="hu-HU" dirty="0"/>
              <a:t>Csak az egyszer használatos, és lehetőleg rövid függvényeket írjuk így meg:</a:t>
            </a:r>
          </a:p>
          <a:p>
            <a:pPr lvl="1"/>
            <a:r>
              <a:rPr lang="hu-HU" altLang="hu-HU" sz="2400" dirty="0"/>
              <a:t>A hosszú kód olvashatatlan</a:t>
            </a:r>
          </a:p>
          <a:p>
            <a:pPr lvl="1"/>
            <a:r>
              <a:rPr lang="hu-HU" altLang="hu-HU" sz="2400" dirty="0"/>
              <a:t>Mivel „beágyazott kód”, ezért nem újrafelhasználható</a:t>
            </a:r>
          </a:p>
          <a:p>
            <a:r>
              <a:rPr lang="hu-HU" altLang="hu-HU" dirty="0"/>
              <a:t>Lehetőleg ne ágyazzunk egymásba névtelen metódusokat</a:t>
            </a:r>
          </a:p>
          <a:p>
            <a:r>
              <a:rPr lang="hu-HU" altLang="hu-HU" dirty="0">
                <a:solidFill>
                  <a:srgbClr val="C00000"/>
                </a:solidFill>
              </a:rPr>
              <a:t>Óriási hibalehetőség: Outer Variable Trap</a:t>
            </a:r>
          </a:p>
        </p:txBody>
      </p:sp>
      <p:sp>
        <p:nvSpPr>
          <p:cNvPr id="2" name="Dia számának helye 1"/>
          <p:cNvSpPr>
            <a:spLocks noGrp="1"/>
          </p:cNvSpPr>
          <p:nvPr>
            <p:ph type="sldNum" sz="quarter" idx="11"/>
          </p:nvPr>
        </p:nvSpPr>
        <p:spPr/>
        <p:txBody>
          <a:bodyPr/>
          <a:lstStyle/>
          <a:p>
            <a:pPr>
              <a:defRPr/>
            </a:pPr>
            <a:fld id="{B60DAD87-7EB7-4D38-BAF0-0AF208F78DF0}" type="slidenum">
              <a:rPr lang="hu-HU" smtClean="0"/>
              <a:pPr>
                <a:defRPr/>
              </a:pPr>
              <a:t>20</a:t>
            </a:fld>
            <a:endParaRPr lang="hu-HU"/>
          </a:p>
        </p:txBody>
      </p:sp>
    </p:spTree>
    <p:extLst>
      <p:ext uri="{BB962C8B-B14F-4D97-AF65-F5344CB8AC3E}">
        <p14:creationId xmlns:p14="http://schemas.microsoft.com/office/powerpoint/2010/main" val="590912397"/>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Outer</a:t>
            </a:r>
            <a:r>
              <a:rPr lang="hu-HU" dirty="0"/>
              <a:t> </a:t>
            </a:r>
            <a:r>
              <a:rPr lang="hu-HU" dirty="0" err="1"/>
              <a:t>Variable</a:t>
            </a:r>
            <a:r>
              <a:rPr lang="hu-HU" dirty="0"/>
              <a:t> </a:t>
            </a:r>
            <a:r>
              <a:rPr lang="hu-HU" dirty="0" err="1"/>
              <a:t>Trap</a:t>
            </a:r>
            <a:endParaRPr lang="hu-HU" dirty="0"/>
          </a:p>
        </p:txBody>
      </p:sp>
      <p:sp>
        <p:nvSpPr>
          <p:cNvPr id="3" name="Tartalom helye 2"/>
          <p:cNvSpPr>
            <a:spLocks noGrp="1"/>
          </p:cNvSpPr>
          <p:nvPr>
            <p:ph idx="1"/>
          </p:nvPr>
        </p:nvSpPr>
        <p:spPr/>
        <p:txBody>
          <a:bodyPr/>
          <a:lstStyle/>
          <a:p>
            <a:pPr>
              <a:spcBef>
                <a:spcPts val="0"/>
              </a:spcBef>
            </a:pPr>
            <a:r>
              <a:rPr lang="hu-HU" dirty="0"/>
              <a:t>Lambda </a:t>
            </a:r>
            <a:r>
              <a:rPr lang="hu-HU" dirty="0" err="1"/>
              <a:t>kifjezések</a:t>
            </a:r>
            <a:r>
              <a:rPr lang="hu-HU" dirty="0"/>
              <a:t> jobb oldalán felhasználhatók a külső változók (</a:t>
            </a:r>
            <a:r>
              <a:rPr lang="hu-HU" dirty="0" err="1"/>
              <a:t>closure</a:t>
            </a:r>
            <a:r>
              <a:rPr lang="hu-HU" dirty="0"/>
              <a:t>), ez mindig speciális figyelmet igényel:</a:t>
            </a:r>
          </a:p>
          <a:p>
            <a:pPr>
              <a:spcBef>
                <a:spcPts val="0"/>
              </a:spcBef>
            </a:pPr>
            <a:endParaRPr lang="hu-HU" dirty="0"/>
          </a:p>
          <a:p>
            <a:pPr>
              <a:spcBef>
                <a:spcPts val="0"/>
              </a:spcBef>
            </a:pPr>
            <a:endParaRPr lang="hu-HU" dirty="0"/>
          </a:p>
          <a:p>
            <a:pPr>
              <a:spcBef>
                <a:spcPts val="0"/>
              </a:spcBef>
            </a:pPr>
            <a:endParaRPr lang="hu-HU" dirty="0"/>
          </a:p>
          <a:p>
            <a:pPr>
              <a:spcBef>
                <a:spcPts val="0"/>
              </a:spcBef>
            </a:pPr>
            <a:endParaRPr lang="hu-HU" dirty="0"/>
          </a:p>
          <a:p>
            <a:pPr>
              <a:spcBef>
                <a:spcPts val="0"/>
              </a:spcBef>
            </a:pPr>
            <a:endParaRPr lang="hu-HU" dirty="0"/>
          </a:p>
          <a:p>
            <a:pPr>
              <a:spcBef>
                <a:spcPts val="0"/>
              </a:spcBef>
            </a:pPr>
            <a:r>
              <a:rPr lang="hu-HU" dirty="0"/>
              <a:t>„Elvárt” kimenet: 0, 1, 2, 3, 4, 5,  … </a:t>
            </a:r>
          </a:p>
          <a:p>
            <a:pPr>
              <a:spcBef>
                <a:spcPts val="0"/>
              </a:spcBef>
            </a:pPr>
            <a:r>
              <a:rPr lang="hu-HU" dirty="0"/>
              <a:t>DE a külső változókat a függvény referencia formájában kapja meg – az érték típusúakat is! </a:t>
            </a:r>
          </a:p>
          <a:p>
            <a:pPr>
              <a:spcBef>
                <a:spcPts val="0"/>
              </a:spcBef>
            </a:pPr>
            <a:r>
              <a:rPr lang="hu-HU" dirty="0"/>
              <a:t>Valós kimenet: 10, 10, 10, 10, 10 …</a:t>
            </a:r>
          </a:p>
          <a:p>
            <a:pPr>
              <a:spcBef>
                <a:spcPts val="0"/>
              </a:spcBef>
            </a:pPr>
            <a:r>
              <a:rPr lang="hu-HU" dirty="0"/>
              <a:t>Megoldás ideiglenes változó bevezetésével (amit sehol nem változtatunk később)</a:t>
            </a:r>
          </a:p>
        </p:txBody>
      </p:sp>
      <p:sp>
        <p:nvSpPr>
          <p:cNvPr id="6" name="Szövegdoboz 5"/>
          <p:cNvSpPr txBox="1">
            <a:spLocks noChangeArrowheads="1"/>
          </p:cNvSpPr>
          <p:nvPr/>
        </p:nvSpPr>
        <p:spPr bwMode="auto">
          <a:xfrm>
            <a:off x="377832" y="1486401"/>
            <a:ext cx="8281151" cy="17543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a:r>
              <a:rPr lang="hu-HU" sz="1800" dirty="0">
                <a:solidFill>
                  <a:srgbClr val="2B91AF"/>
                </a:solidFill>
                <a:highlight>
                  <a:srgbClr val="FFFFFF"/>
                </a:highlight>
                <a:latin typeface="Consolas"/>
              </a:rPr>
              <a:t>Action</a:t>
            </a:r>
            <a:r>
              <a:rPr lang="hu-HU" sz="1800" dirty="0">
                <a:solidFill>
                  <a:srgbClr val="000000"/>
                </a:solidFill>
                <a:highlight>
                  <a:srgbClr val="FFFFFF"/>
                </a:highlight>
                <a:latin typeface="Consolas"/>
              </a:rPr>
              <a:t> </a:t>
            </a:r>
            <a:r>
              <a:rPr lang="hu-HU" sz="1800" dirty="0" err="1">
                <a:solidFill>
                  <a:srgbClr val="000000"/>
                </a:solidFill>
                <a:highlight>
                  <a:srgbClr val="FFFFFF"/>
                </a:highlight>
                <a:latin typeface="Consolas"/>
              </a:rPr>
              <a:t>szamkiiro</a:t>
            </a:r>
            <a:r>
              <a:rPr lang="hu-HU" sz="1800" dirty="0">
                <a:solidFill>
                  <a:srgbClr val="000000"/>
                </a:solidFill>
                <a:highlight>
                  <a:srgbClr val="FFFFFF"/>
                </a:highlight>
                <a:latin typeface="Consolas"/>
              </a:rPr>
              <a:t> = </a:t>
            </a:r>
            <a:r>
              <a:rPr lang="hu-HU" sz="1800" dirty="0">
                <a:solidFill>
                  <a:srgbClr val="0000FF"/>
                </a:solidFill>
                <a:highlight>
                  <a:srgbClr val="FFFFFF"/>
                </a:highlight>
                <a:latin typeface="Consolas"/>
              </a:rPr>
              <a:t>null</a:t>
            </a:r>
            <a:r>
              <a:rPr lang="hu-HU" sz="1800" dirty="0">
                <a:solidFill>
                  <a:srgbClr val="000000"/>
                </a:solidFill>
                <a:highlight>
                  <a:srgbClr val="FFFFFF"/>
                </a:highlight>
                <a:latin typeface="Consolas"/>
              </a:rPr>
              <a:t>;</a:t>
            </a:r>
          </a:p>
          <a:p>
            <a:pPr algn="l"/>
            <a:r>
              <a:rPr lang="nn-NO" sz="1800" dirty="0">
                <a:solidFill>
                  <a:srgbClr val="0000FF"/>
                </a:solidFill>
                <a:highlight>
                  <a:srgbClr val="FFFFFF"/>
                </a:highlight>
                <a:latin typeface="Consolas"/>
              </a:rPr>
              <a:t>for</a:t>
            </a:r>
            <a:r>
              <a:rPr lang="nn-NO" sz="1800" dirty="0">
                <a:solidFill>
                  <a:srgbClr val="000000"/>
                </a:solidFill>
                <a:highlight>
                  <a:srgbClr val="FFFFFF"/>
                </a:highlight>
                <a:latin typeface="Consolas"/>
              </a:rPr>
              <a:t> (</a:t>
            </a:r>
            <a:r>
              <a:rPr lang="nn-NO" sz="1800" dirty="0">
                <a:solidFill>
                  <a:srgbClr val="0000FF"/>
                </a:solidFill>
                <a:highlight>
                  <a:srgbClr val="FFFFFF"/>
                </a:highlight>
                <a:latin typeface="Consolas"/>
              </a:rPr>
              <a:t>int</a:t>
            </a:r>
            <a:r>
              <a:rPr lang="nn-NO" sz="1800" dirty="0">
                <a:solidFill>
                  <a:srgbClr val="000000"/>
                </a:solidFill>
                <a:highlight>
                  <a:srgbClr val="FFFFFF"/>
                </a:highlight>
                <a:latin typeface="Consolas"/>
              </a:rPr>
              <a:t> i = 0; i &lt; 10; i++)</a:t>
            </a:r>
          </a:p>
          <a:p>
            <a:pPr algn="l"/>
            <a:r>
              <a:rPr lang="hu-HU" sz="1800" dirty="0">
                <a:solidFill>
                  <a:srgbClr val="000000"/>
                </a:solidFill>
                <a:highlight>
                  <a:srgbClr val="FFFFFF"/>
                </a:highlight>
                <a:latin typeface="Consolas"/>
              </a:rPr>
              <a:t>{</a:t>
            </a:r>
          </a:p>
          <a:p>
            <a:pPr algn="l"/>
            <a:r>
              <a:rPr lang="hu-HU" sz="1800" dirty="0">
                <a:solidFill>
                  <a:srgbClr val="000000"/>
                </a:solidFill>
                <a:highlight>
                  <a:srgbClr val="FFFFFF"/>
                </a:highlight>
                <a:latin typeface="Consolas"/>
              </a:rPr>
              <a:t>    </a:t>
            </a:r>
            <a:r>
              <a:rPr lang="hu-HU" sz="1800" dirty="0" err="1">
                <a:solidFill>
                  <a:srgbClr val="000000"/>
                </a:solidFill>
                <a:highlight>
                  <a:srgbClr val="FFFFFF"/>
                </a:highlight>
                <a:latin typeface="Consolas"/>
              </a:rPr>
              <a:t>szamkiiro</a:t>
            </a:r>
            <a:r>
              <a:rPr lang="hu-HU" sz="1800" dirty="0">
                <a:solidFill>
                  <a:srgbClr val="000000"/>
                </a:solidFill>
                <a:highlight>
                  <a:srgbClr val="FFFFFF"/>
                </a:highlight>
                <a:latin typeface="Consolas"/>
              </a:rPr>
              <a:t> += () =&gt; { </a:t>
            </a:r>
            <a:r>
              <a:rPr lang="hu-HU" sz="1800" dirty="0" err="1">
                <a:solidFill>
                  <a:srgbClr val="2B91AF"/>
                </a:solidFill>
                <a:highlight>
                  <a:srgbClr val="FFFFFF"/>
                </a:highlight>
                <a:latin typeface="Consolas"/>
              </a:rPr>
              <a:t>Console</a:t>
            </a:r>
            <a:r>
              <a:rPr lang="hu-HU" sz="1800" dirty="0" err="1">
                <a:solidFill>
                  <a:srgbClr val="000000"/>
                </a:solidFill>
                <a:highlight>
                  <a:srgbClr val="FFFFFF"/>
                </a:highlight>
                <a:latin typeface="Consolas"/>
              </a:rPr>
              <a:t>.WriteLine</a:t>
            </a:r>
            <a:r>
              <a:rPr lang="hu-HU" sz="1800" dirty="0">
                <a:solidFill>
                  <a:srgbClr val="000000"/>
                </a:solidFill>
                <a:highlight>
                  <a:srgbClr val="FFFFFF"/>
                </a:highlight>
                <a:latin typeface="Consolas"/>
              </a:rPr>
              <a:t>(i); };</a:t>
            </a:r>
          </a:p>
          <a:p>
            <a:pPr algn="l"/>
            <a:r>
              <a:rPr lang="hu-HU" sz="1800" dirty="0">
                <a:solidFill>
                  <a:srgbClr val="000000"/>
                </a:solidFill>
                <a:highlight>
                  <a:srgbClr val="FFFFFF"/>
                </a:highlight>
                <a:latin typeface="Consolas"/>
              </a:rPr>
              <a:t>}</a:t>
            </a:r>
          </a:p>
          <a:p>
            <a:pPr algn="l"/>
            <a:r>
              <a:rPr lang="hu-HU" sz="1800" dirty="0" err="1">
                <a:solidFill>
                  <a:srgbClr val="000000"/>
                </a:solidFill>
                <a:highlight>
                  <a:srgbClr val="FFFFFF"/>
                </a:highlight>
                <a:latin typeface="Consolas"/>
              </a:rPr>
              <a:t>szamkiiro</a:t>
            </a:r>
            <a:r>
              <a:rPr lang="hu-HU" sz="1800" dirty="0">
                <a:solidFill>
                  <a:srgbClr val="000000"/>
                </a:solidFill>
                <a:highlight>
                  <a:srgbClr val="FFFFFF"/>
                </a:highlight>
                <a:latin typeface="Consolas"/>
              </a:rPr>
              <a:t>();</a:t>
            </a:r>
            <a:endParaRPr lang="hu-HU" altLang="hu-HU" sz="1800" b="1" dirty="0"/>
          </a:p>
        </p:txBody>
      </p:sp>
      <p:sp>
        <p:nvSpPr>
          <p:cNvPr id="7" name="Szövegdoboz 6"/>
          <p:cNvSpPr txBox="1">
            <a:spLocks noChangeArrowheads="1"/>
          </p:cNvSpPr>
          <p:nvPr/>
        </p:nvSpPr>
        <p:spPr bwMode="auto">
          <a:xfrm>
            <a:off x="395417" y="5517290"/>
            <a:ext cx="8281151"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a:r>
              <a:rPr lang="hu-HU" sz="1800" dirty="0">
                <a:solidFill>
                  <a:srgbClr val="008000"/>
                </a:solidFill>
                <a:highlight>
                  <a:srgbClr val="FFFFFF"/>
                </a:highlight>
                <a:latin typeface="Consolas"/>
              </a:rPr>
              <a:t>// ...</a:t>
            </a:r>
            <a:endParaRPr lang="hu-HU" sz="1800" dirty="0">
              <a:solidFill>
                <a:srgbClr val="000000"/>
              </a:solidFill>
              <a:highlight>
                <a:srgbClr val="FFFFFF"/>
              </a:highlight>
              <a:latin typeface="Consolas"/>
            </a:endParaRPr>
          </a:p>
          <a:p>
            <a:pPr algn="l"/>
            <a:r>
              <a:rPr lang="hu-HU" sz="1800" dirty="0">
                <a:solidFill>
                  <a:srgbClr val="0000FF"/>
                </a:solidFill>
                <a:highlight>
                  <a:srgbClr val="FFFFFF"/>
                </a:highlight>
                <a:latin typeface="Consolas"/>
              </a:rPr>
              <a:t>int</a:t>
            </a:r>
            <a:r>
              <a:rPr lang="hu-HU" sz="1800" dirty="0">
                <a:solidFill>
                  <a:srgbClr val="000000"/>
                </a:solidFill>
                <a:highlight>
                  <a:srgbClr val="FFFFFF"/>
                </a:highlight>
                <a:latin typeface="Consolas"/>
              </a:rPr>
              <a:t> f = i;</a:t>
            </a:r>
          </a:p>
          <a:p>
            <a:pPr algn="l"/>
            <a:r>
              <a:rPr lang="hu-HU" sz="1800" dirty="0" err="1">
                <a:solidFill>
                  <a:srgbClr val="000000"/>
                </a:solidFill>
                <a:highlight>
                  <a:srgbClr val="FFFFFF"/>
                </a:highlight>
                <a:latin typeface="Consolas"/>
              </a:rPr>
              <a:t>szamkiiro</a:t>
            </a:r>
            <a:r>
              <a:rPr lang="hu-HU" sz="1800" dirty="0">
                <a:solidFill>
                  <a:srgbClr val="000000"/>
                </a:solidFill>
                <a:highlight>
                  <a:srgbClr val="FFFFFF"/>
                </a:highlight>
                <a:latin typeface="Consolas"/>
              </a:rPr>
              <a:t> += () =&gt; { </a:t>
            </a:r>
            <a:r>
              <a:rPr lang="hu-HU" sz="1800" dirty="0" err="1">
                <a:solidFill>
                  <a:srgbClr val="2B91AF"/>
                </a:solidFill>
                <a:highlight>
                  <a:srgbClr val="FFFFFF"/>
                </a:highlight>
                <a:latin typeface="Consolas"/>
              </a:rPr>
              <a:t>Console</a:t>
            </a:r>
            <a:r>
              <a:rPr lang="hu-HU" sz="1800" dirty="0" err="1">
                <a:solidFill>
                  <a:srgbClr val="000000"/>
                </a:solidFill>
                <a:highlight>
                  <a:srgbClr val="FFFFFF"/>
                </a:highlight>
                <a:latin typeface="Consolas"/>
              </a:rPr>
              <a:t>.WriteLine</a:t>
            </a:r>
            <a:r>
              <a:rPr lang="hu-HU" sz="1800" dirty="0">
                <a:solidFill>
                  <a:srgbClr val="000000"/>
                </a:solidFill>
                <a:highlight>
                  <a:srgbClr val="FFFFFF"/>
                </a:highlight>
                <a:latin typeface="Consolas"/>
              </a:rPr>
              <a:t>(f); };</a:t>
            </a:r>
          </a:p>
          <a:p>
            <a:pPr algn="l"/>
            <a:r>
              <a:rPr lang="hu-HU" sz="1800" dirty="0">
                <a:solidFill>
                  <a:srgbClr val="008000"/>
                </a:solidFill>
                <a:highlight>
                  <a:srgbClr val="FFFFFF"/>
                </a:highlight>
                <a:latin typeface="Consolas"/>
              </a:rPr>
              <a:t>// ...</a:t>
            </a:r>
            <a:endParaRPr lang="hu-HU" altLang="hu-HU" sz="1800" b="1" dirty="0"/>
          </a:p>
        </p:txBody>
      </p:sp>
      <p:sp>
        <p:nvSpPr>
          <p:cNvPr id="8" name="Dia számának helye 7"/>
          <p:cNvSpPr>
            <a:spLocks noGrp="1"/>
          </p:cNvSpPr>
          <p:nvPr>
            <p:ph type="sldNum" sz="quarter" idx="11"/>
          </p:nvPr>
        </p:nvSpPr>
        <p:spPr/>
        <p:txBody>
          <a:bodyPr/>
          <a:lstStyle/>
          <a:p>
            <a:pPr>
              <a:defRPr/>
            </a:pPr>
            <a:fld id="{B60DAD87-7EB7-4D38-BAF0-0AF208F78DF0}" type="slidenum">
              <a:rPr lang="hu-HU" smtClean="0"/>
              <a:pPr>
                <a:defRPr/>
              </a:pPr>
              <a:t>21</a:t>
            </a:fld>
            <a:endParaRPr lang="hu-HU"/>
          </a:p>
        </p:txBody>
      </p:sp>
    </p:spTree>
    <p:extLst>
      <p:ext uri="{BB962C8B-B14F-4D97-AF65-F5344CB8AC3E}">
        <p14:creationId xmlns:p14="http://schemas.microsoft.com/office/powerpoint/2010/main" val="2787871498"/>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checkerboard(across)">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checkerboard(across)">
                                      <p:cBhvr>
                                        <p:cTn id="12" dur="500"/>
                                        <p:tgtEl>
                                          <p:spTgt spid="3">
                                            <p:txEl>
                                              <p:pRg st="7" end="7"/>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checkerboard(across)">
                                      <p:cBhvr>
                                        <p:cTn id="15" dur="500"/>
                                        <p:tgtEl>
                                          <p:spTgt spid="3">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checkerboard(across)">
                                      <p:cBhvr>
                                        <p:cTn id="20" dur="500"/>
                                        <p:tgtEl>
                                          <p:spTgt spid="3">
                                            <p:txEl>
                                              <p:pRg st="9" end="9"/>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heckerboard(across)">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hu-HU" altLang="hu-HU" dirty="0">
                <a:latin typeface="+mn-lt"/>
              </a:rPr>
              <a:t>Példa</a:t>
            </a:r>
          </a:p>
        </p:txBody>
      </p:sp>
      <p:sp>
        <p:nvSpPr>
          <p:cNvPr id="17413" name="Rectangle 3"/>
          <p:cNvSpPr>
            <a:spLocks noGrp="1" noChangeArrowheads="1"/>
          </p:cNvSpPr>
          <p:nvPr>
            <p:ph type="body" idx="1"/>
          </p:nvPr>
        </p:nvSpPr>
        <p:spPr>
          <a:xfrm>
            <a:off x="107950" y="692150"/>
            <a:ext cx="8928100" cy="1224640"/>
          </a:xfrm>
        </p:spPr>
        <p:txBody>
          <a:bodyPr/>
          <a:lstStyle/>
          <a:p>
            <a:r>
              <a:rPr lang="hu-HU" altLang="hu-HU" dirty="0"/>
              <a:t>Naplózó alkalmazást akarunk írni, amelynél a </a:t>
            </a:r>
            <a:r>
              <a:rPr lang="hu-HU" altLang="hu-HU" dirty="0" err="1"/>
              <a:t>Logger</a:t>
            </a:r>
            <a:r>
              <a:rPr lang="hu-HU" altLang="hu-HU" dirty="0"/>
              <a:t> osztály nem tudja, hogy pontosan milyen naplózási módszerek léteznek</a:t>
            </a:r>
            <a:br>
              <a:rPr lang="hu-HU" altLang="hu-HU" dirty="0"/>
            </a:br>
            <a:r>
              <a:rPr lang="hu-HU" altLang="hu-HU" dirty="0"/>
              <a:t>(email, adatbázis, helyi OS eseménynapló, </a:t>
            </a:r>
            <a:r>
              <a:rPr lang="hu-HU" altLang="hu-HU" dirty="0" err="1"/>
              <a:t>syslog-ng</a:t>
            </a:r>
            <a:r>
              <a:rPr lang="hu-HU" altLang="hu-HU" dirty="0"/>
              <a:t>, …)</a:t>
            </a:r>
          </a:p>
          <a:p>
            <a:endParaRPr lang="hu-HU" altLang="hu-HU" sz="2400" dirty="0"/>
          </a:p>
        </p:txBody>
      </p:sp>
      <p:sp>
        <p:nvSpPr>
          <p:cNvPr id="2" name="Dia számának helye 1"/>
          <p:cNvSpPr>
            <a:spLocks noGrp="1"/>
          </p:cNvSpPr>
          <p:nvPr>
            <p:ph type="sldNum" sz="quarter" idx="11"/>
          </p:nvPr>
        </p:nvSpPr>
        <p:spPr/>
        <p:txBody>
          <a:bodyPr/>
          <a:lstStyle/>
          <a:p>
            <a:pPr>
              <a:defRPr/>
            </a:pPr>
            <a:fld id="{B60DAD87-7EB7-4D38-BAF0-0AF208F78DF0}" type="slidenum">
              <a:rPr lang="hu-HU" smtClean="0"/>
              <a:pPr>
                <a:defRPr/>
              </a:pPr>
              <a:t>22</a:t>
            </a:fld>
            <a:endParaRPr lang="hu-HU"/>
          </a:p>
        </p:txBody>
      </p:sp>
      <p:pic>
        <p:nvPicPr>
          <p:cNvPr id="3" name="Kép 2"/>
          <p:cNvPicPr>
            <a:picLocks noChangeAspect="1"/>
          </p:cNvPicPr>
          <p:nvPr/>
        </p:nvPicPr>
        <p:blipFill>
          <a:blip r:embed="rId3"/>
          <a:stretch>
            <a:fillRect/>
          </a:stretch>
        </p:blipFill>
        <p:spPr>
          <a:xfrm>
            <a:off x="251400" y="1916790"/>
            <a:ext cx="7615238" cy="3457575"/>
          </a:xfrm>
          <a:prstGeom prst="rect">
            <a:avLst/>
          </a:prstGeom>
        </p:spPr>
      </p:pic>
    </p:spTree>
    <p:extLst>
      <p:ext uri="{BB962C8B-B14F-4D97-AF65-F5344CB8AC3E}">
        <p14:creationId xmlns:p14="http://schemas.microsoft.com/office/powerpoint/2010/main" val="1474491296"/>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Példa - </a:t>
            </a:r>
            <a:r>
              <a:rPr lang="hu-HU" dirty="0" err="1"/>
              <a:t>Főprogram</a:t>
            </a:r>
            <a:endParaRPr lang="hu-HU" dirty="0"/>
          </a:p>
        </p:txBody>
      </p:sp>
      <p:sp>
        <p:nvSpPr>
          <p:cNvPr id="4" name="Dia számának helye 3"/>
          <p:cNvSpPr>
            <a:spLocks noGrp="1"/>
          </p:cNvSpPr>
          <p:nvPr>
            <p:ph type="sldNum" sz="quarter" idx="11"/>
          </p:nvPr>
        </p:nvSpPr>
        <p:spPr/>
        <p:txBody>
          <a:bodyPr/>
          <a:lstStyle/>
          <a:p>
            <a:pPr>
              <a:defRPr/>
            </a:pPr>
            <a:fld id="{FECC8C77-0C45-4AD4-B4A9-3CA465BDCD49}" type="slidenum">
              <a:rPr lang="hu-HU" smtClean="0"/>
              <a:pPr>
                <a:defRPr/>
              </a:pPr>
              <a:t>23</a:t>
            </a:fld>
            <a:endParaRPr lang="hu-HU"/>
          </a:p>
        </p:txBody>
      </p:sp>
      <p:pic>
        <p:nvPicPr>
          <p:cNvPr id="5" name="Kép 4"/>
          <p:cNvPicPr>
            <a:picLocks noChangeAspect="1"/>
          </p:cNvPicPr>
          <p:nvPr/>
        </p:nvPicPr>
        <p:blipFill>
          <a:blip r:embed="rId2"/>
          <a:stretch>
            <a:fillRect/>
          </a:stretch>
        </p:blipFill>
        <p:spPr>
          <a:xfrm>
            <a:off x="-11995" y="908650"/>
            <a:ext cx="9444038" cy="5043488"/>
          </a:xfrm>
          <a:prstGeom prst="rect">
            <a:avLst/>
          </a:prstGeom>
        </p:spPr>
      </p:pic>
      <p:pic>
        <p:nvPicPr>
          <p:cNvPr id="6" name="Kép 5"/>
          <p:cNvPicPr>
            <a:picLocks noChangeAspect="1"/>
          </p:cNvPicPr>
          <p:nvPr/>
        </p:nvPicPr>
        <p:blipFill>
          <a:blip r:embed="rId3"/>
          <a:stretch>
            <a:fillRect/>
          </a:stretch>
        </p:blipFill>
        <p:spPr>
          <a:xfrm>
            <a:off x="4301949" y="4422477"/>
            <a:ext cx="4872038" cy="2443163"/>
          </a:xfrm>
          <a:prstGeom prst="rect">
            <a:avLst/>
          </a:prstGeom>
          <a:ln w="25400">
            <a:solidFill>
              <a:schemeClr val="tx1"/>
            </a:solidFill>
          </a:ln>
        </p:spPr>
      </p:pic>
    </p:spTree>
    <p:extLst>
      <p:ext uri="{BB962C8B-B14F-4D97-AF65-F5344CB8AC3E}">
        <p14:creationId xmlns:p14="http://schemas.microsoft.com/office/powerpoint/2010/main" val="874271209"/>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Bővítés: Szűrés</a:t>
            </a:r>
          </a:p>
        </p:txBody>
      </p:sp>
      <p:sp>
        <p:nvSpPr>
          <p:cNvPr id="4" name="Dia számának helye 3"/>
          <p:cNvSpPr>
            <a:spLocks noGrp="1"/>
          </p:cNvSpPr>
          <p:nvPr>
            <p:ph type="sldNum" sz="quarter" idx="11"/>
          </p:nvPr>
        </p:nvSpPr>
        <p:spPr/>
        <p:txBody>
          <a:bodyPr/>
          <a:lstStyle/>
          <a:p>
            <a:pPr>
              <a:defRPr/>
            </a:pPr>
            <a:fld id="{FECC8C77-0C45-4AD4-B4A9-3CA465BDCD49}" type="slidenum">
              <a:rPr lang="hu-HU" smtClean="0"/>
              <a:pPr>
                <a:defRPr/>
              </a:pPr>
              <a:t>24</a:t>
            </a:fld>
            <a:endParaRPr lang="hu-HU"/>
          </a:p>
        </p:txBody>
      </p:sp>
      <p:pic>
        <p:nvPicPr>
          <p:cNvPr id="5" name="Kép 4"/>
          <p:cNvPicPr>
            <a:picLocks noChangeAspect="1"/>
          </p:cNvPicPr>
          <p:nvPr/>
        </p:nvPicPr>
        <p:blipFill>
          <a:blip r:embed="rId2"/>
          <a:stretch>
            <a:fillRect/>
          </a:stretch>
        </p:blipFill>
        <p:spPr>
          <a:xfrm>
            <a:off x="107950" y="980281"/>
            <a:ext cx="5014913" cy="1714500"/>
          </a:xfrm>
          <a:prstGeom prst="rect">
            <a:avLst/>
          </a:prstGeom>
        </p:spPr>
      </p:pic>
      <p:pic>
        <p:nvPicPr>
          <p:cNvPr id="6" name="Kép 5"/>
          <p:cNvPicPr>
            <a:picLocks noChangeAspect="1"/>
          </p:cNvPicPr>
          <p:nvPr/>
        </p:nvPicPr>
        <p:blipFill>
          <a:blip r:embed="rId3"/>
          <a:stretch>
            <a:fillRect/>
          </a:stretch>
        </p:blipFill>
        <p:spPr>
          <a:xfrm>
            <a:off x="107950" y="2982912"/>
            <a:ext cx="7386638" cy="2628900"/>
          </a:xfrm>
          <a:prstGeom prst="rect">
            <a:avLst/>
          </a:prstGeom>
        </p:spPr>
      </p:pic>
    </p:spTree>
    <p:extLst>
      <p:ext uri="{BB962C8B-B14F-4D97-AF65-F5344CB8AC3E}">
        <p14:creationId xmlns:p14="http://schemas.microsoft.com/office/powerpoint/2010/main" val="1179313489"/>
      </p:ext>
    </p:extLst>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Reinvent</a:t>
            </a:r>
            <a:r>
              <a:rPr lang="hu-HU" dirty="0"/>
              <a:t> </a:t>
            </a:r>
            <a:r>
              <a:rPr lang="hu-HU" dirty="0" err="1"/>
              <a:t>the</a:t>
            </a:r>
            <a:r>
              <a:rPr lang="hu-HU" dirty="0"/>
              <a:t> </a:t>
            </a:r>
            <a:r>
              <a:rPr lang="hu-HU" dirty="0" err="1"/>
              <a:t>wheel</a:t>
            </a:r>
            <a:r>
              <a:rPr lang="hu-HU" dirty="0"/>
              <a:t>???</a:t>
            </a:r>
          </a:p>
        </p:txBody>
      </p:sp>
      <p:sp>
        <p:nvSpPr>
          <p:cNvPr id="4" name="Dia számának helye 3"/>
          <p:cNvSpPr>
            <a:spLocks noGrp="1"/>
          </p:cNvSpPr>
          <p:nvPr>
            <p:ph type="sldNum" sz="quarter" idx="11"/>
          </p:nvPr>
        </p:nvSpPr>
        <p:spPr/>
        <p:txBody>
          <a:bodyPr/>
          <a:lstStyle/>
          <a:p>
            <a:pPr>
              <a:defRPr/>
            </a:pPr>
            <a:fld id="{FECC8C77-0C45-4AD4-B4A9-3CA465BDCD49}" type="slidenum">
              <a:rPr lang="hu-HU" smtClean="0"/>
              <a:pPr>
                <a:defRPr/>
              </a:pPr>
              <a:t>25</a:t>
            </a:fld>
            <a:endParaRPr lang="hu-HU"/>
          </a:p>
        </p:txBody>
      </p:sp>
      <p:pic>
        <p:nvPicPr>
          <p:cNvPr id="5" name="Kép 4"/>
          <p:cNvPicPr>
            <a:picLocks noChangeAspect="1"/>
          </p:cNvPicPr>
          <p:nvPr/>
        </p:nvPicPr>
        <p:blipFill>
          <a:blip r:embed="rId2"/>
          <a:stretch>
            <a:fillRect/>
          </a:stretch>
        </p:blipFill>
        <p:spPr>
          <a:xfrm>
            <a:off x="107950" y="879292"/>
            <a:ext cx="7315200" cy="1171575"/>
          </a:xfrm>
          <a:prstGeom prst="rect">
            <a:avLst/>
          </a:prstGeom>
        </p:spPr>
      </p:pic>
      <p:pic>
        <p:nvPicPr>
          <p:cNvPr id="6" name="Kép 5"/>
          <p:cNvPicPr>
            <a:picLocks noChangeAspect="1"/>
          </p:cNvPicPr>
          <p:nvPr/>
        </p:nvPicPr>
        <p:blipFill>
          <a:blip r:embed="rId3"/>
          <a:stretch>
            <a:fillRect/>
          </a:stretch>
        </p:blipFill>
        <p:spPr>
          <a:xfrm>
            <a:off x="107950" y="2345075"/>
            <a:ext cx="7443788" cy="1185863"/>
          </a:xfrm>
          <a:prstGeom prst="rect">
            <a:avLst/>
          </a:prstGeom>
        </p:spPr>
      </p:pic>
      <p:pic>
        <p:nvPicPr>
          <p:cNvPr id="7" name="Kép 6"/>
          <p:cNvPicPr>
            <a:picLocks noChangeAspect="1"/>
          </p:cNvPicPr>
          <p:nvPr/>
        </p:nvPicPr>
        <p:blipFill>
          <a:blip r:embed="rId4"/>
          <a:stretch>
            <a:fillRect/>
          </a:stretch>
        </p:blipFill>
        <p:spPr>
          <a:xfrm>
            <a:off x="101953" y="3825146"/>
            <a:ext cx="10052814" cy="1908173"/>
          </a:xfrm>
          <a:prstGeom prst="rect">
            <a:avLst/>
          </a:prstGeom>
        </p:spPr>
      </p:pic>
    </p:spTree>
    <p:extLst>
      <p:ext uri="{BB962C8B-B14F-4D97-AF65-F5344CB8AC3E}">
        <p14:creationId xmlns:p14="http://schemas.microsoft.com/office/powerpoint/2010/main" val="2800568400"/>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latin typeface="+mn-lt"/>
              </a:rPr>
              <a:t>Szűrés - </a:t>
            </a:r>
            <a:r>
              <a:rPr lang="hu-HU" dirty="0" err="1">
                <a:latin typeface="+mn-lt"/>
              </a:rPr>
              <a:t>Főprogram</a:t>
            </a:r>
            <a:endParaRPr lang="hu-HU" dirty="0">
              <a:latin typeface="+mn-lt"/>
            </a:endParaRPr>
          </a:p>
        </p:txBody>
      </p:sp>
      <p:sp>
        <p:nvSpPr>
          <p:cNvPr id="4" name="Dia számának helye 3"/>
          <p:cNvSpPr>
            <a:spLocks noGrp="1"/>
          </p:cNvSpPr>
          <p:nvPr>
            <p:ph type="sldNum" sz="quarter" idx="11"/>
          </p:nvPr>
        </p:nvSpPr>
        <p:spPr/>
        <p:txBody>
          <a:bodyPr/>
          <a:lstStyle/>
          <a:p>
            <a:pPr>
              <a:defRPr/>
            </a:pPr>
            <a:fld id="{FECC8C77-0C45-4AD4-B4A9-3CA465BDCD49}" type="slidenum">
              <a:rPr lang="hu-HU" smtClean="0"/>
              <a:pPr>
                <a:defRPr/>
              </a:pPr>
              <a:t>26</a:t>
            </a:fld>
            <a:endParaRPr lang="hu-HU"/>
          </a:p>
        </p:txBody>
      </p:sp>
      <p:pic>
        <p:nvPicPr>
          <p:cNvPr id="5" name="Kép 4"/>
          <p:cNvPicPr>
            <a:picLocks noChangeAspect="1"/>
          </p:cNvPicPr>
          <p:nvPr/>
        </p:nvPicPr>
        <p:blipFill>
          <a:blip r:embed="rId2"/>
          <a:stretch>
            <a:fillRect/>
          </a:stretch>
        </p:blipFill>
        <p:spPr>
          <a:xfrm>
            <a:off x="107950" y="1056930"/>
            <a:ext cx="6786563" cy="1728788"/>
          </a:xfrm>
          <a:prstGeom prst="rect">
            <a:avLst/>
          </a:prstGeom>
        </p:spPr>
      </p:pic>
    </p:spTree>
    <p:extLst>
      <p:ext uri="{BB962C8B-B14F-4D97-AF65-F5344CB8AC3E}">
        <p14:creationId xmlns:p14="http://schemas.microsoft.com/office/powerpoint/2010/main" val="2867023397"/>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hu-HU" altLang="hu-HU" dirty="0">
                <a:latin typeface="+mn-lt"/>
              </a:rPr>
              <a:t>Gyakorlat</a:t>
            </a:r>
          </a:p>
        </p:txBody>
      </p:sp>
      <p:sp>
        <p:nvSpPr>
          <p:cNvPr id="17413" name="Rectangle 3"/>
          <p:cNvSpPr>
            <a:spLocks noGrp="1" noChangeArrowheads="1"/>
          </p:cNvSpPr>
          <p:nvPr>
            <p:ph type="body" idx="1"/>
          </p:nvPr>
        </p:nvSpPr>
        <p:spPr/>
        <p:txBody>
          <a:bodyPr/>
          <a:lstStyle/>
          <a:p>
            <a:r>
              <a:rPr lang="hu-HU" altLang="hu-HU" dirty="0"/>
              <a:t>Visszajelzéseket akarunk kezelni</a:t>
            </a:r>
            <a:br>
              <a:rPr lang="hu-HU" altLang="hu-HU" dirty="0"/>
            </a:br>
            <a:r>
              <a:rPr lang="hu-HU" altLang="hu-HU" dirty="0"/>
              <a:t>(</a:t>
            </a:r>
            <a:r>
              <a:rPr lang="hu-HU" altLang="hu-HU" dirty="0" err="1"/>
              <a:t>Opinion</a:t>
            </a:r>
            <a:r>
              <a:rPr lang="hu-HU" altLang="hu-HU" dirty="0"/>
              <a:t>, </a:t>
            </a:r>
            <a:r>
              <a:rPr lang="hu-HU" altLang="hu-HU" dirty="0" err="1"/>
              <a:t>Bugreport</a:t>
            </a:r>
            <a:r>
              <a:rPr lang="hu-HU" altLang="hu-HU" dirty="0"/>
              <a:t>, </a:t>
            </a:r>
            <a:r>
              <a:rPr lang="hu-HU" altLang="hu-HU" dirty="0" err="1"/>
              <a:t>FeatureRequest</a:t>
            </a:r>
            <a:r>
              <a:rPr lang="hu-HU" altLang="hu-HU" dirty="0"/>
              <a:t>)</a:t>
            </a:r>
          </a:p>
          <a:p>
            <a:r>
              <a:rPr lang="hu-HU" altLang="hu-HU" sz="2400" dirty="0"/>
              <a:t>Mindegyik visszajelzés típushoz több fajta feldolgozó rutint akarok hozzárendelni</a:t>
            </a:r>
          </a:p>
          <a:p>
            <a:r>
              <a:rPr lang="hu-HU" altLang="hu-HU" dirty="0"/>
              <a:t>Periodikusan minden tizedik (a gyakorlaton: harmadik) visszajelzés után hívjuk meg minden visszajelzésre a feldolgozó metódus</a:t>
            </a:r>
            <a:r>
              <a:rPr lang="en-US" altLang="hu-HU" dirty="0" err="1"/>
              <a:t>okat</a:t>
            </a:r>
            <a:endParaRPr lang="en-US" altLang="hu-HU" dirty="0"/>
          </a:p>
          <a:p>
            <a:r>
              <a:rPr lang="hu-HU" altLang="hu-HU" dirty="0"/>
              <a:t>A feldolgozó metódusokat egy </a:t>
            </a:r>
            <a:r>
              <a:rPr lang="hu-HU" altLang="hu-HU" dirty="0" err="1"/>
              <a:t>Dictionary</a:t>
            </a:r>
            <a:r>
              <a:rPr lang="hu-HU" altLang="hu-HU" dirty="0"/>
              <a:t>&lt;</a:t>
            </a:r>
            <a:r>
              <a:rPr lang="hu-HU" altLang="hu-HU" dirty="0" err="1"/>
              <a:t>Category</a:t>
            </a:r>
            <a:r>
              <a:rPr lang="hu-HU" altLang="hu-HU" dirty="0"/>
              <a:t>, Action&lt;</a:t>
            </a:r>
            <a:r>
              <a:rPr lang="hu-HU" altLang="hu-HU" dirty="0" err="1"/>
              <a:t>Feedback</a:t>
            </a:r>
            <a:r>
              <a:rPr lang="hu-HU" altLang="hu-HU" dirty="0"/>
              <a:t>&gt;&gt; adatszerkezetben akarjuk tárolni</a:t>
            </a:r>
            <a:endParaRPr lang="hu-HU" altLang="hu-HU" sz="2400" dirty="0"/>
          </a:p>
        </p:txBody>
      </p:sp>
      <p:sp>
        <p:nvSpPr>
          <p:cNvPr id="2" name="Dia számának helye 1"/>
          <p:cNvSpPr>
            <a:spLocks noGrp="1"/>
          </p:cNvSpPr>
          <p:nvPr>
            <p:ph type="sldNum" sz="quarter" idx="11"/>
          </p:nvPr>
        </p:nvSpPr>
        <p:spPr/>
        <p:txBody>
          <a:bodyPr/>
          <a:lstStyle/>
          <a:p>
            <a:pPr>
              <a:defRPr/>
            </a:pPr>
            <a:fld id="{B60DAD87-7EB7-4D38-BAF0-0AF208F78DF0}" type="slidenum">
              <a:rPr lang="hu-HU" smtClean="0"/>
              <a:pPr>
                <a:defRPr/>
              </a:pPr>
              <a:t>27</a:t>
            </a:fld>
            <a:endParaRPr lang="hu-HU"/>
          </a:p>
        </p:txBody>
      </p:sp>
    </p:spTree>
    <p:extLst>
      <p:ext uri="{BB962C8B-B14F-4D97-AF65-F5344CB8AC3E}">
        <p14:creationId xmlns:p14="http://schemas.microsoft.com/office/powerpoint/2010/main" val="2071881562"/>
      </p:ext>
    </p:extLst>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Dia számának helye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eaLnBrk="1" hangingPunct="1"/>
            <a:fld id="{4AF1ECC1-1EDF-4F78-8680-BB65F61EA0AF}" type="slidenum">
              <a:rPr lang="hu-HU" sz="1000" smtClean="0">
                <a:solidFill>
                  <a:schemeClr val="tx1"/>
                </a:solidFill>
              </a:rPr>
              <a:pPr eaLnBrk="1" hangingPunct="1"/>
              <a:t>28</a:t>
            </a:fld>
            <a:endParaRPr lang="hu-HU" sz="1000">
              <a:solidFill>
                <a:schemeClr val="tx1"/>
              </a:solidFill>
            </a:endParaRPr>
          </a:p>
        </p:txBody>
      </p:sp>
    </p:spTree>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47106" name="Dia számának helye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eaLnBrk="1" hangingPunct="1"/>
            <a:fld id="{73CAA329-7899-49E1-ABC8-DDC045C23C90}" type="slidenum">
              <a:rPr lang="hu-HU" sz="1000" smtClean="0">
                <a:solidFill>
                  <a:schemeClr val="tx1"/>
                </a:solidFill>
              </a:rPr>
              <a:pPr eaLnBrk="1" hangingPunct="1"/>
              <a:t>29</a:t>
            </a:fld>
            <a:endParaRPr lang="hu-HU" sz="1000">
              <a:solidFill>
                <a:schemeClr val="tx1"/>
              </a:solidFill>
            </a:endParaRPr>
          </a:p>
        </p:txBody>
      </p:sp>
    </p:spTree>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Féléves Feladat</a:t>
            </a:r>
          </a:p>
        </p:txBody>
      </p:sp>
      <p:sp>
        <p:nvSpPr>
          <p:cNvPr id="3" name="Tartalom helye 2"/>
          <p:cNvSpPr>
            <a:spLocks noGrp="1"/>
          </p:cNvSpPr>
          <p:nvPr>
            <p:ph idx="1"/>
          </p:nvPr>
        </p:nvSpPr>
        <p:spPr/>
        <p:txBody>
          <a:bodyPr/>
          <a:lstStyle/>
          <a:p>
            <a:r>
              <a:rPr lang="hu-HU" dirty="0"/>
              <a:t>4. oktatási héten kapja meg minden hallgató</a:t>
            </a:r>
          </a:p>
          <a:p>
            <a:pPr lvl="1"/>
            <a:r>
              <a:rPr lang="hu-HU" dirty="0"/>
              <a:t>Felkerül a tárgy weboldalára is (nikprog.hu)</a:t>
            </a:r>
          </a:p>
          <a:p>
            <a:pPr lvl="1"/>
            <a:r>
              <a:rPr lang="hu-HU" dirty="0"/>
              <a:t>A @stud.uni-obuda.hu email címre is elküldjük</a:t>
            </a:r>
          </a:p>
          <a:p>
            <a:r>
              <a:rPr lang="hu-HU" dirty="0"/>
              <a:t>Feladat</a:t>
            </a:r>
          </a:p>
          <a:p>
            <a:pPr lvl="1"/>
            <a:r>
              <a:rPr lang="hu-HU" dirty="0"/>
              <a:t>Az előadáson lesz pontosan ismertetve minden szükséges elvárás</a:t>
            </a:r>
          </a:p>
          <a:p>
            <a:pPr lvl="1"/>
            <a:r>
              <a:rPr lang="hu-HU" dirty="0"/>
              <a:t>Hétről-hétre kell dolgozni rajta</a:t>
            </a:r>
          </a:p>
          <a:p>
            <a:pPr lvl="1"/>
            <a:r>
              <a:rPr lang="hu-HU" dirty="0"/>
              <a:t>Mérföldköveket kell teljesíteni</a:t>
            </a:r>
          </a:p>
        </p:txBody>
      </p:sp>
      <p:sp>
        <p:nvSpPr>
          <p:cNvPr id="4" name="Dia számának helye 3"/>
          <p:cNvSpPr>
            <a:spLocks noGrp="1"/>
          </p:cNvSpPr>
          <p:nvPr>
            <p:ph type="sldNum" sz="quarter" idx="11"/>
          </p:nvPr>
        </p:nvSpPr>
        <p:spPr/>
        <p:txBody>
          <a:bodyPr/>
          <a:lstStyle/>
          <a:p>
            <a:pPr>
              <a:defRPr/>
            </a:pPr>
            <a:fld id="{FECC8C77-0C45-4AD4-B4A9-3CA465BDCD49}" type="slidenum">
              <a:rPr lang="hu-HU" smtClean="0"/>
              <a:pPr>
                <a:defRPr/>
              </a:pPr>
              <a:t>3</a:t>
            </a:fld>
            <a:endParaRPr lang="hu-HU"/>
          </a:p>
        </p:txBody>
      </p:sp>
    </p:spTree>
    <p:extLst>
      <p:ext uri="{BB962C8B-B14F-4D97-AF65-F5344CB8AC3E}">
        <p14:creationId xmlns:p14="http://schemas.microsoft.com/office/powerpoint/2010/main" val="2435454351"/>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heckerboard(across)">
                                      <p:cBhvr>
                                        <p:cTn id="13" dur="500"/>
                                        <p:tgtEl>
                                          <p:spTgt spid="3">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checkerboard(across)">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3"/>
          <p:cNvSpPr>
            <a:spLocks noGrp="1" noChangeArrowheads="1"/>
          </p:cNvSpPr>
          <p:nvPr>
            <p:ph type="body" idx="4294967295"/>
          </p:nvPr>
        </p:nvSpPr>
        <p:spPr>
          <a:xfrm>
            <a:off x="107950" y="765175"/>
            <a:ext cx="8928100" cy="5688013"/>
          </a:xfrm>
        </p:spPr>
        <p:txBody>
          <a:bodyPr/>
          <a:lstStyle/>
          <a:p>
            <a:pPr eaLnBrk="1" hangingPunct="1"/>
            <a:r>
              <a:rPr lang="hu-HU" altLang="hu-HU" dirty="0"/>
              <a:t>Olyan típus, aminek változóiban metódusokat tudunk elhelyezni</a:t>
            </a:r>
          </a:p>
          <a:p>
            <a:pPr lvl="1" eaLnBrk="1" hangingPunct="1"/>
            <a:r>
              <a:rPr lang="hu-HU" altLang="hu-HU" dirty="0"/>
              <a:t>A </a:t>
            </a:r>
            <a:r>
              <a:rPr lang="hu-HU" altLang="hu-HU" b="1" dirty="0" err="1"/>
              <a:t>delegate</a:t>
            </a:r>
            <a:r>
              <a:rPr lang="hu-HU" altLang="hu-HU" b="1" dirty="0"/>
              <a:t> típusa</a:t>
            </a:r>
            <a:r>
              <a:rPr lang="hu-HU" altLang="hu-HU" dirty="0"/>
              <a:t> meghatározza, hogy milyen szignatúrájú függvényt tehetünk bele</a:t>
            </a:r>
          </a:p>
          <a:p>
            <a:pPr marL="0" indent="0" eaLnBrk="1" hangingPunct="1">
              <a:buNone/>
            </a:pPr>
            <a:endParaRPr lang="hu-HU" altLang="hu-HU" sz="2000" dirty="0"/>
          </a:p>
          <a:p>
            <a:pPr lvl="1" eaLnBrk="1" hangingPunct="1"/>
            <a:r>
              <a:rPr lang="hu-HU" altLang="hu-HU" dirty="0"/>
              <a:t>A konkrét </a:t>
            </a:r>
            <a:r>
              <a:rPr lang="hu-HU" altLang="hu-HU" b="1" dirty="0" err="1"/>
              <a:t>delegate</a:t>
            </a:r>
            <a:r>
              <a:rPr lang="hu-HU" altLang="hu-HU" b="1" dirty="0"/>
              <a:t> </a:t>
            </a:r>
            <a:r>
              <a:rPr lang="hu-HU" altLang="hu-HU" b="1" dirty="0" err="1"/>
              <a:t>váltózó</a:t>
            </a:r>
            <a:r>
              <a:rPr lang="hu-HU" altLang="hu-HU" dirty="0" err="1"/>
              <a:t>ban</a:t>
            </a:r>
            <a:r>
              <a:rPr lang="hu-HU" altLang="hu-HU" dirty="0"/>
              <a:t> tárolhatjuk el a függvényeket</a:t>
            </a:r>
            <a:br>
              <a:rPr lang="hu-HU" altLang="hu-HU" dirty="0"/>
            </a:br>
            <a:r>
              <a:rPr lang="hu-HU" altLang="hu-HU" dirty="0"/>
              <a:t>(a háttérben: osztály=típus és </a:t>
            </a:r>
            <a:r>
              <a:rPr lang="hu-HU" altLang="hu-HU" dirty="0" err="1"/>
              <a:t>példány+változó+lista</a:t>
            </a:r>
            <a:r>
              <a:rPr lang="hu-HU" altLang="hu-HU" dirty="0"/>
              <a:t>)</a:t>
            </a:r>
          </a:p>
          <a:p>
            <a:pPr lvl="1" eaLnBrk="1" hangingPunct="1"/>
            <a:endParaRPr lang="hu-HU" altLang="hu-HU" dirty="0"/>
          </a:p>
          <a:p>
            <a:pPr lvl="2" eaLnBrk="1" hangingPunct="1"/>
            <a:endParaRPr lang="hu-HU" altLang="hu-HU" sz="2000" dirty="0"/>
          </a:p>
          <a:p>
            <a:pPr lvl="1" eaLnBrk="1" hangingPunct="1"/>
            <a:endParaRPr lang="hu-HU" altLang="hu-HU" dirty="0"/>
          </a:p>
          <a:p>
            <a:pPr lvl="1" eaLnBrk="1" hangingPunct="1"/>
            <a:endParaRPr lang="hu-HU" altLang="hu-HU" dirty="0"/>
          </a:p>
          <a:p>
            <a:pPr lvl="1" eaLnBrk="1" hangingPunct="1"/>
            <a:endParaRPr lang="hu-HU" altLang="hu-HU" dirty="0"/>
          </a:p>
          <a:p>
            <a:pPr lvl="1" eaLnBrk="1" hangingPunct="1"/>
            <a:endParaRPr lang="hu-HU" altLang="hu-HU" dirty="0"/>
          </a:p>
          <a:p>
            <a:pPr marL="457200" lvl="1" indent="0" eaLnBrk="1" hangingPunct="1">
              <a:buNone/>
            </a:pPr>
            <a:endParaRPr lang="hu-HU" altLang="hu-HU" dirty="0"/>
          </a:p>
          <a:p>
            <a:pPr lvl="1" eaLnBrk="1" hangingPunct="1"/>
            <a:endParaRPr lang="hu-HU" altLang="hu-HU" b="1" dirty="0"/>
          </a:p>
          <a:p>
            <a:pPr lvl="1" eaLnBrk="1" hangingPunct="1"/>
            <a:r>
              <a:rPr lang="hu-HU" altLang="hu-HU" b="1" dirty="0"/>
              <a:t>A delegáltnak null értéke van, amíg nincs benne függvény</a:t>
            </a:r>
          </a:p>
          <a:p>
            <a:pPr eaLnBrk="1" hangingPunct="1"/>
            <a:endParaRPr lang="hu-HU" altLang="hu-HU" sz="2000" dirty="0"/>
          </a:p>
        </p:txBody>
      </p:sp>
      <p:sp>
        <p:nvSpPr>
          <p:cNvPr id="7173" name="Rectangle 2"/>
          <p:cNvSpPr>
            <a:spLocks noGrp="1" noChangeArrowheads="1"/>
          </p:cNvSpPr>
          <p:nvPr>
            <p:ph type="title" idx="4294967295"/>
          </p:nvPr>
        </p:nvSpPr>
        <p:spPr/>
        <p:txBody>
          <a:bodyPr/>
          <a:lstStyle/>
          <a:p>
            <a:pPr eaLnBrk="1" hangingPunct="1"/>
            <a:r>
              <a:rPr lang="hu-HU" altLang="hu-HU" dirty="0" err="1">
                <a:latin typeface="+mn-lt"/>
              </a:rPr>
              <a:t>Delegate</a:t>
            </a:r>
            <a:endParaRPr lang="hu-HU" altLang="hu-HU" dirty="0">
              <a:latin typeface="+mn-lt"/>
            </a:endParaRPr>
          </a:p>
        </p:txBody>
      </p:sp>
      <p:sp>
        <p:nvSpPr>
          <p:cNvPr id="6" name="Szövegdoboz 5"/>
          <p:cNvSpPr txBox="1">
            <a:spLocks noChangeArrowheads="1"/>
          </p:cNvSpPr>
          <p:nvPr/>
        </p:nvSpPr>
        <p:spPr bwMode="auto">
          <a:xfrm>
            <a:off x="633482" y="1835119"/>
            <a:ext cx="820914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eaLnBrk="1" hangingPunct="1"/>
            <a:r>
              <a:rPr lang="hu-HU" altLang="hu-HU" sz="2000" dirty="0" err="1">
                <a:solidFill>
                  <a:srgbClr val="0000FF"/>
                </a:solidFill>
                <a:latin typeface="Consolas" pitchFamily="49" charset="0"/>
                <a:ea typeface="Calibri" pitchFamily="34" charset="0"/>
                <a:cs typeface="Calibri" pitchFamily="34" charset="0"/>
              </a:rPr>
              <a:t>delegate</a:t>
            </a:r>
            <a:r>
              <a:rPr lang="hu-HU" altLang="hu-HU" sz="2000" dirty="0">
                <a:latin typeface="Consolas" pitchFamily="49" charset="0"/>
                <a:ea typeface="Calibri" pitchFamily="34" charset="0"/>
                <a:cs typeface="Calibri" pitchFamily="34" charset="0"/>
              </a:rPr>
              <a:t> </a:t>
            </a:r>
            <a:r>
              <a:rPr lang="hu-HU" altLang="hu-HU" sz="2000" dirty="0" err="1">
                <a:solidFill>
                  <a:srgbClr val="0000FF"/>
                </a:solidFill>
                <a:latin typeface="Consolas" pitchFamily="49" charset="0"/>
                <a:ea typeface="Calibri" pitchFamily="34" charset="0"/>
                <a:cs typeface="Calibri" pitchFamily="34" charset="0"/>
              </a:rPr>
              <a:t>double</a:t>
            </a:r>
            <a:r>
              <a:rPr lang="hu-HU" altLang="hu-HU" sz="2000" dirty="0">
                <a:latin typeface="Consolas" pitchFamily="49" charset="0"/>
                <a:ea typeface="Calibri" pitchFamily="34" charset="0"/>
                <a:cs typeface="Calibri" pitchFamily="34" charset="0"/>
              </a:rPr>
              <a:t> </a:t>
            </a:r>
            <a:r>
              <a:rPr lang="hu-HU" altLang="hu-HU" sz="2000" dirty="0" err="1">
                <a:solidFill>
                  <a:srgbClr val="2B91AF"/>
                </a:solidFill>
                <a:latin typeface="Consolas" pitchFamily="49" charset="0"/>
                <a:ea typeface="Calibri" pitchFamily="34" charset="0"/>
                <a:cs typeface="Calibri" pitchFamily="34" charset="0"/>
              </a:rPr>
              <a:t>MyDelegate</a:t>
            </a:r>
            <a:r>
              <a:rPr lang="hu-HU" altLang="hu-HU" sz="2000" dirty="0">
                <a:latin typeface="Consolas" pitchFamily="49" charset="0"/>
                <a:ea typeface="Calibri" pitchFamily="34" charset="0"/>
                <a:cs typeface="Calibri" pitchFamily="34" charset="0"/>
              </a:rPr>
              <a:t>(</a:t>
            </a:r>
            <a:r>
              <a:rPr lang="hu-HU" altLang="hu-HU" sz="2000" dirty="0">
                <a:solidFill>
                  <a:srgbClr val="0000FF"/>
                </a:solidFill>
                <a:latin typeface="Consolas" pitchFamily="49" charset="0"/>
                <a:ea typeface="Calibri" pitchFamily="34" charset="0"/>
                <a:cs typeface="Calibri" pitchFamily="34" charset="0"/>
              </a:rPr>
              <a:t>int</a:t>
            </a:r>
            <a:r>
              <a:rPr lang="hu-HU" altLang="hu-HU" sz="2000" dirty="0">
                <a:latin typeface="Consolas" pitchFamily="49" charset="0"/>
                <a:ea typeface="Calibri" pitchFamily="34" charset="0"/>
                <a:cs typeface="Calibri" pitchFamily="34" charset="0"/>
              </a:rPr>
              <a:t> </a:t>
            </a:r>
            <a:r>
              <a:rPr lang="hu-HU" altLang="hu-HU" sz="2000" dirty="0">
                <a:solidFill>
                  <a:schemeClr val="tx1"/>
                </a:solidFill>
                <a:latin typeface="Consolas" pitchFamily="49" charset="0"/>
                <a:ea typeface="Calibri" pitchFamily="34" charset="0"/>
                <a:cs typeface="Calibri" pitchFamily="34" charset="0"/>
              </a:rPr>
              <a:t>param1</a:t>
            </a:r>
            <a:r>
              <a:rPr lang="hu-HU" altLang="hu-HU" sz="2000" dirty="0">
                <a:latin typeface="Consolas" pitchFamily="49" charset="0"/>
                <a:ea typeface="Calibri" pitchFamily="34" charset="0"/>
                <a:cs typeface="Calibri" pitchFamily="34" charset="0"/>
              </a:rPr>
              <a:t>, </a:t>
            </a:r>
            <a:r>
              <a:rPr lang="hu-HU" altLang="hu-HU" sz="2000" dirty="0" err="1">
                <a:solidFill>
                  <a:srgbClr val="0000FF"/>
                </a:solidFill>
                <a:latin typeface="Consolas" pitchFamily="49" charset="0"/>
                <a:ea typeface="Calibri" pitchFamily="34" charset="0"/>
                <a:cs typeface="Calibri" pitchFamily="34" charset="0"/>
              </a:rPr>
              <a:t>string</a:t>
            </a:r>
            <a:r>
              <a:rPr lang="hu-HU" altLang="hu-HU" sz="2000" dirty="0">
                <a:latin typeface="Consolas" pitchFamily="49" charset="0"/>
                <a:ea typeface="Calibri" pitchFamily="34" charset="0"/>
                <a:cs typeface="Calibri" pitchFamily="34" charset="0"/>
              </a:rPr>
              <a:t> </a:t>
            </a:r>
            <a:r>
              <a:rPr lang="hu-HU" altLang="hu-HU" sz="2000" dirty="0">
                <a:solidFill>
                  <a:schemeClr val="tx1"/>
                </a:solidFill>
                <a:latin typeface="Consolas" pitchFamily="49" charset="0"/>
                <a:ea typeface="Calibri" pitchFamily="34" charset="0"/>
                <a:cs typeface="Calibri" pitchFamily="34" charset="0"/>
              </a:rPr>
              <a:t>param2);</a:t>
            </a:r>
            <a:endParaRPr lang="hu-HU" altLang="hu-HU" sz="2000" dirty="0">
              <a:solidFill>
                <a:schemeClr val="tx1"/>
              </a:solidFill>
            </a:endParaRPr>
          </a:p>
        </p:txBody>
      </p:sp>
      <p:sp>
        <p:nvSpPr>
          <p:cNvPr id="7" name="Szövegdoboz 6"/>
          <p:cNvSpPr txBox="1">
            <a:spLocks noChangeArrowheads="1"/>
          </p:cNvSpPr>
          <p:nvPr/>
        </p:nvSpPr>
        <p:spPr bwMode="auto">
          <a:xfrm>
            <a:off x="584023" y="2996940"/>
            <a:ext cx="8209140" cy="15696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lvl="0" algn="l">
              <a:lnSpc>
                <a:spcPct val="115000"/>
              </a:lnSpc>
              <a:spcBef>
                <a:spcPct val="20000"/>
              </a:spcBef>
              <a:spcAft>
                <a:spcPts val="0"/>
              </a:spcAft>
              <a:defRPr/>
            </a:pPr>
            <a:r>
              <a:rPr lang="hu-HU" sz="2000" kern="0" dirty="0" err="1">
                <a:solidFill>
                  <a:srgbClr val="0000FF"/>
                </a:solidFill>
                <a:latin typeface="Consolas"/>
                <a:ea typeface="Calibri"/>
                <a:cs typeface="Times New Roman"/>
              </a:rPr>
              <a:t>double</a:t>
            </a:r>
            <a:r>
              <a:rPr lang="hu-HU" sz="2000" kern="0" dirty="0">
                <a:solidFill>
                  <a:srgbClr val="000000"/>
                </a:solidFill>
                <a:latin typeface="Consolas"/>
                <a:ea typeface="Calibri"/>
                <a:cs typeface="Times New Roman"/>
              </a:rPr>
              <a:t> </a:t>
            </a:r>
            <a:r>
              <a:rPr lang="hu-HU" sz="2000" kern="0" dirty="0" err="1">
                <a:solidFill>
                  <a:srgbClr val="000000"/>
                </a:solidFill>
                <a:latin typeface="Consolas"/>
                <a:ea typeface="Calibri"/>
                <a:cs typeface="Times New Roman"/>
              </a:rPr>
              <a:t>funct</a:t>
            </a:r>
            <a:r>
              <a:rPr lang="hu-HU" sz="2000" kern="0" dirty="0">
                <a:solidFill>
                  <a:srgbClr val="000000"/>
                </a:solidFill>
                <a:latin typeface="Consolas"/>
                <a:ea typeface="Calibri"/>
                <a:cs typeface="Times New Roman"/>
              </a:rPr>
              <a:t>(</a:t>
            </a:r>
            <a:r>
              <a:rPr lang="hu-HU" sz="2000" kern="0" dirty="0">
                <a:solidFill>
                  <a:srgbClr val="0000FF"/>
                </a:solidFill>
                <a:latin typeface="Consolas"/>
                <a:ea typeface="Calibri"/>
                <a:cs typeface="Times New Roman"/>
              </a:rPr>
              <a:t>int</a:t>
            </a:r>
            <a:r>
              <a:rPr lang="hu-HU" sz="2000" kern="0" dirty="0">
                <a:solidFill>
                  <a:srgbClr val="000000"/>
                </a:solidFill>
                <a:latin typeface="Consolas"/>
                <a:ea typeface="Calibri"/>
                <a:cs typeface="Times New Roman"/>
              </a:rPr>
              <a:t> </a:t>
            </a:r>
            <a:r>
              <a:rPr lang="hu-HU" sz="2000" kern="0" dirty="0" err="1">
                <a:solidFill>
                  <a:srgbClr val="000000"/>
                </a:solidFill>
                <a:latin typeface="Consolas"/>
                <a:ea typeface="Calibri"/>
                <a:cs typeface="Times New Roman"/>
              </a:rPr>
              <a:t>elso</a:t>
            </a:r>
            <a:r>
              <a:rPr lang="hu-HU" sz="2000" kern="0" dirty="0">
                <a:solidFill>
                  <a:srgbClr val="000000"/>
                </a:solidFill>
                <a:latin typeface="Consolas"/>
                <a:ea typeface="Calibri"/>
                <a:cs typeface="Times New Roman"/>
              </a:rPr>
              <a:t>, </a:t>
            </a:r>
            <a:r>
              <a:rPr lang="hu-HU" sz="2000" kern="0" dirty="0" err="1">
                <a:solidFill>
                  <a:srgbClr val="0000FF"/>
                </a:solidFill>
                <a:latin typeface="Consolas"/>
                <a:ea typeface="Calibri"/>
                <a:cs typeface="Times New Roman"/>
              </a:rPr>
              <a:t>string</a:t>
            </a:r>
            <a:r>
              <a:rPr lang="hu-HU" sz="2000" kern="0" dirty="0">
                <a:solidFill>
                  <a:srgbClr val="000000"/>
                </a:solidFill>
                <a:latin typeface="Consolas"/>
                <a:ea typeface="Calibri"/>
                <a:cs typeface="Times New Roman"/>
              </a:rPr>
              <a:t> </a:t>
            </a:r>
            <a:r>
              <a:rPr lang="hu-HU" sz="2000" kern="0" dirty="0" err="1">
                <a:solidFill>
                  <a:srgbClr val="000000"/>
                </a:solidFill>
                <a:latin typeface="Consolas"/>
                <a:ea typeface="Calibri"/>
                <a:cs typeface="Times New Roman"/>
              </a:rPr>
              <a:t>masodik</a:t>
            </a:r>
            <a:r>
              <a:rPr lang="hu-HU" sz="2000" kern="0" dirty="0">
                <a:solidFill>
                  <a:srgbClr val="000000"/>
                </a:solidFill>
                <a:latin typeface="Consolas"/>
                <a:ea typeface="Calibri"/>
                <a:cs typeface="Times New Roman"/>
              </a:rPr>
              <a:t>) </a:t>
            </a:r>
          </a:p>
          <a:p>
            <a:pPr lvl="0" algn="l">
              <a:lnSpc>
                <a:spcPct val="115000"/>
              </a:lnSpc>
              <a:spcBef>
                <a:spcPct val="20000"/>
              </a:spcBef>
              <a:spcAft>
                <a:spcPts val="0"/>
              </a:spcAft>
              <a:defRPr/>
            </a:pPr>
            <a:r>
              <a:rPr lang="hu-HU" sz="2000" kern="0" dirty="0">
                <a:solidFill>
                  <a:srgbClr val="000000"/>
                </a:solidFill>
                <a:latin typeface="Consolas"/>
                <a:ea typeface="Calibri"/>
                <a:cs typeface="Times New Roman"/>
              </a:rPr>
              <a:t>{ </a:t>
            </a:r>
            <a:br>
              <a:rPr lang="hu-HU" sz="2000" kern="0" dirty="0">
                <a:solidFill>
                  <a:srgbClr val="000000"/>
                </a:solidFill>
                <a:latin typeface="Consolas"/>
                <a:ea typeface="Calibri"/>
                <a:cs typeface="Times New Roman"/>
              </a:rPr>
            </a:br>
            <a:r>
              <a:rPr lang="hu-HU" sz="2000" kern="0" dirty="0">
                <a:solidFill>
                  <a:srgbClr val="000000"/>
                </a:solidFill>
                <a:latin typeface="Consolas"/>
                <a:ea typeface="Calibri"/>
                <a:cs typeface="Times New Roman"/>
              </a:rPr>
              <a:t>	</a:t>
            </a:r>
            <a:r>
              <a:rPr lang="hu-HU" sz="2000" kern="0" dirty="0" err="1">
                <a:solidFill>
                  <a:srgbClr val="0000FF"/>
                </a:solidFill>
                <a:latin typeface="Consolas"/>
                <a:ea typeface="Calibri"/>
                <a:cs typeface="Times New Roman"/>
              </a:rPr>
              <a:t>return</a:t>
            </a:r>
            <a:r>
              <a:rPr lang="hu-HU" sz="2000" kern="0" dirty="0">
                <a:solidFill>
                  <a:srgbClr val="000000"/>
                </a:solidFill>
                <a:latin typeface="Consolas"/>
                <a:ea typeface="Calibri"/>
                <a:cs typeface="Times New Roman"/>
              </a:rPr>
              <a:t> </a:t>
            </a:r>
            <a:r>
              <a:rPr lang="hu-HU" sz="2000" kern="0" dirty="0" err="1">
                <a:solidFill>
                  <a:srgbClr val="000000"/>
                </a:solidFill>
                <a:latin typeface="Consolas"/>
                <a:ea typeface="Calibri"/>
                <a:cs typeface="Times New Roman"/>
              </a:rPr>
              <a:t>elso</a:t>
            </a:r>
            <a:r>
              <a:rPr lang="hu-HU" sz="2000" kern="0" dirty="0">
                <a:solidFill>
                  <a:srgbClr val="000000"/>
                </a:solidFill>
                <a:latin typeface="Consolas"/>
                <a:ea typeface="Calibri"/>
                <a:cs typeface="Times New Roman"/>
              </a:rPr>
              <a:t> + </a:t>
            </a:r>
            <a:r>
              <a:rPr lang="hu-HU" sz="2000" kern="0" dirty="0" err="1">
                <a:solidFill>
                  <a:srgbClr val="000000"/>
                </a:solidFill>
                <a:latin typeface="Consolas"/>
                <a:ea typeface="Calibri"/>
                <a:cs typeface="Times New Roman"/>
              </a:rPr>
              <a:t>masodik.Length</a:t>
            </a:r>
            <a:r>
              <a:rPr lang="hu-HU" sz="2000" kern="0" dirty="0">
                <a:solidFill>
                  <a:srgbClr val="000000"/>
                </a:solidFill>
                <a:latin typeface="Consolas"/>
                <a:ea typeface="Calibri"/>
                <a:cs typeface="Times New Roman"/>
              </a:rPr>
              <a:t>;</a:t>
            </a:r>
            <a:br>
              <a:rPr lang="hu-HU" sz="2000" kern="0" dirty="0">
                <a:solidFill>
                  <a:srgbClr val="000000"/>
                </a:solidFill>
                <a:latin typeface="Consolas"/>
                <a:ea typeface="Calibri"/>
                <a:cs typeface="Times New Roman"/>
              </a:rPr>
            </a:br>
            <a:r>
              <a:rPr lang="hu-HU" sz="2000" kern="0" dirty="0">
                <a:solidFill>
                  <a:srgbClr val="000000"/>
                </a:solidFill>
                <a:latin typeface="Consolas"/>
                <a:ea typeface="Calibri"/>
                <a:cs typeface="Times New Roman"/>
              </a:rPr>
              <a:t>}</a:t>
            </a:r>
          </a:p>
        </p:txBody>
      </p:sp>
      <p:sp>
        <p:nvSpPr>
          <p:cNvPr id="8" name="Szövegdoboz 7"/>
          <p:cNvSpPr txBox="1">
            <a:spLocks noChangeArrowheads="1"/>
          </p:cNvSpPr>
          <p:nvPr/>
        </p:nvSpPr>
        <p:spPr bwMode="auto">
          <a:xfrm>
            <a:off x="584023" y="4732180"/>
            <a:ext cx="8209140" cy="777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a:lnSpc>
                <a:spcPct val="115000"/>
              </a:lnSpc>
              <a:spcBef>
                <a:spcPct val="20000"/>
              </a:spcBef>
              <a:spcAft>
                <a:spcPts val="0"/>
              </a:spcAft>
              <a:defRPr/>
            </a:pPr>
            <a:r>
              <a:rPr lang="hu-HU" sz="2000" kern="0" dirty="0" err="1">
                <a:solidFill>
                  <a:srgbClr val="2B91AF"/>
                </a:solidFill>
                <a:latin typeface="Consolas"/>
                <a:ea typeface="Calibri"/>
                <a:cs typeface="Times New Roman"/>
              </a:rPr>
              <a:t>MyDelegate</a:t>
            </a:r>
            <a:r>
              <a:rPr lang="hu-HU" sz="2000" kern="0" dirty="0">
                <a:solidFill>
                  <a:srgbClr val="000000"/>
                </a:solidFill>
                <a:latin typeface="Consolas"/>
                <a:ea typeface="Calibri"/>
                <a:cs typeface="Times New Roman"/>
              </a:rPr>
              <a:t> del = </a:t>
            </a:r>
            <a:r>
              <a:rPr lang="hu-HU" sz="2000" kern="0" dirty="0" err="1">
                <a:solidFill>
                  <a:srgbClr val="0000FF"/>
                </a:solidFill>
                <a:latin typeface="Consolas"/>
                <a:ea typeface="Calibri"/>
                <a:cs typeface="Times New Roman"/>
              </a:rPr>
              <a:t>new</a:t>
            </a:r>
            <a:r>
              <a:rPr lang="hu-HU" sz="2000" kern="0" dirty="0">
                <a:solidFill>
                  <a:srgbClr val="000000"/>
                </a:solidFill>
                <a:latin typeface="Consolas"/>
                <a:ea typeface="Calibri"/>
                <a:cs typeface="Times New Roman"/>
              </a:rPr>
              <a:t> </a:t>
            </a:r>
            <a:r>
              <a:rPr lang="hu-HU" sz="2000" kern="0" dirty="0" err="1">
                <a:solidFill>
                  <a:srgbClr val="2B91AF"/>
                </a:solidFill>
                <a:latin typeface="Consolas"/>
                <a:ea typeface="Calibri"/>
                <a:cs typeface="Times New Roman"/>
              </a:rPr>
              <a:t>MyDelegate</a:t>
            </a:r>
            <a:r>
              <a:rPr lang="hu-HU" sz="2000" kern="0" dirty="0">
                <a:solidFill>
                  <a:srgbClr val="000000"/>
                </a:solidFill>
                <a:latin typeface="Consolas"/>
                <a:ea typeface="Calibri"/>
                <a:cs typeface="Times New Roman"/>
              </a:rPr>
              <a:t>(</a:t>
            </a:r>
            <a:r>
              <a:rPr lang="hu-HU" sz="2000" kern="0" dirty="0" err="1">
                <a:solidFill>
                  <a:srgbClr val="000000"/>
                </a:solidFill>
                <a:latin typeface="Consolas"/>
                <a:ea typeface="Calibri"/>
                <a:cs typeface="Times New Roman"/>
              </a:rPr>
              <a:t>funct</a:t>
            </a:r>
            <a:r>
              <a:rPr lang="hu-HU" sz="2000" kern="0" dirty="0">
                <a:solidFill>
                  <a:srgbClr val="000000"/>
                </a:solidFill>
                <a:latin typeface="Consolas"/>
                <a:ea typeface="Calibri"/>
                <a:cs typeface="Times New Roman"/>
              </a:rPr>
              <a:t>); </a:t>
            </a:r>
            <a:r>
              <a:rPr lang="en-GB" sz="2000" dirty="0">
                <a:solidFill>
                  <a:srgbClr val="008000"/>
                </a:solidFill>
                <a:highlight>
                  <a:srgbClr val="FFFFFF"/>
                </a:highlight>
                <a:latin typeface="Consolas"/>
              </a:rPr>
              <a:t>//</a:t>
            </a:r>
            <a:r>
              <a:rPr lang="en-GB" sz="2000" dirty="0" err="1">
                <a:solidFill>
                  <a:srgbClr val="008000"/>
                </a:solidFill>
                <a:highlight>
                  <a:srgbClr val="FFFFFF"/>
                </a:highlight>
                <a:latin typeface="Consolas"/>
              </a:rPr>
              <a:t>hosszú</a:t>
            </a:r>
            <a:r>
              <a:rPr lang="en-GB" sz="2000" dirty="0">
                <a:solidFill>
                  <a:srgbClr val="008000"/>
                </a:solidFill>
                <a:highlight>
                  <a:srgbClr val="FFFFFF"/>
                </a:highlight>
                <a:latin typeface="Consolas"/>
              </a:rPr>
              <a:t> </a:t>
            </a:r>
            <a:r>
              <a:rPr lang="en-GB" sz="2000" dirty="0" err="1">
                <a:solidFill>
                  <a:srgbClr val="008000"/>
                </a:solidFill>
                <a:highlight>
                  <a:srgbClr val="FFFFFF"/>
                </a:highlight>
                <a:latin typeface="Consolas"/>
              </a:rPr>
              <a:t>megadás</a:t>
            </a:r>
            <a:br>
              <a:rPr lang="hu-HU" sz="2000" kern="0" dirty="0">
                <a:solidFill>
                  <a:srgbClr val="000000"/>
                </a:solidFill>
                <a:latin typeface="Consolas"/>
                <a:ea typeface="Calibri"/>
                <a:cs typeface="Times New Roman"/>
              </a:rPr>
            </a:br>
            <a:r>
              <a:rPr lang="hu-HU" sz="2000" kern="0" dirty="0" err="1">
                <a:solidFill>
                  <a:srgbClr val="2B91AF"/>
                </a:solidFill>
                <a:latin typeface="Consolas"/>
                <a:ea typeface="Calibri"/>
                <a:cs typeface="Times New Roman"/>
              </a:rPr>
              <a:t>MyDelegate</a:t>
            </a:r>
            <a:r>
              <a:rPr lang="hu-HU" sz="2000" kern="0" dirty="0">
                <a:solidFill>
                  <a:srgbClr val="000000"/>
                </a:solidFill>
                <a:latin typeface="Consolas"/>
                <a:ea typeface="Calibri"/>
                <a:cs typeface="Times New Roman"/>
              </a:rPr>
              <a:t> del = </a:t>
            </a:r>
            <a:r>
              <a:rPr lang="hu-HU" sz="2000" kern="0" dirty="0" err="1">
                <a:solidFill>
                  <a:srgbClr val="000000"/>
                </a:solidFill>
                <a:latin typeface="Consolas"/>
                <a:ea typeface="Calibri"/>
                <a:cs typeface="Times New Roman"/>
              </a:rPr>
              <a:t>funct</a:t>
            </a:r>
            <a:r>
              <a:rPr lang="hu-HU" sz="2000" kern="0" dirty="0">
                <a:solidFill>
                  <a:srgbClr val="000000"/>
                </a:solidFill>
                <a:latin typeface="Consolas"/>
                <a:ea typeface="Calibri"/>
                <a:cs typeface="Times New Roman"/>
              </a:rPr>
              <a:t>;</a:t>
            </a:r>
            <a:r>
              <a:rPr lang="en-GB" sz="2000" dirty="0">
                <a:solidFill>
                  <a:srgbClr val="008000"/>
                </a:solidFill>
                <a:highlight>
                  <a:srgbClr val="FFFFFF"/>
                </a:highlight>
                <a:latin typeface="Consolas"/>
              </a:rPr>
              <a:t> </a:t>
            </a:r>
            <a:r>
              <a:rPr lang="hu-HU" sz="2000" dirty="0">
                <a:solidFill>
                  <a:srgbClr val="008000"/>
                </a:solidFill>
                <a:highlight>
                  <a:srgbClr val="FFFFFF"/>
                </a:highlight>
                <a:latin typeface="Consolas"/>
              </a:rPr>
              <a:t>                </a:t>
            </a:r>
            <a:r>
              <a:rPr lang="en-GB" sz="2000" dirty="0">
                <a:solidFill>
                  <a:srgbClr val="008000"/>
                </a:solidFill>
                <a:highlight>
                  <a:srgbClr val="FFFFFF"/>
                </a:highlight>
                <a:latin typeface="Consolas"/>
              </a:rPr>
              <a:t>//</a:t>
            </a:r>
            <a:r>
              <a:rPr lang="hu-HU" sz="2000" dirty="0">
                <a:solidFill>
                  <a:srgbClr val="008000"/>
                </a:solidFill>
                <a:highlight>
                  <a:srgbClr val="FFFFFF"/>
                </a:highlight>
                <a:latin typeface="Consolas"/>
              </a:rPr>
              <a:t>rövid</a:t>
            </a:r>
            <a:r>
              <a:rPr lang="en-GB" sz="2000" dirty="0">
                <a:solidFill>
                  <a:srgbClr val="008000"/>
                </a:solidFill>
                <a:highlight>
                  <a:srgbClr val="FFFFFF"/>
                </a:highlight>
                <a:latin typeface="Consolas"/>
              </a:rPr>
              <a:t> </a:t>
            </a:r>
            <a:r>
              <a:rPr lang="en-GB" sz="2000" dirty="0" err="1">
                <a:solidFill>
                  <a:srgbClr val="008000"/>
                </a:solidFill>
                <a:highlight>
                  <a:srgbClr val="FFFFFF"/>
                </a:highlight>
                <a:latin typeface="Consolas"/>
              </a:rPr>
              <a:t>megadás</a:t>
            </a:r>
            <a:endParaRPr lang="hu-HU" sz="2000" dirty="0">
              <a:solidFill>
                <a:srgbClr val="000000"/>
              </a:solidFill>
              <a:highlight>
                <a:srgbClr val="FFFFFF"/>
              </a:highlight>
              <a:latin typeface="Consolas"/>
            </a:endParaRPr>
          </a:p>
        </p:txBody>
      </p:sp>
      <p:sp>
        <p:nvSpPr>
          <p:cNvPr id="2" name="Dia számának helye 1"/>
          <p:cNvSpPr>
            <a:spLocks noGrp="1"/>
          </p:cNvSpPr>
          <p:nvPr>
            <p:ph type="sldNum" sz="quarter" idx="11"/>
          </p:nvPr>
        </p:nvSpPr>
        <p:spPr/>
        <p:txBody>
          <a:bodyPr/>
          <a:lstStyle/>
          <a:p>
            <a:pPr>
              <a:defRPr/>
            </a:pPr>
            <a:fld id="{9E84FC66-0273-4651-909C-21EC6C7CCEC1}" type="slidenum">
              <a:rPr lang="hu-HU" smtClean="0"/>
              <a:pPr>
                <a:defRPr/>
              </a:pPr>
              <a:t>4</a:t>
            </a:fld>
            <a:endParaRPr lang="hu-HU"/>
          </a:p>
        </p:txBody>
      </p:sp>
    </p:spTree>
    <p:extLst>
      <p:ext uri="{BB962C8B-B14F-4D97-AF65-F5344CB8AC3E}">
        <p14:creationId xmlns:p14="http://schemas.microsoft.com/office/powerpoint/2010/main" val="2074944467"/>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76835">
                                            <p:txEl>
                                              <p:pRg st="3" end="3"/>
                                            </p:txEl>
                                          </p:spTgt>
                                        </p:tgtEl>
                                        <p:attrNameLst>
                                          <p:attrName>style.visibility</p:attrName>
                                        </p:attrNameLst>
                                      </p:cBhvr>
                                      <p:to>
                                        <p:strVal val="visible"/>
                                      </p:to>
                                    </p:set>
                                    <p:animEffect transition="in" filter="checkerboard(across)">
                                      <p:cBhvr>
                                        <p:cTn id="7" dur="500"/>
                                        <p:tgtEl>
                                          <p:spTgt spid="37683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76835">
                                            <p:txEl>
                                              <p:pRg st="12" end="12"/>
                                            </p:txEl>
                                          </p:spTgt>
                                        </p:tgtEl>
                                        <p:attrNameLst>
                                          <p:attrName>style.visibility</p:attrName>
                                        </p:attrNameLst>
                                      </p:cBhvr>
                                      <p:to>
                                        <p:strVal val="visible"/>
                                      </p:to>
                                    </p:set>
                                    <p:animEffect transition="in" filter="checkerboard(across)">
                                      <p:cBhvr>
                                        <p:cTn id="20" dur="500"/>
                                        <p:tgtEl>
                                          <p:spTgt spid="3768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3"/>
          <p:cNvSpPr>
            <a:spLocks noGrp="1" noChangeArrowheads="1"/>
          </p:cNvSpPr>
          <p:nvPr>
            <p:ph type="body" idx="4294967295"/>
          </p:nvPr>
        </p:nvSpPr>
        <p:spPr>
          <a:xfrm>
            <a:off x="107950" y="765175"/>
            <a:ext cx="8928100" cy="5688013"/>
          </a:xfrm>
        </p:spPr>
        <p:txBody>
          <a:bodyPr/>
          <a:lstStyle/>
          <a:p>
            <a:pPr eaLnBrk="1" hangingPunct="1">
              <a:spcBef>
                <a:spcPts val="0"/>
              </a:spcBef>
            </a:pPr>
            <a:r>
              <a:rPr lang="hu-HU" altLang="hu-HU" dirty="0"/>
              <a:t>A C#-</a:t>
            </a:r>
            <a:r>
              <a:rPr lang="hu-HU" altLang="hu-HU" dirty="0" err="1"/>
              <a:t>os</a:t>
            </a:r>
            <a:r>
              <a:rPr lang="hu-HU" altLang="hu-HU" dirty="0"/>
              <a:t> </a:t>
            </a:r>
            <a:r>
              <a:rPr lang="hu-HU" altLang="hu-HU" dirty="0" err="1"/>
              <a:t>delegate</a:t>
            </a:r>
            <a:r>
              <a:rPr lang="hu-HU" altLang="hu-HU" dirty="0"/>
              <a:t> </a:t>
            </a:r>
            <a:r>
              <a:rPr lang="hu-HU" altLang="hu-HU" dirty="0" err="1"/>
              <a:t>multicast</a:t>
            </a:r>
            <a:r>
              <a:rPr lang="hu-HU" altLang="hu-HU" dirty="0"/>
              <a:t> tulajdonságú, több függvény is lehet benne – függvény hozzáadása, eltávolítása:</a:t>
            </a:r>
          </a:p>
          <a:p>
            <a:pPr lvl="3" eaLnBrk="1" hangingPunct="1">
              <a:spcBef>
                <a:spcPts val="0"/>
              </a:spcBef>
            </a:pPr>
            <a:endParaRPr lang="hu-HU" altLang="hu-HU" dirty="0"/>
          </a:p>
          <a:p>
            <a:pPr marL="0" indent="0" eaLnBrk="1" hangingPunct="1">
              <a:spcBef>
                <a:spcPts val="0"/>
              </a:spcBef>
              <a:buNone/>
            </a:pPr>
            <a:endParaRPr lang="hu-HU" altLang="hu-HU" sz="2800" dirty="0"/>
          </a:p>
          <a:p>
            <a:pPr marL="914400" lvl="2" indent="0" eaLnBrk="1" hangingPunct="1">
              <a:spcBef>
                <a:spcPts val="0"/>
              </a:spcBef>
              <a:buNone/>
            </a:pPr>
            <a:endParaRPr lang="hu-HU" altLang="hu-HU" sz="2800" dirty="0"/>
          </a:p>
          <a:p>
            <a:pPr marL="914400" lvl="2" indent="0" eaLnBrk="1" hangingPunct="1">
              <a:spcBef>
                <a:spcPts val="0"/>
              </a:spcBef>
              <a:buNone/>
            </a:pPr>
            <a:r>
              <a:rPr lang="hu-HU" altLang="hu-HU" sz="2800" dirty="0"/>
              <a:t>	</a:t>
            </a:r>
            <a:endParaRPr lang="hu-HU" altLang="hu-HU" dirty="0"/>
          </a:p>
          <a:p>
            <a:pPr eaLnBrk="1" hangingPunct="1">
              <a:spcBef>
                <a:spcPts val="0"/>
              </a:spcBef>
            </a:pPr>
            <a:r>
              <a:rPr lang="hu-HU" altLang="hu-HU" dirty="0"/>
              <a:t>A </a:t>
            </a:r>
            <a:r>
              <a:rPr lang="hu-HU" altLang="hu-HU" dirty="0" err="1"/>
              <a:t>delegate-ben</a:t>
            </a:r>
            <a:r>
              <a:rPr lang="hu-HU" altLang="hu-HU" dirty="0"/>
              <a:t> lévő függvények hívása:</a:t>
            </a:r>
          </a:p>
          <a:p>
            <a:pPr eaLnBrk="1" hangingPunct="1">
              <a:spcBef>
                <a:spcPts val="0"/>
              </a:spcBef>
            </a:pPr>
            <a:endParaRPr lang="hu-HU" altLang="hu-HU" sz="2800" dirty="0"/>
          </a:p>
          <a:p>
            <a:pPr marL="0" indent="0" eaLnBrk="1" hangingPunct="1">
              <a:spcBef>
                <a:spcPts val="0"/>
              </a:spcBef>
              <a:buNone/>
            </a:pPr>
            <a:endParaRPr lang="hu-HU" altLang="hu-HU" sz="2400" dirty="0"/>
          </a:p>
          <a:p>
            <a:pPr lvl="1" eaLnBrk="1" hangingPunct="1">
              <a:spcBef>
                <a:spcPts val="0"/>
              </a:spcBef>
            </a:pPr>
            <a:endParaRPr lang="hu-HU" altLang="hu-HU" dirty="0"/>
          </a:p>
          <a:p>
            <a:pPr lvl="1" eaLnBrk="1" hangingPunct="1">
              <a:spcBef>
                <a:spcPts val="0"/>
              </a:spcBef>
            </a:pPr>
            <a:endParaRPr lang="hu-HU" altLang="hu-HU" sz="2400" b="1" dirty="0"/>
          </a:p>
          <a:p>
            <a:pPr lvl="1" eaLnBrk="1" hangingPunct="1">
              <a:spcBef>
                <a:spcPts val="0"/>
              </a:spcBef>
            </a:pPr>
            <a:endParaRPr lang="hu-HU" altLang="hu-HU" b="1" dirty="0"/>
          </a:p>
          <a:p>
            <a:pPr lvl="1" eaLnBrk="1" hangingPunct="1">
              <a:spcBef>
                <a:spcPts val="0"/>
              </a:spcBef>
            </a:pPr>
            <a:r>
              <a:rPr lang="hu-HU" altLang="hu-HU" b="1" dirty="0"/>
              <a:t>A hívási sorrend a keretrendszer által nincs garantálva, ne építsünk rá!</a:t>
            </a:r>
            <a:r>
              <a:rPr lang="hu-HU" altLang="hu-HU" dirty="0"/>
              <a:t> (.NET 4.5-ös állapot: abban a sorrendben hívja, amiben beleraktuk)</a:t>
            </a:r>
          </a:p>
          <a:p>
            <a:pPr lvl="1" eaLnBrk="1" hangingPunct="1">
              <a:spcBef>
                <a:spcPts val="0"/>
              </a:spcBef>
            </a:pPr>
            <a:r>
              <a:rPr lang="hu-HU" altLang="hu-HU" dirty="0"/>
              <a:t>Visszatérési érték használata esetén az utoljára hívódó metódus visszatérési értékét kapjuk meg</a:t>
            </a:r>
          </a:p>
        </p:txBody>
      </p:sp>
      <p:sp>
        <p:nvSpPr>
          <p:cNvPr id="7173" name="Rectangle 2"/>
          <p:cNvSpPr>
            <a:spLocks noGrp="1" noChangeArrowheads="1"/>
          </p:cNvSpPr>
          <p:nvPr>
            <p:ph type="title" idx="4294967295"/>
          </p:nvPr>
        </p:nvSpPr>
        <p:spPr/>
        <p:txBody>
          <a:bodyPr/>
          <a:lstStyle/>
          <a:p>
            <a:pPr eaLnBrk="1" hangingPunct="1"/>
            <a:r>
              <a:rPr lang="hu-HU" altLang="hu-HU" dirty="0" err="1">
                <a:latin typeface="+mn-lt"/>
              </a:rPr>
              <a:t>Delegate</a:t>
            </a:r>
            <a:r>
              <a:rPr lang="hu-HU" altLang="hu-HU" dirty="0">
                <a:latin typeface="+mn-lt"/>
              </a:rPr>
              <a:t> használata</a:t>
            </a:r>
          </a:p>
        </p:txBody>
      </p:sp>
      <p:sp>
        <p:nvSpPr>
          <p:cNvPr id="6" name="Szövegdoboz 5"/>
          <p:cNvSpPr txBox="1">
            <a:spLocks noChangeArrowheads="1"/>
          </p:cNvSpPr>
          <p:nvPr/>
        </p:nvSpPr>
        <p:spPr bwMode="auto">
          <a:xfrm>
            <a:off x="467430" y="1630509"/>
            <a:ext cx="8209140"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a:r>
              <a:rPr lang="en-GB" sz="1800">
                <a:solidFill>
                  <a:srgbClr val="000000"/>
                </a:solidFill>
                <a:highlight>
                  <a:srgbClr val="FFFFFF"/>
                </a:highlight>
                <a:latin typeface="Consolas"/>
              </a:rPr>
              <a:t>del += </a:t>
            </a:r>
            <a:r>
              <a:rPr lang="en-GB" sz="1800">
                <a:solidFill>
                  <a:srgbClr val="0000FF"/>
                </a:solidFill>
                <a:highlight>
                  <a:srgbClr val="FFFFFF"/>
                </a:highlight>
                <a:latin typeface="Consolas"/>
              </a:rPr>
              <a:t>new</a:t>
            </a:r>
            <a:r>
              <a:rPr lang="en-GB" sz="1800">
                <a:solidFill>
                  <a:srgbClr val="000000"/>
                </a:solidFill>
                <a:highlight>
                  <a:srgbClr val="FFFFFF"/>
                </a:highlight>
                <a:latin typeface="Consolas"/>
              </a:rPr>
              <a:t> </a:t>
            </a:r>
            <a:r>
              <a:rPr lang="en-GB" sz="1800">
                <a:solidFill>
                  <a:srgbClr val="2B91AF"/>
                </a:solidFill>
                <a:highlight>
                  <a:srgbClr val="FFFFFF"/>
                </a:highlight>
                <a:latin typeface="Consolas"/>
              </a:rPr>
              <a:t>MyDelegate</a:t>
            </a:r>
            <a:r>
              <a:rPr lang="en-GB" sz="1800">
                <a:solidFill>
                  <a:srgbClr val="000000"/>
                </a:solidFill>
                <a:highlight>
                  <a:srgbClr val="FFFFFF"/>
                </a:highlight>
                <a:latin typeface="Consolas"/>
              </a:rPr>
              <a:t>(Function1);  </a:t>
            </a:r>
            <a:r>
              <a:rPr lang="en-GB" sz="1800">
                <a:solidFill>
                  <a:srgbClr val="008000"/>
                </a:solidFill>
                <a:highlight>
                  <a:srgbClr val="FFFFFF"/>
                </a:highlight>
                <a:latin typeface="Consolas"/>
              </a:rPr>
              <a:t>//hosszú megadás</a:t>
            </a:r>
            <a:endParaRPr lang="hu-HU" sz="1800">
              <a:solidFill>
                <a:srgbClr val="000000"/>
              </a:solidFill>
              <a:highlight>
                <a:srgbClr val="FFFFFF"/>
              </a:highlight>
              <a:latin typeface="Consolas"/>
            </a:endParaRPr>
          </a:p>
          <a:p>
            <a:pPr algn="l"/>
            <a:r>
              <a:rPr lang="hu-HU" sz="1800">
                <a:solidFill>
                  <a:srgbClr val="000000"/>
                </a:solidFill>
                <a:highlight>
                  <a:srgbClr val="FFFFFF"/>
                </a:highlight>
                <a:latin typeface="Consolas"/>
              </a:rPr>
              <a:t>del += Function1;                  </a:t>
            </a:r>
            <a:r>
              <a:rPr lang="hu-HU" sz="1800">
                <a:solidFill>
                  <a:srgbClr val="008000"/>
                </a:solidFill>
                <a:highlight>
                  <a:srgbClr val="FFFFFF"/>
                </a:highlight>
                <a:latin typeface="Consolas"/>
              </a:rPr>
              <a:t>//rövid megadás</a:t>
            </a:r>
          </a:p>
        </p:txBody>
      </p:sp>
      <p:sp>
        <p:nvSpPr>
          <p:cNvPr id="9" name="Szövegdoboz 8"/>
          <p:cNvSpPr txBox="1">
            <a:spLocks noChangeArrowheads="1"/>
          </p:cNvSpPr>
          <p:nvPr/>
        </p:nvSpPr>
        <p:spPr bwMode="auto">
          <a:xfrm>
            <a:off x="467430" y="2350609"/>
            <a:ext cx="8209140"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a:r>
              <a:rPr lang="en-GB" sz="1800">
                <a:solidFill>
                  <a:srgbClr val="000000"/>
                </a:solidFill>
                <a:highlight>
                  <a:srgbClr val="FFFFFF"/>
                </a:highlight>
                <a:latin typeface="Consolas"/>
              </a:rPr>
              <a:t>del -= </a:t>
            </a:r>
            <a:r>
              <a:rPr lang="en-GB" sz="1800">
                <a:solidFill>
                  <a:srgbClr val="0000FF"/>
                </a:solidFill>
                <a:highlight>
                  <a:srgbClr val="FFFFFF"/>
                </a:highlight>
                <a:latin typeface="Consolas"/>
              </a:rPr>
              <a:t>new</a:t>
            </a:r>
            <a:r>
              <a:rPr lang="en-GB" sz="1800">
                <a:solidFill>
                  <a:srgbClr val="000000"/>
                </a:solidFill>
                <a:highlight>
                  <a:srgbClr val="FFFFFF"/>
                </a:highlight>
                <a:latin typeface="Consolas"/>
              </a:rPr>
              <a:t> </a:t>
            </a:r>
            <a:r>
              <a:rPr lang="en-GB" sz="1800">
                <a:solidFill>
                  <a:srgbClr val="2B91AF"/>
                </a:solidFill>
                <a:highlight>
                  <a:srgbClr val="FFFFFF"/>
                </a:highlight>
                <a:latin typeface="Consolas"/>
              </a:rPr>
              <a:t>MyDelegate</a:t>
            </a:r>
            <a:r>
              <a:rPr lang="en-GB" sz="1800">
                <a:solidFill>
                  <a:srgbClr val="000000"/>
                </a:solidFill>
                <a:highlight>
                  <a:srgbClr val="FFFFFF"/>
                </a:highlight>
                <a:latin typeface="Consolas"/>
              </a:rPr>
              <a:t>(Function1);  </a:t>
            </a:r>
            <a:r>
              <a:rPr lang="en-GB" sz="1800">
                <a:solidFill>
                  <a:srgbClr val="008000"/>
                </a:solidFill>
                <a:highlight>
                  <a:srgbClr val="FFFFFF"/>
                </a:highlight>
                <a:latin typeface="Consolas"/>
              </a:rPr>
              <a:t>//hosszú megadás</a:t>
            </a:r>
            <a:endParaRPr lang="en-GB" sz="1800">
              <a:solidFill>
                <a:srgbClr val="000000"/>
              </a:solidFill>
              <a:highlight>
                <a:srgbClr val="FFFFFF"/>
              </a:highlight>
              <a:latin typeface="Consolas"/>
            </a:endParaRPr>
          </a:p>
          <a:p>
            <a:pPr algn="l"/>
            <a:r>
              <a:rPr lang="hu-HU" sz="1800">
                <a:solidFill>
                  <a:srgbClr val="000000"/>
                </a:solidFill>
                <a:highlight>
                  <a:srgbClr val="FFFFFF"/>
                </a:highlight>
                <a:latin typeface="Consolas"/>
              </a:rPr>
              <a:t>del -= Function1;                  </a:t>
            </a:r>
            <a:r>
              <a:rPr lang="hu-HU" sz="1800">
                <a:solidFill>
                  <a:srgbClr val="008000"/>
                </a:solidFill>
                <a:highlight>
                  <a:srgbClr val="FFFFFF"/>
                </a:highlight>
                <a:latin typeface="Consolas"/>
              </a:rPr>
              <a:t>//rövid megadás</a:t>
            </a:r>
            <a:endParaRPr lang="hu-HU" altLang="hu-HU" sz="1800">
              <a:solidFill>
                <a:schemeClr val="tx1"/>
              </a:solidFill>
            </a:endParaRPr>
          </a:p>
        </p:txBody>
      </p:sp>
      <p:sp>
        <p:nvSpPr>
          <p:cNvPr id="10" name="Szövegdoboz 9"/>
          <p:cNvSpPr txBox="1">
            <a:spLocks noChangeArrowheads="1"/>
          </p:cNvSpPr>
          <p:nvPr/>
        </p:nvSpPr>
        <p:spPr bwMode="auto">
          <a:xfrm>
            <a:off x="467430" y="3429000"/>
            <a:ext cx="8209140" cy="14773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a:r>
              <a:rPr lang="hu-HU" sz="1800" dirty="0" err="1">
                <a:solidFill>
                  <a:srgbClr val="2B91AF"/>
                </a:solidFill>
                <a:highlight>
                  <a:srgbClr val="FFFFFF"/>
                </a:highlight>
                <a:latin typeface="Consolas"/>
              </a:rPr>
              <a:t>MyDelegate</a:t>
            </a:r>
            <a:r>
              <a:rPr lang="hu-HU" sz="1800" dirty="0">
                <a:solidFill>
                  <a:srgbClr val="000000"/>
                </a:solidFill>
                <a:highlight>
                  <a:srgbClr val="FFFFFF"/>
                </a:highlight>
                <a:latin typeface="Consolas"/>
              </a:rPr>
              <a:t> </a:t>
            </a:r>
            <a:r>
              <a:rPr lang="hu-HU" sz="1800" dirty="0" err="1">
                <a:solidFill>
                  <a:srgbClr val="000000"/>
                </a:solidFill>
                <a:highlight>
                  <a:srgbClr val="FFFFFF"/>
                </a:highlight>
                <a:latin typeface="Consolas"/>
              </a:rPr>
              <a:t>temp</a:t>
            </a:r>
            <a:r>
              <a:rPr lang="hu-HU" sz="1800" dirty="0">
                <a:solidFill>
                  <a:srgbClr val="000000"/>
                </a:solidFill>
                <a:highlight>
                  <a:srgbClr val="FFFFFF"/>
                </a:highlight>
                <a:latin typeface="Consolas"/>
              </a:rPr>
              <a:t> = del;</a:t>
            </a:r>
            <a:r>
              <a:rPr lang="en-GB" sz="1800" dirty="0">
                <a:solidFill>
                  <a:srgbClr val="008000"/>
                </a:solidFill>
                <a:highlight>
                  <a:srgbClr val="FFFFFF"/>
                </a:highlight>
                <a:latin typeface="Consolas"/>
              </a:rPr>
              <a:t> </a:t>
            </a:r>
            <a:r>
              <a:rPr lang="hu-HU" sz="1800" dirty="0">
                <a:solidFill>
                  <a:srgbClr val="008000"/>
                </a:solidFill>
                <a:highlight>
                  <a:srgbClr val="FFFFFF"/>
                </a:highlight>
                <a:latin typeface="Consolas"/>
              </a:rPr>
              <a:t> </a:t>
            </a:r>
            <a:r>
              <a:rPr lang="en-GB" sz="1800" dirty="0">
                <a:solidFill>
                  <a:srgbClr val="008000"/>
                </a:solidFill>
                <a:highlight>
                  <a:srgbClr val="FFFFFF"/>
                </a:highlight>
                <a:latin typeface="Consolas"/>
              </a:rPr>
              <a:t>//</a:t>
            </a:r>
            <a:r>
              <a:rPr lang="hu-HU" sz="1800" dirty="0">
                <a:solidFill>
                  <a:srgbClr val="008000"/>
                </a:solidFill>
                <a:highlight>
                  <a:srgbClr val="FFFFFF"/>
                </a:highlight>
                <a:latin typeface="Consolas"/>
              </a:rPr>
              <a:t>Az ideiglenes változó</a:t>
            </a:r>
            <a:endParaRPr lang="hu-HU" sz="1800" dirty="0">
              <a:solidFill>
                <a:srgbClr val="000000"/>
              </a:solidFill>
              <a:highlight>
                <a:srgbClr val="FFFFFF"/>
              </a:highlight>
              <a:latin typeface="Consolas"/>
            </a:endParaRPr>
          </a:p>
          <a:p>
            <a:pPr algn="l"/>
            <a:r>
              <a:rPr lang="hu-HU" sz="1800" dirty="0" err="1">
                <a:solidFill>
                  <a:srgbClr val="0000FF"/>
                </a:solidFill>
                <a:highlight>
                  <a:srgbClr val="FFFFFF"/>
                </a:highlight>
                <a:latin typeface="Consolas"/>
              </a:rPr>
              <a:t>if</a:t>
            </a:r>
            <a:r>
              <a:rPr lang="hu-HU" sz="1800" dirty="0">
                <a:solidFill>
                  <a:srgbClr val="000000"/>
                </a:solidFill>
                <a:highlight>
                  <a:srgbClr val="FFFFFF"/>
                </a:highlight>
                <a:latin typeface="Consolas"/>
              </a:rPr>
              <a:t> (</a:t>
            </a:r>
            <a:r>
              <a:rPr lang="hu-HU" sz="1800" dirty="0" err="1">
                <a:solidFill>
                  <a:srgbClr val="000000"/>
                </a:solidFill>
                <a:highlight>
                  <a:srgbClr val="FFFFFF"/>
                </a:highlight>
                <a:latin typeface="Consolas"/>
              </a:rPr>
              <a:t>temp</a:t>
            </a:r>
            <a:r>
              <a:rPr lang="hu-HU" sz="1800" dirty="0">
                <a:solidFill>
                  <a:srgbClr val="000000"/>
                </a:solidFill>
                <a:highlight>
                  <a:srgbClr val="FFFFFF"/>
                </a:highlight>
                <a:latin typeface="Consolas"/>
              </a:rPr>
              <a:t> != </a:t>
            </a:r>
            <a:r>
              <a:rPr lang="hu-HU" sz="1800" dirty="0">
                <a:solidFill>
                  <a:srgbClr val="0000FF"/>
                </a:solidFill>
                <a:highlight>
                  <a:srgbClr val="FFFFFF"/>
                </a:highlight>
                <a:latin typeface="Consolas"/>
              </a:rPr>
              <a:t>null</a:t>
            </a:r>
            <a:r>
              <a:rPr lang="hu-HU" sz="1800" dirty="0">
                <a:solidFill>
                  <a:srgbClr val="000000"/>
                </a:solidFill>
                <a:highlight>
                  <a:srgbClr val="FFFFFF"/>
                </a:highlight>
                <a:latin typeface="Consolas"/>
              </a:rPr>
              <a:t>)       </a:t>
            </a:r>
            <a:r>
              <a:rPr lang="hu-HU" sz="1800" dirty="0">
                <a:solidFill>
                  <a:srgbClr val="008000"/>
                </a:solidFill>
                <a:highlight>
                  <a:srgbClr val="FFFFFF"/>
                </a:highlight>
                <a:latin typeface="Consolas"/>
              </a:rPr>
              <a:t>//szálbiztonság (</a:t>
            </a:r>
            <a:r>
              <a:rPr lang="hu-HU" sz="1800" dirty="0" err="1">
                <a:solidFill>
                  <a:srgbClr val="008000"/>
                </a:solidFill>
                <a:highlight>
                  <a:srgbClr val="FFFFFF"/>
                </a:highlight>
                <a:latin typeface="Consolas"/>
              </a:rPr>
              <a:t>thread</a:t>
            </a:r>
            <a:r>
              <a:rPr lang="hu-HU" sz="1800" dirty="0">
                <a:solidFill>
                  <a:srgbClr val="008000"/>
                </a:solidFill>
                <a:highlight>
                  <a:srgbClr val="FFFFFF"/>
                </a:highlight>
                <a:latin typeface="Consolas"/>
              </a:rPr>
              <a:t> </a:t>
            </a:r>
            <a:r>
              <a:rPr lang="hu-HU" sz="1800" dirty="0" err="1">
                <a:solidFill>
                  <a:srgbClr val="008000"/>
                </a:solidFill>
                <a:highlight>
                  <a:srgbClr val="FFFFFF"/>
                </a:highlight>
                <a:latin typeface="Consolas"/>
              </a:rPr>
              <a:t>safety</a:t>
            </a:r>
            <a:r>
              <a:rPr lang="hu-HU" sz="1800" dirty="0">
                <a:solidFill>
                  <a:srgbClr val="008000"/>
                </a:solidFill>
                <a:highlight>
                  <a:srgbClr val="FFFFFF"/>
                </a:highlight>
                <a:latin typeface="Consolas"/>
              </a:rPr>
              <a:t>)</a:t>
            </a:r>
            <a:endParaRPr lang="hu-HU" sz="1800" dirty="0">
              <a:solidFill>
                <a:srgbClr val="000000"/>
              </a:solidFill>
              <a:highlight>
                <a:srgbClr val="FFFFFF"/>
              </a:highlight>
              <a:latin typeface="Consolas"/>
            </a:endParaRPr>
          </a:p>
          <a:p>
            <a:pPr algn="l"/>
            <a:r>
              <a:rPr lang="hu-HU" sz="1800" dirty="0">
                <a:solidFill>
                  <a:srgbClr val="000000"/>
                </a:solidFill>
                <a:highlight>
                  <a:srgbClr val="FFFFFF"/>
                </a:highlight>
                <a:latin typeface="Consolas"/>
              </a:rPr>
              <a:t>    </a:t>
            </a:r>
            <a:r>
              <a:rPr lang="hu-HU" sz="1800" dirty="0" err="1">
                <a:solidFill>
                  <a:srgbClr val="000000"/>
                </a:solidFill>
                <a:highlight>
                  <a:srgbClr val="FFFFFF"/>
                </a:highlight>
                <a:latin typeface="Consolas"/>
              </a:rPr>
              <a:t>temp</a:t>
            </a:r>
            <a:r>
              <a:rPr lang="hu-HU" sz="1800" dirty="0">
                <a:solidFill>
                  <a:srgbClr val="000000"/>
                </a:solidFill>
                <a:highlight>
                  <a:srgbClr val="FFFFFF"/>
                </a:highlight>
                <a:latin typeface="Consolas"/>
              </a:rPr>
              <a:t>(0, </a:t>
            </a:r>
            <a:r>
              <a:rPr lang="hu-HU" sz="1800" dirty="0">
                <a:solidFill>
                  <a:srgbClr val="A31515"/>
                </a:solidFill>
                <a:highlight>
                  <a:srgbClr val="FFFFFF"/>
                </a:highlight>
                <a:latin typeface="Consolas"/>
              </a:rPr>
              <a:t>"alma"</a:t>
            </a:r>
            <a:r>
              <a:rPr lang="hu-HU" sz="1800" dirty="0">
                <a:solidFill>
                  <a:srgbClr val="000000"/>
                </a:solidFill>
                <a:highlight>
                  <a:srgbClr val="FFFFFF"/>
                </a:highlight>
                <a:latin typeface="Consolas"/>
              </a:rPr>
              <a:t>);</a:t>
            </a:r>
            <a:r>
              <a:rPr lang="hu-HU" sz="1800" dirty="0">
                <a:solidFill>
                  <a:srgbClr val="008000"/>
                </a:solidFill>
                <a:highlight>
                  <a:srgbClr val="FFFFFF"/>
                </a:highlight>
                <a:latin typeface="Consolas"/>
              </a:rPr>
              <a:t>    //miatt kell.</a:t>
            </a:r>
          </a:p>
          <a:p>
            <a:pPr algn="l"/>
            <a:endParaRPr lang="hu-HU" sz="1800" dirty="0">
              <a:solidFill>
                <a:schemeClr val="tx1"/>
              </a:solidFill>
              <a:highlight>
                <a:srgbClr val="FFFFFF"/>
              </a:highlight>
              <a:latin typeface="Consolas"/>
            </a:endParaRPr>
          </a:p>
          <a:p>
            <a:pPr algn="l"/>
            <a:r>
              <a:rPr lang="hu-HU" sz="1800" dirty="0">
                <a:solidFill>
                  <a:schemeClr val="tx1"/>
                </a:solidFill>
                <a:highlight>
                  <a:srgbClr val="FFFFFF"/>
                </a:highlight>
                <a:latin typeface="Consolas"/>
              </a:rPr>
              <a:t>del?.</a:t>
            </a:r>
            <a:r>
              <a:rPr lang="hu-HU" sz="1800" dirty="0" err="1">
                <a:solidFill>
                  <a:schemeClr val="tx1"/>
                </a:solidFill>
                <a:highlight>
                  <a:srgbClr val="FFFFFF"/>
                </a:highlight>
                <a:latin typeface="Consolas"/>
              </a:rPr>
              <a:t>Invoke</a:t>
            </a:r>
            <a:r>
              <a:rPr lang="hu-HU" sz="1800" dirty="0">
                <a:solidFill>
                  <a:schemeClr val="tx1"/>
                </a:solidFill>
                <a:highlight>
                  <a:srgbClr val="FFFFFF"/>
                </a:highlight>
                <a:latin typeface="Consolas"/>
              </a:rPr>
              <a:t>(0, </a:t>
            </a:r>
            <a:r>
              <a:rPr lang="hu-HU" sz="1800" dirty="0">
                <a:solidFill>
                  <a:srgbClr val="A31515"/>
                </a:solidFill>
                <a:highlight>
                  <a:srgbClr val="FFFFFF"/>
                </a:highlight>
                <a:latin typeface="Consolas"/>
              </a:rPr>
              <a:t>"alma"</a:t>
            </a:r>
            <a:r>
              <a:rPr lang="hu-HU" sz="1800" dirty="0">
                <a:solidFill>
                  <a:schemeClr val="tx1"/>
                </a:solidFill>
                <a:highlight>
                  <a:srgbClr val="FFFFFF"/>
                </a:highlight>
                <a:latin typeface="Consolas"/>
              </a:rPr>
              <a:t>); </a:t>
            </a:r>
            <a:r>
              <a:rPr lang="hu-HU" sz="1800" dirty="0">
                <a:solidFill>
                  <a:srgbClr val="008000"/>
                </a:solidFill>
                <a:highlight>
                  <a:srgbClr val="FFFFFF"/>
                </a:highlight>
                <a:latin typeface="Consolas"/>
              </a:rPr>
              <a:t>//Újabb szintaxis, ATOMI művelet</a:t>
            </a:r>
          </a:p>
        </p:txBody>
      </p:sp>
      <p:sp>
        <p:nvSpPr>
          <p:cNvPr id="2" name="Dia számának helye 1"/>
          <p:cNvSpPr>
            <a:spLocks noGrp="1"/>
          </p:cNvSpPr>
          <p:nvPr>
            <p:ph type="sldNum" sz="quarter" idx="11"/>
          </p:nvPr>
        </p:nvSpPr>
        <p:spPr/>
        <p:txBody>
          <a:bodyPr/>
          <a:lstStyle/>
          <a:p>
            <a:pPr>
              <a:defRPr/>
            </a:pPr>
            <a:fld id="{9E84FC66-0273-4651-909C-21EC6C7CCEC1}" type="slidenum">
              <a:rPr lang="hu-HU" smtClean="0"/>
              <a:pPr>
                <a:defRPr/>
              </a:pPr>
              <a:t>5</a:t>
            </a:fld>
            <a:endParaRPr lang="hu-HU"/>
          </a:p>
        </p:txBody>
      </p:sp>
    </p:spTree>
    <p:extLst>
      <p:ext uri="{BB962C8B-B14F-4D97-AF65-F5344CB8AC3E}">
        <p14:creationId xmlns:p14="http://schemas.microsoft.com/office/powerpoint/2010/main" val="32436337"/>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checkerboard(across)">
                                      <p:cBhvr>
                                        <p:cTn id="7" dur="500"/>
                                        <p:tgtEl>
                                          <p:spTgt spid="37683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76835">
                                            <p:txEl>
                                              <p:pRg st="5" end="5"/>
                                            </p:txEl>
                                          </p:spTgt>
                                        </p:tgtEl>
                                        <p:attrNameLst>
                                          <p:attrName>style.visibility</p:attrName>
                                        </p:attrNameLst>
                                      </p:cBhvr>
                                      <p:to>
                                        <p:strVal val="visible"/>
                                      </p:to>
                                    </p:set>
                                    <p:animEffect transition="in" filter="checkerboard(across)">
                                      <p:cBhvr>
                                        <p:cTn id="18" dur="500"/>
                                        <p:tgtEl>
                                          <p:spTgt spid="376835">
                                            <p:txEl>
                                              <p:pRg st="5" end="5"/>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76835">
                                            <p:txEl>
                                              <p:pRg st="11" end="11"/>
                                            </p:txEl>
                                          </p:spTgt>
                                        </p:tgtEl>
                                        <p:attrNameLst>
                                          <p:attrName>style.visibility</p:attrName>
                                        </p:attrNameLst>
                                      </p:cBhvr>
                                      <p:to>
                                        <p:strVal val="visible"/>
                                      </p:to>
                                    </p:set>
                                    <p:animEffect transition="in" filter="checkerboard(across)">
                                      <p:cBhvr>
                                        <p:cTn id="26" dur="500"/>
                                        <p:tgtEl>
                                          <p:spTgt spid="376835">
                                            <p:txEl>
                                              <p:pRg st="11" end="11"/>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76835">
                                            <p:txEl>
                                              <p:pRg st="12" end="12"/>
                                            </p:txEl>
                                          </p:spTgt>
                                        </p:tgtEl>
                                        <p:attrNameLst>
                                          <p:attrName>style.visibility</p:attrName>
                                        </p:attrNameLst>
                                      </p:cBhvr>
                                      <p:to>
                                        <p:strVal val="visible"/>
                                      </p:to>
                                    </p:set>
                                    <p:animEffect transition="in" filter="checkerboard(across)">
                                      <p:cBhvr>
                                        <p:cTn id="29" dur="500"/>
                                        <p:tgtEl>
                                          <p:spTgt spid="3768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uiExpand="1" build="p"/>
      <p:bldP spid="6"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3"/>
          <p:cNvSpPr>
            <a:spLocks noGrp="1" noChangeArrowheads="1"/>
          </p:cNvSpPr>
          <p:nvPr>
            <p:ph type="body" idx="4294967295"/>
          </p:nvPr>
        </p:nvSpPr>
        <p:spPr>
          <a:xfrm>
            <a:off x="107950" y="765175"/>
            <a:ext cx="8928100" cy="5688013"/>
          </a:xfrm>
        </p:spPr>
        <p:txBody>
          <a:bodyPr/>
          <a:lstStyle/>
          <a:p>
            <a:pPr eaLnBrk="1" hangingPunct="1">
              <a:spcBef>
                <a:spcPts val="0"/>
              </a:spcBef>
            </a:pPr>
            <a:r>
              <a:rPr lang="hu-HU" altLang="hu-HU" dirty="0" err="1"/>
              <a:t>Delegate</a:t>
            </a:r>
            <a:r>
              <a:rPr lang="hu-HU" altLang="hu-HU" dirty="0"/>
              <a:t> megadása:</a:t>
            </a:r>
          </a:p>
          <a:p>
            <a:pPr marL="0" indent="0" eaLnBrk="1" hangingPunct="1">
              <a:spcBef>
                <a:spcPts val="0"/>
              </a:spcBef>
              <a:buNone/>
            </a:pPr>
            <a:endParaRPr lang="hu-HU" altLang="hu-HU" dirty="0"/>
          </a:p>
          <a:p>
            <a:pPr lvl="1" eaLnBrk="1" hangingPunct="1">
              <a:spcBef>
                <a:spcPts val="0"/>
              </a:spcBef>
            </a:pPr>
            <a:endParaRPr lang="hu-HU" altLang="hu-HU" dirty="0"/>
          </a:p>
          <a:p>
            <a:pPr lvl="1" eaLnBrk="1" hangingPunct="1">
              <a:spcBef>
                <a:spcPts val="0"/>
              </a:spcBef>
            </a:pPr>
            <a:r>
              <a:rPr lang="hu-HU" altLang="hu-HU" dirty="0"/>
              <a:t>„Olyan függvényt képes fogadni, aminek </a:t>
            </a:r>
            <a:r>
              <a:rPr lang="hu-HU" altLang="hu-HU" dirty="0" err="1"/>
              <a:t>double</a:t>
            </a:r>
            <a:r>
              <a:rPr lang="hu-HU" altLang="hu-HU" dirty="0"/>
              <a:t> visszatérési értéke van, és egy int és egy </a:t>
            </a:r>
            <a:r>
              <a:rPr lang="hu-HU" altLang="hu-HU" dirty="0" err="1"/>
              <a:t>string</a:t>
            </a:r>
            <a:r>
              <a:rPr lang="hu-HU" altLang="hu-HU" dirty="0"/>
              <a:t> paramétere” </a:t>
            </a:r>
            <a:r>
              <a:rPr lang="hu-HU" altLang="hu-HU" sz="2400" dirty="0"/>
              <a:t>	</a:t>
            </a:r>
            <a:endParaRPr lang="hu-HU" altLang="hu-HU" sz="1800" dirty="0"/>
          </a:p>
          <a:p>
            <a:pPr eaLnBrk="1" hangingPunct="1">
              <a:spcBef>
                <a:spcPts val="0"/>
              </a:spcBef>
            </a:pPr>
            <a:endParaRPr lang="hu-HU" altLang="hu-HU" dirty="0"/>
          </a:p>
          <a:p>
            <a:pPr eaLnBrk="1" hangingPunct="1">
              <a:spcBef>
                <a:spcPts val="0"/>
              </a:spcBef>
            </a:pPr>
            <a:r>
              <a:rPr lang="hu-HU" altLang="hu-HU" dirty="0"/>
              <a:t>Szinte soha nincs rá szükség, a keretrendszerben rengeteg a beépített </a:t>
            </a:r>
            <a:r>
              <a:rPr lang="hu-HU" altLang="hu-HU" dirty="0" err="1"/>
              <a:t>delegate</a:t>
            </a:r>
            <a:r>
              <a:rPr lang="hu-HU" altLang="hu-HU" dirty="0"/>
              <a:t> típus, használjuk inkább ezeket! </a:t>
            </a:r>
          </a:p>
          <a:p>
            <a:pPr eaLnBrk="1" hangingPunct="1">
              <a:spcBef>
                <a:spcPts val="0"/>
              </a:spcBef>
            </a:pPr>
            <a:endParaRPr lang="hu-HU" altLang="hu-HU" dirty="0"/>
          </a:p>
          <a:p>
            <a:pPr eaLnBrk="1" hangingPunct="1">
              <a:spcBef>
                <a:spcPts val="0"/>
              </a:spcBef>
            </a:pPr>
            <a:r>
              <a:rPr lang="hu-HU" altLang="hu-HU" dirty="0"/>
              <a:t>A </a:t>
            </a:r>
            <a:r>
              <a:rPr lang="hu-HU" altLang="hu-HU" dirty="0" err="1"/>
              <a:t>delegate</a:t>
            </a:r>
            <a:r>
              <a:rPr lang="hu-HU" altLang="hu-HU" dirty="0"/>
              <a:t>-változó típusa így nem </a:t>
            </a:r>
            <a:r>
              <a:rPr lang="hu-HU" altLang="hu-HU" dirty="0" err="1"/>
              <a:t>MyDelegate</a:t>
            </a:r>
            <a:r>
              <a:rPr lang="hu-HU" altLang="hu-HU" dirty="0"/>
              <a:t> lesz, hanem valami olyan keretrendszeri osztály, ami rögzíti, hogy a változó milyen szignatúrájú metódusokat tud magában foglalni (eredmény + paraméter típusai)</a:t>
            </a:r>
          </a:p>
          <a:p>
            <a:pPr eaLnBrk="1" hangingPunct="1">
              <a:spcBef>
                <a:spcPts val="0"/>
              </a:spcBef>
            </a:pPr>
            <a:endParaRPr lang="hu-HU" altLang="hu-HU" dirty="0"/>
          </a:p>
          <a:p>
            <a:pPr lvl="1" eaLnBrk="1" hangingPunct="1">
              <a:spcBef>
                <a:spcPts val="0"/>
              </a:spcBef>
            </a:pPr>
            <a:endParaRPr lang="hu-HU" altLang="hu-HU" sz="1800" dirty="0"/>
          </a:p>
          <a:p>
            <a:pPr lvl="1" eaLnBrk="1" hangingPunct="1">
              <a:spcBef>
                <a:spcPts val="0"/>
              </a:spcBef>
            </a:pPr>
            <a:endParaRPr lang="hu-HU" altLang="hu-HU" sz="1800" dirty="0"/>
          </a:p>
          <a:p>
            <a:pPr lvl="1" eaLnBrk="1" hangingPunct="1">
              <a:spcBef>
                <a:spcPts val="0"/>
              </a:spcBef>
            </a:pPr>
            <a:endParaRPr lang="hu-HU" altLang="hu-HU" sz="1800" dirty="0"/>
          </a:p>
        </p:txBody>
      </p:sp>
      <p:sp>
        <p:nvSpPr>
          <p:cNvPr id="7173" name="Rectangle 2"/>
          <p:cNvSpPr>
            <a:spLocks noGrp="1" noChangeArrowheads="1"/>
          </p:cNvSpPr>
          <p:nvPr>
            <p:ph type="title" idx="4294967295"/>
          </p:nvPr>
        </p:nvSpPr>
        <p:spPr/>
        <p:txBody>
          <a:bodyPr/>
          <a:lstStyle/>
          <a:p>
            <a:pPr eaLnBrk="1" hangingPunct="1"/>
            <a:r>
              <a:rPr lang="hu-HU" altLang="hu-HU" dirty="0">
                <a:latin typeface="+mn-lt"/>
              </a:rPr>
              <a:t>Saját vs. beépített </a:t>
            </a:r>
            <a:r>
              <a:rPr lang="hu-HU" altLang="hu-HU" dirty="0" err="1">
                <a:latin typeface="+mn-lt"/>
              </a:rPr>
              <a:t>delegate</a:t>
            </a:r>
            <a:r>
              <a:rPr lang="hu-HU" altLang="hu-HU" dirty="0">
                <a:latin typeface="+mn-lt"/>
              </a:rPr>
              <a:t> típus</a:t>
            </a:r>
          </a:p>
        </p:txBody>
      </p:sp>
      <p:sp>
        <p:nvSpPr>
          <p:cNvPr id="11" name="Szövegdoboz 10"/>
          <p:cNvSpPr txBox="1">
            <a:spLocks noChangeArrowheads="1"/>
          </p:cNvSpPr>
          <p:nvPr/>
        </p:nvSpPr>
        <p:spPr bwMode="auto">
          <a:xfrm>
            <a:off x="323410" y="1300650"/>
            <a:ext cx="820914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eaLnBrk="1" hangingPunct="1"/>
            <a:r>
              <a:rPr lang="hu-HU" altLang="hu-HU" sz="2000">
                <a:solidFill>
                  <a:srgbClr val="0000FF"/>
                </a:solidFill>
                <a:latin typeface="Consolas" pitchFamily="49" charset="0"/>
                <a:ea typeface="Calibri" pitchFamily="34" charset="0"/>
                <a:cs typeface="Calibri" pitchFamily="34" charset="0"/>
              </a:rPr>
              <a:t>delegate</a:t>
            </a:r>
            <a:r>
              <a:rPr lang="hu-HU" altLang="hu-HU" sz="2000">
                <a:latin typeface="Consolas" pitchFamily="49" charset="0"/>
                <a:ea typeface="Calibri" pitchFamily="34" charset="0"/>
                <a:cs typeface="Calibri" pitchFamily="34" charset="0"/>
              </a:rPr>
              <a:t> </a:t>
            </a:r>
            <a:r>
              <a:rPr lang="hu-HU" altLang="hu-HU" sz="2000">
                <a:solidFill>
                  <a:srgbClr val="0000FF"/>
                </a:solidFill>
                <a:latin typeface="Consolas" pitchFamily="49" charset="0"/>
                <a:ea typeface="Calibri" pitchFamily="34" charset="0"/>
                <a:cs typeface="Calibri" pitchFamily="34" charset="0"/>
              </a:rPr>
              <a:t>double</a:t>
            </a:r>
            <a:r>
              <a:rPr lang="hu-HU" altLang="hu-HU" sz="2000">
                <a:latin typeface="Consolas" pitchFamily="49" charset="0"/>
                <a:ea typeface="Calibri" pitchFamily="34" charset="0"/>
                <a:cs typeface="Calibri" pitchFamily="34" charset="0"/>
              </a:rPr>
              <a:t> </a:t>
            </a:r>
            <a:r>
              <a:rPr lang="hu-HU" altLang="hu-HU" sz="2000">
                <a:solidFill>
                  <a:srgbClr val="2B91AF"/>
                </a:solidFill>
                <a:latin typeface="Consolas" pitchFamily="49" charset="0"/>
                <a:ea typeface="Calibri" pitchFamily="34" charset="0"/>
                <a:cs typeface="Calibri" pitchFamily="34" charset="0"/>
              </a:rPr>
              <a:t>MyDelegate</a:t>
            </a:r>
            <a:r>
              <a:rPr lang="hu-HU" altLang="hu-HU" sz="2000">
                <a:latin typeface="Consolas" pitchFamily="49" charset="0"/>
                <a:ea typeface="Calibri" pitchFamily="34" charset="0"/>
                <a:cs typeface="Calibri" pitchFamily="34" charset="0"/>
              </a:rPr>
              <a:t>(</a:t>
            </a:r>
            <a:r>
              <a:rPr lang="hu-HU" altLang="hu-HU" sz="2000">
                <a:solidFill>
                  <a:srgbClr val="0000FF"/>
                </a:solidFill>
                <a:latin typeface="Consolas" pitchFamily="49" charset="0"/>
                <a:ea typeface="Calibri" pitchFamily="34" charset="0"/>
                <a:cs typeface="Calibri" pitchFamily="34" charset="0"/>
              </a:rPr>
              <a:t>int</a:t>
            </a:r>
            <a:r>
              <a:rPr lang="hu-HU" altLang="hu-HU" sz="2000">
                <a:latin typeface="Consolas" pitchFamily="49" charset="0"/>
                <a:ea typeface="Calibri" pitchFamily="34" charset="0"/>
                <a:cs typeface="Calibri" pitchFamily="34" charset="0"/>
              </a:rPr>
              <a:t> </a:t>
            </a:r>
            <a:r>
              <a:rPr lang="hu-HU" altLang="hu-HU" sz="2000">
                <a:solidFill>
                  <a:schemeClr val="tx1"/>
                </a:solidFill>
                <a:latin typeface="Consolas" pitchFamily="49" charset="0"/>
                <a:ea typeface="Calibri" pitchFamily="34" charset="0"/>
                <a:cs typeface="Calibri" pitchFamily="34" charset="0"/>
              </a:rPr>
              <a:t>param1</a:t>
            </a:r>
            <a:r>
              <a:rPr lang="hu-HU" altLang="hu-HU" sz="2000">
                <a:latin typeface="Consolas" pitchFamily="49" charset="0"/>
                <a:ea typeface="Calibri" pitchFamily="34" charset="0"/>
                <a:cs typeface="Calibri" pitchFamily="34" charset="0"/>
              </a:rPr>
              <a:t>, </a:t>
            </a:r>
            <a:r>
              <a:rPr lang="hu-HU" altLang="hu-HU" sz="2000">
                <a:solidFill>
                  <a:srgbClr val="0000FF"/>
                </a:solidFill>
                <a:latin typeface="Consolas" pitchFamily="49" charset="0"/>
                <a:ea typeface="Calibri" pitchFamily="34" charset="0"/>
                <a:cs typeface="Calibri" pitchFamily="34" charset="0"/>
              </a:rPr>
              <a:t>string</a:t>
            </a:r>
            <a:r>
              <a:rPr lang="hu-HU" altLang="hu-HU" sz="2000">
                <a:latin typeface="Consolas" pitchFamily="49" charset="0"/>
                <a:ea typeface="Calibri" pitchFamily="34" charset="0"/>
                <a:cs typeface="Calibri" pitchFamily="34" charset="0"/>
              </a:rPr>
              <a:t> </a:t>
            </a:r>
            <a:r>
              <a:rPr lang="hu-HU" altLang="hu-HU" sz="2000">
                <a:solidFill>
                  <a:schemeClr val="tx1"/>
                </a:solidFill>
                <a:latin typeface="Consolas" pitchFamily="49" charset="0"/>
                <a:ea typeface="Calibri" pitchFamily="34" charset="0"/>
                <a:cs typeface="Calibri" pitchFamily="34" charset="0"/>
              </a:rPr>
              <a:t>param2);</a:t>
            </a:r>
            <a:endParaRPr lang="hu-HU" altLang="hu-HU" sz="2000">
              <a:solidFill>
                <a:schemeClr val="tx1"/>
              </a:solidFill>
            </a:endParaRPr>
          </a:p>
        </p:txBody>
      </p:sp>
      <p:sp>
        <p:nvSpPr>
          <p:cNvPr id="2" name="Dia számának helye 1"/>
          <p:cNvSpPr>
            <a:spLocks noGrp="1"/>
          </p:cNvSpPr>
          <p:nvPr>
            <p:ph type="sldNum" sz="quarter" idx="11"/>
          </p:nvPr>
        </p:nvSpPr>
        <p:spPr/>
        <p:txBody>
          <a:bodyPr/>
          <a:lstStyle/>
          <a:p>
            <a:pPr>
              <a:defRPr/>
            </a:pPr>
            <a:fld id="{9E84FC66-0273-4651-909C-21EC6C7CCEC1}" type="slidenum">
              <a:rPr lang="hu-HU" smtClean="0"/>
              <a:pPr>
                <a:defRPr/>
              </a:pPr>
              <a:t>6</a:t>
            </a:fld>
            <a:endParaRPr lang="hu-HU"/>
          </a:p>
        </p:txBody>
      </p:sp>
    </p:spTree>
    <p:extLst>
      <p:ext uri="{BB962C8B-B14F-4D97-AF65-F5344CB8AC3E}">
        <p14:creationId xmlns:p14="http://schemas.microsoft.com/office/powerpoint/2010/main" val="4031453475"/>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3"/>
          <p:cNvSpPr>
            <a:spLocks noGrp="1" noChangeArrowheads="1"/>
          </p:cNvSpPr>
          <p:nvPr>
            <p:ph type="body" idx="4294967295"/>
          </p:nvPr>
        </p:nvSpPr>
        <p:spPr>
          <a:xfrm>
            <a:off x="107950" y="765175"/>
            <a:ext cx="8928100" cy="5688013"/>
          </a:xfrm>
        </p:spPr>
        <p:txBody>
          <a:bodyPr/>
          <a:lstStyle/>
          <a:p>
            <a:pPr marL="0" indent="0" eaLnBrk="1" hangingPunct="1">
              <a:spcBef>
                <a:spcPts val="0"/>
              </a:spcBef>
              <a:buNone/>
            </a:pPr>
            <a:endParaRPr lang="hu-HU" altLang="hu-HU"/>
          </a:p>
        </p:txBody>
      </p:sp>
      <p:sp>
        <p:nvSpPr>
          <p:cNvPr id="7173" name="Rectangle 2"/>
          <p:cNvSpPr>
            <a:spLocks noGrp="1" noChangeArrowheads="1"/>
          </p:cNvSpPr>
          <p:nvPr>
            <p:ph type="title" idx="4294967295"/>
          </p:nvPr>
        </p:nvSpPr>
        <p:spPr/>
        <p:txBody>
          <a:bodyPr/>
          <a:lstStyle/>
          <a:p>
            <a:pPr eaLnBrk="1" hangingPunct="1"/>
            <a:r>
              <a:rPr lang="hu-HU" altLang="hu-HU" dirty="0">
                <a:latin typeface="+mn-lt"/>
              </a:rPr>
              <a:t>Beépített </a:t>
            </a:r>
            <a:r>
              <a:rPr lang="hu-HU" altLang="hu-HU" dirty="0" err="1">
                <a:latin typeface="+mn-lt"/>
              </a:rPr>
              <a:t>delegate</a:t>
            </a:r>
            <a:r>
              <a:rPr lang="hu-HU" altLang="hu-HU" dirty="0">
                <a:latin typeface="+mn-lt"/>
              </a:rPr>
              <a:t> típusok</a:t>
            </a:r>
          </a:p>
        </p:txBody>
      </p:sp>
      <p:graphicFrame>
        <p:nvGraphicFramePr>
          <p:cNvPr id="3" name="Táblázat 2"/>
          <p:cNvGraphicFramePr>
            <a:graphicFrameLocks noGrp="1"/>
          </p:cNvGraphicFramePr>
          <p:nvPr/>
        </p:nvGraphicFramePr>
        <p:xfrm>
          <a:off x="-1" y="693213"/>
          <a:ext cx="9144001" cy="6155491"/>
        </p:xfrm>
        <a:graphic>
          <a:graphicData uri="http://schemas.openxmlformats.org/drawingml/2006/table">
            <a:tbl>
              <a:tblPr bandRow="1">
                <a:tableStyleId>{8A107856-5554-42FB-B03E-39F5DBC370BA}</a:tableStyleId>
              </a:tblPr>
              <a:tblGrid>
                <a:gridCol w="3460478">
                  <a:extLst>
                    <a:ext uri="{9D8B030D-6E8A-4147-A177-3AD203B41FA5}">
                      <a16:colId xmlns:a16="http://schemas.microsoft.com/office/drawing/2014/main" val="20000"/>
                    </a:ext>
                  </a:extLst>
                </a:gridCol>
                <a:gridCol w="2635523">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835906">
                <a:tc>
                  <a:txBody>
                    <a:bodyPr/>
                    <a:lstStyle/>
                    <a:p>
                      <a:pPr algn="l" rtl="0" fontAlgn="ctr"/>
                      <a:r>
                        <a:rPr lang="hu-HU" sz="2400" u="none" strike="noStrike" dirty="0" err="1">
                          <a:effectLst/>
                        </a:rPr>
                        <a:t>Predicate</a:t>
                      </a:r>
                      <a:r>
                        <a:rPr lang="hu-HU" sz="2400" u="none" strike="noStrike" dirty="0">
                          <a:effectLst/>
                        </a:rPr>
                        <a:t>&lt;T&gt;</a:t>
                      </a:r>
                      <a:endParaRPr lang="hu-HU" sz="2400" b="1" i="0" u="none" strike="noStrike" dirty="0">
                        <a:solidFill>
                          <a:srgbClr val="000000"/>
                        </a:solidFill>
                        <a:effectLst/>
                        <a:latin typeface="Calibri"/>
                      </a:endParaRPr>
                    </a:p>
                  </a:txBody>
                  <a:tcPr marL="2262" marR="2262" marT="2262" marB="0" anchor="ctr"/>
                </a:tc>
                <a:tc>
                  <a:txBody>
                    <a:bodyPr/>
                    <a:lstStyle/>
                    <a:p>
                      <a:pPr algn="l" rtl="0" fontAlgn="ctr"/>
                      <a:r>
                        <a:rPr lang="hu-HU" sz="2400" u="none" strike="noStrike" dirty="0" err="1">
                          <a:effectLst/>
                        </a:rPr>
                        <a:t>bool</a:t>
                      </a:r>
                      <a:r>
                        <a:rPr lang="hu-HU" sz="2400" u="none" strike="noStrike" dirty="0">
                          <a:effectLst/>
                        </a:rPr>
                        <a:t>(T)</a:t>
                      </a:r>
                      <a:endParaRPr lang="hu-HU" sz="2400" b="1" i="0" u="none" strike="noStrike" dirty="0">
                        <a:solidFill>
                          <a:srgbClr val="000000"/>
                        </a:solidFill>
                        <a:effectLst/>
                        <a:latin typeface="Calibri"/>
                      </a:endParaRPr>
                    </a:p>
                  </a:txBody>
                  <a:tcPr marL="2262" marR="2262" marT="2262" marB="0" anchor="ctr"/>
                </a:tc>
                <a:tc>
                  <a:txBody>
                    <a:bodyPr/>
                    <a:lstStyle/>
                    <a:p>
                      <a:pPr algn="l" rtl="0" fontAlgn="ctr"/>
                      <a:r>
                        <a:rPr lang="hu-HU" sz="2400" u="none" strike="noStrike">
                          <a:effectLst/>
                        </a:rPr>
                        <a:t>List&lt;T&gt;.Find(), .Exists(), RemoveAll()… </a:t>
                      </a:r>
                      <a:endParaRPr lang="hu-HU" sz="2400" b="1" i="0" u="none" strike="noStrike">
                        <a:solidFill>
                          <a:srgbClr val="000000"/>
                        </a:solidFill>
                        <a:effectLst/>
                        <a:latin typeface="Calibri"/>
                      </a:endParaRPr>
                    </a:p>
                  </a:txBody>
                  <a:tcPr marL="2262" marR="2262" marT="2262" marB="0" anchor="ctr"/>
                </a:tc>
                <a:extLst>
                  <a:ext uri="{0D108BD9-81ED-4DB2-BD59-A6C34878D82A}">
                    <a16:rowId xmlns:a16="http://schemas.microsoft.com/office/drawing/2014/main" val="10000"/>
                  </a:ext>
                </a:extLst>
              </a:tr>
              <a:tr h="717949">
                <a:tc>
                  <a:txBody>
                    <a:bodyPr/>
                    <a:lstStyle/>
                    <a:p>
                      <a:pPr algn="l" rtl="0" fontAlgn="ctr"/>
                      <a:r>
                        <a:rPr lang="hu-HU" sz="2400" u="none" strike="noStrike">
                          <a:effectLst/>
                        </a:rPr>
                        <a:t>Comparison&lt;T&gt;</a:t>
                      </a:r>
                      <a:endParaRPr lang="hu-HU" sz="2400" b="1" i="0" u="none" strike="noStrike">
                        <a:solidFill>
                          <a:srgbClr val="000000"/>
                        </a:solidFill>
                        <a:effectLst/>
                        <a:latin typeface="Calibri"/>
                      </a:endParaRPr>
                    </a:p>
                  </a:txBody>
                  <a:tcPr marL="2262" marR="2262" marT="2262" marB="0" anchor="ctr"/>
                </a:tc>
                <a:tc>
                  <a:txBody>
                    <a:bodyPr/>
                    <a:lstStyle/>
                    <a:p>
                      <a:pPr algn="l" rtl="0" fontAlgn="ctr"/>
                      <a:r>
                        <a:rPr lang="hu-HU" sz="2400" u="none" strike="noStrike">
                          <a:effectLst/>
                        </a:rPr>
                        <a:t>int(T1,T2)</a:t>
                      </a:r>
                      <a:endParaRPr lang="hu-HU" sz="2400" b="1" i="0" u="none" strike="noStrike">
                        <a:solidFill>
                          <a:srgbClr val="000000"/>
                        </a:solidFill>
                        <a:effectLst/>
                        <a:latin typeface="Calibri"/>
                      </a:endParaRPr>
                    </a:p>
                  </a:txBody>
                  <a:tcPr marL="2262" marR="2262" marT="2262" marB="0" anchor="ctr"/>
                </a:tc>
                <a:tc>
                  <a:txBody>
                    <a:bodyPr/>
                    <a:lstStyle/>
                    <a:p>
                      <a:pPr algn="l" rtl="0" fontAlgn="ctr"/>
                      <a:r>
                        <a:rPr lang="hu-HU" sz="2400" u="none" strike="noStrike">
                          <a:effectLst/>
                        </a:rPr>
                        <a:t>List&lt;T&gt;.Sort(), Array.Sort()</a:t>
                      </a:r>
                      <a:endParaRPr lang="hu-HU" sz="2400" b="1" i="0" u="none" strike="noStrike">
                        <a:solidFill>
                          <a:srgbClr val="000000"/>
                        </a:solidFill>
                        <a:effectLst/>
                        <a:latin typeface="Calibri"/>
                      </a:endParaRPr>
                    </a:p>
                  </a:txBody>
                  <a:tcPr marL="2262" marR="2262" marT="2262" marB="0" anchor="ctr"/>
                </a:tc>
                <a:extLst>
                  <a:ext uri="{0D108BD9-81ED-4DB2-BD59-A6C34878D82A}">
                    <a16:rowId xmlns:a16="http://schemas.microsoft.com/office/drawing/2014/main" val="10001"/>
                  </a:ext>
                </a:extLst>
              </a:tr>
              <a:tr h="360081">
                <a:tc>
                  <a:txBody>
                    <a:bodyPr/>
                    <a:lstStyle/>
                    <a:p>
                      <a:pPr algn="l" rtl="0" fontAlgn="ctr"/>
                      <a:r>
                        <a:rPr lang="hu-HU" sz="2400" u="none" strike="noStrike">
                          <a:effectLst/>
                        </a:rPr>
                        <a:t>MethodInvoker</a:t>
                      </a:r>
                      <a:endParaRPr lang="hu-HU" sz="2400" b="1" i="0" u="none" strike="noStrike">
                        <a:solidFill>
                          <a:srgbClr val="000000"/>
                        </a:solidFill>
                        <a:effectLst/>
                        <a:latin typeface="Calibri"/>
                      </a:endParaRPr>
                    </a:p>
                  </a:txBody>
                  <a:tcPr marL="2262" marR="2262" marT="2262" marB="0" anchor="ctr"/>
                </a:tc>
                <a:tc gridSpan="2">
                  <a:txBody>
                    <a:bodyPr/>
                    <a:lstStyle/>
                    <a:p>
                      <a:pPr algn="l" rtl="0" fontAlgn="ctr"/>
                      <a:r>
                        <a:rPr lang="hu-HU" sz="2400" u="none" strike="noStrike">
                          <a:effectLst/>
                        </a:rPr>
                        <a:t>void()</a:t>
                      </a:r>
                      <a:endParaRPr lang="hu-HU" sz="2400" b="1" i="0" u="none" strike="noStrike">
                        <a:solidFill>
                          <a:srgbClr val="000000"/>
                        </a:solidFill>
                        <a:effectLst/>
                        <a:latin typeface="Calibri"/>
                      </a:endParaRPr>
                    </a:p>
                  </a:txBody>
                  <a:tcPr marL="2262" marR="2262" marT="2262" marB="0" anchor="ctr"/>
                </a:tc>
                <a:tc hMerge="1">
                  <a:txBody>
                    <a:bodyPr/>
                    <a:lstStyle/>
                    <a:p>
                      <a:endParaRPr lang="hu-HU"/>
                    </a:p>
                  </a:txBody>
                  <a:tcPr/>
                </a:tc>
                <a:extLst>
                  <a:ext uri="{0D108BD9-81ED-4DB2-BD59-A6C34878D82A}">
                    <a16:rowId xmlns:a16="http://schemas.microsoft.com/office/drawing/2014/main" val="10002"/>
                  </a:ext>
                </a:extLst>
              </a:tr>
              <a:tr h="360081">
                <a:tc>
                  <a:txBody>
                    <a:bodyPr/>
                    <a:lstStyle/>
                    <a:p>
                      <a:pPr algn="l" rtl="0" fontAlgn="ctr"/>
                      <a:r>
                        <a:rPr lang="hu-HU" sz="2400" u="none" strike="noStrike">
                          <a:effectLst/>
                        </a:rPr>
                        <a:t>EventHandler</a:t>
                      </a:r>
                      <a:endParaRPr lang="hu-HU" sz="2400" b="1" i="0" u="none" strike="noStrike">
                        <a:solidFill>
                          <a:srgbClr val="000000"/>
                        </a:solidFill>
                        <a:effectLst/>
                        <a:latin typeface="Calibri"/>
                      </a:endParaRPr>
                    </a:p>
                  </a:txBody>
                  <a:tcPr marL="2262" marR="2262" marT="2262" marB="0" anchor="ctr"/>
                </a:tc>
                <a:tc gridSpan="2">
                  <a:txBody>
                    <a:bodyPr/>
                    <a:lstStyle/>
                    <a:p>
                      <a:pPr algn="l" rtl="0" fontAlgn="ctr"/>
                      <a:r>
                        <a:rPr lang="hu-HU" sz="2400" u="none" strike="noStrike">
                          <a:effectLst/>
                        </a:rPr>
                        <a:t>void(object,EventArgs)</a:t>
                      </a:r>
                      <a:endParaRPr lang="hu-HU" sz="2400" b="1" i="0" u="none" strike="noStrike">
                        <a:solidFill>
                          <a:srgbClr val="000000"/>
                        </a:solidFill>
                        <a:effectLst/>
                        <a:latin typeface="Calibri"/>
                      </a:endParaRPr>
                    </a:p>
                  </a:txBody>
                  <a:tcPr marL="2262" marR="2262" marT="2262" marB="0" anchor="ctr"/>
                </a:tc>
                <a:tc hMerge="1">
                  <a:txBody>
                    <a:bodyPr/>
                    <a:lstStyle/>
                    <a:p>
                      <a:endParaRPr lang="hu-HU"/>
                    </a:p>
                  </a:txBody>
                  <a:tcPr/>
                </a:tc>
                <a:extLst>
                  <a:ext uri="{0D108BD9-81ED-4DB2-BD59-A6C34878D82A}">
                    <a16:rowId xmlns:a16="http://schemas.microsoft.com/office/drawing/2014/main" val="10003"/>
                  </a:ext>
                </a:extLst>
              </a:tr>
              <a:tr h="419039">
                <a:tc>
                  <a:txBody>
                    <a:bodyPr/>
                    <a:lstStyle/>
                    <a:p>
                      <a:pPr algn="l" rtl="0" fontAlgn="ctr"/>
                      <a:r>
                        <a:rPr lang="hu-HU" sz="2400" u="none" strike="noStrike">
                          <a:effectLst/>
                        </a:rPr>
                        <a:t>EventHandler&lt;T&gt;</a:t>
                      </a:r>
                      <a:endParaRPr lang="hu-HU" sz="2400" b="1" i="0" u="none" strike="noStrike">
                        <a:solidFill>
                          <a:srgbClr val="000000"/>
                        </a:solidFill>
                        <a:effectLst/>
                        <a:latin typeface="Calibri"/>
                      </a:endParaRPr>
                    </a:p>
                  </a:txBody>
                  <a:tcPr marL="2262" marR="2262" marT="2262" marB="0" anchor="ctr"/>
                </a:tc>
                <a:tc gridSpan="2">
                  <a:txBody>
                    <a:bodyPr/>
                    <a:lstStyle/>
                    <a:p>
                      <a:pPr algn="l" rtl="0" fontAlgn="ctr"/>
                      <a:r>
                        <a:rPr lang="hu-HU" sz="2400" u="none" strike="noStrike">
                          <a:effectLst/>
                        </a:rPr>
                        <a:t>void(object,T) (T EventArgs utód)</a:t>
                      </a:r>
                      <a:endParaRPr lang="hu-HU" sz="2400" b="1" i="0" u="none" strike="noStrike">
                        <a:solidFill>
                          <a:srgbClr val="000000"/>
                        </a:solidFill>
                        <a:effectLst/>
                        <a:latin typeface="Calibri"/>
                      </a:endParaRPr>
                    </a:p>
                  </a:txBody>
                  <a:tcPr marL="2262" marR="2262" marT="2262" marB="0" anchor="ctr"/>
                </a:tc>
                <a:tc hMerge="1">
                  <a:txBody>
                    <a:bodyPr/>
                    <a:lstStyle/>
                    <a:p>
                      <a:endParaRPr lang="hu-HU"/>
                    </a:p>
                  </a:txBody>
                  <a:tcPr/>
                </a:tc>
                <a:extLst>
                  <a:ext uri="{0D108BD9-81ED-4DB2-BD59-A6C34878D82A}">
                    <a16:rowId xmlns:a16="http://schemas.microsoft.com/office/drawing/2014/main" val="10004"/>
                  </a:ext>
                </a:extLst>
              </a:tr>
              <a:tr h="360081">
                <a:tc>
                  <a:txBody>
                    <a:bodyPr/>
                    <a:lstStyle/>
                    <a:p>
                      <a:pPr algn="l" rtl="0" fontAlgn="ctr"/>
                      <a:r>
                        <a:rPr lang="hu-HU" sz="2400" b="1" u="none" strike="noStrike">
                          <a:effectLst/>
                        </a:rPr>
                        <a:t>Action</a:t>
                      </a:r>
                      <a:endParaRPr lang="hu-HU" sz="2400" b="1" i="0" u="none" strike="noStrike">
                        <a:solidFill>
                          <a:srgbClr val="000000"/>
                        </a:solidFill>
                        <a:effectLst/>
                        <a:latin typeface="Calibri"/>
                      </a:endParaRPr>
                    </a:p>
                  </a:txBody>
                  <a:tcPr marL="2262" marR="2262" marT="2262" marB="0" anchor="ctr"/>
                </a:tc>
                <a:tc gridSpan="2">
                  <a:txBody>
                    <a:bodyPr/>
                    <a:lstStyle/>
                    <a:p>
                      <a:pPr algn="l" rtl="0" fontAlgn="ctr"/>
                      <a:r>
                        <a:rPr lang="hu-HU" sz="2400" b="1" u="none" strike="noStrike">
                          <a:effectLst/>
                        </a:rPr>
                        <a:t>void()</a:t>
                      </a:r>
                      <a:endParaRPr lang="hu-HU" sz="2400" b="1" i="0" u="none" strike="noStrike">
                        <a:solidFill>
                          <a:srgbClr val="000000"/>
                        </a:solidFill>
                        <a:effectLst/>
                        <a:latin typeface="Calibri"/>
                      </a:endParaRPr>
                    </a:p>
                  </a:txBody>
                  <a:tcPr marL="2262" marR="2262" marT="2262" marB="0" anchor="ctr"/>
                </a:tc>
                <a:tc hMerge="1">
                  <a:txBody>
                    <a:bodyPr/>
                    <a:lstStyle/>
                    <a:p>
                      <a:endParaRPr lang="hu-HU"/>
                    </a:p>
                  </a:txBody>
                  <a:tcPr/>
                </a:tc>
                <a:extLst>
                  <a:ext uri="{0D108BD9-81ED-4DB2-BD59-A6C34878D82A}">
                    <a16:rowId xmlns:a16="http://schemas.microsoft.com/office/drawing/2014/main" val="10005"/>
                  </a:ext>
                </a:extLst>
              </a:tr>
              <a:tr h="360081">
                <a:tc>
                  <a:txBody>
                    <a:bodyPr/>
                    <a:lstStyle/>
                    <a:p>
                      <a:pPr algn="l" rtl="0" fontAlgn="ctr"/>
                      <a:r>
                        <a:rPr lang="hu-HU" sz="2400" b="1" u="none" strike="noStrike">
                          <a:effectLst/>
                        </a:rPr>
                        <a:t>Action&lt;T&gt;</a:t>
                      </a:r>
                      <a:endParaRPr lang="hu-HU" sz="2400" b="1" i="0" u="none" strike="noStrike">
                        <a:solidFill>
                          <a:srgbClr val="000000"/>
                        </a:solidFill>
                        <a:effectLst/>
                        <a:latin typeface="Calibri"/>
                      </a:endParaRPr>
                    </a:p>
                  </a:txBody>
                  <a:tcPr marL="2262" marR="2262" marT="2262" marB="0" anchor="ctr"/>
                </a:tc>
                <a:tc gridSpan="2">
                  <a:txBody>
                    <a:bodyPr/>
                    <a:lstStyle/>
                    <a:p>
                      <a:pPr algn="l" rtl="0" fontAlgn="ctr"/>
                      <a:r>
                        <a:rPr lang="hu-HU" sz="2400" b="1" u="none" strike="noStrike">
                          <a:effectLst/>
                        </a:rPr>
                        <a:t>void(T)</a:t>
                      </a:r>
                      <a:endParaRPr lang="hu-HU" sz="2400" b="1" i="0" u="none" strike="noStrike">
                        <a:solidFill>
                          <a:srgbClr val="000000"/>
                        </a:solidFill>
                        <a:effectLst/>
                        <a:latin typeface="Calibri"/>
                      </a:endParaRPr>
                    </a:p>
                  </a:txBody>
                  <a:tcPr marL="2262" marR="2262" marT="2262" marB="0" anchor="ctr"/>
                </a:tc>
                <a:tc hMerge="1">
                  <a:txBody>
                    <a:bodyPr/>
                    <a:lstStyle/>
                    <a:p>
                      <a:endParaRPr lang="hu-HU"/>
                    </a:p>
                  </a:txBody>
                  <a:tcPr/>
                </a:tc>
                <a:extLst>
                  <a:ext uri="{0D108BD9-81ED-4DB2-BD59-A6C34878D82A}">
                    <a16:rowId xmlns:a16="http://schemas.microsoft.com/office/drawing/2014/main" val="10006"/>
                  </a:ext>
                </a:extLst>
              </a:tr>
              <a:tr h="360081">
                <a:tc>
                  <a:txBody>
                    <a:bodyPr/>
                    <a:lstStyle/>
                    <a:p>
                      <a:pPr algn="l" rtl="0" fontAlgn="ctr"/>
                      <a:r>
                        <a:rPr lang="hu-HU" sz="2400" b="1" u="none" strike="noStrike">
                          <a:effectLst/>
                        </a:rPr>
                        <a:t>Action&lt;T1,T2&gt;</a:t>
                      </a:r>
                      <a:endParaRPr lang="hu-HU" sz="2400" b="1" i="0" u="none" strike="noStrike">
                        <a:solidFill>
                          <a:srgbClr val="000000"/>
                        </a:solidFill>
                        <a:effectLst/>
                        <a:latin typeface="Calibri"/>
                      </a:endParaRPr>
                    </a:p>
                  </a:txBody>
                  <a:tcPr marL="2262" marR="2262" marT="2262" marB="0" anchor="ctr"/>
                </a:tc>
                <a:tc gridSpan="2">
                  <a:txBody>
                    <a:bodyPr/>
                    <a:lstStyle/>
                    <a:p>
                      <a:pPr algn="l" rtl="0" fontAlgn="ctr"/>
                      <a:r>
                        <a:rPr lang="hu-HU" sz="2400" b="1" u="none" strike="noStrike">
                          <a:effectLst/>
                        </a:rPr>
                        <a:t>void(T1,T2)</a:t>
                      </a:r>
                      <a:endParaRPr lang="hu-HU" sz="2400" b="1" i="0" u="none" strike="noStrike">
                        <a:solidFill>
                          <a:srgbClr val="000000"/>
                        </a:solidFill>
                        <a:effectLst/>
                        <a:latin typeface="Calibri"/>
                      </a:endParaRPr>
                    </a:p>
                  </a:txBody>
                  <a:tcPr marL="2262" marR="2262" marT="2262" marB="0" anchor="ctr"/>
                </a:tc>
                <a:tc hMerge="1">
                  <a:txBody>
                    <a:bodyPr/>
                    <a:lstStyle/>
                    <a:p>
                      <a:endParaRPr lang="hu-HU"/>
                    </a:p>
                  </a:txBody>
                  <a:tcPr/>
                </a:tc>
                <a:extLst>
                  <a:ext uri="{0D108BD9-81ED-4DB2-BD59-A6C34878D82A}">
                    <a16:rowId xmlns:a16="http://schemas.microsoft.com/office/drawing/2014/main" val="10007"/>
                  </a:ext>
                </a:extLst>
              </a:tr>
              <a:tr h="502412">
                <a:tc>
                  <a:txBody>
                    <a:bodyPr/>
                    <a:lstStyle/>
                    <a:p>
                      <a:pPr algn="l" rtl="0" fontAlgn="ctr"/>
                      <a:r>
                        <a:rPr lang="hu-HU" sz="2400" b="1" u="none" strike="noStrike">
                          <a:effectLst/>
                        </a:rPr>
                        <a:t>Action&lt;T1,T2,...,T16&gt;</a:t>
                      </a:r>
                      <a:endParaRPr lang="hu-HU" sz="2400" b="1" i="0" u="none" strike="noStrike">
                        <a:solidFill>
                          <a:srgbClr val="000000"/>
                        </a:solidFill>
                        <a:effectLst/>
                        <a:latin typeface="Calibri"/>
                      </a:endParaRPr>
                    </a:p>
                  </a:txBody>
                  <a:tcPr marL="2262" marR="2262" marT="2262" marB="0" anchor="ctr"/>
                </a:tc>
                <a:tc gridSpan="2">
                  <a:txBody>
                    <a:bodyPr/>
                    <a:lstStyle/>
                    <a:p>
                      <a:pPr algn="l" rtl="0" fontAlgn="ctr"/>
                      <a:r>
                        <a:rPr lang="hu-HU" sz="2400" b="1" u="none" strike="noStrike">
                          <a:effectLst/>
                        </a:rPr>
                        <a:t>void(T1,T2,...,T16)</a:t>
                      </a:r>
                      <a:endParaRPr lang="hu-HU" sz="2400" b="1" i="0" u="none" strike="noStrike">
                        <a:solidFill>
                          <a:srgbClr val="000000"/>
                        </a:solidFill>
                        <a:effectLst/>
                        <a:latin typeface="Calibri"/>
                      </a:endParaRPr>
                    </a:p>
                  </a:txBody>
                  <a:tcPr marL="2262" marR="2262" marT="2262" marB="0" anchor="ctr"/>
                </a:tc>
                <a:tc hMerge="1">
                  <a:txBody>
                    <a:bodyPr/>
                    <a:lstStyle/>
                    <a:p>
                      <a:endParaRPr lang="hu-HU"/>
                    </a:p>
                  </a:txBody>
                  <a:tcPr/>
                </a:tc>
                <a:extLst>
                  <a:ext uri="{0D108BD9-81ED-4DB2-BD59-A6C34878D82A}">
                    <a16:rowId xmlns:a16="http://schemas.microsoft.com/office/drawing/2014/main" val="10008"/>
                  </a:ext>
                </a:extLst>
              </a:tr>
              <a:tr h="360081">
                <a:tc>
                  <a:txBody>
                    <a:bodyPr/>
                    <a:lstStyle/>
                    <a:p>
                      <a:pPr algn="l" rtl="0" fontAlgn="ctr"/>
                      <a:r>
                        <a:rPr lang="hu-HU" sz="2400" b="1" u="none" strike="noStrike" dirty="0" err="1">
                          <a:effectLst/>
                        </a:rPr>
                        <a:t>Func</a:t>
                      </a:r>
                      <a:r>
                        <a:rPr lang="hu-HU" sz="2400" b="1" u="none" strike="noStrike" dirty="0">
                          <a:effectLst/>
                        </a:rPr>
                        <a:t>&lt;</a:t>
                      </a:r>
                      <a:r>
                        <a:rPr lang="hu-HU" sz="2400" b="1" u="none" strike="noStrike" dirty="0" err="1">
                          <a:effectLst/>
                        </a:rPr>
                        <a:t>TRes</a:t>
                      </a:r>
                      <a:r>
                        <a:rPr lang="hu-HU" sz="2400" b="1" u="none" strike="noStrike" dirty="0">
                          <a:effectLst/>
                        </a:rPr>
                        <a:t>&gt;</a:t>
                      </a:r>
                      <a:endParaRPr lang="hu-HU" sz="2400" b="1" i="0" u="none" strike="noStrike" dirty="0">
                        <a:solidFill>
                          <a:srgbClr val="000000"/>
                        </a:solidFill>
                        <a:effectLst/>
                        <a:latin typeface="Calibri"/>
                      </a:endParaRPr>
                    </a:p>
                  </a:txBody>
                  <a:tcPr marL="2262" marR="2262" marT="2262" marB="0" anchor="ctr"/>
                </a:tc>
                <a:tc gridSpan="2">
                  <a:txBody>
                    <a:bodyPr/>
                    <a:lstStyle/>
                    <a:p>
                      <a:pPr algn="l" rtl="0" fontAlgn="ctr"/>
                      <a:r>
                        <a:rPr lang="hu-HU" sz="2400" b="1" u="none" strike="noStrike">
                          <a:effectLst/>
                        </a:rPr>
                        <a:t>TRes()</a:t>
                      </a:r>
                      <a:endParaRPr lang="hu-HU" sz="2400" b="1" i="0" u="none" strike="noStrike">
                        <a:solidFill>
                          <a:srgbClr val="000000"/>
                        </a:solidFill>
                        <a:effectLst/>
                        <a:latin typeface="Calibri"/>
                      </a:endParaRPr>
                    </a:p>
                  </a:txBody>
                  <a:tcPr marL="2262" marR="2262" marT="2262" marB="0" anchor="ctr"/>
                </a:tc>
                <a:tc hMerge="1">
                  <a:txBody>
                    <a:bodyPr/>
                    <a:lstStyle/>
                    <a:p>
                      <a:endParaRPr lang="hu-HU"/>
                    </a:p>
                  </a:txBody>
                  <a:tcPr/>
                </a:tc>
                <a:extLst>
                  <a:ext uri="{0D108BD9-81ED-4DB2-BD59-A6C34878D82A}">
                    <a16:rowId xmlns:a16="http://schemas.microsoft.com/office/drawing/2014/main" val="10009"/>
                  </a:ext>
                </a:extLst>
              </a:tr>
              <a:tr h="360081">
                <a:tc>
                  <a:txBody>
                    <a:bodyPr/>
                    <a:lstStyle/>
                    <a:p>
                      <a:pPr algn="l" rtl="0" fontAlgn="ctr"/>
                      <a:r>
                        <a:rPr lang="hu-HU" sz="2400" b="1" u="none" strike="noStrike" dirty="0" err="1">
                          <a:effectLst/>
                        </a:rPr>
                        <a:t>Func</a:t>
                      </a:r>
                      <a:r>
                        <a:rPr lang="hu-HU" sz="2400" b="1" u="none" strike="noStrike" dirty="0">
                          <a:effectLst/>
                        </a:rPr>
                        <a:t>&lt;</a:t>
                      </a:r>
                      <a:r>
                        <a:rPr lang="en-US" sz="2400" b="1" u="none" strike="noStrike" dirty="0">
                          <a:effectLst/>
                        </a:rPr>
                        <a:t>T, </a:t>
                      </a:r>
                      <a:r>
                        <a:rPr lang="hu-HU" sz="2400" b="1" u="none" strike="noStrike" dirty="0" err="1">
                          <a:effectLst/>
                        </a:rPr>
                        <a:t>TRes</a:t>
                      </a:r>
                      <a:r>
                        <a:rPr lang="hu-HU" sz="2400" b="1" u="none" strike="noStrike" dirty="0">
                          <a:effectLst/>
                        </a:rPr>
                        <a:t>&gt;</a:t>
                      </a:r>
                      <a:endParaRPr lang="hu-HU" sz="2400" b="1" i="0" u="none" strike="noStrike" dirty="0">
                        <a:solidFill>
                          <a:srgbClr val="000000"/>
                        </a:solidFill>
                        <a:effectLst/>
                        <a:latin typeface="Calibri"/>
                      </a:endParaRPr>
                    </a:p>
                  </a:txBody>
                  <a:tcPr marL="2262" marR="2262" marT="2262" marB="0" anchor="ctr"/>
                </a:tc>
                <a:tc gridSpan="2">
                  <a:txBody>
                    <a:bodyPr/>
                    <a:lstStyle/>
                    <a:p>
                      <a:pPr algn="l" rtl="0" fontAlgn="ctr"/>
                      <a:r>
                        <a:rPr lang="hu-HU" sz="2400" b="1" u="none" strike="noStrike">
                          <a:effectLst/>
                        </a:rPr>
                        <a:t>TRes(T)</a:t>
                      </a:r>
                      <a:endParaRPr lang="hu-HU" sz="2400" b="1" i="0" u="none" strike="noStrike">
                        <a:solidFill>
                          <a:srgbClr val="000000"/>
                        </a:solidFill>
                        <a:effectLst/>
                        <a:latin typeface="Calibri"/>
                      </a:endParaRPr>
                    </a:p>
                  </a:txBody>
                  <a:tcPr marL="2262" marR="2262" marT="2262" marB="0" anchor="ctr"/>
                </a:tc>
                <a:tc hMerge="1">
                  <a:txBody>
                    <a:bodyPr/>
                    <a:lstStyle/>
                    <a:p>
                      <a:endParaRPr lang="hu-HU"/>
                    </a:p>
                  </a:txBody>
                  <a:tcPr/>
                </a:tc>
                <a:extLst>
                  <a:ext uri="{0D108BD9-81ED-4DB2-BD59-A6C34878D82A}">
                    <a16:rowId xmlns:a16="http://schemas.microsoft.com/office/drawing/2014/main" val="10010"/>
                  </a:ext>
                </a:extLst>
              </a:tr>
              <a:tr h="419039">
                <a:tc>
                  <a:txBody>
                    <a:bodyPr/>
                    <a:lstStyle/>
                    <a:p>
                      <a:pPr algn="l" rtl="0" fontAlgn="ctr"/>
                      <a:r>
                        <a:rPr lang="hu-HU" sz="2400" b="1" u="none" strike="noStrike" dirty="0" err="1">
                          <a:effectLst/>
                        </a:rPr>
                        <a:t>Func</a:t>
                      </a:r>
                      <a:r>
                        <a:rPr lang="hu-HU" sz="2400" b="1" u="none" strike="noStrike" dirty="0">
                          <a:effectLst/>
                        </a:rPr>
                        <a:t>&lt;</a:t>
                      </a:r>
                      <a:r>
                        <a:rPr lang="en-US" sz="2400" b="1" u="none" strike="noStrike" dirty="0">
                          <a:effectLst/>
                        </a:rPr>
                        <a:t>T1, T2, </a:t>
                      </a:r>
                      <a:r>
                        <a:rPr lang="hu-HU" sz="2400" b="1" u="none" strike="noStrike" dirty="0" err="1">
                          <a:effectLst/>
                        </a:rPr>
                        <a:t>TRes</a:t>
                      </a:r>
                      <a:r>
                        <a:rPr lang="hu-HU" sz="2400" b="1" u="none" strike="noStrike" dirty="0">
                          <a:effectLst/>
                        </a:rPr>
                        <a:t>&gt;</a:t>
                      </a:r>
                      <a:endParaRPr lang="hu-HU" sz="2400" b="1" i="0" u="none" strike="noStrike" dirty="0">
                        <a:solidFill>
                          <a:srgbClr val="000000"/>
                        </a:solidFill>
                        <a:effectLst/>
                        <a:latin typeface="Calibri"/>
                      </a:endParaRPr>
                    </a:p>
                  </a:txBody>
                  <a:tcPr marL="2262" marR="2262" marT="2262" marB="0" anchor="ctr"/>
                </a:tc>
                <a:tc gridSpan="2">
                  <a:txBody>
                    <a:bodyPr/>
                    <a:lstStyle/>
                    <a:p>
                      <a:pPr algn="l" rtl="0" fontAlgn="ctr"/>
                      <a:r>
                        <a:rPr lang="hu-HU" sz="2400" b="1" u="none" strike="noStrike">
                          <a:effectLst/>
                        </a:rPr>
                        <a:t>TRes(T1,T2)</a:t>
                      </a:r>
                      <a:endParaRPr lang="hu-HU" sz="2400" b="1" i="0" u="none" strike="noStrike">
                        <a:solidFill>
                          <a:srgbClr val="000000"/>
                        </a:solidFill>
                        <a:effectLst/>
                        <a:latin typeface="Calibri"/>
                      </a:endParaRPr>
                    </a:p>
                  </a:txBody>
                  <a:tcPr marL="2262" marR="2262" marT="2262" marB="0" anchor="ctr"/>
                </a:tc>
                <a:tc hMerge="1">
                  <a:txBody>
                    <a:bodyPr/>
                    <a:lstStyle/>
                    <a:p>
                      <a:endParaRPr lang="hu-HU"/>
                    </a:p>
                  </a:txBody>
                  <a:tcPr/>
                </a:tc>
                <a:extLst>
                  <a:ext uri="{0D108BD9-81ED-4DB2-BD59-A6C34878D82A}">
                    <a16:rowId xmlns:a16="http://schemas.microsoft.com/office/drawing/2014/main" val="10011"/>
                  </a:ext>
                </a:extLst>
              </a:tr>
              <a:tr h="669159">
                <a:tc>
                  <a:txBody>
                    <a:bodyPr/>
                    <a:lstStyle/>
                    <a:p>
                      <a:pPr algn="l" rtl="0" fontAlgn="ctr"/>
                      <a:r>
                        <a:rPr lang="hu-HU" sz="2400" b="1" u="none" strike="noStrike" dirty="0" err="1">
                          <a:effectLst/>
                        </a:rPr>
                        <a:t>Func</a:t>
                      </a:r>
                      <a:r>
                        <a:rPr lang="hu-HU" sz="2400" b="1" u="none" strike="noStrike" dirty="0">
                          <a:effectLst/>
                        </a:rPr>
                        <a:t>&lt;T1, T2, ... T16</a:t>
                      </a:r>
                      <a:r>
                        <a:rPr lang="en-US" sz="2400" b="1" u="none" strike="noStrike" dirty="0">
                          <a:effectLst/>
                        </a:rPr>
                        <a:t>, </a:t>
                      </a:r>
                      <a:r>
                        <a:rPr lang="hu-HU" sz="2400" b="1" u="none" strike="noStrike" dirty="0" err="1">
                          <a:effectLst/>
                        </a:rPr>
                        <a:t>TRes</a:t>
                      </a:r>
                      <a:r>
                        <a:rPr lang="hu-HU" sz="2400" b="1" u="none" strike="noStrike" dirty="0">
                          <a:effectLst/>
                        </a:rPr>
                        <a:t>&gt;</a:t>
                      </a:r>
                      <a:endParaRPr lang="hu-HU" sz="2400" b="1" i="0" u="none" strike="noStrike" dirty="0">
                        <a:solidFill>
                          <a:srgbClr val="000000"/>
                        </a:solidFill>
                        <a:effectLst/>
                        <a:latin typeface="Calibri"/>
                      </a:endParaRPr>
                    </a:p>
                  </a:txBody>
                  <a:tcPr marL="2262" marR="2262" marT="2262" marB="0" anchor="ctr"/>
                </a:tc>
                <a:tc gridSpan="2">
                  <a:txBody>
                    <a:bodyPr/>
                    <a:lstStyle/>
                    <a:p>
                      <a:pPr algn="l" rtl="0" fontAlgn="ctr"/>
                      <a:r>
                        <a:rPr lang="hu-HU" sz="2400" b="1" u="none" strike="noStrike" dirty="0" err="1">
                          <a:effectLst/>
                        </a:rPr>
                        <a:t>TRes</a:t>
                      </a:r>
                      <a:r>
                        <a:rPr lang="hu-HU" sz="2400" b="1" u="none" strike="noStrike" dirty="0">
                          <a:effectLst/>
                        </a:rPr>
                        <a:t>(T1,T2,...,T16)</a:t>
                      </a:r>
                      <a:endParaRPr lang="hu-HU" sz="2400" b="1" i="0" u="none" strike="noStrike" dirty="0">
                        <a:solidFill>
                          <a:srgbClr val="000000"/>
                        </a:solidFill>
                        <a:effectLst/>
                        <a:latin typeface="Calibri"/>
                      </a:endParaRPr>
                    </a:p>
                  </a:txBody>
                  <a:tcPr marL="2262" marR="2262" marT="2262" marB="0" anchor="ctr"/>
                </a:tc>
                <a:tc hMerge="1">
                  <a:txBody>
                    <a:bodyPr/>
                    <a:lstStyle/>
                    <a:p>
                      <a:endParaRPr lang="hu-HU"/>
                    </a:p>
                  </a:txBody>
                  <a:tcPr/>
                </a:tc>
                <a:extLst>
                  <a:ext uri="{0D108BD9-81ED-4DB2-BD59-A6C34878D82A}">
                    <a16:rowId xmlns:a16="http://schemas.microsoft.com/office/drawing/2014/main" val="10012"/>
                  </a:ext>
                </a:extLst>
              </a:tr>
            </a:tbl>
          </a:graphicData>
        </a:graphic>
      </p:graphicFrame>
      <p:sp>
        <p:nvSpPr>
          <p:cNvPr id="2" name="Dia számának helye 1"/>
          <p:cNvSpPr>
            <a:spLocks noGrp="1"/>
          </p:cNvSpPr>
          <p:nvPr>
            <p:ph type="sldNum" sz="quarter" idx="11"/>
          </p:nvPr>
        </p:nvSpPr>
        <p:spPr/>
        <p:txBody>
          <a:bodyPr/>
          <a:lstStyle/>
          <a:p>
            <a:pPr>
              <a:defRPr/>
            </a:pPr>
            <a:fld id="{9E84FC66-0273-4651-909C-21EC6C7CCEC1}" type="slidenum">
              <a:rPr lang="hu-HU" smtClean="0"/>
              <a:pPr>
                <a:defRPr/>
              </a:pPr>
              <a:t>7</a:t>
            </a:fld>
            <a:endParaRPr lang="hu-HU"/>
          </a:p>
        </p:txBody>
      </p:sp>
    </p:spTree>
    <p:extLst>
      <p:ext uri="{BB962C8B-B14F-4D97-AF65-F5344CB8AC3E}">
        <p14:creationId xmlns:p14="http://schemas.microsoft.com/office/powerpoint/2010/main" val="520676101"/>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3"/>
          <p:cNvSpPr>
            <a:spLocks noGrp="1" noChangeArrowheads="1"/>
          </p:cNvSpPr>
          <p:nvPr>
            <p:ph type="body" idx="4294967295"/>
          </p:nvPr>
        </p:nvSpPr>
        <p:spPr>
          <a:xfrm>
            <a:off x="107950" y="765175"/>
            <a:ext cx="8928100" cy="5688013"/>
          </a:xfrm>
        </p:spPr>
        <p:txBody>
          <a:bodyPr/>
          <a:lstStyle/>
          <a:p>
            <a:pPr eaLnBrk="1" hangingPunct="1">
              <a:spcBef>
                <a:spcPts val="0"/>
              </a:spcBef>
            </a:pPr>
            <a:r>
              <a:rPr lang="hu-HU" altLang="hu-HU" sz="2800" dirty="0"/>
              <a:t>Sokszor paraméterként! </a:t>
            </a:r>
          </a:p>
        </p:txBody>
      </p:sp>
      <p:sp>
        <p:nvSpPr>
          <p:cNvPr id="7173" name="Rectangle 2"/>
          <p:cNvSpPr>
            <a:spLocks noGrp="1" noChangeArrowheads="1"/>
          </p:cNvSpPr>
          <p:nvPr>
            <p:ph type="title" idx="4294967295"/>
          </p:nvPr>
        </p:nvSpPr>
        <p:spPr/>
        <p:txBody>
          <a:bodyPr/>
          <a:lstStyle/>
          <a:p>
            <a:pPr eaLnBrk="1" hangingPunct="1"/>
            <a:r>
              <a:rPr lang="hu-HU" altLang="hu-HU" dirty="0" err="1">
                <a:latin typeface="+mn-lt"/>
              </a:rPr>
              <a:t>Delegate</a:t>
            </a:r>
            <a:r>
              <a:rPr lang="hu-HU" altLang="hu-HU" dirty="0">
                <a:latin typeface="+mn-lt"/>
              </a:rPr>
              <a:t> használata a gyakorlatban</a:t>
            </a:r>
          </a:p>
        </p:txBody>
      </p:sp>
      <p:sp>
        <p:nvSpPr>
          <p:cNvPr id="7" name="Szövegdoboz 6"/>
          <p:cNvSpPr txBox="1">
            <a:spLocks noChangeArrowheads="1"/>
          </p:cNvSpPr>
          <p:nvPr/>
        </p:nvSpPr>
        <p:spPr bwMode="auto">
          <a:xfrm>
            <a:off x="467430" y="1268700"/>
            <a:ext cx="8209140" cy="3416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a:r>
              <a:rPr lang="hu-HU" sz="1800" dirty="0">
                <a:solidFill>
                  <a:srgbClr val="0000FF"/>
                </a:solidFill>
                <a:highlight>
                  <a:srgbClr val="FFFFFF"/>
                </a:highlight>
                <a:latin typeface="Consolas"/>
              </a:rPr>
              <a:t>private</a:t>
            </a:r>
            <a:r>
              <a:rPr lang="hu-HU" sz="1800" dirty="0">
                <a:solidFill>
                  <a:srgbClr val="000000"/>
                </a:solidFill>
                <a:highlight>
                  <a:srgbClr val="FFFFFF"/>
                </a:highlight>
                <a:latin typeface="Consolas"/>
              </a:rPr>
              <a:t> </a:t>
            </a:r>
            <a:r>
              <a:rPr lang="hu-HU" sz="1800" dirty="0">
                <a:solidFill>
                  <a:srgbClr val="0000FF"/>
                </a:solidFill>
                <a:highlight>
                  <a:srgbClr val="FFFFFF"/>
                </a:highlight>
                <a:latin typeface="Consolas"/>
              </a:rPr>
              <a:t>bool</a:t>
            </a:r>
            <a:r>
              <a:rPr lang="hu-HU" sz="1800" dirty="0">
                <a:solidFill>
                  <a:srgbClr val="000000"/>
                </a:solidFill>
                <a:highlight>
                  <a:srgbClr val="FFFFFF"/>
                </a:highlight>
                <a:latin typeface="Consolas"/>
              </a:rPr>
              <a:t> ParosE(</a:t>
            </a:r>
            <a:r>
              <a:rPr lang="hu-HU" sz="1800" dirty="0">
                <a:solidFill>
                  <a:srgbClr val="0000FF"/>
                </a:solidFill>
                <a:highlight>
                  <a:srgbClr val="FFFFFF"/>
                </a:highlight>
                <a:latin typeface="Consolas"/>
              </a:rPr>
              <a:t>int</a:t>
            </a:r>
            <a:r>
              <a:rPr lang="hu-HU" sz="1800" dirty="0">
                <a:solidFill>
                  <a:srgbClr val="000000"/>
                </a:solidFill>
                <a:highlight>
                  <a:srgbClr val="FFFFFF"/>
                </a:highlight>
                <a:latin typeface="Consolas"/>
              </a:rPr>
              <a:t> i)</a:t>
            </a:r>
          </a:p>
          <a:p>
            <a:pPr algn="l"/>
            <a:r>
              <a:rPr lang="hu-HU" sz="1800" dirty="0">
                <a:solidFill>
                  <a:srgbClr val="000000"/>
                </a:solidFill>
                <a:highlight>
                  <a:srgbClr val="FFFFFF"/>
                </a:highlight>
                <a:latin typeface="Consolas"/>
              </a:rPr>
              <a:t>{</a:t>
            </a:r>
          </a:p>
          <a:p>
            <a:pPr algn="l"/>
            <a:r>
              <a:rPr lang="hu-HU" sz="1800" dirty="0">
                <a:solidFill>
                  <a:srgbClr val="0000FF"/>
                </a:solidFill>
                <a:highlight>
                  <a:srgbClr val="FFFFFF"/>
                </a:highlight>
                <a:latin typeface="Consolas"/>
              </a:rPr>
              <a:t>	return</a:t>
            </a:r>
            <a:r>
              <a:rPr lang="hu-HU" sz="1800" dirty="0">
                <a:solidFill>
                  <a:srgbClr val="000000"/>
                </a:solidFill>
                <a:highlight>
                  <a:srgbClr val="FFFFFF"/>
                </a:highlight>
                <a:latin typeface="Consolas"/>
              </a:rPr>
              <a:t> i % 2 == 0;</a:t>
            </a:r>
          </a:p>
          <a:p>
            <a:pPr algn="l"/>
            <a:r>
              <a:rPr lang="hu-HU" sz="1800" dirty="0">
                <a:solidFill>
                  <a:srgbClr val="000000"/>
                </a:solidFill>
                <a:highlight>
                  <a:srgbClr val="FFFFFF"/>
                </a:highlight>
                <a:latin typeface="Consolas"/>
              </a:rPr>
              <a:t>}</a:t>
            </a:r>
          </a:p>
          <a:p>
            <a:pPr algn="l"/>
            <a:r>
              <a:rPr lang="hu-HU" sz="1800" dirty="0">
                <a:solidFill>
                  <a:srgbClr val="0000FF"/>
                </a:solidFill>
                <a:highlight>
                  <a:srgbClr val="FFFFFF"/>
                </a:highlight>
                <a:latin typeface="Consolas"/>
              </a:rPr>
              <a:t>private</a:t>
            </a:r>
            <a:r>
              <a:rPr lang="hu-HU" sz="1800" dirty="0">
                <a:solidFill>
                  <a:srgbClr val="000000"/>
                </a:solidFill>
                <a:highlight>
                  <a:srgbClr val="FFFFFF"/>
                </a:highlight>
                <a:latin typeface="Consolas"/>
              </a:rPr>
              <a:t> </a:t>
            </a:r>
            <a:r>
              <a:rPr lang="hu-HU" sz="1800" dirty="0">
                <a:solidFill>
                  <a:srgbClr val="0000FF"/>
                </a:solidFill>
                <a:highlight>
                  <a:srgbClr val="FFFFFF"/>
                </a:highlight>
                <a:latin typeface="Consolas"/>
              </a:rPr>
              <a:t>int</a:t>
            </a:r>
            <a:r>
              <a:rPr lang="hu-HU" sz="1800" dirty="0">
                <a:solidFill>
                  <a:srgbClr val="000000"/>
                </a:solidFill>
                <a:highlight>
                  <a:srgbClr val="FFFFFF"/>
                </a:highlight>
                <a:latin typeface="Consolas"/>
              </a:rPr>
              <a:t> ParosakatElore(</a:t>
            </a:r>
            <a:r>
              <a:rPr lang="hu-HU" sz="1800" dirty="0">
                <a:solidFill>
                  <a:srgbClr val="0000FF"/>
                </a:solidFill>
                <a:highlight>
                  <a:srgbClr val="FFFFFF"/>
                </a:highlight>
                <a:latin typeface="Consolas"/>
              </a:rPr>
              <a:t>int</a:t>
            </a:r>
            <a:r>
              <a:rPr lang="hu-HU" sz="1800" dirty="0">
                <a:solidFill>
                  <a:srgbClr val="000000"/>
                </a:solidFill>
                <a:highlight>
                  <a:srgbClr val="FFFFFF"/>
                </a:highlight>
                <a:latin typeface="Consolas"/>
              </a:rPr>
              <a:t> i1, </a:t>
            </a:r>
            <a:r>
              <a:rPr lang="hu-HU" sz="1800" dirty="0">
                <a:solidFill>
                  <a:srgbClr val="0000FF"/>
                </a:solidFill>
                <a:highlight>
                  <a:srgbClr val="FFFFFF"/>
                </a:highlight>
                <a:latin typeface="Consolas"/>
              </a:rPr>
              <a:t>int</a:t>
            </a:r>
            <a:r>
              <a:rPr lang="hu-HU" sz="1800" dirty="0">
                <a:solidFill>
                  <a:srgbClr val="000000"/>
                </a:solidFill>
                <a:highlight>
                  <a:srgbClr val="FFFFFF"/>
                </a:highlight>
                <a:latin typeface="Consolas"/>
              </a:rPr>
              <a:t> i2)</a:t>
            </a:r>
          </a:p>
          <a:p>
            <a:pPr algn="l"/>
            <a:r>
              <a:rPr lang="hu-HU" sz="1800" dirty="0">
                <a:solidFill>
                  <a:srgbClr val="000000"/>
                </a:solidFill>
                <a:highlight>
                  <a:srgbClr val="FFFFFF"/>
                </a:highlight>
                <a:latin typeface="Consolas"/>
              </a:rPr>
              <a:t>{</a:t>
            </a:r>
          </a:p>
          <a:p>
            <a:pPr algn="l"/>
            <a:r>
              <a:rPr lang="hu-HU" sz="1800" dirty="0">
                <a:solidFill>
                  <a:srgbClr val="0000FF"/>
                </a:solidFill>
                <a:highlight>
                  <a:srgbClr val="FFFFFF"/>
                </a:highlight>
                <a:latin typeface="Consolas"/>
              </a:rPr>
              <a:t>	bool</a:t>
            </a:r>
            <a:r>
              <a:rPr lang="hu-HU" sz="1800" dirty="0">
                <a:solidFill>
                  <a:srgbClr val="000000"/>
                </a:solidFill>
                <a:highlight>
                  <a:srgbClr val="FFFFFF"/>
                </a:highlight>
                <a:latin typeface="Consolas"/>
              </a:rPr>
              <a:t> i1Paros = ParosE(i1);</a:t>
            </a:r>
          </a:p>
          <a:p>
            <a:pPr algn="l"/>
            <a:r>
              <a:rPr lang="hu-HU" sz="1800" dirty="0">
                <a:solidFill>
                  <a:srgbClr val="0000FF"/>
                </a:solidFill>
                <a:highlight>
                  <a:srgbClr val="FFFFFF"/>
                </a:highlight>
                <a:latin typeface="Consolas"/>
              </a:rPr>
              <a:t>	bool</a:t>
            </a:r>
            <a:r>
              <a:rPr lang="hu-HU" sz="1800" dirty="0">
                <a:solidFill>
                  <a:srgbClr val="000000"/>
                </a:solidFill>
                <a:highlight>
                  <a:srgbClr val="FFFFFF"/>
                </a:highlight>
                <a:latin typeface="Consolas"/>
              </a:rPr>
              <a:t> i2Paros = ParosE(i2);</a:t>
            </a:r>
          </a:p>
          <a:p>
            <a:pPr algn="l"/>
            <a:r>
              <a:rPr lang="hu-HU" sz="1800" dirty="0">
                <a:solidFill>
                  <a:srgbClr val="0000FF"/>
                </a:solidFill>
                <a:highlight>
                  <a:srgbClr val="FFFFFF"/>
                </a:highlight>
                <a:latin typeface="Consolas"/>
              </a:rPr>
              <a:t>	if</a:t>
            </a:r>
            <a:r>
              <a:rPr lang="hu-HU" sz="1800" dirty="0">
                <a:solidFill>
                  <a:srgbClr val="000000"/>
                </a:solidFill>
                <a:highlight>
                  <a:srgbClr val="FFFFFF"/>
                </a:highlight>
                <a:latin typeface="Consolas"/>
              </a:rPr>
              <a:t> (i1Paros &amp;&amp; !i2Paros) </a:t>
            </a:r>
            <a:r>
              <a:rPr lang="hu-HU" sz="1800" dirty="0">
                <a:solidFill>
                  <a:srgbClr val="0000FF"/>
                </a:solidFill>
                <a:highlight>
                  <a:srgbClr val="FFFFFF"/>
                </a:highlight>
                <a:latin typeface="Consolas"/>
              </a:rPr>
              <a:t>return</a:t>
            </a:r>
            <a:r>
              <a:rPr lang="hu-HU" sz="1800" dirty="0">
                <a:solidFill>
                  <a:srgbClr val="000000"/>
                </a:solidFill>
                <a:highlight>
                  <a:srgbClr val="FFFFFF"/>
                </a:highlight>
                <a:latin typeface="Consolas"/>
              </a:rPr>
              <a:t> -1;</a:t>
            </a:r>
          </a:p>
          <a:p>
            <a:pPr algn="l"/>
            <a:r>
              <a:rPr lang="hu-HU" sz="1800" dirty="0">
                <a:solidFill>
                  <a:srgbClr val="000000"/>
                </a:solidFill>
                <a:highlight>
                  <a:srgbClr val="FFFFFF"/>
                </a:highlight>
                <a:latin typeface="Consolas"/>
              </a:rPr>
              <a:t>       </a:t>
            </a:r>
            <a:r>
              <a:rPr lang="hu-HU" sz="1800" dirty="0">
                <a:solidFill>
                  <a:srgbClr val="0000FF"/>
                </a:solidFill>
                <a:highlight>
                  <a:srgbClr val="FFFFFF"/>
                </a:highlight>
                <a:latin typeface="Consolas"/>
              </a:rPr>
              <a:t>else</a:t>
            </a:r>
            <a:r>
              <a:rPr lang="hu-HU" sz="1800" dirty="0">
                <a:solidFill>
                  <a:srgbClr val="000000"/>
                </a:solidFill>
                <a:highlight>
                  <a:srgbClr val="FFFFFF"/>
                </a:highlight>
                <a:latin typeface="Consolas"/>
              </a:rPr>
              <a:t> </a:t>
            </a:r>
            <a:r>
              <a:rPr lang="hu-HU" sz="1800" dirty="0">
                <a:solidFill>
                  <a:srgbClr val="0000FF"/>
                </a:solidFill>
                <a:highlight>
                  <a:srgbClr val="FFFFFF"/>
                </a:highlight>
                <a:latin typeface="Consolas"/>
              </a:rPr>
              <a:t>if</a:t>
            </a:r>
            <a:r>
              <a:rPr lang="hu-HU" sz="1800" dirty="0">
                <a:solidFill>
                  <a:srgbClr val="000000"/>
                </a:solidFill>
                <a:highlight>
                  <a:srgbClr val="FFFFFF"/>
                </a:highlight>
                <a:latin typeface="Consolas"/>
              </a:rPr>
              <a:t> (!i1Paros &amp;&amp; i2Paros) </a:t>
            </a:r>
            <a:r>
              <a:rPr lang="hu-HU" sz="1800" dirty="0">
                <a:solidFill>
                  <a:srgbClr val="0000FF"/>
                </a:solidFill>
                <a:highlight>
                  <a:srgbClr val="FFFFFF"/>
                </a:highlight>
                <a:latin typeface="Consolas"/>
              </a:rPr>
              <a:t>return</a:t>
            </a:r>
            <a:r>
              <a:rPr lang="hu-HU" sz="1800" dirty="0">
                <a:solidFill>
                  <a:srgbClr val="000000"/>
                </a:solidFill>
                <a:highlight>
                  <a:srgbClr val="FFFFFF"/>
                </a:highlight>
                <a:latin typeface="Consolas"/>
              </a:rPr>
              <a:t> 1;</a:t>
            </a:r>
          </a:p>
          <a:p>
            <a:pPr algn="l"/>
            <a:r>
              <a:rPr lang="hu-HU" sz="1800" dirty="0">
                <a:solidFill>
                  <a:srgbClr val="000000"/>
                </a:solidFill>
                <a:highlight>
                  <a:srgbClr val="FFFFFF"/>
                </a:highlight>
                <a:latin typeface="Consolas"/>
              </a:rPr>
              <a:t>       </a:t>
            </a:r>
            <a:r>
              <a:rPr lang="hu-HU" sz="1800" dirty="0">
                <a:solidFill>
                  <a:srgbClr val="0000FF"/>
                </a:solidFill>
                <a:highlight>
                  <a:srgbClr val="FFFFFF"/>
                </a:highlight>
                <a:latin typeface="Consolas"/>
              </a:rPr>
              <a:t>else</a:t>
            </a:r>
            <a:r>
              <a:rPr lang="hu-HU" sz="1800" dirty="0">
                <a:solidFill>
                  <a:srgbClr val="000000"/>
                </a:solidFill>
                <a:highlight>
                  <a:srgbClr val="FFFFFF"/>
                </a:highlight>
                <a:latin typeface="Consolas"/>
              </a:rPr>
              <a:t> </a:t>
            </a:r>
            <a:r>
              <a:rPr lang="hu-HU" sz="1800" dirty="0">
                <a:solidFill>
                  <a:srgbClr val="0000FF"/>
                </a:solidFill>
                <a:highlight>
                  <a:srgbClr val="FFFFFF"/>
                </a:highlight>
                <a:latin typeface="Consolas"/>
              </a:rPr>
              <a:t>return</a:t>
            </a:r>
            <a:r>
              <a:rPr lang="hu-HU" sz="1800" dirty="0">
                <a:solidFill>
                  <a:srgbClr val="000000"/>
                </a:solidFill>
                <a:highlight>
                  <a:srgbClr val="FFFFFF"/>
                </a:highlight>
                <a:latin typeface="Consolas"/>
              </a:rPr>
              <a:t> 0;</a:t>
            </a:r>
          </a:p>
          <a:p>
            <a:pPr algn="l"/>
            <a:r>
              <a:rPr lang="hu-HU" sz="1800" dirty="0">
                <a:solidFill>
                  <a:srgbClr val="000000"/>
                </a:solidFill>
                <a:highlight>
                  <a:srgbClr val="FFFFFF"/>
                </a:highlight>
                <a:latin typeface="Consolas"/>
              </a:rPr>
              <a:t>}</a:t>
            </a:r>
            <a:endParaRPr lang="hu-HU" sz="1800" kern="0" dirty="0">
              <a:solidFill>
                <a:srgbClr val="000000"/>
              </a:solidFill>
              <a:latin typeface="Consolas"/>
              <a:ea typeface="Calibri"/>
              <a:cs typeface="Times New Roman"/>
            </a:endParaRPr>
          </a:p>
        </p:txBody>
      </p:sp>
      <p:sp>
        <p:nvSpPr>
          <p:cNvPr id="8" name="Szövegdoboz 7"/>
          <p:cNvSpPr txBox="1">
            <a:spLocks noChangeArrowheads="1"/>
          </p:cNvSpPr>
          <p:nvPr/>
        </p:nvSpPr>
        <p:spPr bwMode="auto">
          <a:xfrm>
            <a:off x="467430" y="4941210"/>
            <a:ext cx="8209140" cy="17543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4B4B36"/>
                </a:solidFill>
                <a:latin typeface="Calibri" pitchFamily="34" charset="0"/>
              </a:defRPr>
            </a:lvl1pPr>
            <a:lvl2pPr marL="742950" indent="-285750" eaLnBrk="0" hangingPunct="0">
              <a:defRPr sz="2400">
                <a:solidFill>
                  <a:srgbClr val="4B4B36"/>
                </a:solidFill>
                <a:latin typeface="Calibri" pitchFamily="34" charset="0"/>
              </a:defRPr>
            </a:lvl2pPr>
            <a:lvl3pPr marL="1143000" indent="-228600" eaLnBrk="0" hangingPunct="0">
              <a:defRPr sz="2400">
                <a:solidFill>
                  <a:srgbClr val="4B4B36"/>
                </a:solidFill>
                <a:latin typeface="Calibri" pitchFamily="34" charset="0"/>
              </a:defRPr>
            </a:lvl3pPr>
            <a:lvl4pPr marL="1600200" indent="-228600" eaLnBrk="0" hangingPunct="0">
              <a:defRPr sz="2400">
                <a:solidFill>
                  <a:srgbClr val="4B4B36"/>
                </a:solidFill>
                <a:latin typeface="Calibri" pitchFamily="34" charset="0"/>
              </a:defRPr>
            </a:lvl4pPr>
            <a:lvl5pPr marL="2057400" indent="-228600" eaLnBrk="0" hangingPunct="0">
              <a:defRPr sz="2400">
                <a:solidFill>
                  <a:srgbClr val="4B4B36"/>
                </a:solidFill>
                <a:latin typeface="Calibri" pitchFamily="34" charset="0"/>
              </a:defRPr>
            </a:lvl5pPr>
            <a:lvl6pPr marL="2514600" indent="-228600" algn="ctr" eaLnBrk="0" fontAlgn="base" hangingPunct="0">
              <a:spcBef>
                <a:spcPct val="0"/>
              </a:spcBef>
              <a:spcAft>
                <a:spcPct val="0"/>
              </a:spcAft>
              <a:defRPr sz="2400">
                <a:solidFill>
                  <a:srgbClr val="4B4B36"/>
                </a:solidFill>
                <a:latin typeface="Calibri" pitchFamily="34" charset="0"/>
              </a:defRPr>
            </a:lvl6pPr>
            <a:lvl7pPr marL="2971800" indent="-228600" algn="ctr" eaLnBrk="0" fontAlgn="base" hangingPunct="0">
              <a:spcBef>
                <a:spcPct val="0"/>
              </a:spcBef>
              <a:spcAft>
                <a:spcPct val="0"/>
              </a:spcAft>
              <a:defRPr sz="2400">
                <a:solidFill>
                  <a:srgbClr val="4B4B36"/>
                </a:solidFill>
                <a:latin typeface="Calibri" pitchFamily="34" charset="0"/>
              </a:defRPr>
            </a:lvl7pPr>
            <a:lvl8pPr marL="3429000" indent="-228600" algn="ctr" eaLnBrk="0" fontAlgn="base" hangingPunct="0">
              <a:spcBef>
                <a:spcPct val="0"/>
              </a:spcBef>
              <a:spcAft>
                <a:spcPct val="0"/>
              </a:spcAft>
              <a:defRPr sz="2400">
                <a:solidFill>
                  <a:srgbClr val="4B4B36"/>
                </a:solidFill>
                <a:latin typeface="Calibri" pitchFamily="34" charset="0"/>
              </a:defRPr>
            </a:lvl8pPr>
            <a:lvl9pPr marL="3886200" indent="-228600" algn="ctr" eaLnBrk="0" fontAlgn="base" hangingPunct="0">
              <a:spcBef>
                <a:spcPct val="0"/>
              </a:spcBef>
              <a:spcAft>
                <a:spcPct val="0"/>
              </a:spcAft>
              <a:defRPr sz="2400">
                <a:solidFill>
                  <a:srgbClr val="4B4B36"/>
                </a:solidFill>
                <a:latin typeface="Calibri" pitchFamily="34" charset="0"/>
              </a:defRPr>
            </a:lvl9pPr>
          </a:lstStyle>
          <a:p>
            <a:pPr algn="l"/>
            <a:r>
              <a:rPr lang="en-GB" sz="1800" dirty="0" err="1">
                <a:solidFill>
                  <a:srgbClr val="0000FF"/>
                </a:solidFill>
                <a:highlight>
                  <a:srgbClr val="FFFFFF"/>
                </a:highlight>
                <a:latin typeface="Consolas"/>
              </a:rPr>
              <a:t>int</a:t>
            </a:r>
            <a:r>
              <a:rPr lang="en-GB" sz="1800" dirty="0">
                <a:solidFill>
                  <a:srgbClr val="000000"/>
                </a:solidFill>
                <a:highlight>
                  <a:srgbClr val="FFFFFF"/>
                </a:highlight>
                <a:latin typeface="Consolas"/>
              </a:rPr>
              <a:t>[] tomb</a:t>
            </a:r>
            <a:r>
              <a:rPr lang="hu-HU" sz="1800" dirty="0">
                <a:solidFill>
                  <a:srgbClr val="000000"/>
                </a:solidFill>
                <a:highlight>
                  <a:srgbClr val="FFFFFF"/>
                </a:highlight>
                <a:latin typeface="Consolas"/>
              </a:rPr>
              <a:t>;</a:t>
            </a:r>
            <a:r>
              <a:rPr lang="en-GB" sz="1800" dirty="0">
                <a:solidFill>
                  <a:srgbClr val="000000"/>
                </a:solidFill>
                <a:highlight>
                  <a:srgbClr val="FFFFFF"/>
                </a:highlight>
                <a:latin typeface="Consolas"/>
              </a:rPr>
              <a:t> </a:t>
            </a:r>
            <a:r>
              <a:rPr lang="hu-HU" sz="1800" dirty="0">
                <a:solidFill>
                  <a:srgbClr val="2B91AF"/>
                </a:solidFill>
                <a:highlight>
                  <a:srgbClr val="FFFFFF"/>
                </a:highlight>
                <a:latin typeface="Consolas"/>
              </a:rPr>
              <a:t>List</a:t>
            </a:r>
            <a:r>
              <a:rPr lang="hu-HU" sz="1800" dirty="0">
                <a:solidFill>
                  <a:srgbClr val="000000"/>
                </a:solidFill>
                <a:highlight>
                  <a:srgbClr val="FFFFFF"/>
                </a:highlight>
                <a:latin typeface="Consolas"/>
              </a:rPr>
              <a:t>&lt;</a:t>
            </a:r>
            <a:r>
              <a:rPr lang="hu-HU" sz="1800" dirty="0">
                <a:solidFill>
                  <a:srgbClr val="0000FF"/>
                </a:solidFill>
                <a:highlight>
                  <a:srgbClr val="FFFFFF"/>
                </a:highlight>
                <a:latin typeface="Consolas"/>
              </a:rPr>
              <a:t>int</a:t>
            </a:r>
            <a:r>
              <a:rPr lang="hu-HU" sz="1800" dirty="0">
                <a:solidFill>
                  <a:srgbClr val="000000"/>
                </a:solidFill>
                <a:highlight>
                  <a:srgbClr val="FFFFFF"/>
                </a:highlight>
                <a:latin typeface="Consolas"/>
              </a:rPr>
              <a:t>&gt; lista; </a:t>
            </a:r>
          </a:p>
          <a:p>
            <a:pPr algn="l"/>
            <a:r>
              <a:rPr lang="hu-HU" sz="1800" dirty="0">
                <a:solidFill>
                  <a:srgbClr val="008000"/>
                </a:solidFill>
                <a:highlight>
                  <a:srgbClr val="FFFFFF"/>
                </a:highlight>
                <a:latin typeface="Consolas"/>
              </a:rPr>
              <a:t>// ...     </a:t>
            </a:r>
            <a:endParaRPr lang="hu-HU" sz="1800" dirty="0">
              <a:solidFill>
                <a:srgbClr val="000000"/>
              </a:solidFill>
              <a:highlight>
                <a:srgbClr val="FFFFFF"/>
              </a:highlight>
              <a:latin typeface="Consolas"/>
            </a:endParaRPr>
          </a:p>
          <a:p>
            <a:pPr algn="l"/>
            <a:r>
              <a:rPr lang="hu-HU" sz="1800" dirty="0">
                <a:solidFill>
                  <a:srgbClr val="0000FF"/>
                </a:solidFill>
                <a:highlight>
                  <a:srgbClr val="FFFFFF"/>
                </a:highlight>
                <a:latin typeface="Consolas"/>
              </a:rPr>
              <a:t>int</a:t>
            </a:r>
            <a:r>
              <a:rPr lang="hu-HU" sz="1800" dirty="0">
                <a:solidFill>
                  <a:srgbClr val="000000"/>
                </a:solidFill>
                <a:highlight>
                  <a:srgbClr val="FFFFFF"/>
                </a:highlight>
                <a:latin typeface="Consolas"/>
              </a:rPr>
              <a:t> elsoParos = </a:t>
            </a:r>
            <a:r>
              <a:rPr lang="hu-HU" sz="1800" dirty="0">
                <a:solidFill>
                  <a:srgbClr val="C00000"/>
                </a:solidFill>
                <a:highlight>
                  <a:srgbClr val="FFFFFF"/>
                </a:highlight>
                <a:latin typeface="Consolas"/>
              </a:rPr>
              <a:t>lista.Find(ParosE);</a:t>
            </a:r>
          </a:p>
          <a:p>
            <a:pPr algn="l"/>
            <a:r>
              <a:rPr lang="hu-HU" sz="1800" dirty="0">
                <a:solidFill>
                  <a:srgbClr val="2B91AF"/>
                </a:solidFill>
                <a:highlight>
                  <a:srgbClr val="FFFFFF"/>
                </a:highlight>
                <a:latin typeface="Consolas"/>
              </a:rPr>
              <a:t>List</a:t>
            </a:r>
            <a:r>
              <a:rPr lang="hu-HU" sz="1800" dirty="0">
                <a:solidFill>
                  <a:srgbClr val="000000"/>
                </a:solidFill>
                <a:highlight>
                  <a:srgbClr val="FFFFFF"/>
                </a:highlight>
                <a:latin typeface="Consolas"/>
              </a:rPr>
              <a:t>&lt;</a:t>
            </a:r>
            <a:r>
              <a:rPr lang="hu-HU" sz="1800" dirty="0">
                <a:solidFill>
                  <a:srgbClr val="0000FF"/>
                </a:solidFill>
                <a:highlight>
                  <a:srgbClr val="FFFFFF"/>
                </a:highlight>
                <a:latin typeface="Consolas"/>
              </a:rPr>
              <a:t>int</a:t>
            </a:r>
            <a:r>
              <a:rPr lang="hu-HU" sz="1800" dirty="0">
                <a:solidFill>
                  <a:srgbClr val="000000"/>
                </a:solidFill>
                <a:highlight>
                  <a:srgbClr val="FFFFFF"/>
                </a:highlight>
                <a:latin typeface="Consolas"/>
              </a:rPr>
              <a:t>&gt; osszesParos = </a:t>
            </a:r>
            <a:r>
              <a:rPr lang="hu-HU" sz="1800" dirty="0">
                <a:solidFill>
                  <a:srgbClr val="C00000"/>
                </a:solidFill>
                <a:highlight>
                  <a:srgbClr val="FFFFFF"/>
                </a:highlight>
                <a:latin typeface="Consolas"/>
              </a:rPr>
              <a:t>lista.FindAll(ParosE);</a:t>
            </a:r>
          </a:p>
          <a:p>
            <a:pPr algn="l"/>
            <a:r>
              <a:rPr lang="hu-HU" sz="1800" dirty="0">
                <a:solidFill>
                  <a:srgbClr val="0000FF"/>
                </a:solidFill>
                <a:highlight>
                  <a:srgbClr val="FFFFFF"/>
                </a:highlight>
                <a:latin typeface="Consolas"/>
              </a:rPr>
              <a:t>bool</a:t>
            </a:r>
            <a:r>
              <a:rPr lang="hu-HU" sz="1800" dirty="0">
                <a:solidFill>
                  <a:srgbClr val="000000"/>
                </a:solidFill>
                <a:highlight>
                  <a:srgbClr val="FFFFFF"/>
                </a:highlight>
                <a:latin typeface="Consolas"/>
              </a:rPr>
              <a:t> vanParos = </a:t>
            </a:r>
            <a:r>
              <a:rPr lang="hu-HU" sz="1800" dirty="0">
                <a:solidFill>
                  <a:srgbClr val="C00000"/>
                </a:solidFill>
                <a:highlight>
                  <a:srgbClr val="FFFFFF"/>
                </a:highlight>
                <a:latin typeface="Consolas"/>
              </a:rPr>
              <a:t>lista.Exists(ParosE);</a:t>
            </a:r>
          </a:p>
          <a:p>
            <a:pPr algn="l"/>
            <a:r>
              <a:rPr lang="hu-HU" sz="1800" b="1" dirty="0">
                <a:solidFill>
                  <a:srgbClr val="C00000"/>
                </a:solidFill>
                <a:highlight>
                  <a:srgbClr val="FFFFFF"/>
                </a:highlight>
                <a:latin typeface="Consolas"/>
              </a:rPr>
              <a:t>Array</a:t>
            </a:r>
            <a:r>
              <a:rPr lang="hu-HU" sz="1800" dirty="0">
                <a:solidFill>
                  <a:srgbClr val="C00000"/>
                </a:solidFill>
                <a:highlight>
                  <a:srgbClr val="FFFFFF"/>
                </a:highlight>
                <a:latin typeface="Consolas"/>
              </a:rPr>
              <a:t>.Sort(tomb, ParosakatElore);</a:t>
            </a:r>
            <a:endParaRPr lang="hu-HU" sz="1800" kern="0" dirty="0">
              <a:solidFill>
                <a:srgbClr val="C00000"/>
              </a:solidFill>
              <a:latin typeface="Consolas"/>
              <a:ea typeface="Calibri"/>
              <a:cs typeface="Times New Roman"/>
            </a:endParaRPr>
          </a:p>
        </p:txBody>
      </p:sp>
      <p:sp>
        <p:nvSpPr>
          <p:cNvPr id="2" name="Dia számának helye 1"/>
          <p:cNvSpPr>
            <a:spLocks noGrp="1"/>
          </p:cNvSpPr>
          <p:nvPr>
            <p:ph type="sldNum" sz="quarter" idx="11"/>
          </p:nvPr>
        </p:nvSpPr>
        <p:spPr/>
        <p:txBody>
          <a:bodyPr/>
          <a:lstStyle/>
          <a:p>
            <a:pPr>
              <a:defRPr/>
            </a:pPr>
            <a:fld id="{9E84FC66-0273-4651-909C-21EC6C7CCEC1}" type="slidenum">
              <a:rPr lang="hu-HU" smtClean="0"/>
              <a:pPr>
                <a:defRPr/>
              </a:pPr>
              <a:t>8</a:t>
            </a:fld>
            <a:endParaRPr lang="hu-HU"/>
          </a:p>
        </p:txBody>
      </p:sp>
    </p:spTree>
    <p:extLst>
      <p:ext uri="{BB962C8B-B14F-4D97-AF65-F5344CB8AC3E}">
        <p14:creationId xmlns:p14="http://schemas.microsoft.com/office/powerpoint/2010/main" val="1137488599"/>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idx="4294967295"/>
          </p:nvPr>
        </p:nvSpPr>
        <p:spPr>
          <a:xfrm>
            <a:off x="107950" y="765175"/>
            <a:ext cx="10152840" cy="5688013"/>
          </a:xfrm>
        </p:spPr>
        <p:txBody>
          <a:bodyPr/>
          <a:lstStyle/>
          <a:p>
            <a:pPr>
              <a:lnSpc>
                <a:spcPct val="115000"/>
              </a:lnSpc>
              <a:buFontTx/>
              <a:buNone/>
            </a:pPr>
            <a:r>
              <a:rPr lang="hu-HU" altLang="hu-HU" sz="1800" dirty="0" err="1">
                <a:solidFill>
                  <a:srgbClr val="0000FF"/>
                </a:solidFill>
                <a:latin typeface="Consolas" pitchFamily="49" charset="0"/>
                <a:ea typeface="Calibri" pitchFamily="34" charset="0"/>
                <a:cs typeface="Calibri" pitchFamily="34" charset="0"/>
              </a:rPr>
              <a:t>delegate</a:t>
            </a:r>
            <a:r>
              <a:rPr lang="hu-HU" altLang="hu-HU" sz="1800" dirty="0">
                <a:latin typeface="Consolas" pitchFamily="49" charset="0"/>
                <a:ea typeface="Calibri" pitchFamily="34" charset="0"/>
                <a:cs typeface="Calibri" pitchFamily="34" charset="0"/>
              </a:rPr>
              <a:t> </a:t>
            </a:r>
            <a:r>
              <a:rPr lang="hu-HU" altLang="hu-HU" sz="1800" dirty="0" err="1">
                <a:solidFill>
                  <a:srgbClr val="0000FF"/>
                </a:solidFill>
                <a:latin typeface="Consolas" pitchFamily="49" charset="0"/>
                <a:ea typeface="Calibri" pitchFamily="34" charset="0"/>
                <a:cs typeface="Calibri" pitchFamily="34" charset="0"/>
              </a:rPr>
              <a:t>bool</a:t>
            </a:r>
            <a:r>
              <a:rPr lang="hu-HU" altLang="hu-HU" sz="1800" dirty="0">
                <a:latin typeface="Consolas" pitchFamily="49" charset="0"/>
                <a:ea typeface="Calibri" pitchFamily="34" charset="0"/>
                <a:cs typeface="Calibri" pitchFamily="34" charset="0"/>
              </a:rPr>
              <a:t> </a:t>
            </a:r>
            <a:r>
              <a:rPr lang="hu-HU" altLang="hu-HU" sz="1800" dirty="0" err="1">
                <a:solidFill>
                  <a:srgbClr val="2B91AF"/>
                </a:solidFill>
                <a:latin typeface="Consolas" pitchFamily="49" charset="0"/>
                <a:ea typeface="Calibri" pitchFamily="34" charset="0"/>
                <a:cs typeface="Calibri" pitchFamily="34" charset="0"/>
              </a:rPr>
              <a:t>Osszehasonlito</a:t>
            </a:r>
            <a:r>
              <a:rPr lang="hu-HU" altLang="hu-HU" sz="1800" dirty="0">
                <a:latin typeface="Consolas" pitchFamily="49" charset="0"/>
                <a:ea typeface="Calibri" pitchFamily="34" charset="0"/>
                <a:cs typeface="Calibri" pitchFamily="34" charset="0"/>
              </a:rPr>
              <a:t>(</a:t>
            </a:r>
            <a:r>
              <a:rPr lang="hu-HU" altLang="hu-HU" sz="1800" dirty="0" err="1">
                <a:solidFill>
                  <a:srgbClr val="0000FF"/>
                </a:solidFill>
                <a:latin typeface="Consolas" pitchFamily="49" charset="0"/>
                <a:ea typeface="Calibri" pitchFamily="34" charset="0"/>
                <a:cs typeface="Calibri" pitchFamily="34" charset="0"/>
              </a:rPr>
              <a:t>object</a:t>
            </a:r>
            <a:r>
              <a:rPr lang="hu-HU" altLang="hu-HU" sz="1800" dirty="0">
                <a:latin typeface="Consolas" pitchFamily="49" charset="0"/>
                <a:ea typeface="Calibri" pitchFamily="34" charset="0"/>
                <a:cs typeface="Calibri" pitchFamily="34" charset="0"/>
              </a:rPr>
              <a:t> bal, </a:t>
            </a:r>
            <a:r>
              <a:rPr lang="hu-HU" altLang="hu-HU" sz="1800" dirty="0" err="1">
                <a:solidFill>
                  <a:srgbClr val="0000FF"/>
                </a:solidFill>
                <a:latin typeface="Consolas" pitchFamily="49" charset="0"/>
                <a:ea typeface="Calibri" pitchFamily="34" charset="0"/>
                <a:cs typeface="Calibri" pitchFamily="34" charset="0"/>
              </a:rPr>
              <a:t>object</a:t>
            </a:r>
            <a:r>
              <a:rPr lang="hu-HU" altLang="hu-HU" sz="1800" dirty="0">
                <a:latin typeface="Consolas" pitchFamily="49" charset="0"/>
                <a:ea typeface="Calibri" pitchFamily="34" charset="0"/>
                <a:cs typeface="Calibri" pitchFamily="34" charset="0"/>
              </a:rPr>
              <a:t> jobb);</a:t>
            </a:r>
            <a:endParaRPr lang="hu-HU" altLang="hu-HU" sz="1800" dirty="0">
              <a:ea typeface="Calibri" pitchFamily="34" charset="0"/>
              <a:cs typeface="Calibri" pitchFamily="34" charset="0"/>
            </a:endParaRPr>
          </a:p>
          <a:p>
            <a:pPr>
              <a:lnSpc>
                <a:spcPct val="115000"/>
              </a:lnSpc>
              <a:buFontTx/>
              <a:buNone/>
            </a:pPr>
            <a:r>
              <a:rPr lang="hu-HU" altLang="hu-HU" sz="1800" dirty="0" err="1">
                <a:solidFill>
                  <a:srgbClr val="0000FF"/>
                </a:solidFill>
                <a:latin typeface="Consolas" pitchFamily="49" charset="0"/>
                <a:ea typeface="Calibri" pitchFamily="34" charset="0"/>
                <a:cs typeface="Calibri" pitchFamily="34" charset="0"/>
              </a:rPr>
              <a:t>class</a:t>
            </a:r>
            <a:r>
              <a:rPr lang="hu-HU" altLang="hu-HU" sz="1800" dirty="0">
                <a:latin typeface="Consolas" pitchFamily="49" charset="0"/>
                <a:ea typeface="Calibri" pitchFamily="34" charset="0"/>
                <a:cs typeface="Calibri" pitchFamily="34" charset="0"/>
              </a:rPr>
              <a:t> </a:t>
            </a:r>
            <a:r>
              <a:rPr lang="hu-HU" altLang="hu-HU" sz="1800" dirty="0" err="1">
                <a:solidFill>
                  <a:srgbClr val="2B91AF"/>
                </a:solidFill>
                <a:latin typeface="Consolas" pitchFamily="49" charset="0"/>
                <a:ea typeface="Calibri" pitchFamily="34" charset="0"/>
                <a:cs typeface="Calibri" pitchFamily="34" charset="0"/>
              </a:rPr>
              <a:t>EgyszeruCseresRendezo</a:t>
            </a:r>
            <a:endParaRPr lang="hu-HU" altLang="hu-HU" sz="1800" dirty="0">
              <a:ea typeface="Calibri" pitchFamily="34" charset="0"/>
              <a:cs typeface="Calibri" pitchFamily="34" charset="0"/>
            </a:endParaRPr>
          </a:p>
          <a:p>
            <a:pPr>
              <a:lnSpc>
                <a:spcPct val="115000"/>
              </a:lnSpc>
              <a:buFontTx/>
              <a:buNone/>
            </a:pPr>
            <a:r>
              <a:rPr lang="hu-HU" altLang="hu-HU" sz="1800" dirty="0">
                <a:latin typeface="Consolas" pitchFamily="49" charset="0"/>
                <a:ea typeface="Calibri" pitchFamily="34" charset="0"/>
                <a:cs typeface="Calibri" pitchFamily="34" charset="0"/>
              </a:rPr>
              <a:t>{</a:t>
            </a:r>
            <a:endParaRPr lang="hu-HU" altLang="hu-HU" sz="1800" dirty="0">
              <a:ea typeface="Calibri" pitchFamily="34" charset="0"/>
              <a:cs typeface="Calibri" pitchFamily="34" charset="0"/>
            </a:endParaRPr>
          </a:p>
          <a:p>
            <a:pPr>
              <a:lnSpc>
                <a:spcPct val="115000"/>
              </a:lnSpc>
              <a:buFontTx/>
              <a:buNone/>
            </a:pPr>
            <a:r>
              <a:rPr lang="en-US" altLang="hu-HU" sz="1800" dirty="0">
                <a:solidFill>
                  <a:srgbClr val="0000FF"/>
                </a:solidFill>
                <a:latin typeface="Consolas" pitchFamily="49" charset="0"/>
                <a:ea typeface="Calibri" pitchFamily="34" charset="0"/>
                <a:cs typeface="Calibri" pitchFamily="34" charset="0"/>
              </a:rPr>
              <a:t>   </a:t>
            </a:r>
            <a:r>
              <a:rPr lang="hu-HU" altLang="hu-HU" sz="1800" dirty="0" err="1">
                <a:solidFill>
                  <a:srgbClr val="0000FF"/>
                </a:solidFill>
                <a:latin typeface="Consolas" pitchFamily="49" charset="0"/>
                <a:ea typeface="Calibri" pitchFamily="34" charset="0"/>
                <a:cs typeface="Calibri" pitchFamily="34" charset="0"/>
              </a:rPr>
              <a:t>public</a:t>
            </a:r>
            <a:r>
              <a:rPr lang="hu-HU" altLang="hu-HU" sz="1800" dirty="0">
                <a:latin typeface="Consolas" pitchFamily="49" charset="0"/>
                <a:ea typeface="Calibri" pitchFamily="34" charset="0"/>
                <a:cs typeface="Calibri" pitchFamily="34" charset="0"/>
              </a:rPr>
              <a:t> </a:t>
            </a:r>
            <a:r>
              <a:rPr lang="hu-HU" altLang="hu-HU" sz="1800" dirty="0" err="1">
                <a:solidFill>
                  <a:srgbClr val="0000FF"/>
                </a:solidFill>
                <a:latin typeface="Consolas" pitchFamily="49" charset="0"/>
                <a:ea typeface="Calibri" pitchFamily="34" charset="0"/>
                <a:cs typeface="Calibri" pitchFamily="34" charset="0"/>
              </a:rPr>
              <a:t>static</a:t>
            </a:r>
            <a:r>
              <a:rPr lang="hu-HU" altLang="hu-HU" sz="1800" dirty="0">
                <a:latin typeface="Consolas" pitchFamily="49" charset="0"/>
                <a:ea typeface="Calibri" pitchFamily="34" charset="0"/>
                <a:cs typeface="Calibri" pitchFamily="34" charset="0"/>
              </a:rPr>
              <a:t> </a:t>
            </a:r>
            <a:r>
              <a:rPr lang="hu-HU" altLang="hu-HU" sz="1800" dirty="0" err="1">
                <a:solidFill>
                  <a:srgbClr val="0000FF"/>
                </a:solidFill>
                <a:latin typeface="Consolas" pitchFamily="49" charset="0"/>
                <a:ea typeface="Calibri" pitchFamily="34" charset="0"/>
                <a:cs typeface="Calibri" pitchFamily="34" charset="0"/>
              </a:rPr>
              <a:t>void</a:t>
            </a:r>
            <a:r>
              <a:rPr lang="hu-HU" altLang="hu-HU" sz="1800" dirty="0">
                <a:latin typeface="Consolas" pitchFamily="49" charset="0"/>
                <a:ea typeface="Calibri" pitchFamily="34" charset="0"/>
                <a:cs typeface="Calibri" pitchFamily="34" charset="0"/>
              </a:rPr>
              <a:t> </a:t>
            </a:r>
            <a:r>
              <a:rPr lang="en-US" altLang="hu-HU" sz="1800" dirty="0">
                <a:latin typeface="Consolas" pitchFamily="49" charset="0"/>
                <a:ea typeface="Calibri" pitchFamily="34" charset="0"/>
                <a:cs typeface="Calibri" pitchFamily="34" charset="0"/>
              </a:rPr>
              <a:t>Sort</a:t>
            </a:r>
            <a:r>
              <a:rPr lang="hu-HU" altLang="hu-HU" sz="1800" dirty="0">
                <a:latin typeface="Consolas" pitchFamily="49" charset="0"/>
                <a:ea typeface="Calibri" pitchFamily="34" charset="0"/>
                <a:cs typeface="Calibri" pitchFamily="34" charset="0"/>
              </a:rPr>
              <a:t>(</a:t>
            </a:r>
            <a:r>
              <a:rPr lang="hu-HU" altLang="hu-HU" sz="1800" dirty="0" err="1">
                <a:solidFill>
                  <a:srgbClr val="0000FF"/>
                </a:solidFill>
                <a:latin typeface="Consolas" pitchFamily="49" charset="0"/>
                <a:ea typeface="Calibri" pitchFamily="34" charset="0"/>
                <a:cs typeface="Calibri" pitchFamily="34" charset="0"/>
              </a:rPr>
              <a:t>object</a:t>
            </a:r>
            <a:r>
              <a:rPr lang="hu-HU" altLang="hu-HU" sz="1800" dirty="0">
                <a:latin typeface="Consolas" pitchFamily="49" charset="0"/>
                <a:ea typeface="Calibri" pitchFamily="34" charset="0"/>
                <a:cs typeface="Calibri" pitchFamily="34" charset="0"/>
              </a:rPr>
              <a:t>[] </a:t>
            </a:r>
            <a:r>
              <a:rPr lang="en-US" altLang="hu-HU" sz="1800" dirty="0">
                <a:latin typeface="Consolas" pitchFamily="49" charset="0"/>
                <a:ea typeface="Calibri" pitchFamily="34" charset="0"/>
                <a:cs typeface="Calibri" pitchFamily="34" charset="0"/>
              </a:rPr>
              <a:t>tomb</a:t>
            </a:r>
            <a:r>
              <a:rPr lang="hu-HU" altLang="hu-HU" sz="1800" dirty="0">
                <a:latin typeface="Consolas" pitchFamily="49" charset="0"/>
                <a:ea typeface="Calibri" pitchFamily="34" charset="0"/>
                <a:cs typeface="Calibri" pitchFamily="34" charset="0"/>
              </a:rPr>
              <a:t>, </a:t>
            </a:r>
            <a:r>
              <a:rPr lang="en-US" altLang="hu-HU" sz="1800" dirty="0" err="1">
                <a:solidFill>
                  <a:srgbClr val="2B91AF"/>
                </a:solidFill>
                <a:latin typeface="Consolas" pitchFamily="49" charset="0"/>
                <a:ea typeface="Calibri" pitchFamily="34" charset="0"/>
                <a:cs typeface="Calibri" pitchFamily="34" charset="0"/>
              </a:rPr>
              <a:t>Func</a:t>
            </a:r>
            <a:r>
              <a:rPr lang="en-US" altLang="hu-HU" sz="1800" dirty="0">
                <a:solidFill>
                  <a:srgbClr val="2B91AF"/>
                </a:solidFill>
                <a:latin typeface="Consolas" pitchFamily="49" charset="0"/>
                <a:ea typeface="Calibri" pitchFamily="34" charset="0"/>
                <a:cs typeface="Calibri" pitchFamily="34" charset="0"/>
              </a:rPr>
              <a:t>&lt;</a:t>
            </a:r>
            <a:r>
              <a:rPr lang="en-US" altLang="hu-HU" sz="1800" dirty="0">
                <a:solidFill>
                  <a:srgbClr val="0000FF"/>
                </a:solidFill>
                <a:latin typeface="Consolas" pitchFamily="49" charset="0"/>
                <a:ea typeface="Calibri" pitchFamily="34" charset="0"/>
                <a:cs typeface="Calibri" pitchFamily="34" charset="0"/>
              </a:rPr>
              <a:t>object, object, bool</a:t>
            </a:r>
            <a:r>
              <a:rPr lang="en-US" altLang="hu-HU" sz="1800" dirty="0">
                <a:solidFill>
                  <a:srgbClr val="2B91AF"/>
                </a:solidFill>
                <a:latin typeface="Consolas" pitchFamily="49" charset="0"/>
                <a:ea typeface="Calibri" pitchFamily="34" charset="0"/>
                <a:cs typeface="Calibri" pitchFamily="34" charset="0"/>
              </a:rPr>
              <a:t>&gt;</a:t>
            </a:r>
            <a:r>
              <a:rPr lang="hu-HU" altLang="hu-HU" sz="1800" dirty="0">
                <a:latin typeface="Consolas" pitchFamily="49" charset="0"/>
                <a:ea typeface="Calibri" pitchFamily="34" charset="0"/>
                <a:cs typeface="Calibri" pitchFamily="34" charset="0"/>
              </a:rPr>
              <a:t> </a:t>
            </a:r>
            <a:r>
              <a:rPr lang="en-US" altLang="hu-HU" sz="1800" dirty="0" err="1">
                <a:latin typeface="Consolas" pitchFamily="49" charset="0"/>
                <a:ea typeface="Calibri" pitchFamily="34" charset="0"/>
                <a:cs typeface="Calibri" pitchFamily="34" charset="0"/>
              </a:rPr>
              <a:t>nagyobb</a:t>
            </a:r>
            <a:r>
              <a:rPr lang="hu-HU" altLang="hu-HU" sz="1800" dirty="0">
                <a:latin typeface="Consolas" pitchFamily="49" charset="0"/>
                <a:ea typeface="Calibri" pitchFamily="34" charset="0"/>
                <a:cs typeface="Calibri" pitchFamily="34" charset="0"/>
              </a:rPr>
              <a:t>)</a:t>
            </a:r>
            <a:br>
              <a:rPr lang="en-US" altLang="hu-HU" sz="1800" dirty="0">
                <a:latin typeface="Consolas" pitchFamily="49" charset="0"/>
                <a:ea typeface="Calibri" pitchFamily="34" charset="0"/>
                <a:cs typeface="Calibri" pitchFamily="34" charset="0"/>
              </a:rPr>
            </a:br>
            <a:r>
              <a:rPr lang="hu-HU" altLang="hu-HU" sz="1800" dirty="0" err="1">
                <a:solidFill>
                  <a:srgbClr val="0000FF"/>
                </a:solidFill>
                <a:latin typeface="Consolas" pitchFamily="49" charset="0"/>
                <a:ea typeface="Calibri" pitchFamily="34" charset="0"/>
                <a:cs typeface="Calibri" pitchFamily="34" charset="0"/>
              </a:rPr>
              <a:t>public</a:t>
            </a:r>
            <a:r>
              <a:rPr lang="hu-HU" altLang="hu-HU" sz="1800" dirty="0">
                <a:latin typeface="Consolas" pitchFamily="49" charset="0"/>
                <a:ea typeface="Calibri" pitchFamily="34" charset="0"/>
                <a:cs typeface="Calibri" pitchFamily="34" charset="0"/>
              </a:rPr>
              <a:t> </a:t>
            </a:r>
            <a:r>
              <a:rPr lang="hu-HU" altLang="hu-HU" sz="1800" dirty="0" err="1">
                <a:solidFill>
                  <a:srgbClr val="0000FF"/>
                </a:solidFill>
                <a:latin typeface="Consolas" pitchFamily="49" charset="0"/>
                <a:ea typeface="Calibri" pitchFamily="34" charset="0"/>
                <a:cs typeface="Calibri" pitchFamily="34" charset="0"/>
              </a:rPr>
              <a:t>static</a:t>
            </a:r>
            <a:r>
              <a:rPr lang="hu-HU" altLang="hu-HU" sz="1800" dirty="0">
                <a:latin typeface="Consolas" pitchFamily="49" charset="0"/>
                <a:ea typeface="Calibri" pitchFamily="34" charset="0"/>
                <a:cs typeface="Calibri" pitchFamily="34" charset="0"/>
              </a:rPr>
              <a:t> </a:t>
            </a:r>
            <a:r>
              <a:rPr lang="hu-HU" altLang="hu-HU" sz="1800" dirty="0" err="1">
                <a:solidFill>
                  <a:srgbClr val="0000FF"/>
                </a:solidFill>
                <a:latin typeface="Consolas" pitchFamily="49" charset="0"/>
                <a:ea typeface="Calibri" pitchFamily="34" charset="0"/>
                <a:cs typeface="Calibri" pitchFamily="34" charset="0"/>
              </a:rPr>
              <a:t>void</a:t>
            </a:r>
            <a:r>
              <a:rPr lang="hu-HU" altLang="hu-HU" sz="1800" dirty="0">
                <a:latin typeface="Consolas" pitchFamily="49" charset="0"/>
                <a:ea typeface="Calibri" pitchFamily="34" charset="0"/>
                <a:cs typeface="Calibri" pitchFamily="34" charset="0"/>
              </a:rPr>
              <a:t> Rendez(</a:t>
            </a:r>
            <a:r>
              <a:rPr lang="hu-HU" altLang="hu-HU" sz="1800" dirty="0" err="1">
                <a:solidFill>
                  <a:srgbClr val="0000FF"/>
                </a:solidFill>
                <a:latin typeface="Consolas" pitchFamily="49" charset="0"/>
                <a:ea typeface="Calibri" pitchFamily="34" charset="0"/>
                <a:cs typeface="Calibri" pitchFamily="34" charset="0"/>
              </a:rPr>
              <a:t>object</a:t>
            </a:r>
            <a:r>
              <a:rPr lang="hu-HU" altLang="hu-HU" sz="1800" dirty="0">
                <a:latin typeface="Consolas" pitchFamily="49" charset="0"/>
                <a:ea typeface="Calibri" pitchFamily="34" charset="0"/>
                <a:cs typeface="Calibri" pitchFamily="34" charset="0"/>
              </a:rPr>
              <a:t>[] </a:t>
            </a:r>
            <a:r>
              <a:rPr lang="hu-HU" altLang="hu-HU" sz="1800" dirty="0" err="1">
                <a:latin typeface="Consolas" pitchFamily="49" charset="0"/>
                <a:ea typeface="Calibri" pitchFamily="34" charset="0"/>
                <a:cs typeface="Calibri" pitchFamily="34" charset="0"/>
              </a:rPr>
              <a:t>tomb</a:t>
            </a:r>
            <a:r>
              <a:rPr lang="hu-HU" altLang="hu-HU" sz="1800" dirty="0">
                <a:latin typeface="Consolas" pitchFamily="49" charset="0"/>
                <a:ea typeface="Calibri" pitchFamily="34" charset="0"/>
                <a:cs typeface="Calibri" pitchFamily="34" charset="0"/>
              </a:rPr>
              <a:t>, </a:t>
            </a:r>
            <a:r>
              <a:rPr lang="hu-HU" altLang="hu-HU" sz="1800" dirty="0" err="1">
                <a:solidFill>
                  <a:srgbClr val="2B91AF"/>
                </a:solidFill>
                <a:latin typeface="Consolas" pitchFamily="49" charset="0"/>
                <a:ea typeface="Calibri" pitchFamily="34" charset="0"/>
                <a:cs typeface="Calibri" pitchFamily="34" charset="0"/>
              </a:rPr>
              <a:t>Osszehasonlito</a:t>
            </a:r>
            <a:r>
              <a:rPr lang="hu-HU" altLang="hu-HU" sz="1800" dirty="0">
                <a:latin typeface="Consolas" pitchFamily="49" charset="0"/>
                <a:ea typeface="Calibri" pitchFamily="34" charset="0"/>
                <a:cs typeface="Calibri" pitchFamily="34" charset="0"/>
              </a:rPr>
              <a:t> nagyobb)</a:t>
            </a:r>
            <a:endParaRPr lang="hu-HU" altLang="hu-HU" sz="1800" dirty="0">
              <a:ea typeface="Calibri" pitchFamily="34" charset="0"/>
              <a:cs typeface="Calibri" pitchFamily="34" charset="0"/>
            </a:endParaRPr>
          </a:p>
          <a:p>
            <a:pPr>
              <a:lnSpc>
                <a:spcPct val="115000"/>
              </a:lnSpc>
              <a:buFontTx/>
              <a:buNone/>
            </a:pPr>
            <a:r>
              <a:rPr lang="hu-HU" altLang="hu-HU" sz="1800" dirty="0">
                <a:latin typeface="Consolas" pitchFamily="49" charset="0"/>
                <a:ea typeface="Calibri" pitchFamily="34" charset="0"/>
                <a:cs typeface="Calibri" pitchFamily="34" charset="0"/>
              </a:rPr>
              <a:t>    {</a:t>
            </a:r>
            <a:endParaRPr lang="hu-HU" altLang="hu-HU" sz="1800" dirty="0">
              <a:ea typeface="Calibri" pitchFamily="34" charset="0"/>
              <a:cs typeface="Calibri" pitchFamily="34" charset="0"/>
            </a:endParaRPr>
          </a:p>
          <a:p>
            <a:pPr>
              <a:lnSpc>
                <a:spcPct val="115000"/>
              </a:lnSpc>
              <a:buFontTx/>
              <a:buNone/>
            </a:pPr>
            <a:r>
              <a:rPr lang="hu-HU" altLang="hu-HU" sz="1800" dirty="0">
                <a:latin typeface="Consolas" pitchFamily="49" charset="0"/>
                <a:ea typeface="Calibri" pitchFamily="34" charset="0"/>
                <a:cs typeface="Calibri" pitchFamily="34" charset="0"/>
              </a:rPr>
              <a:t>        </a:t>
            </a:r>
            <a:r>
              <a:rPr lang="hu-HU" altLang="hu-HU" sz="1800" dirty="0" err="1">
                <a:solidFill>
                  <a:srgbClr val="0000FF"/>
                </a:solidFill>
                <a:latin typeface="Consolas" pitchFamily="49" charset="0"/>
                <a:ea typeface="Calibri" pitchFamily="34" charset="0"/>
                <a:cs typeface="Calibri" pitchFamily="34" charset="0"/>
              </a:rPr>
              <a:t>for</a:t>
            </a:r>
            <a:r>
              <a:rPr lang="hu-HU" altLang="hu-HU" sz="1800" dirty="0">
                <a:latin typeface="Consolas" pitchFamily="49" charset="0"/>
                <a:ea typeface="Calibri" pitchFamily="34" charset="0"/>
                <a:cs typeface="Calibri" pitchFamily="34" charset="0"/>
              </a:rPr>
              <a:t> (</a:t>
            </a:r>
            <a:r>
              <a:rPr lang="hu-HU" altLang="hu-HU" sz="1800" dirty="0">
                <a:solidFill>
                  <a:srgbClr val="0000FF"/>
                </a:solidFill>
                <a:latin typeface="Consolas" pitchFamily="49" charset="0"/>
                <a:ea typeface="Calibri" pitchFamily="34" charset="0"/>
                <a:cs typeface="Calibri" pitchFamily="34" charset="0"/>
              </a:rPr>
              <a:t>int</a:t>
            </a:r>
            <a:r>
              <a:rPr lang="hu-HU" altLang="hu-HU" sz="1800" dirty="0">
                <a:latin typeface="Consolas" pitchFamily="49" charset="0"/>
                <a:ea typeface="Calibri" pitchFamily="34" charset="0"/>
                <a:cs typeface="Calibri" pitchFamily="34" charset="0"/>
              </a:rPr>
              <a:t> i = 0; i &lt; </a:t>
            </a:r>
            <a:r>
              <a:rPr lang="hu-HU" altLang="hu-HU" sz="1800" dirty="0" err="1">
                <a:latin typeface="Consolas" pitchFamily="49" charset="0"/>
                <a:ea typeface="Calibri" pitchFamily="34" charset="0"/>
                <a:cs typeface="Calibri" pitchFamily="34" charset="0"/>
              </a:rPr>
              <a:t>tomb.Length</a:t>
            </a:r>
            <a:r>
              <a:rPr lang="hu-HU" altLang="hu-HU" sz="1800" dirty="0">
                <a:latin typeface="Consolas" pitchFamily="49" charset="0"/>
                <a:ea typeface="Calibri" pitchFamily="34" charset="0"/>
                <a:cs typeface="Calibri" pitchFamily="34" charset="0"/>
              </a:rPr>
              <a:t>; i++)</a:t>
            </a:r>
            <a:endParaRPr lang="hu-HU" altLang="hu-HU" sz="1800" dirty="0">
              <a:ea typeface="Calibri" pitchFamily="34" charset="0"/>
              <a:cs typeface="Calibri" pitchFamily="34" charset="0"/>
            </a:endParaRPr>
          </a:p>
          <a:p>
            <a:pPr>
              <a:lnSpc>
                <a:spcPct val="115000"/>
              </a:lnSpc>
              <a:buFontTx/>
              <a:buNone/>
            </a:pPr>
            <a:r>
              <a:rPr lang="hu-HU" altLang="hu-HU" sz="1800" dirty="0">
                <a:latin typeface="Consolas" pitchFamily="49" charset="0"/>
                <a:ea typeface="Calibri" pitchFamily="34" charset="0"/>
                <a:cs typeface="Calibri" pitchFamily="34" charset="0"/>
              </a:rPr>
              <a:t>            </a:t>
            </a:r>
            <a:r>
              <a:rPr lang="hu-HU" altLang="hu-HU" sz="1800" dirty="0" err="1">
                <a:solidFill>
                  <a:srgbClr val="0000FF"/>
                </a:solidFill>
                <a:latin typeface="Consolas" pitchFamily="49" charset="0"/>
                <a:ea typeface="Calibri" pitchFamily="34" charset="0"/>
                <a:cs typeface="Calibri" pitchFamily="34" charset="0"/>
              </a:rPr>
              <a:t>for</a:t>
            </a:r>
            <a:r>
              <a:rPr lang="hu-HU" altLang="hu-HU" sz="1800" dirty="0">
                <a:latin typeface="Consolas" pitchFamily="49" charset="0"/>
                <a:ea typeface="Calibri" pitchFamily="34" charset="0"/>
                <a:cs typeface="Calibri" pitchFamily="34" charset="0"/>
              </a:rPr>
              <a:t> (</a:t>
            </a:r>
            <a:r>
              <a:rPr lang="hu-HU" altLang="hu-HU" sz="1800" dirty="0">
                <a:solidFill>
                  <a:srgbClr val="0000FF"/>
                </a:solidFill>
                <a:latin typeface="Consolas" pitchFamily="49" charset="0"/>
                <a:ea typeface="Calibri" pitchFamily="34" charset="0"/>
                <a:cs typeface="Calibri" pitchFamily="34" charset="0"/>
              </a:rPr>
              <a:t>int</a:t>
            </a:r>
            <a:r>
              <a:rPr lang="hu-HU" altLang="hu-HU" sz="1800" dirty="0">
                <a:latin typeface="Consolas" pitchFamily="49" charset="0"/>
                <a:ea typeface="Calibri" pitchFamily="34" charset="0"/>
                <a:cs typeface="Calibri" pitchFamily="34" charset="0"/>
              </a:rPr>
              <a:t> j = i + 1; j &lt; </a:t>
            </a:r>
            <a:r>
              <a:rPr lang="hu-HU" altLang="hu-HU" sz="1800" dirty="0" err="1">
                <a:latin typeface="Consolas" pitchFamily="49" charset="0"/>
                <a:ea typeface="Calibri" pitchFamily="34" charset="0"/>
                <a:cs typeface="Calibri" pitchFamily="34" charset="0"/>
              </a:rPr>
              <a:t>tomb.Length</a:t>
            </a:r>
            <a:r>
              <a:rPr lang="hu-HU" altLang="hu-HU" sz="1800" dirty="0">
                <a:latin typeface="Consolas" pitchFamily="49" charset="0"/>
                <a:ea typeface="Calibri" pitchFamily="34" charset="0"/>
                <a:cs typeface="Calibri" pitchFamily="34" charset="0"/>
              </a:rPr>
              <a:t>; j++)</a:t>
            </a:r>
            <a:endParaRPr lang="hu-HU" altLang="hu-HU" sz="1800" dirty="0">
              <a:ea typeface="Calibri" pitchFamily="34" charset="0"/>
              <a:cs typeface="Calibri" pitchFamily="34" charset="0"/>
            </a:endParaRPr>
          </a:p>
          <a:p>
            <a:pPr>
              <a:lnSpc>
                <a:spcPct val="115000"/>
              </a:lnSpc>
              <a:buFontTx/>
              <a:buNone/>
            </a:pPr>
            <a:r>
              <a:rPr lang="hu-HU" altLang="hu-HU" sz="1800" dirty="0">
                <a:latin typeface="Consolas" pitchFamily="49" charset="0"/>
                <a:ea typeface="Calibri" pitchFamily="34" charset="0"/>
                <a:cs typeface="Calibri" pitchFamily="34" charset="0"/>
              </a:rPr>
              <a:t>                </a:t>
            </a:r>
            <a:r>
              <a:rPr lang="hu-HU" altLang="hu-HU" sz="1800" dirty="0" err="1">
                <a:solidFill>
                  <a:srgbClr val="0000FF"/>
                </a:solidFill>
                <a:latin typeface="Consolas" pitchFamily="49" charset="0"/>
                <a:ea typeface="Calibri" pitchFamily="34" charset="0"/>
                <a:cs typeface="Calibri" pitchFamily="34" charset="0"/>
              </a:rPr>
              <a:t>if</a:t>
            </a:r>
            <a:r>
              <a:rPr lang="hu-HU" altLang="hu-HU" sz="1800" dirty="0">
                <a:latin typeface="Consolas" pitchFamily="49" charset="0"/>
                <a:ea typeface="Calibri" pitchFamily="34" charset="0"/>
                <a:cs typeface="Calibri" pitchFamily="34" charset="0"/>
              </a:rPr>
              <a:t> (nagyobb</a:t>
            </a:r>
            <a:r>
              <a:rPr lang="en-US" altLang="hu-HU" sz="1800" dirty="0">
                <a:latin typeface="Consolas" pitchFamily="49" charset="0"/>
                <a:ea typeface="Calibri" pitchFamily="34" charset="0"/>
                <a:cs typeface="Calibri" pitchFamily="34" charset="0"/>
              </a:rPr>
              <a:t>?.Invoke</a:t>
            </a:r>
            <a:r>
              <a:rPr lang="hu-HU" altLang="hu-HU" sz="1800" dirty="0">
                <a:latin typeface="Consolas" pitchFamily="49" charset="0"/>
                <a:ea typeface="Calibri" pitchFamily="34" charset="0"/>
                <a:cs typeface="Calibri" pitchFamily="34" charset="0"/>
              </a:rPr>
              <a:t>(</a:t>
            </a:r>
            <a:r>
              <a:rPr lang="hu-HU" altLang="hu-HU" sz="1800" dirty="0" err="1">
                <a:latin typeface="Consolas" pitchFamily="49" charset="0"/>
                <a:ea typeface="Calibri" pitchFamily="34" charset="0"/>
                <a:cs typeface="Calibri" pitchFamily="34" charset="0"/>
              </a:rPr>
              <a:t>tomb</a:t>
            </a:r>
            <a:r>
              <a:rPr lang="hu-HU" altLang="hu-HU" sz="1800" dirty="0">
                <a:latin typeface="Consolas" pitchFamily="49" charset="0"/>
                <a:ea typeface="Calibri" pitchFamily="34" charset="0"/>
                <a:cs typeface="Calibri" pitchFamily="34" charset="0"/>
              </a:rPr>
              <a:t>[j], </a:t>
            </a:r>
            <a:r>
              <a:rPr lang="hu-HU" altLang="hu-HU" sz="1800" dirty="0" err="1">
                <a:latin typeface="Consolas" pitchFamily="49" charset="0"/>
                <a:ea typeface="Calibri" pitchFamily="34" charset="0"/>
                <a:cs typeface="Calibri" pitchFamily="34" charset="0"/>
              </a:rPr>
              <a:t>tomb</a:t>
            </a:r>
            <a:r>
              <a:rPr lang="hu-HU" altLang="hu-HU" sz="1800" dirty="0">
                <a:latin typeface="Consolas" pitchFamily="49" charset="0"/>
                <a:ea typeface="Calibri" pitchFamily="34" charset="0"/>
                <a:cs typeface="Calibri" pitchFamily="34" charset="0"/>
              </a:rPr>
              <a:t>[i]))</a:t>
            </a:r>
            <a:endParaRPr lang="hu-HU" altLang="hu-HU" sz="1800" dirty="0">
              <a:ea typeface="Calibri" pitchFamily="34" charset="0"/>
              <a:cs typeface="Calibri" pitchFamily="34" charset="0"/>
            </a:endParaRPr>
          </a:p>
          <a:p>
            <a:pPr>
              <a:lnSpc>
                <a:spcPct val="115000"/>
              </a:lnSpc>
              <a:buFontTx/>
              <a:buNone/>
            </a:pPr>
            <a:r>
              <a:rPr lang="hu-HU" altLang="hu-HU" sz="1800" dirty="0">
                <a:latin typeface="Consolas" pitchFamily="49" charset="0"/>
                <a:ea typeface="Calibri" pitchFamily="34" charset="0"/>
                <a:cs typeface="Calibri" pitchFamily="34" charset="0"/>
              </a:rPr>
              <a:t>                {</a:t>
            </a:r>
            <a:endParaRPr lang="hu-HU" altLang="hu-HU" sz="1800" dirty="0">
              <a:ea typeface="Calibri" pitchFamily="34" charset="0"/>
              <a:cs typeface="Calibri" pitchFamily="34" charset="0"/>
            </a:endParaRPr>
          </a:p>
          <a:p>
            <a:pPr>
              <a:lnSpc>
                <a:spcPct val="115000"/>
              </a:lnSpc>
              <a:buFontTx/>
              <a:buNone/>
            </a:pPr>
            <a:r>
              <a:rPr lang="hu-HU" altLang="hu-HU" sz="1800" dirty="0">
                <a:latin typeface="Consolas" pitchFamily="49" charset="0"/>
                <a:ea typeface="Calibri" pitchFamily="34" charset="0"/>
                <a:cs typeface="Calibri" pitchFamily="34" charset="0"/>
              </a:rPr>
              <a:t>                    </a:t>
            </a:r>
            <a:r>
              <a:rPr lang="hu-HU" altLang="hu-HU" sz="1800" dirty="0" err="1">
                <a:solidFill>
                  <a:srgbClr val="0000FF"/>
                </a:solidFill>
                <a:latin typeface="Consolas" pitchFamily="49" charset="0"/>
                <a:ea typeface="Calibri" pitchFamily="34" charset="0"/>
                <a:cs typeface="Calibri" pitchFamily="34" charset="0"/>
              </a:rPr>
              <a:t>object</a:t>
            </a:r>
            <a:r>
              <a:rPr lang="hu-HU" altLang="hu-HU" sz="1800" dirty="0">
                <a:latin typeface="Consolas" pitchFamily="49" charset="0"/>
                <a:ea typeface="Calibri" pitchFamily="34" charset="0"/>
                <a:cs typeface="Calibri" pitchFamily="34" charset="0"/>
              </a:rPr>
              <a:t> ideiglenes = </a:t>
            </a:r>
            <a:r>
              <a:rPr lang="hu-HU" altLang="hu-HU" sz="1800" dirty="0" err="1">
                <a:latin typeface="Consolas" pitchFamily="49" charset="0"/>
                <a:ea typeface="Calibri" pitchFamily="34" charset="0"/>
                <a:cs typeface="Calibri" pitchFamily="34" charset="0"/>
              </a:rPr>
              <a:t>tomb</a:t>
            </a:r>
            <a:r>
              <a:rPr lang="hu-HU" altLang="hu-HU" sz="1800" dirty="0">
                <a:latin typeface="Consolas" pitchFamily="49" charset="0"/>
                <a:ea typeface="Calibri" pitchFamily="34" charset="0"/>
                <a:cs typeface="Calibri" pitchFamily="34" charset="0"/>
              </a:rPr>
              <a:t>[i];</a:t>
            </a:r>
            <a:endParaRPr lang="hu-HU" altLang="hu-HU" sz="1800" dirty="0">
              <a:ea typeface="Calibri" pitchFamily="34" charset="0"/>
              <a:cs typeface="Calibri" pitchFamily="34" charset="0"/>
            </a:endParaRPr>
          </a:p>
          <a:p>
            <a:pPr>
              <a:lnSpc>
                <a:spcPct val="115000"/>
              </a:lnSpc>
              <a:buFontTx/>
              <a:buNone/>
            </a:pPr>
            <a:r>
              <a:rPr lang="hu-HU" altLang="hu-HU" sz="1800" dirty="0">
                <a:latin typeface="Consolas" pitchFamily="49" charset="0"/>
                <a:ea typeface="Calibri" pitchFamily="34" charset="0"/>
                <a:cs typeface="Calibri" pitchFamily="34" charset="0"/>
              </a:rPr>
              <a:t>                    </a:t>
            </a:r>
            <a:r>
              <a:rPr lang="hu-HU" altLang="hu-HU" sz="1800" dirty="0" err="1">
                <a:latin typeface="Consolas" pitchFamily="49" charset="0"/>
                <a:ea typeface="Calibri" pitchFamily="34" charset="0"/>
                <a:cs typeface="Calibri" pitchFamily="34" charset="0"/>
              </a:rPr>
              <a:t>tomb</a:t>
            </a:r>
            <a:r>
              <a:rPr lang="hu-HU" altLang="hu-HU" sz="1800" dirty="0">
                <a:latin typeface="Consolas" pitchFamily="49" charset="0"/>
                <a:ea typeface="Calibri" pitchFamily="34" charset="0"/>
                <a:cs typeface="Calibri" pitchFamily="34" charset="0"/>
              </a:rPr>
              <a:t>[i] = </a:t>
            </a:r>
            <a:r>
              <a:rPr lang="hu-HU" altLang="hu-HU" sz="1800" dirty="0" err="1">
                <a:latin typeface="Consolas" pitchFamily="49" charset="0"/>
                <a:ea typeface="Calibri" pitchFamily="34" charset="0"/>
                <a:cs typeface="Calibri" pitchFamily="34" charset="0"/>
              </a:rPr>
              <a:t>tomb</a:t>
            </a:r>
            <a:r>
              <a:rPr lang="hu-HU" altLang="hu-HU" sz="1800" dirty="0">
                <a:latin typeface="Consolas" pitchFamily="49" charset="0"/>
                <a:ea typeface="Calibri" pitchFamily="34" charset="0"/>
                <a:cs typeface="Calibri" pitchFamily="34" charset="0"/>
              </a:rPr>
              <a:t>[j];</a:t>
            </a:r>
            <a:endParaRPr lang="hu-HU" altLang="hu-HU" sz="1800" dirty="0">
              <a:ea typeface="Calibri" pitchFamily="34" charset="0"/>
              <a:cs typeface="Calibri" pitchFamily="34" charset="0"/>
            </a:endParaRPr>
          </a:p>
          <a:p>
            <a:pPr>
              <a:lnSpc>
                <a:spcPct val="115000"/>
              </a:lnSpc>
              <a:buFontTx/>
              <a:buNone/>
            </a:pPr>
            <a:r>
              <a:rPr lang="hu-HU" altLang="hu-HU" sz="1800" dirty="0">
                <a:latin typeface="Consolas" pitchFamily="49" charset="0"/>
                <a:ea typeface="Calibri" pitchFamily="34" charset="0"/>
                <a:cs typeface="Calibri" pitchFamily="34" charset="0"/>
              </a:rPr>
              <a:t>                    </a:t>
            </a:r>
            <a:r>
              <a:rPr lang="hu-HU" altLang="hu-HU" sz="1800" dirty="0" err="1">
                <a:latin typeface="Consolas" pitchFamily="49" charset="0"/>
                <a:ea typeface="Calibri" pitchFamily="34" charset="0"/>
                <a:cs typeface="Calibri" pitchFamily="34" charset="0"/>
              </a:rPr>
              <a:t>tomb</a:t>
            </a:r>
            <a:r>
              <a:rPr lang="hu-HU" altLang="hu-HU" sz="1800" dirty="0">
                <a:latin typeface="Consolas" pitchFamily="49" charset="0"/>
                <a:ea typeface="Calibri" pitchFamily="34" charset="0"/>
                <a:cs typeface="Calibri" pitchFamily="34" charset="0"/>
              </a:rPr>
              <a:t>[j] = ideiglenes;</a:t>
            </a:r>
            <a:endParaRPr lang="hu-HU" altLang="hu-HU" sz="1800" dirty="0">
              <a:ea typeface="Calibri" pitchFamily="34" charset="0"/>
              <a:cs typeface="Calibri" pitchFamily="34" charset="0"/>
            </a:endParaRPr>
          </a:p>
          <a:p>
            <a:pPr>
              <a:lnSpc>
                <a:spcPct val="115000"/>
              </a:lnSpc>
              <a:buFontTx/>
              <a:buNone/>
            </a:pPr>
            <a:r>
              <a:rPr lang="hu-HU" altLang="hu-HU" sz="1800" dirty="0">
                <a:latin typeface="Consolas" pitchFamily="49" charset="0"/>
                <a:ea typeface="Calibri" pitchFamily="34" charset="0"/>
                <a:cs typeface="Calibri" pitchFamily="34" charset="0"/>
              </a:rPr>
              <a:t>                }</a:t>
            </a:r>
            <a:endParaRPr lang="hu-HU" altLang="hu-HU" sz="1800" dirty="0">
              <a:ea typeface="Calibri" pitchFamily="34" charset="0"/>
              <a:cs typeface="Calibri" pitchFamily="34" charset="0"/>
            </a:endParaRPr>
          </a:p>
          <a:p>
            <a:pPr>
              <a:lnSpc>
                <a:spcPct val="115000"/>
              </a:lnSpc>
              <a:buFontTx/>
              <a:buNone/>
            </a:pPr>
            <a:r>
              <a:rPr lang="hu-HU" altLang="hu-HU" sz="1800" dirty="0">
                <a:latin typeface="Consolas" pitchFamily="49" charset="0"/>
                <a:ea typeface="Calibri" pitchFamily="34" charset="0"/>
                <a:cs typeface="Calibri" pitchFamily="34" charset="0"/>
              </a:rPr>
              <a:t>    }</a:t>
            </a:r>
            <a:endParaRPr lang="hu-HU" altLang="hu-HU" sz="1800" dirty="0">
              <a:ea typeface="Calibri" pitchFamily="34" charset="0"/>
              <a:cs typeface="Calibri" pitchFamily="34" charset="0"/>
            </a:endParaRPr>
          </a:p>
          <a:p>
            <a:pPr>
              <a:lnSpc>
                <a:spcPct val="115000"/>
              </a:lnSpc>
              <a:buFontTx/>
              <a:buNone/>
            </a:pPr>
            <a:r>
              <a:rPr lang="hu-HU" altLang="hu-HU" sz="1800" dirty="0">
                <a:latin typeface="Consolas" pitchFamily="49" charset="0"/>
                <a:ea typeface="Calibri" pitchFamily="34" charset="0"/>
                <a:cs typeface="Calibri" pitchFamily="34" charset="0"/>
              </a:rPr>
              <a:t>}</a:t>
            </a:r>
            <a:endParaRPr lang="hu-HU" altLang="hu-HU" sz="1800" dirty="0"/>
          </a:p>
        </p:txBody>
      </p:sp>
      <p:sp>
        <p:nvSpPr>
          <p:cNvPr id="10245" name="Rectangle 2"/>
          <p:cNvSpPr>
            <a:spLocks noGrp="1" noChangeArrowheads="1"/>
          </p:cNvSpPr>
          <p:nvPr>
            <p:ph type="title" idx="4294967295"/>
          </p:nvPr>
        </p:nvSpPr>
        <p:spPr/>
        <p:txBody>
          <a:bodyPr/>
          <a:lstStyle/>
          <a:p>
            <a:pPr eaLnBrk="1" hangingPunct="1"/>
            <a:r>
              <a:rPr lang="en-US" altLang="hu-HU" dirty="0" err="1">
                <a:latin typeface="+mn-lt"/>
              </a:rPr>
              <a:t>Az</a:t>
            </a:r>
            <a:r>
              <a:rPr lang="en-US" altLang="hu-HU" dirty="0">
                <a:latin typeface="+mn-lt"/>
              </a:rPr>
              <a:t> </a:t>
            </a:r>
            <a:r>
              <a:rPr lang="hu-HU" altLang="hu-HU" dirty="0" err="1">
                <a:latin typeface="+mn-lt"/>
              </a:rPr>
              <a:t>Array.Sort</a:t>
            </a:r>
            <a:r>
              <a:rPr lang="en-US" altLang="hu-HU" dirty="0">
                <a:latin typeface="+mn-lt"/>
              </a:rPr>
              <a:t> </a:t>
            </a:r>
            <a:r>
              <a:rPr lang="hu-HU" altLang="hu-HU" dirty="0">
                <a:latin typeface="+mn-lt"/>
              </a:rPr>
              <a:t>újra-felfedezése</a:t>
            </a:r>
          </a:p>
        </p:txBody>
      </p:sp>
      <p:sp>
        <p:nvSpPr>
          <p:cNvPr id="2" name="Dia számának helye 1"/>
          <p:cNvSpPr>
            <a:spLocks noGrp="1"/>
          </p:cNvSpPr>
          <p:nvPr>
            <p:ph type="sldNum" sz="quarter" idx="11"/>
          </p:nvPr>
        </p:nvSpPr>
        <p:spPr/>
        <p:txBody>
          <a:bodyPr/>
          <a:lstStyle/>
          <a:p>
            <a:pPr>
              <a:defRPr/>
            </a:pPr>
            <a:fld id="{9E84FC66-0273-4651-909C-21EC6C7CCEC1}" type="slidenum">
              <a:rPr lang="hu-HU" smtClean="0"/>
              <a:pPr>
                <a:defRPr/>
              </a:pPr>
              <a:t>9</a:t>
            </a:fld>
            <a:endParaRPr lang="hu-HU"/>
          </a:p>
        </p:txBody>
      </p:sp>
    </p:spTree>
    <p:extLst>
      <p:ext uri="{BB962C8B-B14F-4D97-AF65-F5344CB8AC3E}">
        <p14:creationId xmlns:p14="http://schemas.microsoft.com/office/powerpoint/2010/main" val="2871830069"/>
      </p:ext>
    </p:extLst>
  </p:cSld>
  <p:clrMapOvr>
    <a:masterClrMapping/>
  </p:clrMapOvr>
  <p:transition spd="med">
    <p:cover/>
  </p:transition>
</p:sld>
</file>

<file path=ppt/theme/theme1.xml><?xml version="1.0" encoding="utf-8"?>
<a:theme xmlns:a="http://schemas.openxmlformats.org/drawingml/2006/main" name="Silver">
  <a:themeElements>
    <a:clrScheme name="Silv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ilver">
      <a:majorFont>
        <a:latin typeface="Segoe U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FF"/>
            </a:gs>
            <a:gs pos="100000">
              <a:srgbClr val="C0C0A8"/>
            </a:gs>
          </a:gsLst>
          <a:lin ang="2700000" scaled="1"/>
        </a:gradFill>
        <a:ln w="12700" cap="flat" cmpd="sng" algn="ctr">
          <a:solidFill>
            <a:srgbClr val="6E6E50"/>
          </a:solidFill>
          <a:prstDash val="solid"/>
          <a:round/>
          <a:headEnd type="none" w="med" len="med"/>
          <a:tailEnd type="none" w="med" len="med"/>
        </a:ln>
        <a:effectLst/>
      </a:spPr>
      <a:bodyPr vert="horz" wrap="square" lIns="18000" tIns="18000" rIns="18000" bIns="18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hu-HU" sz="1200" b="0" i="0" u="none" strike="noStrike" cap="none" normalizeH="0" baseline="0" smtClean="0">
            <a:ln>
              <a:noFill/>
            </a:ln>
            <a:solidFill>
              <a:srgbClr val="4B4B36"/>
            </a:solidFill>
            <a:effectLst/>
            <a:latin typeface="Calibri" pitchFamily="34" charset="0"/>
          </a:defRPr>
        </a:defPPr>
      </a:lstStyle>
    </a:spDef>
    <a:lnDef>
      <a:spPr bwMode="auto">
        <a:xfrm>
          <a:off x="0" y="0"/>
          <a:ext cx="1" cy="1"/>
        </a:xfrm>
        <a:custGeom>
          <a:avLst/>
          <a:gdLst/>
          <a:ahLst/>
          <a:cxnLst/>
          <a:rect l="0" t="0" r="0" b="0"/>
          <a:pathLst/>
        </a:custGeom>
        <a:gradFill rotWithShape="1">
          <a:gsLst>
            <a:gs pos="0">
              <a:srgbClr val="FFFFFF"/>
            </a:gs>
            <a:gs pos="100000">
              <a:srgbClr val="C0C0A8"/>
            </a:gs>
          </a:gsLst>
          <a:lin ang="2700000" scaled="1"/>
        </a:gradFill>
        <a:ln w="12700" cap="flat" cmpd="sng" algn="ctr">
          <a:solidFill>
            <a:srgbClr val="6E6E50"/>
          </a:solidFill>
          <a:prstDash val="solid"/>
          <a:round/>
          <a:headEnd type="none" w="med" len="med"/>
          <a:tailEnd type="none" w="med" len="med"/>
        </a:ln>
        <a:effectLst/>
      </a:spPr>
      <a:bodyPr vert="horz" wrap="square" lIns="18000" tIns="18000" rIns="18000" bIns="18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hu-HU" sz="1200" b="0" i="0" u="none" strike="noStrike" cap="none" normalizeH="0" baseline="0" smtClean="0">
            <a:ln>
              <a:noFill/>
            </a:ln>
            <a:solidFill>
              <a:srgbClr val="4B4B36"/>
            </a:solidFill>
            <a:effectLst/>
            <a:latin typeface="Calibri" pitchFamily="34" charset="0"/>
          </a:defRPr>
        </a:defPPr>
      </a:lstStyle>
    </a:lnDef>
  </a:objectDefaults>
  <a:extraClrSchemeLst>
    <a:extraClrScheme>
      <a:clrScheme name="Silv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ilv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ilv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ilv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ilv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ilv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ilv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ilv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ilv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ilv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ilv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ilv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ilver">
  <a:themeElements>
    <a:clrScheme name="1_Silv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ilver">
      <a:majorFont>
        <a:latin typeface="Segoe U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ilv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ilv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ilv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ilv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ilv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ilv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ilv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ilv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ilv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ilv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ilv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ilv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27763</TotalTime>
  <Words>2559</Words>
  <Application>Microsoft Office PowerPoint</Application>
  <PresentationFormat>On-screen Show (4:3)</PresentationFormat>
  <Paragraphs>423</Paragraphs>
  <Slides>29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Wingdings</vt:lpstr>
      <vt:lpstr>Arial</vt:lpstr>
      <vt:lpstr>Consolas</vt:lpstr>
      <vt:lpstr>Segoe UI</vt:lpstr>
      <vt:lpstr>Calibri</vt:lpstr>
      <vt:lpstr>Silver</vt:lpstr>
      <vt:lpstr>1_Silver</vt:lpstr>
      <vt:lpstr>Haladó fejlesztési technikák</vt:lpstr>
      <vt:lpstr>Követelmények</vt:lpstr>
      <vt:lpstr>Féléves Feladat</vt:lpstr>
      <vt:lpstr>Delegate</vt:lpstr>
      <vt:lpstr>Delegate használata</vt:lpstr>
      <vt:lpstr>Saját vs. beépített delegate típus</vt:lpstr>
      <vt:lpstr>Beépített delegate típusok</vt:lpstr>
      <vt:lpstr>Delegate használata a gyakorlatban</vt:lpstr>
      <vt:lpstr>Az Array.Sort újra-felfedezése</vt:lpstr>
      <vt:lpstr>Az Array.Sort újra-felfedezése</vt:lpstr>
      <vt:lpstr>Az Array.Sort újra-felfedezése</vt:lpstr>
      <vt:lpstr>Esemény vs. delegate</vt:lpstr>
      <vt:lpstr>Eseménykezelés – Névkonvenciók</vt:lpstr>
      <vt:lpstr>Névtelen függvények</vt:lpstr>
      <vt:lpstr>Anonim függvények</vt:lpstr>
      <vt:lpstr>Lambda függvények</vt:lpstr>
      <vt:lpstr>Lambda kifejezések</vt:lpstr>
      <vt:lpstr>Lambda kifejezések</vt:lpstr>
      <vt:lpstr>Lambda kifejezések</vt:lpstr>
      <vt:lpstr>Névtelen függvények és lambdák</vt:lpstr>
      <vt:lpstr>Outer Variable Trap</vt:lpstr>
      <vt:lpstr>Példa</vt:lpstr>
      <vt:lpstr>Példa - Főprogram</vt:lpstr>
      <vt:lpstr>Bővítés: Szűrés</vt:lpstr>
      <vt:lpstr>Reinvent the wheel???</vt:lpstr>
      <vt:lpstr>Szűrés - Főprogram</vt:lpstr>
      <vt:lpstr>Gyakorlat</vt:lpstr>
      <vt:lpstr>PowerPoint Presentation</vt:lpstr>
      <vt:lpstr>PowerPoint Presentation</vt:lpstr>
    </vt:vector>
  </TitlesOfParts>
  <Company>OE NIK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PPT/2</dc:title>
  <dc:subject>PPT</dc:subject>
  <dc:creator>Szabó Zsolt, Szénási Sándor</dc:creator>
  <cp:lastModifiedBy>Kovács András</cp:lastModifiedBy>
  <cp:revision>1405</cp:revision>
  <dcterms:created xsi:type="dcterms:W3CDTF">2006-05-29T11:27:00Z</dcterms:created>
  <dcterms:modified xsi:type="dcterms:W3CDTF">2021-09-04T09:00:40Z</dcterms:modified>
</cp:coreProperties>
</file>