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Hind"/>
      <p:regular r:id="rId23"/>
      <p:bold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Pathway Gothic On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ind-bold.fntdata"/><Relationship Id="rId23" Type="http://schemas.openxmlformats.org/officeDocument/2006/relationships/font" Target="fonts/Hi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thwayGothic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38bc8f26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38bc8f26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38bc8f2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38bc8f2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38bc8f26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38bc8f26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fe0c27f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fe0c27f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39a4137a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39a4137a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3a364f1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3a364f1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39a4137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39a4137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39a4137a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39a4137a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ffd58534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ffd58534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38bc8f2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38bc8f2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fe0c27f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fe0c27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fe0c27f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fe0c27f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38bc8f2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38bc8f2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38bc8f26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38bc8f2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38bc8f2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38bc8f2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38bc8f26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38bc8f26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38bc8f26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38bc8f26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hasCustomPrompt="1" type="title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idx="1" type="subTitle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hasCustomPrompt="1" idx="2" type="title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3" type="subTitle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 flipH="1" rot="685957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08" name="Google Shape;108;p11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17" name="Google Shape;117;p11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57195" y="1545690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9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hasCustomPrompt="1"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2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8" name="Google Shape;138;p12"/>
          <p:cNvSpPr txBox="1"/>
          <p:nvPr>
            <p:ph hasCustomPrompt="1"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/>
          <p:nvPr>
            <p:ph hasCustomPrompt="1"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 txBox="1"/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" type="subTitle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13"/>
          <p:cNvSpPr txBox="1"/>
          <p:nvPr>
            <p:ph idx="2" type="ctrTitle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3" type="subTitle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13"/>
          <p:cNvSpPr txBox="1"/>
          <p:nvPr>
            <p:ph idx="4" type="ctrTitle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5" type="subTitle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8" name="Google Shape;148;p13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3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14"/>
          <p:cNvSpPr txBox="1"/>
          <p:nvPr>
            <p:ph idx="2" type="ctrTitle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5" name="Google Shape;155;p14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CUSTOM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15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15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9" name="Google Shape;169;p15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15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16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16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6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2" name="Google Shape;182;p16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3" name="Google Shape;183;p16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4" name="Google Shape;184;p16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16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6" name="Google Shape;186;p16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flipH="1" rot="-1256097">
            <a:off x="246414" y="654727"/>
            <a:ext cx="3034839" cy="2199547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rot="5400000">
            <a:off x="5272412" y="1830000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7"/>
          <p:cNvSpPr/>
          <p:nvPr/>
        </p:nvSpPr>
        <p:spPr>
          <a:xfrm>
            <a:off x="8068951" y="141522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8511773" y="2032679"/>
            <a:ext cx="960476" cy="98437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357125" y="9294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198" name="Google Shape;198;p18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8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7" name="Google Shape;207;p18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8" name="Google Shape;208;p18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ONLY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19"/>
          <p:cNvSpPr txBox="1"/>
          <p:nvPr>
            <p:ph idx="1" type="subTitle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19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b="1"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9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9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23" name="Google Shape;22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9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7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-6299885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hasCustomPrompt="1"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22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4">
  <p:cSld name="TITLE_ONLY_4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5">
  <p:cSld name="TITLE_ONLY_4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 rot="-1799972">
            <a:off x="7107554" y="2597206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6">
  <p:cSld name="TITLE_ONLY_4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5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body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54" name="Google Shape;54;p4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67" name="Google Shape;67;p5"/>
          <p:cNvSpPr txBox="1"/>
          <p:nvPr>
            <p:ph idx="2" type="ctrTitle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5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69" name="Google Shape;69;p5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9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69" name="Google Shape;269;p29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9"/>
          <p:cNvSpPr/>
          <p:nvPr/>
        </p:nvSpPr>
        <p:spPr>
          <a:xfrm>
            <a:off x="2520300" y="2645325"/>
            <a:ext cx="4103400" cy="97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>
            <p:ph type="ctrTitle"/>
          </p:nvPr>
        </p:nvSpPr>
        <p:spPr>
          <a:xfrm>
            <a:off x="2307900" y="1211225"/>
            <a:ext cx="45282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COVID-19</a:t>
            </a:r>
            <a:endParaRPr sz="7500"/>
          </a:p>
        </p:txBody>
      </p:sp>
      <p:sp>
        <p:nvSpPr>
          <p:cNvPr id="309" name="Google Shape;309;p29"/>
          <p:cNvSpPr txBox="1"/>
          <p:nvPr>
            <p:ph idx="1" type="subTitle"/>
          </p:nvPr>
        </p:nvSpPr>
        <p:spPr>
          <a:xfrm>
            <a:off x="2739750" y="2734875"/>
            <a:ext cx="366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Aaron Rotman, Marcus Garvey-Bassett, Stephanie Tang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April 18, 2020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11" name="Google Shape;311;p29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470250" y="958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California compare to the rest of the nation?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1265625" y="766900"/>
            <a:ext cx="66960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Null hypothesis: The infection rate of California is not significantly different than the rest of the nation.</a:t>
            </a:r>
            <a:endParaRPr/>
          </a:p>
        </p:txBody>
      </p:sp>
      <p:pic>
        <p:nvPicPr>
          <p:cNvPr id="485" name="Google Shape;4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49" y="1520274"/>
            <a:ext cx="342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50" y="1520275"/>
            <a:ext cx="3429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470250" y="2062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California compare to the rest of the nation?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1161450" y="860925"/>
            <a:ext cx="6821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Null hypothesis: The infection rate of California is not significantly different than the rest of the nation.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Methods: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Calculate daily number of new cases for California and rest of nation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Linear regression to test for correlation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Results: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R-squared: 0.934 (rounded)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Strong positive correlation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Two-sided t-test for difference in means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Results: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P-value: 0.0001 (rounded)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reject the null hypothesis.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498" name="Google Shape;4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1187900"/>
            <a:ext cx="342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60" y="1187900"/>
            <a:ext cx="3429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0"/>
          <p:cNvSpPr txBox="1"/>
          <p:nvPr/>
        </p:nvSpPr>
        <p:spPr>
          <a:xfrm>
            <a:off x="470250" y="4547500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R-squared: 0.934 (rounded)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/>
          </a:p>
        </p:txBody>
      </p:sp>
      <p:sp>
        <p:nvSpPr>
          <p:cNvPr id="506" name="Google Shape;506;p41"/>
          <p:cNvSpPr txBox="1"/>
          <p:nvPr/>
        </p:nvSpPr>
        <p:spPr>
          <a:xfrm>
            <a:off x="388800" y="1469125"/>
            <a:ext cx="836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There is a statistically significant difference between the infection rate per capita for US states and the national average.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California has a significantly lower rate of infection than the rest of the nation.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While we demonstrated that there is a significant difference, our tests do not tell us why that difference is occurring. Additional testing would be required.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there a correlation between temperature and infected cases?</a:t>
            </a:r>
            <a:endParaRPr sz="2400"/>
          </a:p>
        </p:txBody>
      </p:sp>
      <p:sp>
        <p:nvSpPr>
          <p:cNvPr id="512" name="Google Shape;512;p42"/>
          <p:cNvSpPr txBox="1"/>
          <p:nvPr/>
        </p:nvSpPr>
        <p:spPr>
          <a:xfrm>
            <a:off x="572725" y="1007225"/>
            <a:ext cx="74061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Null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Hypothesis: There is no statistically significance between rising temperature and  number of infected cases.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Method: 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Extracted monthly weather data for top States with infected cases 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Linear regression to test for correlation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Results: 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Correlation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coefficient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for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January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data : 0.16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February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data : 0.31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613" y="969225"/>
            <a:ext cx="5805619" cy="37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50" y="1254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100" y="1254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31" name="Google Shape;531;p45"/>
          <p:cNvSpPr txBox="1"/>
          <p:nvPr/>
        </p:nvSpPr>
        <p:spPr>
          <a:xfrm>
            <a:off x="550200" y="1204750"/>
            <a:ext cx="80436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Expected :  weak correlation between temperature and infected cases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Results : Correlation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Coefficient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is very low. From this we can assume there is a weak correlation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Not enough information was provided to determine a definite answer. 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There are a lot of other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variables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that can be a factor regarding infected cases such as population density, 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quarantine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precautions, etc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●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Additional</a:t>
            </a: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testing would be needed 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/>
          <p:nvPr/>
        </p:nvSpPr>
        <p:spPr>
          <a:xfrm>
            <a:off x="3458675" y="1561200"/>
            <a:ext cx="28404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Questi</a:t>
            </a:r>
            <a:r>
              <a:rPr lang="en" sz="4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ons? </a:t>
            </a:r>
            <a:endParaRPr sz="4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470250" y="711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575" y="1956475"/>
            <a:ext cx="4582850" cy="30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>
            <p:ph idx="4294967295" type="body"/>
          </p:nvPr>
        </p:nvSpPr>
        <p:spPr>
          <a:xfrm>
            <a:off x="550350" y="640225"/>
            <a:ext cx="80433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We wanted to discover </a:t>
            </a:r>
            <a:r>
              <a:rPr lang="en" sz="1400">
                <a:solidFill>
                  <a:schemeClr val="lt2"/>
                </a:solidFill>
              </a:rPr>
              <a:t>which states in the US have been most impacted by Covid-19.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We were also curious how California compares to the rest of the US.  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Why? Media reports are often sensationalized. </a:t>
            </a:r>
            <a:endParaRPr sz="1400">
              <a:solidFill>
                <a:schemeClr val="lt2"/>
              </a:solidFill>
            </a:endParaRPr>
          </a:p>
        </p:txBody>
      </p:sp>
      <p:grpSp>
        <p:nvGrpSpPr>
          <p:cNvPr id="356" name="Google Shape;356;p30"/>
          <p:cNvGrpSpPr/>
          <p:nvPr/>
        </p:nvGrpSpPr>
        <p:grpSpPr>
          <a:xfrm>
            <a:off x="173956" y="446130"/>
            <a:ext cx="903819" cy="915039"/>
            <a:chOff x="4304200" y="4312250"/>
            <a:chExt cx="191325" cy="193700"/>
          </a:xfrm>
        </p:grpSpPr>
        <p:sp>
          <p:nvSpPr>
            <p:cNvPr id="357" name="Google Shape;357;p30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0"/>
          <p:cNvGrpSpPr/>
          <p:nvPr/>
        </p:nvGrpSpPr>
        <p:grpSpPr>
          <a:xfrm rot="9005342">
            <a:off x="1125428" y="164519"/>
            <a:ext cx="515747" cy="528674"/>
            <a:chOff x="4304200" y="4312250"/>
            <a:chExt cx="191325" cy="193700"/>
          </a:xfrm>
        </p:grpSpPr>
        <p:sp>
          <p:nvSpPr>
            <p:cNvPr id="396" name="Google Shape;396;p30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idx="3" type="title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439" name="Google Shape;439;p31"/>
          <p:cNvSpPr txBox="1"/>
          <p:nvPr>
            <p:ph idx="2" type="subTitle"/>
          </p:nvPr>
        </p:nvSpPr>
        <p:spPr>
          <a:xfrm flipH="1">
            <a:off x="678425" y="1101756"/>
            <a:ext cx="72192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U.S. States are most heavily affected by the corona virus outbreak?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Covid 19 Coronavirus Statistics API and US Census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 Number of cases/deaths per capita in the 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California compare to the rest of the nation?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Metrics: Cases, cases per 100,000, daily change, percent daily change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Hopkins University Resource Center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there a correlation between temperature and infected cases?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Meteostat Weather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population density affect infection rates?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8" type="title"/>
          </p:nvPr>
        </p:nvSpPr>
        <p:spPr>
          <a:xfrm>
            <a:off x="2886000" y="8960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445" name="Google Shape;445;p32"/>
          <p:cNvSpPr txBox="1"/>
          <p:nvPr/>
        </p:nvSpPr>
        <p:spPr>
          <a:xfrm>
            <a:off x="826900" y="634250"/>
            <a:ext cx="7452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●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Covid 19 Coronavirus Statistics API :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○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Returns most recent case numbers from Johns-Hopkins University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●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Covid-19 daily time series data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○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Downloaded from Johns-Hopkins University Github as .csv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●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US Census data: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○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2019 population estimates downloaded as .csv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hway Gothic One"/>
              <a:buChar char="●"/>
            </a:pPr>
            <a:r>
              <a:rPr lang="en" sz="20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Meteostat Weather API: </a:t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○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Finding historical data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thway Gothic One"/>
              <a:buChar char="○"/>
            </a:pPr>
            <a:r>
              <a:rPr lang="en" sz="1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Looking through multiple cities and displaying different monthly data in one dataframe</a:t>
            </a:r>
            <a:endParaRPr sz="18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/>
        </p:nvSpPr>
        <p:spPr>
          <a:xfrm>
            <a:off x="699050" y="235450"/>
            <a:ext cx="7932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Data Retrieval and Exploration</a:t>
            </a:r>
            <a:endParaRPr sz="30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1" name="Google Shape;451;p33"/>
          <p:cNvSpPr txBox="1"/>
          <p:nvPr/>
        </p:nvSpPr>
        <p:spPr>
          <a:xfrm>
            <a:off x="699050" y="750550"/>
            <a:ext cx="79323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Locate data sources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Attempt data retrieval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Started with all API’s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Decided on .csvs for some data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Process data: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Locate relevant data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Create data frames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Calculate values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Visualize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Explore the data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Refine and prioritize questions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Write dataframes to .csv for analysis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difference in infection rates between states?</a:t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1170000" y="1133200"/>
            <a:ext cx="6769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Null hypothesis: There is no significant difference in infection rates between US states.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Methods: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Calculate national infection rate per capita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Calculate individual state infection rate per capita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Chi-squared analysis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Results: 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Chi-squared test-statistic: 1309982.674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Critical Value: 66.339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We reject the null hypothesis.</a:t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Cases</a:t>
            </a:r>
            <a:endParaRPr/>
          </a:p>
        </p:txBody>
      </p:sp>
      <p:pic>
        <p:nvPicPr>
          <p:cNvPr id="463" name="Google Shape;4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1101750"/>
            <a:ext cx="342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50" y="1101750"/>
            <a:ext cx="3429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Deaths</a:t>
            </a:r>
            <a:endParaRPr/>
          </a:p>
        </p:txBody>
      </p:sp>
      <p:pic>
        <p:nvPicPr>
          <p:cNvPr id="470" name="Google Shape;4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1101750"/>
            <a:ext cx="3429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50" y="1101750"/>
            <a:ext cx="3429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470250" y="958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California compare to the rest of the nation?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470325" y="766900"/>
            <a:ext cx="82035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Null hypothesis: The infection rate of California is not significantly different than the rest of the nation.</a:t>
            </a:r>
            <a:endParaRPr/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125" y="1593550"/>
            <a:ext cx="3429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5E1C5"/>
      </a:dk1>
      <a:lt1>
        <a:srgbClr val="6D2827"/>
      </a:lt1>
      <a:dk2>
        <a:srgbClr val="5C1D1C"/>
      </a:dk2>
      <a:lt2>
        <a:srgbClr val="FFF1EF"/>
      </a:lt2>
      <a:accent1>
        <a:srgbClr val="E99F91"/>
      </a:accent1>
      <a:accent2>
        <a:srgbClr val="B45F5F"/>
      </a:accent2>
      <a:accent3>
        <a:srgbClr val="E08F84"/>
      </a:accent3>
      <a:accent4>
        <a:srgbClr val="DFA14A"/>
      </a:accent4>
      <a:accent5>
        <a:srgbClr val="E2C9A6"/>
      </a:accent5>
      <a:accent6>
        <a:srgbClr val="FFD394"/>
      </a:accent6>
      <a:hlink>
        <a:srgbClr val="FFF1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