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942eec12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942eec12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942eec12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42eec12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a7c3cbaa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7c3cbaa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9455296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455296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7c3cbaa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7c3cbaa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a7c3cba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a7c3cba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9455296b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455296b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455296b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455296b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9455296b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455296b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942eec12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942eec12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942eec12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42eec12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9455296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455296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9455296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455296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9455296b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455296b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455296b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455296b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en.wikipedia.org/wiki/Playfair_cipher" TargetMode="External"/><Relationship Id="rId4" Type="http://schemas.openxmlformats.org/officeDocument/2006/relationships/hyperlink" Target="https://en.wikipedia.org/wiki/Substitution_cipher" TargetMode="External"/><Relationship Id="rId9" Type="http://schemas.openxmlformats.org/officeDocument/2006/relationships/hyperlink" Target="https://scikit-learn.org/stable/" TargetMode="External"/><Relationship Id="rId5" Type="http://schemas.openxmlformats.org/officeDocument/2006/relationships/hyperlink" Target="https://en.wikipedia.org/wiki/Vigen%C3%A8re_cipher" TargetMode="External"/><Relationship Id="rId6" Type="http://schemas.openxmlformats.org/officeDocument/2006/relationships/hyperlink" Target="https://en.wikipedia.org/wiki/Hill_cipher" TargetMode="External"/><Relationship Id="rId7" Type="http://schemas.openxmlformats.org/officeDocument/2006/relationships/hyperlink" Target="https://greydanus.github.io/2017/01/07/enigma-rnn/" TargetMode="External"/><Relationship Id="rId8" Type="http://schemas.openxmlformats.org/officeDocument/2006/relationships/hyperlink" Target="https://scholarworks.sjsu.edu/cgi/viewcontent.cgi?article=1408&amp;context=etd_proje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Classical Ciphers with Machine Learning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Aaron Smith and (Gavin) Zizhen Huang</a:t>
            </a:r>
            <a:endParaRPr>
              <a:solidFill>
                <a:srgbClr val="6AA84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311700" y="539725"/>
            <a:ext cx="8520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Decryption Results (Minor goal)</a:t>
            </a:r>
            <a:endParaRPr/>
          </a:p>
        </p:txBody>
      </p:sp>
      <p:sp>
        <p:nvSpPr>
          <p:cNvPr id="123" name="Google Shape;123;p22"/>
          <p:cNvSpPr txBox="1"/>
          <p:nvPr>
            <p:ph idx="1" type="subTitle"/>
          </p:nvPr>
        </p:nvSpPr>
        <p:spPr>
          <a:xfrm>
            <a:off x="311700" y="1373925"/>
            <a:ext cx="7046100" cy="15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Simple substitution</a:t>
            </a:r>
            <a:r>
              <a:rPr lang="en"/>
              <a:t>: Observation length that is &lt; 1000 will take much more restarts to get some accurate results and it will take forever. However, we did confirm HMM (with English text digraph) works for simple substitution.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
            </a:r>
            <a:r>
              <a:rPr lang="en"/>
              <a:t>ackage used: our own HMM model code from HM2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22"/>
          <p:cNvPicPr preferRelativeResize="0"/>
          <p:nvPr/>
        </p:nvPicPr>
        <p:blipFill>
          <a:blip r:embed="rId3">
            <a:alphaModFix/>
          </a:blip>
          <a:stretch>
            <a:fillRect/>
          </a:stretch>
        </p:blipFill>
        <p:spPr>
          <a:xfrm>
            <a:off x="446925" y="3020400"/>
            <a:ext cx="3495100" cy="1576950"/>
          </a:xfrm>
          <a:prstGeom prst="rect">
            <a:avLst/>
          </a:prstGeom>
          <a:noFill/>
          <a:ln>
            <a:noFill/>
          </a:ln>
        </p:spPr>
      </p:pic>
      <p:pic>
        <p:nvPicPr>
          <p:cNvPr id="125" name="Google Shape;125;p22"/>
          <p:cNvPicPr preferRelativeResize="0"/>
          <p:nvPr/>
        </p:nvPicPr>
        <p:blipFill>
          <a:blip r:embed="rId4">
            <a:alphaModFix/>
          </a:blip>
          <a:stretch>
            <a:fillRect/>
          </a:stretch>
        </p:blipFill>
        <p:spPr>
          <a:xfrm>
            <a:off x="4491475" y="3108200"/>
            <a:ext cx="3375891" cy="153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3"/>
          <p:cNvPicPr preferRelativeResize="0"/>
          <p:nvPr/>
        </p:nvPicPr>
        <p:blipFill>
          <a:blip r:embed="rId3">
            <a:alphaModFix/>
          </a:blip>
          <a:stretch>
            <a:fillRect/>
          </a:stretch>
        </p:blipFill>
        <p:spPr>
          <a:xfrm>
            <a:off x="311700" y="539735"/>
            <a:ext cx="4816949" cy="2221840"/>
          </a:xfrm>
          <a:prstGeom prst="rect">
            <a:avLst/>
          </a:prstGeom>
          <a:noFill/>
          <a:ln>
            <a:noFill/>
          </a:ln>
        </p:spPr>
      </p:pic>
      <p:pic>
        <p:nvPicPr>
          <p:cNvPr id="133" name="Google Shape;133;p23"/>
          <p:cNvPicPr preferRelativeResize="0"/>
          <p:nvPr/>
        </p:nvPicPr>
        <p:blipFill>
          <a:blip r:embed="rId4">
            <a:alphaModFix/>
          </a:blip>
          <a:stretch>
            <a:fillRect/>
          </a:stretch>
        </p:blipFill>
        <p:spPr>
          <a:xfrm>
            <a:off x="4048900" y="2761575"/>
            <a:ext cx="4972050" cy="22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ctrTitle"/>
          </p:nvPr>
        </p:nvSpPr>
        <p:spPr>
          <a:xfrm>
            <a:off x="311700" y="400700"/>
            <a:ext cx="8520600" cy="7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Decryption Results (Minor goal)</a:t>
            </a:r>
            <a:endParaRPr/>
          </a:p>
        </p:txBody>
      </p:sp>
      <p:sp>
        <p:nvSpPr>
          <p:cNvPr id="139" name="Google Shape;139;p24"/>
          <p:cNvSpPr txBox="1"/>
          <p:nvPr>
            <p:ph idx="1" type="subTitle"/>
          </p:nvPr>
        </p:nvSpPr>
        <p:spPr>
          <a:xfrm>
            <a:off x="271975" y="1084175"/>
            <a:ext cx="7393500" cy="375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Vigenere Cipher</a:t>
            </a:r>
            <a:r>
              <a:rPr lang="en"/>
              <a:t> using HMM (key length 7: BHZFFX, ciphertext length 1000 and 200 random restarts): </a:t>
            </a:r>
            <a:endParaRPr/>
          </a:p>
          <a:p>
            <a:pPr indent="-330200" lvl="0" marL="457200" rtl="0" algn="l">
              <a:spcBef>
                <a:spcPts val="0"/>
              </a:spcBef>
              <a:spcAft>
                <a:spcPts val="0"/>
              </a:spcAft>
              <a:buSzPts val="1600"/>
              <a:buChar char="●"/>
            </a:pPr>
            <a:r>
              <a:rPr lang="en"/>
              <a:t>Package: our own HMM model</a:t>
            </a:r>
            <a:endParaRPr/>
          </a:p>
          <a:p>
            <a:pPr indent="-330200" lvl="0" marL="457200" rtl="0" algn="l">
              <a:spcBef>
                <a:spcPts val="0"/>
              </a:spcBef>
              <a:spcAft>
                <a:spcPts val="0"/>
              </a:spcAft>
              <a:buSzPts val="1600"/>
              <a:buChar char="●"/>
            </a:pPr>
            <a:r>
              <a:rPr lang="en"/>
              <a:t>start with small N =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really helpful. </a:t>
            </a:r>
            <a:endParaRPr/>
          </a:p>
          <a:p>
            <a:pPr indent="0" lvl="0" marL="0" rtl="0" algn="l">
              <a:spcBef>
                <a:spcPts val="0"/>
              </a:spcBef>
              <a:spcAft>
                <a:spcPts val="0"/>
              </a:spcAft>
              <a:buNone/>
            </a:pPr>
            <a:r>
              <a:rPr lang="en"/>
              <a:t>N =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t>
            </a:r>
            <a:r>
              <a:rPr b="1" lang="en"/>
              <a:t>deterministic. Need a bigger N. </a:t>
            </a:r>
            <a:endParaRPr b="1"/>
          </a:p>
          <a:p>
            <a:pPr indent="0" lvl="0" marL="0" rtl="0" algn="l">
              <a:spcBef>
                <a:spcPts val="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748600" y="2283420"/>
            <a:ext cx="5105400" cy="876300"/>
          </a:xfrm>
          <a:prstGeom prst="rect">
            <a:avLst/>
          </a:prstGeom>
          <a:noFill/>
          <a:ln>
            <a:noFill/>
          </a:ln>
        </p:spPr>
      </p:pic>
      <p:pic>
        <p:nvPicPr>
          <p:cNvPr id="141" name="Google Shape;141;p24"/>
          <p:cNvPicPr preferRelativeResize="0"/>
          <p:nvPr/>
        </p:nvPicPr>
        <p:blipFill>
          <a:blip r:embed="rId4">
            <a:alphaModFix/>
          </a:blip>
          <a:stretch>
            <a:fillRect/>
          </a:stretch>
        </p:blipFill>
        <p:spPr>
          <a:xfrm>
            <a:off x="748588" y="3676075"/>
            <a:ext cx="5521076" cy="9863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353050" y="2604863"/>
            <a:ext cx="3828000" cy="19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8.</a:t>
            </a:r>
            <a:endParaRPr/>
          </a:p>
          <a:p>
            <a:pPr indent="0" lvl="0" marL="0" rtl="0" algn="l">
              <a:spcBef>
                <a:spcPts val="0"/>
              </a:spcBef>
              <a:spcAft>
                <a:spcPts val="0"/>
              </a:spcAft>
              <a:buNone/>
            </a:pPr>
            <a:r>
              <a:rPr lang="en" sz="1800"/>
              <a:t>:( </a:t>
            </a:r>
            <a:endParaRPr sz="1800"/>
          </a:p>
        </p:txBody>
      </p:sp>
      <p:sp>
        <p:nvSpPr>
          <p:cNvPr id="147" name="Google Shape;147;p2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5"/>
          <p:cNvPicPr preferRelativeResize="0"/>
          <p:nvPr/>
        </p:nvPicPr>
        <p:blipFill>
          <a:blip r:embed="rId3">
            <a:alphaModFix/>
          </a:blip>
          <a:stretch>
            <a:fillRect/>
          </a:stretch>
        </p:blipFill>
        <p:spPr>
          <a:xfrm>
            <a:off x="4269698" y="2106950"/>
            <a:ext cx="4810801" cy="2967125"/>
          </a:xfrm>
          <a:prstGeom prst="rect">
            <a:avLst/>
          </a:prstGeom>
          <a:noFill/>
          <a:ln>
            <a:noFill/>
          </a:ln>
        </p:spPr>
      </p:pic>
      <p:pic>
        <p:nvPicPr>
          <p:cNvPr id="149" name="Google Shape;149;p25"/>
          <p:cNvPicPr preferRelativeResize="0"/>
          <p:nvPr/>
        </p:nvPicPr>
        <p:blipFill>
          <a:blip r:embed="rId4">
            <a:alphaModFix/>
          </a:blip>
          <a:stretch>
            <a:fillRect/>
          </a:stretch>
        </p:blipFill>
        <p:spPr>
          <a:xfrm>
            <a:off x="353050" y="244325"/>
            <a:ext cx="5058524" cy="187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Decryption Results (Minor goal)</a:t>
            </a:r>
            <a:endParaRPr/>
          </a:p>
        </p:txBody>
      </p:sp>
      <p:sp>
        <p:nvSpPr>
          <p:cNvPr id="155" name="Google Shape;155;p26"/>
          <p:cNvSpPr txBox="1"/>
          <p:nvPr>
            <p:ph idx="1" type="subTitle"/>
          </p:nvPr>
        </p:nvSpPr>
        <p:spPr>
          <a:xfrm>
            <a:off x="311700" y="1620405"/>
            <a:ext cx="4242600" cy="22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on </a:t>
            </a:r>
            <a:r>
              <a:rPr lang="en"/>
              <a:t>Vigenere Cipher: (Our goal does not aim to “crack” the cipher, but to see what our model can learn from the decryption algorithm: mapping from ciphertext to plaintext)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Nope, running out of luck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ctrTitle"/>
          </p:nvPr>
        </p:nvSpPr>
        <p:spPr>
          <a:xfrm>
            <a:off x="311700" y="1968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1" name="Google Shape;161;p27"/>
          <p:cNvSpPr txBox="1"/>
          <p:nvPr>
            <p:ph idx="1" type="subTitle"/>
          </p:nvPr>
        </p:nvSpPr>
        <p:spPr>
          <a:xfrm>
            <a:off x="430100" y="935125"/>
            <a:ext cx="6500100" cy="15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performed several experiments with HMM with random starts. We are able to crack simple substitution ciphers, but we are not very lucky with the vigenere cipher. Our attempt to LSTM seems not quite promising.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ctrTitle"/>
          </p:nvPr>
        </p:nvSpPr>
        <p:spPr>
          <a:xfrm>
            <a:off x="311700" y="133850"/>
            <a:ext cx="85206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67" name="Google Shape;167;p28"/>
          <p:cNvSpPr txBox="1"/>
          <p:nvPr>
            <p:ph idx="1" type="subTitle"/>
          </p:nvPr>
        </p:nvSpPr>
        <p:spPr>
          <a:xfrm>
            <a:off x="311700" y="1087750"/>
            <a:ext cx="5286600" cy="239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u="sng">
                <a:solidFill>
                  <a:srgbClr val="000000"/>
                </a:solidFill>
                <a:hlinkClick r:id="rId3"/>
              </a:rPr>
              <a:t>https://en.wikipedia.org/wiki/Playfair_cipher</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hlinkClick r:id="rId4"/>
              </a:rPr>
              <a:t>https://en.wikipedia.org/wiki/Substitution_cipher</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latin typeface="Arial"/>
                <a:ea typeface="Arial"/>
                <a:cs typeface="Arial"/>
                <a:sym typeface="Arial"/>
                <a:hlinkClick r:id="rId5"/>
              </a:rPr>
              <a:t>https://en.wikipedia.org/wiki/Vigen%C3%A8re_cipher</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latin typeface="Arial"/>
                <a:ea typeface="Arial"/>
                <a:cs typeface="Arial"/>
                <a:sym typeface="Arial"/>
                <a:hlinkClick r:id="rId6"/>
              </a:rPr>
              <a:t>https://en.wikipedia.org/wiki/Hill_cipher</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latin typeface="Arial"/>
                <a:ea typeface="Arial"/>
                <a:cs typeface="Arial"/>
                <a:sym typeface="Arial"/>
                <a:hlinkClick r:id="rId7"/>
              </a:rPr>
              <a:t>https://greydanus.github.io/2017/01/07/enigma-rnn/</a:t>
            </a:r>
            <a:endParaRPr sz="1400">
              <a:solidFill>
                <a:srgbClr val="000000"/>
              </a:solidFill>
            </a:endParaRPr>
          </a:p>
          <a:p>
            <a:pPr indent="-317500" lvl="0" marL="457200" rtl="0" algn="l">
              <a:spcBef>
                <a:spcPts val="0"/>
              </a:spcBef>
              <a:spcAft>
                <a:spcPts val="0"/>
              </a:spcAft>
              <a:buClr>
                <a:srgbClr val="000000"/>
              </a:buClr>
              <a:buSzPts val="1400"/>
              <a:buChar char="●"/>
            </a:pPr>
            <a:r>
              <a:rPr i="1" lang="en" sz="1400">
                <a:solidFill>
                  <a:srgbClr val="000000"/>
                </a:solidFill>
              </a:rPr>
              <a:t>Introduction to Machine Learning with Applications in Information Security</a:t>
            </a:r>
            <a:r>
              <a:rPr lang="en" sz="1400">
                <a:solidFill>
                  <a:srgbClr val="000000"/>
                </a:solidFill>
              </a:rPr>
              <a:t> by Mark Stamp</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latin typeface="Arial"/>
                <a:ea typeface="Arial"/>
                <a:cs typeface="Arial"/>
                <a:sym typeface="Arial"/>
                <a:hlinkClick r:id="rId8"/>
              </a:rPr>
              <a:t>https://scholarworks.sjsu.edu/cgi/viewcontent.cgi?article=1408&amp;context=etd_projects</a:t>
            </a:r>
            <a:endParaRPr sz="1400">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latin typeface="Times New Roman"/>
                <a:ea typeface="Times New Roman"/>
                <a:cs typeface="Times New Roman"/>
                <a:sym typeface="Times New Roman"/>
                <a:hlinkClick r:id="rId9"/>
              </a:rPr>
              <a:t>https://scikit-learn.org/stable/</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189450"/>
            <a:ext cx="8520600" cy="8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goal of this project</a:t>
            </a:r>
            <a:endParaRPr/>
          </a:p>
        </p:txBody>
      </p:sp>
      <p:sp>
        <p:nvSpPr>
          <p:cNvPr id="71" name="Google Shape;71;p14"/>
          <p:cNvSpPr txBox="1"/>
          <p:nvPr>
            <p:ph idx="1" type="subTitle"/>
          </p:nvPr>
        </p:nvSpPr>
        <p:spPr>
          <a:xfrm>
            <a:off x="346675" y="1011154"/>
            <a:ext cx="8246700" cy="326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Roboto"/>
              <a:buChar char="●"/>
            </a:pPr>
            <a:r>
              <a:rPr lang="en"/>
              <a:t>Use machine learning on different ciphertexts to see what can be discovered about the plaintext and the cipher.</a:t>
            </a:r>
            <a:endParaRPr/>
          </a:p>
          <a:p>
            <a:pPr indent="-330200" lvl="0" marL="457200" rtl="0" algn="l">
              <a:spcBef>
                <a:spcPts val="0"/>
              </a:spcBef>
              <a:spcAft>
                <a:spcPts val="0"/>
              </a:spcAft>
              <a:buClr>
                <a:schemeClr val="lt2"/>
              </a:buClr>
              <a:buSzPts val="1600"/>
              <a:buFont typeface="Roboto"/>
              <a:buChar char="●"/>
            </a:pPr>
            <a:r>
              <a:rPr lang="en"/>
              <a:t>One minor goal is to crack the ciphertext (i.e. to decrypt it a reasonable amount).</a:t>
            </a:r>
            <a:endParaRPr/>
          </a:p>
          <a:p>
            <a:pPr indent="-330200" lvl="0" marL="457200" rtl="0" algn="l">
              <a:spcBef>
                <a:spcPts val="0"/>
              </a:spcBef>
              <a:spcAft>
                <a:spcPts val="0"/>
              </a:spcAft>
              <a:buClr>
                <a:schemeClr val="lt2"/>
              </a:buClr>
              <a:buSzPts val="1600"/>
              <a:buFont typeface="Roboto"/>
              <a:buChar char="●"/>
            </a:pPr>
            <a:r>
              <a:rPr lang="en"/>
              <a:t>Another goal is to uncover what cipher was used to produce a particular ciphertext.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92025" y="133200"/>
            <a:ext cx="8123100" cy="7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Ciphers Considered</a:t>
            </a:r>
            <a:endParaRPr/>
          </a:p>
        </p:txBody>
      </p:sp>
      <p:sp>
        <p:nvSpPr>
          <p:cNvPr id="77" name="Google Shape;77;p15"/>
          <p:cNvSpPr txBox="1"/>
          <p:nvPr>
            <p:ph idx="1" type="subTitle"/>
          </p:nvPr>
        </p:nvSpPr>
        <p:spPr>
          <a:xfrm>
            <a:off x="553700" y="984193"/>
            <a:ext cx="8222100" cy="195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Shift Cipher</a:t>
            </a:r>
            <a:endParaRPr/>
          </a:p>
          <a:p>
            <a:pPr indent="-330200" lvl="0" marL="457200" rtl="0" algn="l">
              <a:spcBef>
                <a:spcPts val="0"/>
              </a:spcBef>
              <a:spcAft>
                <a:spcPts val="0"/>
              </a:spcAft>
              <a:buSzPts val="1600"/>
              <a:buChar char="●"/>
            </a:pPr>
            <a:r>
              <a:rPr lang="en"/>
              <a:t>Columnar Transposition Cipher</a:t>
            </a:r>
            <a:endParaRPr/>
          </a:p>
          <a:p>
            <a:pPr indent="-330200" lvl="0" marL="457200" rtl="0" algn="l">
              <a:spcBef>
                <a:spcPts val="0"/>
              </a:spcBef>
              <a:spcAft>
                <a:spcPts val="0"/>
              </a:spcAft>
              <a:buSzPts val="1600"/>
              <a:buChar char="●"/>
            </a:pPr>
            <a:r>
              <a:rPr lang="en"/>
              <a:t>Vigenere Cipher</a:t>
            </a:r>
            <a:endParaRPr/>
          </a:p>
          <a:p>
            <a:pPr indent="-330200" lvl="0" marL="457200" rtl="0" algn="l">
              <a:spcBef>
                <a:spcPts val="0"/>
              </a:spcBef>
              <a:spcAft>
                <a:spcPts val="0"/>
              </a:spcAft>
              <a:buSzPts val="1600"/>
              <a:buChar char="●"/>
            </a:pPr>
            <a:r>
              <a:rPr lang="en"/>
              <a:t>Playfair Cipher</a:t>
            </a:r>
            <a:endParaRPr/>
          </a:p>
          <a:p>
            <a:pPr indent="-330200" lvl="0" marL="457200" rtl="0" algn="l">
              <a:spcBef>
                <a:spcPts val="0"/>
              </a:spcBef>
              <a:spcAft>
                <a:spcPts val="0"/>
              </a:spcAft>
              <a:buSzPts val="1600"/>
              <a:buChar char="●"/>
            </a:pPr>
            <a:r>
              <a:rPr lang="en"/>
              <a:t>Hill Cipher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147500"/>
            <a:ext cx="85206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83" name="Google Shape;83;p16"/>
          <p:cNvSpPr txBox="1"/>
          <p:nvPr>
            <p:ph idx="1" type="subTitle"/>
          </p:nvPr>
        </p:nvSpPr>
        <p:spPr>
          <a:xfrm>
            <a:off x="489300" y="954800"/>
            <a:ext cx="6674700" cy="224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Programmed each cipher in Python</a:t>
            </a:r>
            <a:endParaRPr/>
          </a:p>
          <a:p>
            <a:pPr indent="-330200" lvl="0" marL="457200" rtl="0" algn="l">
              <a:spcBef>
                <a:spcPts val="0"/>
              </a:spcBef>
              <a:spcAft>
                <a:spcPts val="0"/>
              </a:spcAft>
              <a:buSzPts val="1600"/>
              <a:buChar char="●"/>
            </a:pPr>
            <a:r>
              <a:rPr lang="en"/>
              <a:t>Used the ciphers to generate large datasets</a:t>
            </a:r>
            <a:endParaRPr/>
          </a:p>
          <a:p>
            <a:pPr indent="-330200" lvl="0" marL="457200" rtl="0" algn="l">
              <a:spcBef>
                <a:spcPts val="0"/>
              </a:spcBef>
              <a:spcAft>
                <a:spcPts val="0"/>
              </a:spcAft>
              <a:buSzPts val="1600"/>
              <a:buChar char="●"/>
            </a:pPr>
            <a:r>
              <a:rPr lang="en"/>
              <a:t>Each run-through of the cipher, the key is randomized and random plaintext is read from the brown corpus</a:t>
            </a:r>
            <a:endParaRPr/>
          </a:p>
          <a:p>
            <a:pPr indent="-330200" lvl="0" marL="457200" rtl="0" algn="l">
              <a:spcBef>
                <a:spcPts val="0"/>
              </a:spcBef>
              <a:spcAft>
                <a:spcPts val="0"/>
              </a:spcAft>
              <a:buSzPts val="1600"/>
              <a:buChar char="●"/>
            </a:pPr>
            <a:r>
              <a:rPr lang="en"/>
              <a:t>For each cipher, 10000 ciphertext samples were created for each length (100, 200, 300, 500, 1000) of characters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ctrTitle"/>
          </p:nvPr>
        </p:nvSpPr>
        <p:spPr>
          <a:xfrm>
            <a:off x="311700" y="1968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sp>
        <p:nvSpPr>
          <p:cNvPr id="89" name="Google Shape;89;p17"/>
          <p:cNvSpPr txBox="1"/>
          <p:nvPr>
            <p:ph idx="1" type="subTitle"/>
          </p:nvPr>
        </p:nvSpPr>
        <p:spPr>
          <a:xfrm>
            <a:off x="311700" y="935125"/>
            <a:ext cx="3544200" cy="390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Used various machine learning techniques for classification: K-Nearest Neighbor (KNN), Support Vector Machine (</a:t>
            </a:r>
            <a:r>
              <a:rPr lang="en"/>
              <a:t>SVM), </a:t>
            </a:r>
            <a:r>
              <a:rPr lang="en"/>
              <a:t>Random Forest (RF), Adaboost, </a:t>
            </a:r>
            <a:r>
              <a:rPr lang="en"/>
              <a:t>Neural Network (MLP), </a:t>
            </a:r>
            <a:r>
              <a:rPr lang="en"/>
              <a:t>and Voting Classifier. All from the scikit-learn package. </a:t>
            </a:r>
            <a:endParaRPr/>
          </a:p>
          <a:p>
            <a:pPr indent="-330200" lvl="0" marL="457200" rtl="0" algn="l">
              <a:spcBef>
                <a:spcPts val="0"/>
              </a:spcBef>
              <a:spcAft>
                <a:spcPts val="0"/>
              </a:spcAft>
              <a:buSzPts val="1600"/>
              <a:buChar char="●"/>
            </a:pPr>
            <a:r>
              <a:rPr lang="en"/>
              <a:t>Training and scoring vectors for all tests were created based on monogram counts (with the exception of the next slide). </a:t>
            </a:r>
            <a:endParaRPr/>
          </a:p>
        </p:txBody>
      </p:sp>
      <p:pic>
        <p:nvPicPr>
          <p:cNvPr id="90" name="Google Shape;90;p17"/>
          <p:cNvPicPr preferRelativeResize="0"/>
          <p:nvPr/>
        </p:nvPicPr>
        <p:blipFill>
          <a:blip r:embed="rId3">
            <a:alphaModFix/>
          </a:blip>
          <a:stretch>
            <a:fillRect/>
          </a:stretch>
        </p:blipFill>
        <p:spPr>
          <a:xfrm>
            <a:off x="3944474" y="1087600"/>
            <a:ext cx="5006726" cy="3755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ctrTitle"/>
          </p:nvPr>
        </p:nvSpPr>
        <p:spPr>
          <a:xfrm>
            <a:off x="311700" y="1968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sp>
        <p:nvSpPr>
          <p:cNvPr id="96" name="Google Shape;96;p18"/>
          <p:cNvSpPr txBox="1"/>
          <p:nvPr>
            <p:ph idx="1" type="subTitle"/>
          </p:nvPr>
        </p:nvSpPr>
        <p:spPr>
          <a:xfrm>
            <a:off x="311700" y="935100"/>
            <a:ext cx="3341100" cy="310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Models can be trained using different ciphertext statistics</a:t>
            </a:r>
            <a:endParaRPr/>
          </a:p>
          <a:p>
            <a:pPr indent="-330200" lvl="0" marL="457200" rtl="0" algn="l">
              <a:spcBef>
                <a:spcPts val="0"/>
              </a:spcBef>
              <a:spcAft>
                <a:spcPts val="0"/>
              </a:spcAft>
              <a:buSzPts val="1600"/>
              <a:buChar char="●"/>
            </a:pPr>
            <a:r>
              <a:rPr lang="en"/>
              <a:t>We consider the following statistics: monogram counts (used on the previous page), bigram counts, and trigram counts. </a:t>
            </a:r>
            <a:endParaRPr/>
          </a:p>
        </p:txBody>
      </p:sp>
      <p:pic>
        <p:nvPicPr>
          <p:cNvPr id="97" name="Google Shape;97;p18"/>
          <p:cNvPicPr preferRelativeResize="0"/>
          <p:nvPr/>
        </p:nvPicPr>
        <p:blipFill>
          <a:blip r:embed="rId3">
            <a:alphaModFix/>
          </a:blip>
          <a:stretch>
            <a:fillRect/>
          </a:stretch>
        </p:blipFill>
        <p:spPr>
          <a:xfrm>
            <a:off x="3742225" y="935125"/>
            <a:ext cx="5186400" cy="388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968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sp>
        <p:nvSpPr>
          <p:cNvPr id="103" name="Google Shape;103;p19"/>
          <p:cNvSpPr txBox="1"/>
          <p:nvPr>
            <p:ph idx="1" type="subTitle"/>
          </p:nvPr>
        </p:nvSpPr>
        <p:spPr>
          <a:xfrm>
            <a:off x="311700" y="935125"/>
            <a:ext cx="3145200" cy="83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Accuracy of the models depends on the length of the ciphertext.</a:t>
            </a:r>
            <a:endParaRPr/>
          </a:p>
        </p:txBody>
      </p:sp>
      <p:pic>
        <p:nvPicPr>
          <p:cNvPr id="104" name="Google Shape;104;p19"/>
          <p:cNvPicPr preferRelativeResize="0"/>
          <p:nvPr/>
        </p:nvPicPr>
        <p:blipFill>
          <a:blip r:embed="rId3">
            <a:alphaModFix/>
          </a:blip>
          <a:stretch>
            <a:fillRect/>
          </a:stretch>
        </p:blipFill>
        <p:spPr>
          <a:xfrm>
            <a:off x="3700250" y="935125"/>
            <a:ext cx="5204766" cy="390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311700" y="1968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sp>
        <p:nvSpPr>
          <p:cNvPr id="110" name="Google Shape;110;p20"/>
          <p:cNvSpPr txBox="1"/>
          <p:nvPr>
            <p:ph idx="1" type="subTitle"/>
          </p:nvPr>
        </p:nvSpPr>
        <p:spPr>
          <a:xfrm>
            <a:off x="311700" y="935125"/>
            <a:ext cx="3530100" cy="385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Some ciphers are easier to classify than others</a:t>
            </a:r>
            <a:endParaRPr/>
          </a:p>
          <a:p>
            <a:pPr indent="-330200" lvl="0" marL="457200" rtl="0" algn="l">
              <a:spcBef>
                <a:spcPts val="0"/>
              </a:spcBef>
              <a:spcAft>
                <a:spcPts val="0"/>
              </a:spcAft>
              <a:buSzPts val="1600"/>
              <a:buChar char="●"/>
            </a:pPr>
            <a:r>
              <a:rPr lang="en"/>
              <a:t>Here we show the results of training 5 separate SVM’s, where each SVM is trained in a one vs rest scheme</a:t>
            </a:r>
            <a:endParaRPr/>
          </a:p>
          <a:p>
            <a:pPr indent="-330200" lvl="0" marL="457200" rtl="0" algn="l">
              <a:spcBef>
                <a:spcPts val="0"/>
              </a:spcBef>
              <a:spcAft>
                <a:spcPts val="0"/>
              </a:spcAft>
              <a:buSzPts val="1600"/>
              <a:buChar char="●"/>
            </a:pPr>
            <a:r>
              <a:rPr lang="en"/>
              <a:t>What this means is that each SVM takes ciphertext data from all 5 ciphers, but 4 of the 5 types of ciphertexts are classified as +1, while the last type is classified as -1, creating a one vs rest scheme.</a:t>
            </a:r>
            <a:endParaRPr/>
          </a:p>
        </p:txBody>
      </p:sp>
      <p:pic>
        <p:nvPicPr>
          <p:cNvPr id="111" name="Google Shape;111;p20"/>
          <p:cNvPicPr preferRelativeResize="0"/>
          <p:nvPr/>
        </p:nvPicPr>
        <p:blipFill>
          <a:blip r:embed="rId3">
            <a:alphaModFix/>
          </a:blip>
          <a:stretch>
            <a:fillRect/>
          </a:stretch>
        </p:blipFill>
        <p:spPr>
          <a:xfrm>
            <a:off x="3994200" y="1087525"/>
            <a:ext cx="4997400" cy="37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ctrTitle"/>
          </p:nvPr>
        </p:nvSpPr>
        <p:spPr>
          <a:xfrm>
            <a:off x="311700" y="196825"/>
            <a:ext cx="8520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Results</a:t>
            </a:r>
            <a:endParaRPr/>
          </a:p>
        </p:txBody>
      </p:sp>
      <p:sp>
        <p:nvSpPr>
          <p:cNvPr id="117" name="Google Shape;117;p21"/>
          <p:cNvSpPr txBox="1"/>
          <p:nvPr>
            <p:ph idx="1" type="subTitle"/>
          </p:nvPr>
        </p:nvSpPr>
        <p:spPr>
          <a:xfrm>
            <a:off x="311700" y="935125"/>
            <a:ext cx="8218800" cy="385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Why are some ciphertexts easier to classify than others? Let’s look at some of the properties of these ciphers.</a:t>
            </a:r>
            <a:endParaRPr/>
          </a:p>
          <a:p>
            <a:pPr indent="-330200" lvl="0" marL="457200" rtl="0" algn="l">
              <a:spcBef>
                <a:spcPts val="0"/>
              </a:spcBef>
              <a:spcAft>
                <a:spcPts val="0"/>
              </a:spcAft>
              <a:buSzPts val="1600"/>
              <a:buChar char="●"/>
            </a:pPr>
            <a:r>
              <a:rPr lang="en"/>
              <a:t>Columnar is a transposition cipher… it doesn’t change monogram counts…</a:t>
            </a:r>
            <a:endParaRPr/>
          </a:p>
          <a:p>
            <a:pPr indent="-330200" lvl="0" marL="457200" rtl="0" algn="l">
              <a:spcBef>
                <a:spcPts val="0"/>
              </a:spcBef>
              <a:spcAft>
                <a:spcPts val="0"/>
              </a:spcAft>
              <a:buSzPts val="1600"/>
              <a:buChar char="●"/>
            </a:pPr>
            <a:r>
              <a:rPr lang="en"/>
              <a:t>Shift is a monoalphabetic cipher… it will have similar monogram counts, just for different letters</a:t>
            </a:r>
            <a:endParaRPr/>
          </a:p>
          <a:p>
            <a:pPr indent="-330200" lvl="0" marL="457200" rtl="0" algn="l">
              <a:spcBef>
                <a:spcPts val="0"/>
              </a:spcBef>
              <a:spcAft>
                <a:spcPts val="0"/>
              </a:spcAft>
              <a:buSzPts val="1600"/>
              <a:buChar char="●"/>
            </a:pPr>
            <a:r>
              <a:rPr lang="en"/>
              <a:t>Playfair is a bigram substitution cipher (i.e. pairs of letters are encrypted)</a:t>
            </a:r>
            <a:endParaRPr/>
          </a:p>
          <a:p>
            <a:pPr indent="-330200" lvl="0" marL="457200" rtl="0" algn="l">
              <a:spcBef>
                <a:spcPts val="0"/>
              </a:spcBef>
              <a:spcAft>
                <a:spcPts val="0"/>
              </a:spcAft>
              <a:buSzPts val="1600"/>
              <a:buChar char="●"/>
            </a:pPr>
            <a:r>
              <a:rPr lang="en"/>
              <a:t>Hill is a polygraphic substitution cipher (i.e. blocks of letters are encrypted)</a:t>
            </a:r>
            <a:endParaRPr/>
          </a:p>
          <a:p>
            <a:pPr indent="-330200" lvl="0" marL="457200" rtl="0" algn="l">
              <a:spcBef>
                <a:spcPts val="0"/>
              </a:spcBef>
              <a:spcAft>
                <a:spcPts val="0"/>
              </a:spcAft>
              <a:buSzPts val="1600"/>
              <a:buChar char="●"/>
            </a:pPr>
            <a:r>
              <a:rPr lang="en"/>
              <a:t>Vigenere is a polyalphabetic substitution cipher (i.e. uses multiple </a:t>
            </a:r>
            <a:r>
              <a:rPr lang="en"/>
              <a:t>substitution</a:t>
            </a:r>
            <a:r>
              <a:rPr lang="en"/>
              <a:t> alphabets)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