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5" r:id="rId7"/>
    <p:sldId id="264" r:id="rId8"/>
    <p:sldId id="263" r:id="rId9"/>
    <p:sldId id="260" r:id="rId10"/>
    <p:sldId id="267" r:id="rId11"/>
    <p:sldId id="266" r:id="rId1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58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F88C-D4B7-4258-A60F-5FEEC22A8061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BC6-BE64-45C2-A489-2B4D6BCEDD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90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F88C-D4B7-4258-A60F-5FEEC22A8061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BC6-BE64-45C2-A489-2B4D6BCEDD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99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F88C-D4B7-4258-A60F-5FEEC22A8061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BC6-BE64-45C2-A489-2B4D6BCEDD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51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F88C-D4B7-4258-A60F-5FEEC22A8061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BC6-BE64-45C2-A489-2B4D6BCEDD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05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F88C-D4B7-4258-A60F-5FEEC22A8061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BC6-BE64-45C2-A489-2B4D6BCEDD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74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F88C-D4B7-4258-A60F-5FEEC22A8061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BC6-BE64-45C2-A489-2B4D6BCEDD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46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F88C-D4B7-4258-A60F-5FEEC22A8061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BC6-BE64-45C2-A489-2B4D6BCEDD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87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F88C-D4B7-4258-A60F-5FEEC22A8061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BC6-BE64-45C2-A489-2B4D6BCEDD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14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F88C-D4B7-4258-A60F-5FEEC22A8061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BC6-BE64-45C2-A489-2B4D6BCEDD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11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F88C-D4B7-4258-A60F-5FEEC22A8061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BC6-BE64-45C2-A489-2B4D6BCEDD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03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F88C-D4B7-4258-A60F-5FEEC22A8061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BC6-BE64-45C2-A489-2B4D6BCEDD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98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EF88C-D4B7-4258-A60F-5FEEC22A8061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7CBC6-BE64-45C2-A489-2B4D6BCEDD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28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air-sea</a:t>
            </a:r>
            <a:r>
              <a:rPr lang="de-DE" dirty="0" smtClean="0"/>
              <a:t> </a:t>
            </a:r>
            <a:r>
              <a:rPr lang="de-DE" dirty="0" err="1" smtClean="0"/>
              <a:t>exchange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iron</a:t>
            </a:r>
            <a:r>
              <a:rPr lang="de-DE" dirty="0" smtClean="0"/>
              <a:t> </a:t>
            </a:r>
            <a:r>
              <a:rPr lang="de-DE" dirty="0" err="1" smtClean="0"/>
              <a:t>cycle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62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Life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iron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09979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de-DE" dirty="0" smtClean="0"/>
                  <a:t>Dissolves (FE) </a:t>
                </a:r>
                <a:r>
                  <a:rPr lang="de-DE" dirty="0" err="1" smtClean="0"/>
                  <a:t>partly</a:t>
                </a:r>
                <a:r>
                  <a:rPr lang="de-DE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/>
                            <a:ea typeface="Cambria Math"/>
                          </a:rPr>
                          <m:t>𝜖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𝐹𝑒</m:t>
                        </m:r>
                      </m:sub>
                    </m:sSub>
                  </m:oMath>
                </a14:m>
                <a:r>
                  <a:rPr lang="de-DE" dirty="0" smtClean="0"/>
                  <a:t>) at </a:t>
                </a:r>
                <a:r>
                  <a:rPr lang="de-DE" dirty="0" err="1" smtClean="0"/>
                  <a:t>const</a:t>
                </a:r>
                <a:r>
                  <a:rPr lang="de-DE" dirty="0" smtClean="0"/>
                  <a:t>. </a:t>
                </a:r>
                <a:r>
                  <a:rPr lang="de-DE" dirty="0" err="1" smtClean="0"/>
                  <a:t>s</a:t>
                </a:r>
                <a:r>
                  <a:rPr lang="de-DE" dirty="0" err="1" smtClean="0"/>
                  <a:t>olubility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𝐹𝑒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err="1" smtClean="0"/>
                  <a:t>Chemically</a:t>
                </a:r>
                <a:r>
                  <a:rPr lang="de-DE" dirty="0" smtClean="0"/>
                  <a:t> inert: </a:t>
                </a:r>
                <a:r>
                  <a:rPr lang="de-DE" dirty="0" err="1" smtClean="0"/>
                  <a:t>only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sinks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sediment</a:t>
                </a:r>
                <a:endParaRPr lang="de-DE" dirty="0" smtClean="0"/>
              </a:p>
              <a:p>
                <a:r>
                  <a:rPr lang="de-DE" dirty="0" smtClean="0"/>
                  <a:t>FE </a:t>
                </a:r>
                <a:r>
                  <a:rPr lang="de-DE" dirty="0" err="1" smtClean="0"/>
                  <a:t>needed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phytosynthesis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released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bz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remineralization</a:t>
                </a:r>
                <a:r>
                  <a:rPr lang="de-DE" dirty="0" smtClean="0"/>
                  <a:t> at </a:t>
                </a:r>
                <a:r>
                  <a:rPr lang="de-DE" dirty="0" err="1" smtClean="0"/>
                  <a:t>fixed</a:t>
                </a:r>
                <a:r>
                  <a:rPr lang="de-DE" dirty="0" smtClean="0"/>
                  <a:t> Redfield </a:t>
                </a:r>
                <a:r>
                  <a:rPr lang="de-DE" dirty="0" err="1" smtClean="0"/>
                  <a:t>ratio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𝐹𝑒</m:t>
                        </m:r>
                        <m:r>
                          <a:rPr lang="de-DE" b="0" i="1" smtClean="0">
                            <a:latin typeface="Cambria Math"/>
                          </a:rPr>
                          <m:t>:</m:t>
                        </m:r>
                        <m:r>
                          <a:rPr lang="de-DE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r>
                  <a:rPr lang="de-DE" dirty="0" smtClean="0"/>
                  <a:t>Relaxation time </a:t>
                </a:r>
                <a:r>
                  <a:rPr lang="de-DE" dirty="0" err="1" smtClean="0"/>
                  <a:t>constant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 smtClean="0"/>
                          <m:t>λ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𝐹𝑒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de-DE" dirty="0" smtClean="0"/>
                  <a:t> (Johnson et al. 1997)</a:t>
                </a:r>
                <a:r>
                  <a:rPr lang="de-DE" dirty="0" smtClean="0"/>
                  <a:t> </a:t>
                </a:r>
              </a:p>
              <a:p>
                <a:pPr lvl="1"/>
                <a:r>
                  <a:rPr lang="de-DE" dirty="0" err="1" smtClean="0"/>
                  <a:t>Dissolved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iron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complexed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by</a:t>
                </a:r>
                <a:r>
                  <a:rPr lang="de-DE" dirty="0" smtClean="0"/>
                  <a:t> strong </a:t>
                </a:r>
                <a:r>
                  <a:rPr lang="de-DE" dirty="0" err="1" smtClean="0"/>
                  <a:t>iron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binding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ligands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hence</a:t>
                </a:r>
                <a:r>
                  <a:rPr lang="de-DE" dirty="0" smtClean="0"/>
                  <a:t> lost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bio</a:t>
                </a:r>
                <a:endParaRPr lang="de-DE" dirty="0" smtClean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099791"/>
              </a:xfrm>
              <a:blipFill rotWithShape="1">
                <a:blip r:embed="rId2"/>
                <a:stretch>
                  <a:fillRect l="-815" t="-31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22351"/>
            <a:ext cx="3744416" cy="90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4011910"/>
            <a:ext cx="86741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Literature</a:t>
            </a:r>
            <a:r>
              <a:rPr lang="de-DE" dirty="0" smtClean="0"/>
              <a:t> </a:t>
            </a:r>
            <a:r>
              <a:rPr lang="de-DE" dirty="0" err="1" smtClean="0"/>
              <a:t>cited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4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Subroutines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carchm.f90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l</a:t>
            </a:r>
            <a:r>
              <a:rPr lang="de-DE" dirty="0" smtClean="0">
                <a:latin typeface="Consolas" panose="020B0609020204030204" pitchFamily="49" charset="0"/>
              </a:rPr>
              <a:t>_ctl_co2</a:t>
            </a:r>
            <a:r>
              <a:rPr lang="de-DE" dirty="0" smtClean="0"/>
              <a:t> : </a:t>
            </a:r>
            <a:r>
              <a:rPr lang="de-DE" dirty="0" err="1" smtClean="0"/>
              <a:t>explanation</a:t>
            </a:r>
            <a:endParaRPr lang="de-DE" dirty="0" smtClean="0"/>
          </a:p>
          <a:p>
            <a:pPr lvl="1"/>
            <a:r>
              <a:rPr lang="de-DE" dirty="0" err="1" smtClean="0">
                <a:latin typeface="Consolas" panose="020B0609020204030204" pitchFamily="49" charset="0"/>
              </a:rPr>
              <a:t>lomip</a:t>
            </a:r>
            <a:r>
              <a:rPr lang="de-DE" dirty="0" smtClean="0"/>
              <a:t> :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CMIP6 OMIP </a:t>
            </a:r>
            <a:r>
              <a:rPr lang="de-DE" dirty="0" err="1" smtClean="0"/>
              <a:t>protocol</a:t>
            </a:r>
            <a:endParaRPr lang="de-DE" dirty="0" smtClean="0"/>
          </a:p>
          <a:p>
            <a:pPr lvl="1"/>
            <a:r>
              <a:rPr lang="de-DE" dirty="0" err="1" smtClean="0">
                <a:latin typeface="Consolas" panose="020B0609020204030204" pitchFamily="49" charset="0"/>
              </a:rPr>
              <a:t>diffat</a:t>
            </a:r>
            <a:r>
              <a:rPr lang="de-DE" dirty="0" smtClean="0"/>
              <a:t> : </a:t>
            </a:r>
            <a:r>
              <a:rPr lang="de-DE" dirty="0" err="1" smtClean="0"/>
              <a:t>expl</a:t>
            </a:r>
            <a:endParaRPr lang="de-DE" dirty="0" smtClean="0"/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l</a:t>
            </a:r>
            <a:r>
              <a:rPr lang="de-DE" dirty="0" err="1" smtClean="0">
                <a:latin typeface="Consolas" panose="020B0609020204030204" pitchFamily="49" charset="0"/>
              </a:rPr>
              <a:t>_avflux</a:t>
            </a:r>
            <a:r>
              <a:rPr lang="de-DE" dirty="0" smtClean="0"/>
              <a:t> : </a:t>
            </a:r>
            <a:r>
              <a:rPr lang="de-DE" dirty="0" err="1" smtClean="0"/>
              <a:t>expl</a:t>
            </a:r>
            <a:endParaRPr lang="de-DE" dirty="0" smtClean="0"/>
          </a:p>
          <a:p>
            <a:r>
              <a:rPr lang="de-DE" dirty="0" smtClean="0"/>
              <a:t>ocprod.f90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41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today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setups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ocean-only</a:t>
            </a:r>
            <a:r>
              <a:rPr lang="de-DE" dirty="0" smtClean="0"/>
              <a:t>: OMIP  	</a:t>
            </a:r>
            <a:r>
              <a:rPr lang="de-DE" dirty="0" err="1" smtClean="0">
                <a:latin typeface="Consolas" panose="020B0609020204030204" pitchFamily="49" charset="0"/>
              </a:rPr>
              <a:t>if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</a:rPr>
              <a:t>lomip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Sc</a:t>
            </a:r>
            <a:r>
              <a:rPr lang="de-DE" dirty="0" smtClean="0"/>
              <a:t>hmidt-</a:t>
            </a:r>
            <a:r>
              <a:rPr lang="de-DE" dirty="0" err="1" smtClean="0"/>
              <a:t>numbers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Solubility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in </a:t>
            </a:r>
            <a:r>
              <a:rPr lang="de-DE" dirty="0" smtClean="0"/>
              <a:t>OMIP CMIP6 Protocol: Orr et al. (2016) </a:t>
            </a:r>
            <a:r>
              <a:rPr lang="de-DE" dirty="0" err="1" smtClean="0"/>
              <a:t>Geosci</a:t>
            </a:r>
            <a:r>
              <a:rPr lang="de-DE" dirty="0" smtClean="0"/>
              <a:t>. Model </a:t>
            </a:r>
            <a:r>
              <a:rPr lang="de-DE" dirty="0" err="1" smtClean="0"/>
              <a:t>Dev</a:t>
            </a:r>
            <a:r>
              <a:rPr lang="de-DE" dirty="0" smtClean="0"/>
              <a:t>. </a:t>
            </a:r>
            <a:r>
              <a:rPr lang="de-DE" dirty="0" err="1" smtClean="0"/>
              <a:t>Discuss</a:t>
            </a:r>
            <a:r>
              <a:rPr lang="de-DE" dirty="0" smtClean="0"/>
              <a:t>.,</a:t>
            </a:r>
          </a:p>
          <a:p>
            <a:pPr lvl="3"/>
            <a:r>
              <a:rPr lang="de-DE" dirty="0" smtClean="0"/>
              <a:t>Schmidt-</a:t>
            </a:r>
            <a:r>
              <a:rPr lang="de-DE" dirty="0" err="1" smtClean="0"/>
              <a:t>numbers</a:t>
            </a:r>
            <a:r>
              <a:rPr lang="de-DE" dirty="0" smtClean="0"/>
              <a:t>: </a:t>
            </a:r>
            <a:r>
              <a:rPr lang="de-DE" dirty="0" err="1" smtClean="0"/>
              <a:t>Wannikhof</a:t>
            </a:r>
            <a:r>
              <a:rPr lang="de-DE" dirty="0" smtClean="0"/>
              <a:t> 2014 </a:t>
            </a:r>
            <a:r>
              <a:rPr lang="de-DE" dirty="0" err="1" smtClean="0"/>
              <a:t>jrnl</a:t>
            </a:r>
            <a:r>
              <a:rPr lang="de-DE" dirty="0" smtClean="0"/>
              <a:t>…</a:t>
            </a:r>
            <a:endParaRPr lang="de-DE" dirty="0"/>
          </a:p>
          <a:p>
            <a:pPr lvl="1"/>
            <a:r>
              <a:rPr lang="de-DE" dirty="0" err="1" smtClean="0"/>
              <a:t>Coupled</a:t>
            </a:r>
            <a:r>
              <a:rPr lang="de-DE" dirty="0" smtClean="0"/>
              <a:t>: NOT OMIP 	</a:t>
            </a:r>
            <a:r>
              <a:rPr lang="de-DE" dirty="0" err="1" smtClean="0">
                <a:latin typeface="Consolas" panose="020B0609020204030204" pitchFamily="49" charset="0"/>
              </a:rPr>
              <a:t>if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</a:rPr>
              <a:t>not.lomip</a:t>
            </a:r>
            <a:endParaRPr lang="de-DE" dirty="0" smtClean="0">
              <a:latin typeface="Consolas" panose="020B0609020204030204" pitchFamily="49" charset="0"/>
            </a:endParaRPr>
          </a:p>
          <a:p>
            <a:pPr lvl="2"/>
            <a:r>
              <a:rPr lang="de-DE" dirty="0" err="1" smtClean="0">
                <a:latin typeface="+mj-lt"/>
              </a:rPr>
              <a:t>Older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references</a:t>
            </a:r>
            <a:endParaRPr lang="de-DE" dirty="0">
              <a:latin typeface="+mj-lt"/>
            </a:endParaRPr>
          </a:p>
          <a:p>
            <a:endParaRPr lang="de-DE" dirty="0" smtClean="0"/>
          </a:p>
          <a:p>
            <a:r>
              <a:rPr lang="de-DE" dirty="0" smtClean="0"/>
              <a:t>!!Co2flux </a:t>
            </a:r>
            <a:r>
              <a:rPr lang="de-DE" dirty="0" err="1" smtClean="0"/>
              <a:t>atmospheric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ocean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r>
              <a:rPr lang="de-DE" dirty="0" smtClean="0"/>
              <a:t>!!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701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Air-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exchange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de-DE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𝐶</m:t>
                        </m:r>
                        <m:r>
                          <a:rPr lang="de-DE" b="0" i="1" smtClean="0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 smtClean="0"/>
                  <a:t>, DMS,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concentation</a:t>
                </a:r>
                <a:r>
                  <a:rPr lang="de-DE" dirty="0" smtClean="0"/>
                  <a:t> in </a:t>
                </a:r>
                <a:r>
                  <a:rPr lang="de-DE" dirty="0" err="1" smtClean="0"/>
                  <a:t>ocean</a:t>
                </a:r>
                <a:r>
                  <a:rPr lang="de-DE" dirty="0" smtClean="0"/>
                  <a:t> [</a:t>
                </a:r>
                <a:r>
                  <a:rPr lang="de-DE" dirty="0" err="1" smtClean="0"/>
                  <a:t>ppmv</a:t>
                </a:r>
                <a:r>
                  <a:rPr lang="de-DE" dirty="0" smtClean="0"/>
                  <a:t>]</a:t>
                </a:r>
                <a:endParaRPr lang="de-DE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num>
                      <m:den>
                        <m:r>
                          <a:rPr lang="de-DE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  <m:r>
                      <a:rPr lang="de-DE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r>
                          <a:rPr lang="de-DE" i="1" smtClean="0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de-DE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𝑋</m:t>
                        </m:r>
                        <m:r>
                          <a:rPr lang="de-DE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f>
                          <m:f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/>
                              </a:rPr>
                              <m:t>𝑝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/>
                                  </a:rPr>
                                  <m:t>𝑎𝑡𝑚</m:t>
                                </m:r>
                              </m:sup>
                            </m:sSup>
                          </m:num>
                          <m:den>
                            <m:r>
                              <a:rPr lang="de-DE" b="0" i="1" smtClean="0">
                                <a:latin typeface="Cambria Math"/>
                              </a:rPr>
                              <m:t>𝑐𝑜𝑛𝑠𝑡</m:t>
                            </m:r>
                          </m:den>
                        </m:f>
                      </m:e>
                    </m:d>
                  </m:oMath>
                </a14:m>
                <a:endParaRPr lang="de-DE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 smtClean="0"/>
                  <a:t> = </a:t>
                </a:r>
                <a:r>
                  <a:rPr lang="de-DE" dirty="0" err="1" smtClean="0"/>
                  <a:t>Solubility</a:t>
                </a:r>
                <a:r>
                  <a:rPr lang="de-DE" dirty="0" smtClean="0"/>
                  <a:t> in </a:t>
                </a:r>
                <a:r>
                  <a:rPr lang="de-DE" dirty="0" err="1" smtClean="0"/>
                  <a:t>seawater</a:t>
                </a:r>
                <a:r>
                  <a:rPr lang="de-DE" dirty="0" smtClean="0"/>
                  <a:t> [?] – Meerwasserlöslichkeit</a:t>
                </a:r>
                <a:endParaRPr lang="de-DE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 smtClean="0"/>
                  <a:t> = </a:t>
                </a:r>
                <a:r>
                  <a:rPr lang="de-DE" dirty="0" err="1" smtClean="0"/>
                  <a:t>transfer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velocity</a:t>
                </a:r>
                <a:r>
                  <a:rPr lang="de-DE" dirty="0" smtClean="0"/>
                  <a:t> </a:t>
                </a:r>
                <a:r>
                  <a:rPr lang="de-DE" dirty="0" smtClean="0"/>
                  <a:t>[m/s] – Transfergeschwindigkeit</a:t>
                </a:r>
                <a:endParaRPr lang="de-DE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=</m:t>
                    </m:r>
                  </m:oMath>
                </a14:m>
                <a:endParaRPr lang="de-DE" dirty="0" smtClean="0"/>
              </a:p>
              <a:p>
                <a:r>
                  <a:rPr lang="de-DE" dirty="0" err="1" smtClean="0"/>
                  <a:t>Sc</a:t>
                </a:r>
                <a:r>
                  <a:rPr lang="de-DE" dirty="0" smtClean="0"/>
                  <a:t> = ~4th </a:t>
                </a:r>
                <a:r>
                  <a:rPr lang="de-DE" dirty="0" err="1" smtClean="0"/>
                  <a:t>order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polynomial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T: Schmidt-</a:t>
                </a:r>
                <a:r>
                  <a:rPr lang="de-DE" dirty="0" err="1" smtClean="0"/>
                  <a:t>number</a:t>
                </a:r>
                <a:endParaRPr lang="de-DE" dirty="0" smtClean="0"/>
              </a:p>
              <a:p>
                <a:r>
                  <a:rPr lang="de-DE" dirty="0" smtClean="0"/>
                  <a:t>Extension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Sc</a:t>
                </a:r>
                <a:r>
                  <a:rPr lang="de-DE" dirty="0" smtClean="0"/>
                  <a:t> at high </a:t>
                </a:r>
                <a:r>
                  <a:rPr lang="de-DE" dirty="0" err="1" smtClean="0"/>
                  <a:t>values</a:t>
                </a:r>
                <a:r>
                  <a:rPr lang="de-DE" dirty="0" smtClean="0"/>
                  <a:t>: </a:t>
                </a:r>
                <a:r>
                  <a:rPr lang="de-DE" dirty="0" err="1"/>
                  <a:t>Groeger&amp;Mikolajewicz</a:t>
                </a:r>
                <a:r>
                  <a:rPr lang="de-DE" dirty="0"/>
                  <a:t>, </a:t>
                </a:r>
                <a:r>
                  <a:rPr lang="de-DE" dirty="0" err="1"/>
                  <a:t>Ocean</a:t>
                </a:r>
                <a:r>
                  <a:rPr lang="de-DE" dirty="0"/>
                  <a:t> </a:t>
                </a:r>
                <a:r>
                  <a:rPr lang="de-DE" dirty="0" smtClean="0"/>
                  <a:t>Modeling,39,2011 (NOT OMIP)</a:t>
                </a:r>
              </a:p>
              <a:p>
                <a:r>
                  <a:rPr lang="de-DE" dirty="0" smtClean="0"/>
                  <a:t>u: wind </a:t>
                </a:r>
                <a:r>
                  <a:rPr lang="de-DE" dirty="0" err="1" smtClean="0"/>
                  <a:t>velocity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f_i</a:t>
                </a:r>
                <a:r>
                  <a:rPr lang="de-DE" dirty="0" smtClean="0"/>
                  <a:t>: </a:t>
                </a:r>
                <a:r>
                  <a:rPr lang="de-DE" dirty="0" err="1" smtClean="0"/>
                  <a:t>sea-ice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cover</a:t>
                </a:r>
                <a:r>
                  <a:rPr lang="de-DE" dirty="0" smtClean="0"/>
                  <a:t>, a: </a:t>
                </a:r>
                <a:r>
                  <a:rPr lang="de-DE" dirty="0" err="1" smtClean="0"/>
                  <a:t>conversion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factor</a:t>
                </a:r>
                <a:r>
                  <a:rPr lang="de-DE" dirty="0" smtClean="0"/>
                  <a:t> (</a:t>
                </a:r>
                <a:r>
                  <a:rPr lang="de-DE" dirty="0" err="1" smtClean="0"/>
                  <a:t>new</a:t>
                </a:r>
                <a:r>
                  <a:rPr lang="de-DE" dirty="0" smtClean="0"/>
                  <a:t> OMIP)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873" b="-35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44263"/>
            <a:ext cx="2286794" cy="5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9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𝐶𝑂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NOT OMIP: </a:t>
                </a:r>
                <a:r>
                  <a:rPr lang="en-US" dirty="0"/>
                  <a:t>Schmidt number after </a:t>
                </a:r>
                <a:r>
                  <a:rPr lang="en-US" dirty="0" err="1"/>
                  <a:t>Wanninkhof</a:t>
                </a:r>
                <a:r>
                  <a:rPr lang="en-US" dirty="0"/>
                  <a:t> (1992, J. </a:t>
                </a:r>
                <a:r>
                  <a:rPr lang="en-US" dirty="0" err="1"/>
                  <a:t>Geophys</a:t>
                </a:r>
                <a:r>
                  <a:rPr lang="en-US" dirty="0"/>
                  <a:t>. Res., </a:t>
                </a:r>
                <a:r>
                  <a:rPr lang="en-US" dirty="0" smtClean="0"/>
                  <a:t>97, </a:t>
                </a:r>
                <a:r>
                  <a:rPr lang="de-DE" dirty="0" smtClean="0"/>
                  <a:t>7373-7382)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 smtClean="0"/>
                  <a:t>OMIP: </a:t>
                </a:r>
                <a:r>
                  <a:rPr lang="de-DE" dirty="0" err="1" smtClean="0"/>
                  <a:t>pressure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effect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Weiss</a:t>
                </a:r>
                <a:r>
                  <a:rPr lang="de-DE" dirty="0" smtClean="0"/>
                  <a:t> (1974) ??? L. x, </a:t>
                </a:r>
                <a:r>
                  <a:rPr lang="de-DE" dirty="0" err="1" smtClean="0"/>
                  <a:t>fugacity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∗(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𝑡𝑜𝑡𝑎𝑙</m:t>
                        </m:r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r>
                          <a:rPr lang="de-DE" b="0" i="1" smtClean="0">
                            <a:latin typeface="Cambria Math"/>
                          </a:rPr>
                          <m:t>𝑎𝑡𝑚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1013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334" r="-1481" b="-35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017" y="2427734"/>
            <a:ext cx="6127929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288376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da-DK" dirty="0" smtClean="0"/>
                  <a:t>As in Meiner-Reimer </a:t>
                </a:r>
                <a:r>
                  <a:rPr lang="da-DK" dirty="0"/>
                  <a:t>et. al, 2005, Eq. </a:t>
                </a:r>
                <a:r>
                  <a:rPr lang="da-DK" dirty="0" smtClean="0"/>
                  <a:t>74</a:t>
                </a:r>
                <a:endParaRPr lang="de-DE" dirty="0" smtClean="0"/>
              </a:p>
              <a:p>
                <a:r>
                  <a:rPr lang="de-DE" dirty="0" smtClean="0"/>
                  <a:t>NOT OMIP: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/>
                  <a:t>Schmidt </a:t>
                </a:r>
                <a:r>
                  <a:rPr lang="de-DE" dirty="0" err="1"/>
                  <a:t>number</a:t>
                </a:r>
                <a:r>
                  <a:rPr lang="de-DE" dirty="0"/>
                  <a:t> after </a:t>
                </a:r>
                <a:r>
                  <a:rPr lang="de-DE" dirty="0" err="1"/>
                  <a:t>Keeling</a:t>
                </a:r>
                <a:r>
                  <a:rPr lang="de-DE" dirty="0"/>
                  <a:t> et al. (1998, Global </a:t>
                </a:r>
                <a:r>
                  <a:rPr lang="de-DE" dirty="0" err="1"/>
                  <a:t>Biogeochem</a:t>
                </a:r>
                <a:r>
                  <a:rPr lang="de-DE" dirty="0" smtClean="0"/>
                  <a:t>. </a:t>
                </a:r>
                <a:r>
                  <a:rPr lang="de-DE" dirty="0" err="1" smtClean="0"/>
                  <a:t>Cycles</a:t>
                </a:r>
                <a:r>
                  <a:rPr lang="de-DE" dirty="0"/>
                  <a:t>, 12, 141-163</a:t>
                </a:r>
                <a:r>
                  <a:rPr lang="de-DE" dirty="0" smtClean="0"/>
                  <a:t>)</a:t>
                </a:r>
              </a:p>
              <a:p>
                <a:r>
                  <a:rPr lang="de-DE" dirty="0" smtClean="0"/>
                  <a:t>OMIP: </a:t>
                </a:r>
                <a:r>
                  <a:rPr lang="de-DE" dirty="0" err="1" smtClean="0"/>
                  <a:t>Solubility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𝑂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Weiss</a:t>
                </a:r>
                <a:r>
                  <a:rPr lang="de-DE" dirty="0" smtClean="0"/>
                  <a:t> (1970)</a:t>
                </a:r>
              </a:p>
              <a:p>
                <a:r>
                  <a:rPr lang="de-DE" dirty="0" smtClean="0"/>
                  <a:t>OMIP: </a:t>
                </a:r>
                <a:r>
                  <a:rPr lang="de-DE" dirty="0" err="1" smtClean="0"/>
                  <a:t>pressure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effect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Weiss</a:t>
                </a:r>
                <a:r>
                  <a:rPr lang="de-DE" dirty="0" smtClean="0"/>
                  <a:t> (1974) ??? L. x, </a:t>
                </a:r>
                <a:r>
                  <a:rPr lang="de-DE" dirty="0" err="1" smtClean="0"/>
                  <a:t>fugacity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∗(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𝑡𝑜𝑡𝑎𝑙</m:t>
                        </m:r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r>
                          <a:rPr lang="de-DE" b="0" i="1" smtClean="0">
                            <a:latin typeface="Cambria Math"/>
                          </a:rPr>
                          <m:t>𝑎𝑡𝑚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1013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de-DE" dirty="0" smtClean="0"/>
                  <a:t> 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2883767"/>
              </a:xfrm>
              <a:blipFill rotWithShape="1">
                <a:blip r:embed="rId3"/>
                <a:stretch>
                  <a:fillRect l="-1185" t="-31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4083918"/>
            <a:ext cx="7448550" cy="105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44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𝑂</m:t>
                    </m:r>
                    <m:r>
                      <a:rPr lang="de-DE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de-DE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8571" b="-29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200649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same </a:t>
                </a:r>
                <a:r>
                  <a:rPr lang="en-US" dirty="0"/>
                  <a:t>piston velocity as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Sc</a:t>
                </a:r>
                <a:r>
                  <a:rPr lang="en-US" dirty="0" smtClean="0"/>
                  <a:t> and piston velocity are same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𝑂</m:t>
                    </m:r>
                    <m:r>
                      <a:rPr lang="de-DE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da-DK" dirty="0" smtClean="0"/>
                  <a:t>follows Meiner-Reimer </a:t>
                </a:r>
                <a:r>
                  <a:rPr lang="da-DK" dirty="0"/>
                  <a:t>et. al, 2005, Eq. </a:t>
                </a:r>
                <a:r>
                  <a:rPr lang="da-DK" dirty="0" smtClean="0"/>
                  <a:t>75</a:t>
                </a:r>
              </a:p>
              <a:p>
                <a:r>
                  <a:rPr lang="da-DK" dirty="0" smtClean="0"/>
                  <a:t>OMIP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dirty="0" smtClean="0"/>
                  <a:t> from Weiss 1974?</a:t>
                </a:r>
                <a:endParaRPr lang="da-DK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2006499"/>
              </a:xfrm>
              <a:blipFill rotWithShape="1">
                <a:blip r:embed="rId3"/>
                <a:stretch>
                  <a:fillRect l="-1481" t="-7903" b="-12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34642"/>
            <a:ext cx="8420100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94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DMS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/>
                  <a:t>after </a:t>
                </a:r>
                <a:r>
                  <a:rPr lang="da-DK" dirty="0"/>
                  <a:t>(Meiner-Reimer et. al, 2005, Eq. 77</a:t>
                </a:r>
                <a:r>
                  <a:rPr lang="da-DK" dirty="0" smtClean="0"/>
                  <a:t>)</a:t>
                </a:r>
                <a:endParaRPr lang="de-DE" dirty="0" smtClean="0"/>
              </a:p>
              <a:p>
                <a:r>
                  <a:rPr lang="de-DE" dirty="0" err="1" smtClean="0"/>
                  <a:t>assumes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𝐷𝑀𝑆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_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𝑎𝑡𝑚</m:t>
                        </m:r>
                      </m:sub>
                    </m:sSub>
                  </m:oMath>
                </a14:m>
                <a:r>
                  <a:rPr lang="de-DE" dirty="0" smtClean="0"/>
                  <a:t>= 0</a:t>
                </a:r>
              </a:p>
              <a:p>
                <a:r>
                  <a:rPr lang="de-DE" dirty="0" smtClean="0"/>
                  <a:t>NOT OMIP: </a:t>
                </a:r>
                <a:r>
                  <a:rPr lang="da-DK" dirty="0"/>
                  <a:t>DMS Schmidt number after Saltzmann et al. (1993, J. Geophys. Res. </a:t>
                </a:r>
                <a:r>
                  <a:rPr lang="da-DK" dirty="0" smtClean="0"/>
                  <a:t>98, </a:t>
                </a:r>
                <a:r>
                  <a:rPr lang="de-DE" dirty="0" smtClean="0"/>
                  <a:t>16,481-16,486</a:t>
                </a:r>
                <a:r>
                  <a:rPr lang="de-DE" dirty="0"/>
                  <a:t>)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3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955" y="3515841"/>
            <a:ext cx="4581525" cy="128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03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Iron Cycle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Dust </a:t>
                </a:r>
                <a:r>
                  <a:rPr lang="de-DE" dirty="0" err="1" smtClean="0"/>
                  <a:t>deposition</a:t>
                </a:r>
                <a:r>
                  <a:rPr lang="de-DE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𝐷𝑒𝑝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de-DE" dirty="0" smtClean="0"/>
                  <a:t>) </a:t>
                </a:r>
                <a:r>
                  <a:rPr lang="de-DE" dirty="0" err="1" smtClean="0"/>
                  <a:t>added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surface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layer</a:t>
                </a:r>
                <a:r>
                  <a:rPr lang="de-DE" dirty="0" smtClean="0"/>
                  <a:t> (</a:t>
                </a:r>
                <a:r>
                  <a:rPr lang="de-DE" dirty="0" err="1" smtClean="0"/>
                  <a:t>cite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FDUST [kg m-3]</a:t>
                </a:r>
              </a:p>
              <a:p>
                <a:pPr lvl="1"/>
                <a:r>
                  <a:rPr lang="de-DE" dirty="0" smtClean="0"/>
                  <a:t>Alternative </a:t>
                </a:r>
                <a:r>
                  <a:rPr lang="de-DE" dirty="0" err="1" smtClean="0"/>
                  <a:t>dust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fields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possible</a:t>
                </a:r>
                <a:endParaRPr lang="de-DE" dirty="0" smtClean="0"/>
              </a:p>
              <a:p>
                <a:r>
                  <a:rPr lang="de-DE" dirty="0" err="1" smtClean="0"/>
                  <a:t>Dust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particles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have</a:t>
                </a:r>
                <a:r>
                  <a:rPr lang="de-DE" dirty="0" smtClean="0"/>
                  <a:t> same </a:t>
                </a:r>
                <a:r>
                  <a:rPr lang="de-DE" dirty="0" err="1" smtClean="0"/>
                  <a:t>diameter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sinking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speed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4" r="-12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435846"/>
            <a:ext cx="353853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1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Microsoft Office PowerPoint</Application>
  <PresentationFormat>Bildschirmpräsentation (16:9)</PresentationFormat>
  <Paragraphs>58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</vt:lpstr>
      <vt:lpstr>We understand air-sea exchange and iron cycle</vt:lpstr>
      <vt:lpstr>Subroutines and options</vt:lpstr>
      <vt:lpstr>State of today</vt:lpstr>
      <vt:lpstr>Air-sea exchange</vt:lpstr>
      <vt:lpstr>〖CO〗_2</vt:lpstr>
      <vt:lpstr>O_2</vt:lpstr>
      <vt:lpstr>N_2 O and N_2</vt:lpstr>
      <vt:lpstr>DMS</vt:lpstr>
      <vt:lpstr>Iron Cycle</vt:lpstr>
      <vt:lpstr>Life of iron</vt:lpstr>
      <vt:lpstr>Literature cited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Aaron Spring</dc:creator>
  <cp:lastModifiedBy>Aaron Spring</cp:lastModifiedBy>
  <cp:revision>14</cp:revision>
  <dcterms:created xsi:type="dcterms:W3CDTF">2017-01-26T15:02:29Z</dcterms:created>
  <dcterms:modified xsi:type="dcterms:W3CDTF">2017-01-26T17:16:12Z</dcterms:modified>
</cp:coreProperties>
</file>