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307" r:id="rId3"/>
    <p:sldId id="308" r:id="rId4"/>
    <p:sldId id="309" r:id="rId5"/>
    <p:sldId id="322" r:id="rId6"/>
    <p:sldId id="310" r:id="rId7"/>
    <p:sldId id="257" r:id="rId8"/>
    <p:sldId id="260" r:id="rId9"/>
    <p:sldId id="259" r:id="rId10"/>
    <p:sldId id="287" r:id="rId11"/>
    <p:sldId id="269" r:id="rId12"/>
    <p:sldId id="312" r:id="rId13"/>
    <p:sldId id="267" r:id="rId14"/>
    <p:sldId id="275" r:id="rId15"/>
    <p:sldId id="314" r:id="rId16"/>
    <p:sldId id="262" r:id="rId17"/>
    <p:sldId id="325" r:id="rId18"/>
    <p:sldId id="324" r:id="rId19"/>
    <p:sldId id="326" r:id="rId20"/>
    <p:sldId id="263" r:id="rId21"/>
    <p:sldId id="317" r:id="rId22"/>
    <p:sldId id="315" r:id="rId23"/>
    <p:sldId id="316" r:id="rId24"/>
    <p:sldId id="318" r:id="rId25"/>
    <p:sldId id="319" r:id="rId26"/>
    <p:sldId id="321" r:id="rId27"/>
    <p:sldId id="320" r:id="rId28"/>
    <p:sldId id="327" r:id="rId29"/>
    <p:sldId id="32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87954" autoAdjust="0"/>
  </p:normalViewPr>
  <p:slideViewPr>
    <p:cSldViewPr snapToGrid="0" snapToObjects="1">
      <p:cViewPr>
        <p:scale>
          <a:sx n="75" d="100"/>
          <a:sy n="75" d="100"/>
        </p:scale>
        <p:origin x="-1640" y="-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DD915-43D1-CF41-8A71-A429D0607C3F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96943-F0D6-1648-9CD9-E39A655A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487B-271F-8440-8FAE-4CF7089F589C}" type="datetimeFigureOut">
              <a:rPr lang="en-US" smtClean="0"/>
              <a:t>17/11/30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78B6-15F6-7A46-A79F-3953C326D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406399"/>
            <a:ext cx="9144000" cy="1667207"/>
          </a:xfrm>
        </p:spPr>
        <p:txBody>
          <a:bodyPr>
            <a:noAutofit/>
          </a:bodyPr>
          <a:lstStyle/>
          <a:p>
            <a:r>
              <a:rPr lang="en-US" sz="3600" dirty="0"/>
              <a:t>Inference is Everything: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Recasting Semantic Resources into a </a:t>
            </a:r>
            <a:r>
              <a:rPr lang="en-US" sz="3600" dirty="0"/>
              <a:t>Unified Evaluation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1" y="3918323"/>
            <a:ext cx="4018046" cy="522049"/>
          </a:xfrm>
        </p:spPr>
        <p:txBody>
          <a:bodyPr>
            <a:normAutofit/>
          </a:bodyPr>
          <a:lstStyle/>
          <a:p>
            <a:r>
              <a:rPr lang="en-US" dirty="0" smtClean="0"/>
              <a:t>Aaron </a:t>
            </a:r>
            <a:r>
              <a:rPr lang="en-US" dirty="0" smtClean="0"/>
              <a:t>White (Rochester)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775" y="6182906"/>
            <a:ext cx="3867161" cy="52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Pushpendre</a:t>
            </a:r>
            <a:r>
              <a:rPr lang="en-US" dirty="0" smtClean="0"/>
              <a:t> </a:t>
            </a:r>
            <a:r>
              <a:rPr lang="en-US" dirty="0" err="1" smtClean="0"/>
              <a:t>Rastogi</a:t>
            </a:r>
            <a:r>
              <a:rPr lang="en-US" dirty="0" smtClean="0"/>
              <a:t> (JHU)</a:t>
            </a:r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11762" y="3953669"/>
            <a:ext cx="2882371" cy="420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Kevin </a:t>
            </a:r>
            <a:r>
              <a:rPr lang="en-US" dirty="0" smtClean="0"/>
              <a:t>Duh (JHU)</a:t>
            </a:r>
            <a:endParaRPr lang="en-US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21199" y="6185147"/>
            <a:ext cx="4658403" cy="59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Benjamin Van </a:t>
            </a:r>
            <a:r>
              <a:rPr lang="en-US" dirty="0" err="1" smtClean="0"/>
              <a:t>Durme</a:t>
            </a:r>
            <a:r>
              <a:rPr lang="en-US" dirty="0" smtClean="0"/>
              <a:t> (JHU)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62" y="2326614"/>
            <a:ext cx="1373666" cy="1591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78" y="4521106"/>
            <a:ext cx="1167751" cy="166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136" y="2241068"/>
            <a:ext cx="1643337" cy="1661802"/>
          </a:xfrm>
          <a:prstGeom prst="rect">
            <a:avLst/>
          </a:prstGeom>
        </p:spPr>
      </p:pic>
      <p:pic>
        <p:nvPicPr>
          <p:cNvPr id="11" name="Picture 10" descr="BenVanDur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36" y="4521106"/>
            <a:ext cx="1559899" cy="16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5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50" y="3418117"/>
            <a:ext cx="7107789" cy="1873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Recasting Definite Pronoun Resolution (DPR) to 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18117"/>
            <a:ext cx="7886700" cy="187307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The bee </a:t>
            </a:r>
            <a:r>
              <a:rPr lang="en-US" dirty="0"/>
              <a:t>landed on </a:t>
            </a:r>
            <a:r>
              <a:rPr lang="en-US" b="1" dirty="0"/>
              <a:t>the flower </a:t>
            </a:r>
            <a:r>
              <a:rPr lang="en-US" dirty="0"/>
              <a:t>because...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(a) </a:t>
            </a:r>
            <a:r>
              <a:rPr lang="en-US" b="1" dirty="0" smtClean="0"/>
              <a:t>it</a:t>
            </a:r>
            <a:r>
              <a:rPr lang="en-US" dirty="0" smtClean="0"/>
              <a:t> wanted pollen.    (b) </a:t>
            </a:r>
            <a:r>
              <a:rPr lang="en-US" b="1" dirty="0" smtClean="0"/>
              <a:t>it</a:t>
            </a:r>
            <a:r>
              <a:rPr lang="en-US" dirty="0" smtClean="0"/>
              <a:t> had pollen.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7828" y="1690688"/>
            <a:ext cx="7886700" cy="1370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Original classification task: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Map </a:t>
            </a:r>
            <a:r>
              <a:rPr lang="en-US" dirty="0" smtClean="0">
                <a:solidFill>
                  <a:srgbClr val="FF0000"/>
                </a:solidFill>
              </a:rPr>
              <a:t>pronoun</a:t>
            </a:r>
            <a:r>
              <a:rPr lang="en-US" dirty="0" smtClean="0"/>
              <a:t> to </a:t>
            </a:r>
            <a:r>
              <a:rPr lang="en-US" dirty="0" err="1" smtClean="0"/>
              <a:t>coreferential</a:t>
            </a:r>
            <a:r>
              <a:rPr lang="en-US" dirty="0" smtClean="0"/>
              <a:t> element.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A step towards the </a:t>
            </a:r>
            <a:r>
              <a:rPr lang="en-US" dirty="0" err="1" smtClean="0">
                <a:solidFill>
                  <a:srgbClr val="FF0000"/>
                </a:solidFill>
              </a:rPr>
              <a:t>Winograd</a:t>
            </a:r>
            <a:r>
              <a:rPr lang="en-US" dirty="0" smtClean="0">
                <a:solidFill>
                  <a:srgbClr val="FF0000"/>
                </a:solidFill>
              </a:rPr>
              <a:t> Challenge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79480" y="3996647"/>
            <a:ext cx="644476" cy="904600"/>
            <a:chOff x="1479480" y="3996647"/>
            <a:chExt cx="644476" cy="904600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479482" y="3996647"/>
              <a:ext cx="209618" cy="5118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79480" y="4378027"/>
              <a:ext cx="644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54200" y="4017194"/>
            <a:ext cx="3837028" cy="868928"/>
            <a:chOff x="1854200" y="4017194"/>
            <a:chExt cx="3837028" cy="868928"/>
          </a:xfrm>
        </p:grpSpPr>
        <p:cxnSp>
          <p:nvCxnSpPr>
            <p:cNvPr id="7" name="Straight Arrow Connector 6"/>
            <p:cNvCxnSpPr>
              <a:stCxn id="12" idx="1"/>
            </p:cNvCxnSpPr>
            <p:nvPr/>
          </p:nvCxnSpPr>
          <p:spPr>
            <a:xfrm flipH="1" flipV="1">
              <a:off x="1854200" y="4017194"/>
              <a:ext cx="3192552" cy="6073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46752" y="4362902"/>
              <a:ext cx="644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Wingdings"/>
                  <a:ea typeface="Wingdings"/>
                  <a:cs typeface="Wingdings"/>
                  <a:sym typeface="Wingdings"/>
                </a:rPr>
                <a:t>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098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2600" y="3026043"/>
            <a:ext cx="3810000" cy="155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bee landed on the flower because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it </a:t>
            </a:r>
            <a:r>
              <a:rPr lang="en-US" sz="2400" b="1" dirty="0">
                <a:solidFill>
                  <a:srgbClr val="000000"/>
                </a:solidFill>
              </a:rPr>
              <a:t>wanted pollen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155" y="2266699"/>
            <a:ext cx="3225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Text: </a:t>
            </a:r>
          </a:p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orrect sentence (a)</a:t>
            </a:r>
            <a:endParaRPr lang="en-US" sz="24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4292600" y="2228599"/>
            <a:ext cx="4508500" cy="2350692"/>
            <a:chOff x="4292600" y="2228599"/>
            <a:chExt cx="4508500" cy="2350692"/>
          </a:xfrm>
        </p:grpSpPr>
        <p:sp>
          <p:nvSpPr>
            <p:cNvPr id="8" name="Rectangle 7"/>
            <p:cNvSpPr/>
            <p:nvPr/>
          </p:nvSpPr>
          <p:spPr>
            <a:xfrm>
              <a:off x="4828855" y="3026043"/>
              <a:ext cx="3972245" cy="15532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The bee landed on the flower because </a:t>
              </a:r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the </a:t>
              </a:r>
              <a:r>
                <a:rPr lang="en-US" sz="2400" b="1" dirty="0">
                  <a:solidFill>
                    <a:srgbClr val="000000"/>
                  </a:solidFill>
                </a:rPr>
                <a:t>bee wanted pollen</a:t>
              </a:r>
              <a:r>
                <a:rPr lang="en-US" sz="2400" b="1" dirty="0" smtClean="0">
                  <a:solidFill>
                    <a:srgbClr val="000000"/>
                  </a:solidFill>
                </a:rPr>
                <a:t>.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5638" y="2228599"/>
              <a:ext cx="3369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Hypothesis: </a:t>
              </a:r>
            </a:p>
            <a:p>
              <a:pPr algn="ctr"/>
              <a:r>
                <a:rPr lang="en-US" sz="2400" b="1" dirty="0" smtClean="0"/>
                <a:t>(a), pronoun resolved</a:t>
              </a:r>
              <a:endParaRPr lang="en-US" sz="2400" b="1" dirty="0"/>
            </a:p>
          </p:txBody>
        </p:sp>
        <p:cxnSp>
          <p:nvCxnSpPr>
            <p:cNvPr id="12" name="Straight Arrow Connector 11"/>
            <p:cNvCxnSpPr>
              <a:stCxn id="7" idx="3"/>
              <a:endCxn id="8" idx="1"/>
            </p:cNvCxnSpPr>
            <p:nvPr/>
          </p:nvCxnSpPr>
          <p:spPr>
            <a:xfrm>
              <a:off x="4292600" y="3802667"/>
              <a:ext cx="53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387600" y="4579291"/>
            <a:ext cx="4427378" cy="2058132"/>
            <a:chOff x="2387600" y="4579291"/>
            <a:chExt cx="4427378" cy="2058132"/>
          </a:xfrm>
        </p:grpSpPr>
        <p:cxnSp>
          <p:nvCxnSpPr>
            <p:cNvPr id="5" name="Straight Arrow Connector 4"/>
            <p:cNvCxnSpPr>
              <a:stCxn id="8" idx="2"/>
            </p:cNvCxnSpPr>
            <p:nvPr/>
          </p:nvCxnSpPr>
          <p:spPr>
            <a:xfrm flipH="1">
              <a:off x="4828856" y="4579291"/>
              <a:ext cx="1986122" cy="7985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7" idx="2"/>
            </p:cNvCxnSpPr>
            <p:nvPr/>
          </p:nvCxnSpPr>
          <p:spPr>
            <a:xfrm>
              <a:off x="2387600" y="4579291"/>
              <a:ext cx="1239178" cy="7985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133618" y="5788063"/>
              <a:ext cx="2280863" cy="8493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3618" y="5342223"/>
              <a:ext cx="2280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Relation</a:t>
              </a:r>
              <a:endParaRPr lang="en-US" sz="2400" b="1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133619" y="5941829"/>
            <a:ext cx="2280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Entailed.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6388" y="227243"/>
            <a:ext cx="7107789" cy="1873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986388" y="227243"/>
            <a:ext cx="7886700" cy="187307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The bee </a:t>
            </a:r>
            <a:r>
              <a:rPr lang="en-US" dirty="0"/>
              <a:t>landed on </a:t>
            </a:r>
            <a:r>
              <a:rPr lang="en-US" b="1" dirty="0"/>
              <a:t>the flower </a:t>
            </a:r>
            <a:r>
              <a:rPr lang="en-US" dirty="0"/>
              <a:t>because...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(a) </a:t>
            </a:r>
            <a:r>
              <a:rPr lang="en-US" b="1" dirty="0" smtClean="0"/>
              <a:t>it</a:t>
            </a:r>
            <a:r>
              <a:rPr lang="en-US" dirty="0" smtClean="0"/>
              <a:t> wanted pollen.    (b) </a:t>
            </a:r>
            <a:r>
              <a:rPr lang="en-US" b="1" dirty="0" smtClean="0"/>
              <a:t>it</a:t>
            </a:r>
            <a:r>
              <a:rPr lang="en-US" dirty="0" smtClean="0"/>
              <a:t> had pollen.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837218" y="805773"/>
            <a:ext cx="644476" cy="904600"/>
            <a:chOff x="1479480" y="3996647"/>
            <a:chExt cx="644476" cy="904600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1479482" y="3996647"/>
              <a:ext cx="209618" cy="5118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79480" y="4378027"/>
              <a:ext cx="644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28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11938" y="826320"/>
            <a:ext cx="3837028" cy="868928"/>
            <a:chOff x="1854200" y="4017194"/>
            <a:chExt cx="3837028" cy="868928"/>
          </a:xfrm>
        </p:grpSpPr>
        <p:cxnSp>
          <p:nvCxnSpPr>
            <p:cNvPr id="37" name="Straight Arrow Connector 36"/>
            <p:cNvCxnSpPr>
              <a:stCxn id="38" idx="1"/>
            </p:cNvCxnSpPr>
            <p:nvPr/>
          </p:nvCxnSpPr>
          <p:spPr>
            <a:xfrm flipH="1" flipV="1">
              <a:off x="1854200" y="4017194"/>
              <a:ext cx="3192552" cy="6073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046752" y="4362902"/>
              <a:ext cx="644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Wingdings"/>
                  <a:ea typeface="Wingdings"/>
                  <a:cs typeface="Wingdings"/>
                  <a:sym typeface="Wingdings"/>
                </a:rPr>
                <a:t>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00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4828856" y="4579291"/>
            <a:ext cx="1986122" cy="798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2387600" y="4579291"/>
            <a:ext cx="1239178" cy="798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2600" y="3026043"/>
            <a:ext cx="3810000" cy="155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bee landed on the flower because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it </a:t>
            </a:r>
            <a:r>
              <a:rPr lang="en-US" sz="2400" b="1" dirty="0">
                <a:solidFill>
                  <a:srgbClr val="000000"/>
                </a:solidFill>
              </a:rPr>
              <a:t>wanted pollen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8855" y="3026043"/>
            <a:ext cx="3972245" cy="1553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bee landed on the flower because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00"/>
                </a:solidFill>
              </a:rPr>
              <a:t>bee </a:t>
            </a:r>
            <a:r>
              <a:rPr lang="en-US" sz="2400" b="1" dirty="0" smtClean="0">
                <a:solidFill>
                  <a:srgbClr val="000000"/>
                </a:solidFill>
              </a:rPr>
              <a:t>had </a:t>
            </a:r>
            <a:r>
              <a:rPr lang="en-US" sz="2400" b="1" dirty="0">
                <a:solidFill>
                  <a:srgbClr val="000000"/>
                </a:solidFill>
              </a:rPr>
              <a:t>pollen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3618" y="5788063"/>
            <a:ext cx="2280863" cy="8493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599155" y="2266699"/>
            <a:ext cx="3225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Text: </a:t>
            </a:r>
          </a:p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orrect sentence (a)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45638" y="2228599"/>
            <a:ext cx="336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Hypothesis: </a:t>
            </a:r>
          </a:p>
          <a:p>
            <a:pPr algn="ctr"/>
            <a:r>
              <a:rPr lang="en-US" sz="2400" b="1" dirty="0" smtClean="0"/>
              <a:t>(b), pronoun resolved</a:t>
            </a:r>
            <a:endParaRPr lang="en-US" sz="2400" b="1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4292600" y="3802667"/>
            <a:ext cx="53625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3618" y="5342223"/>
            <a:ext cx="228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Relation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3133619" y="5941829"/>
            <a:ext cx="2280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Not Entailed.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6388" y="227243"/>
            <a:ext cx="7107789" cy="1873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986388" y="227243"/>
            <a:ext cx="7886700" cy="1873072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The bee </a:t>
            </a:r>
            <a:r>
              <a:rPr lang="en-US" dirty="0"/>
              <a:t>landed on </a:t>
            </a:r>
            <a:r>
              <a:rPr lang="en-US" b="1" dirty="0"/>
              <a:t>the flower </a:t>
            </a:r>
            <a:r>
              <a:rPr lang="en-US" dirty="0"/>
              <a:t>because...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(a) </a:t>
            </a:r>
            <a:r>
              <a:rPr lang="en-US" b="1" dirty="0" smtClean="0"/>
              <a:t>it</a:t>
            </a:r>
            <a:r>
              <a:rPr lang="en-US" dirty="0" smtClean="0"/>
              <a:t> wanted pollen.    (b) </a:t>
            </a:r>
            <a:r>
              <a:rPr lang="en-US" b="1" dirty="0" smtClean="0"/>
              <a:t>it</a:t>
            </a:r>
            <a:r>
              <a:rPr lang="en-US" dirty="0" smtClean="0"/>
              <a:t> had pollen.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837218" y="805773"/>
            <a:ext cx="644476" cy="904600"/>
            <a:chOff x="1479480" y="3996647"/>
            <a:chExt cx="644476" cy="904600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1479482" y="3996647"/>
              <a:ext cx="209618" cy="5118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79480" y="4378027"/>
              <a:ext cx="644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28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11938" y="826320"/>
            <a:ext cx="3837028" cy="868928"/>
            <a:chOff x="1854200" y="4017194"/>
            <a:chExt cx="3837028" cy="868928"/>
          </a:xfrm>
        </p:grpSpPr>
        <p:cxnSp>
          <p:nvCxnSpPr>
            <p:cNvPr id="37" name="Straight Arrow Connector 36"/>
            <p:cNvCxnSpPr>
              <a:stCxn id="38" idx="1"/>
            </p:cNvCxnSpPr>
            <p:nvPr/>
          </p:nvCxnSpPr>
          <p:spPr>
            <a:xfrm flipH="1" flipV="1">
              <a:off x="1854200" y="4017194"/>
              <a:ext cx="3192552" cy="6073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046752" y="4362902"/>
              <a:ext cx="644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Wingdings"/>
                  <a:ea typeface="Wingdings"/>
                  <a:cs typeface="Wingdings"/>
                  <a:sym typeface="Wingdings"/>
                </a:rPr>
                <a:t>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72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41816" y="3446965"/>
            <a:ext cx="5137078" cy="1873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Recasting </a:t>
            </a:r>
            <a:r>
              <a:rPr lang="en-US" dirty="0" err="1" smtClean="0"/>
              <a:t>FrameNet</a:t>
            </a:r>
            <a:r>
              <a:rPr lang="en-US" dirty="0" smtClean="0"/>
              <a:t> Plus (FN+) to RTE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3358065"/>
            <a:ext cx="7886700" cy="1873072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our </a:t>
            </a:r>
            <a:r>
              <a:rPr lang="en-US" b="1" dirty="0"/>
              <a:t>work</a:t>
            </a:r>
            <a:r>
              <a:rPr lang="en-US" dirty="0"/>
              <a:t> must continue.</a:t>
            </a:r>
            <a:r>
              <a:rPr lang="en-US" dirty="0" smtClean="0"/>
              <a:t>	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our </a:t>
            </a:r>
            <a:r>
              <a:rPr lang="en-US" b="1" dirty="0" smtClean="0"/>
              <a:t>labor</a:t>
            </a:r>
            <a:r>
              <a:rPr lang="en-US" dirty="0" smtClean="0"/>
              <a:t> </a:t>
            </a:r>
            <a:r>
              <a:rPr lang="en-US" dirty="0"/>
              <a:t>must continue.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7940" y="1740477"/>
            <a:ext cx="9102260" cy="1706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Original data: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- Applied paraphrase to </a:t>
            </a:r>
            <a:r>
              <a:rPr lang="en-US" sz="2400" dirty="0" err="1" smtClean="0"/>
              <a:t>FrameNet</a:t>
            </a:r>
            <a:r>
              <a:rPr lang="en-US" sz="2400" dirty="0" smtClean="0"/>
              <a:t> triggers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Turker</a:t>
            </a:r>
            <a:r>
              <a:rPr lang="en-US" sz="2400" dirty="0" smtClean="0"/>
              <a:t> judged on 5-point scale how much meaning was retained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7888" y="4004947"/>
            <a:ext cx="0" cy="7602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08440" y="4034448"/>
            <a:ext cx="7886700" cy="65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Paraphrase rating = 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49225" y="5402488"/>
            <a:ext cx="1713858" cy="54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1-3 rating</a:t>
            </a:r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081533" y="5402487"/>
            <a:ext cx="2398053" cy="54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Not entailed</a:t>
            </a:r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49225" y="5947014"/>
            <a:ext cx="1713858" cy="54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4-5 rating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81534" y="5947013"/>
            <a:ext cx="1997360" cy="54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Entailed</a:t>
            </a:r>
          </a:p>
        </p:txBody>
      </p:sp>
      <p:cxnSp>
        <p:nvCxnSpPr>
          <p:cNvPr id="17" name="Straight Arrow Connector 16"/>
          <p:cNvCxnSpPr>
            <a:stCxn id="12" idx="3"/>
            <a:endCxn id="13" idx="1"/>
          </p:cNvCxnSpPr>
          <p:nvPr/>
        </p:nvCxnSpPr>
        <p:spPr>
          <a:xfrm flipV="1">
            <a:off x="3863083" y="5674751"/>
            <a:ext cx="121845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 flipV="1">
            <a:off x="3863083" y="6219277"/>
            <a:ext cx="121845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1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4845787" y="4157273"/>
            <a:ext cx="2001641" cy="115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2258366" y="4157273"/>
            <a:ext cx="1385345" cy="115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5584" y="2956597"/>
            <a:ext cx="3225564" cy="120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5162573" y="2956597"/>
            <a:ext cx="3369710" cy="1200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3150551" y="5754195"/>
            <a:ext cx="2403582" cy="8493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628649" y="2531452"/>
            <a:ext cx="322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Text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45638" y="2505687"/>
            <a:ext cx="336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Hypothesis</a:t>
            </a:r>
            <a:endParaRPr lang="en-US" sz="2800" b="1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3871148" y="3556935"/>
            <a:ext cx="1291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50551" y="5308355"/>
            <a:ext cx="228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Relation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45584" y="3065732"/>
            <a:ext cx="32255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So our work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must continue.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34645" y="3065732"/>
            <a:ext cx="32255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So our </a:t>
            </a:r>
            <a:r>
              <a:rPr lang="en-US" sz="2800" b="1" dirty="0" smtClean="0">
                <a:solidFill>
                  <a:srgbClr val="000000"/>
                </a:solidFill>
              </a:rPr>
              <a:t>labor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must continue.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50550" y="5899497"/>
            <a:ext cx="22808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Entailed.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56537" y="526783"/>
            <a:ext cx="5137078" cy="1873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43371" y="437883"/>
            <a:ext cx="7886700" cy="1873072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our </a:t>
            </a:r>
            <a:r>
              <a:rPr lang="en-US" b="1" dirty="0"/>
              <a:t>work</a:t>
            </a:r>
            <a:r>
              <a:rPr lang="en-US" dirty="0"/>
              <a:t> must continue.</a:t>
            </a:r>
            <a:r>
              <a:rPr lang="en-US" dirty="0" smtClean="0"/>
              <a:t>	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our </a:t>
            </a:r>
            <a:r>
              <a:rPr lang="en-US" b="1" dirty="0" smtClean="0"/>
              <a:t>labor</a:t>
            </a:r>
            <a:r>
              <a:rPr lang="en-US" dirty="0" smtClean="0"/>
              <a:t> </a:t>
            </a:r>
            <a:r>
              <a:rPr lang="en-US" dirty="0"/>
              <a:t>must continue.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32609" y="1084765"/>
            <a:ext cx="0" cy="7602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323161" y="1114266"/>
            <a:ext cx="7886700" cy="65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Paraphrase rating = 4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4845787" y="4157273"/>
            <a:ext cx="2001641" cy="115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2258366" y="4157273"/>
            <a:ext cx="1385345" cy="115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5584" y="2956597"/>
            <a:ext cx="3225564" cy="120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5162573" y="2956597"/>
            <a:ext cx="3369710" cy="1200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3150551" y="5754195"/>
            <a:ext cx="2403582" cy="8493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Not Entailed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49" y="2531452"/>
            <a:ext cx="322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Text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45638" y="2505687"/>
            <a:ext cx="336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Hypothesis</a:t>
            </a:r>
            <a:endParaRPr lang="en-US" sz="2800" b="1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3871148" y="3556935"/>
            <a:ext cx="1291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50551" y="5308355"/>
            <a:ext cx="228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Relation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45584" y="3065732"/>
            <a:ext cx="32255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So our work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must continue.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45638" y="3065732"/>
            <a:ext cx="33866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So our </a:t>
            </a:r>
            <a:r>
              <a:rPr lang="en-US" sz="2800" b="1" dirty="0" smtClean="0">
                <a:solidFill>
                  <a:srgbClr val="000000"/>
                </a:solidFill>
              </a:rPr>
              <a:t>occupation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must continue.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5600" y="526783"/>
            <a:ext cx="5706533" cy="1873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43371" y="437883"/>
            <a:ext cx="7886700" cy="1873072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our </a:t>
            </a:r>
            <a:r>
              <a:rPr lang="en-US" b="1" dirty="0"/>
              <a:t>work</a:t>
            </a:r>
            <a:r>
              <a:rPr lang="en-US" dirty="0"/>
              <a:t> must continue.</a:t>
            </a:r>
            <a:r>
              <a:rPr lang="en-US" dirty="0" smtClean="0"/>
              <a:t>	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our </a:t>
            </a:r>
            <a:r>
              <a:rPr lang="en-US" b="1" dirty="0" smtClean="0"/>
              <a:t>occupation </a:t>
            </a:r>
            <a:r>
              <a:rPr lang="en-US" dirty="0" smtClean="0"/>
              <a:t>must </a:t>
            </a:r>
            <a:r>
              <a:rPr lang="en-US" dirty="0"/>
              <a:t>continue.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32609" y="1084765"/>
            <a:ext cx="0" cy="7602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323161" y="1114266"/>
            <a:ext cx="7886700" cy="65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Paraphrase rating = 1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1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Recasting</a:t>
            </a:r>
            <a:r>
              <a:rPr lang="en-US" dirty="0"/>
              <a:t> </a:t>
            </a:r>
            <a:r>
              <a:rPr lang="en-US" dirty="0" smtClean="0"/>
              <a:t>Semantic Proto-Roles (SPR) to RTE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557271"/>
            <a:ext cx="32255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The network must refund money to the advertisers and loses considerable revenue and prestige.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57271"/>
            <a:ext cx="8058149" cy="3056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The network must refund money to the advertisers and loses considerable revenue and prestige.</a:t>
            </a:r>
          </a:p>
          <a:p>
            <a:pPr lvl="0" algn="ctr"/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lvl="0" algn="ctr"/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How likely is it that </a:t>
            </a:r>
            <a:r>
              <a:rPr lang="en-US" sz="2400" b="1" dirty="0">
                <a:solidFill>
                  <a:srgbClr val="000000"/>
                </a:solidFill>
              </a:rPr>
              <a:t>the network was altered or somehow changed during or by the end of the losing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7828" y="2010775"/>
            <a:ext cx="7886700" cy="72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/>
              <a:t>5-point scale likelihood ratings for property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39621" y="3777644"/>
            <a:ext cx="0" cy="5699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748681" y="3777644"/>
            <a:ext cx="7732803" cy="65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Likelihood rating = 4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49225" y="5613810"/>
            <a:ext cx="5330361" cy="1089054"/>
            <a:chOff x="2149225" y="5193840"/>
            <a:chExt cx="5330361" cy="1089054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49225" y="5193841"/>
              <a:ext cx="1713858" cy="544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mtClean="0"/>
                <a:t>1-3 rating</a:t>
              </a:r>
              <a:endParaRPr lang="en-US" dirty="0" smtClean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5081533" y="5193840"/>
              <a:ext cx="2398053" cy="544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mtClean="0"/>
                <a:t>Not entailed</a:t>
              </a:r>
              <a:endParaRPr lang="en-US" dirty="0" smtClean="0"/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149225" y="5738367"/>
              <a:ext cx="1713858" cy="544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dirty="0" smtClean="0"/>
                <a:t>4-5 rating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5081534" y="5738366"/>
              <a:ext cx="1997360" cy="544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dirty="0" smtClean="0"/>
                <a:t>Entailed</a:t>
              </a:r>
            </a:p>
          </p:txBody>
        </p:sp>
        <p:cxnSp>
          <p:nvCxnSpPr>
            <p:cNvPr id="14" name="Straight Arrow Connector 13"/>
            <p:cNvCxnSpPr>
              <a:stCxn id="15" idx="3"/>
            </p:cNvCxnSpPr>
            <p:nvPr/>
          </p:nvCxnSpPr>
          <p:spPr>
            <a:xfrm flipV="1">
              <a:off x="3863083" y="5466104"/>
              <a:ext cx="1218450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863083" y="6010630"/>
              <a:ext cx="121845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70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Recasting Semantic Proto-Roles (SPR) to 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6953"/>
            <a:ext cx="9347199" cy="5113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T: </a:t>
            </a:r>
            <a:r>
              <a:rPr lang="en-US" dirty="0"/>
              <a:t>I heard parts of the building above my head </a:t>
            </a:r>
            <a:r>
              <a:rPr lang="en-US" dirty="0" smtClean="0"/>
              <a:t>cracking</a:t>
            </a:r>
            <a:endParaRPr lang="en-US" dirty="0"/>
          </a:p>
          <a:p>
            <a:r>
              <a:rPr lang="en-US" dirty="0" smtClean="0"/>
              <a:t>H: </a:t>
            </a:r>
            <a:r>
              <a:rPr lang="en-US" dirty="0"/>
              <a:t>I was aware of being involved in the </a:t>
            </a:r>
            <a:r>
              <a:rPr lang="en-US" dirty="0" smtClean="0"/>
              <a:t>hearing</a:t>
            </a:r>
          </a:p>
          <a:p>
            <a:endParaRPr lang="en-US" dirty="0"/>
          </a:p>
          <a:p>
            <a:r>
              <a:rPr lang="en-US" dirty="0" smtClean="0"/>
              <a:t>T: </a:t>
            </a:r>
            <a:r>
              <a:rPr lang="en-US" dirty="0"/>
              <a:t>UNESCO </a:t>
            </a:r>
            <a:r>
              <a:rPr lang="en-US" dirty="0" smtClean="0"/>
              <a:t>converted </a:t>
            </a:r>
            <a:r>
              <a:rPr lang="en-US" dirty="0"/>
              <a:t>the founding U.N. ideals of individual rights and liberty into </a:t>
            </a:r>
            <a:r>
              <a:rPr lang="en-US" dirty="0" smtClean="0"/>
              <a:t>peoples’ rights</a:t>
            </a:r>
            <a:endParaRPr lang="en-US" dirty="0"/>
          </a:p>
          <a:p>
            <a:r>
              <a:rPr lang="en-US" dirty="0" smtClean="0"/>
              <a:t>H: </a:t>
            </a:r>
            <a:r>
              <a:rPr lang="en-US" dirty="0"/>
              <a:t>UNESCO existed after the converting </a:t>
            </a:r>
            <a:r>
              <a:rPr lang="en-US" dirty="0" smtClean="0"/>
              <a:t>stopped</a:t>
            </a:r>
          </a:p>
          <a:p>
            <a:endParaRPr lang="en-US" dirty="0"/>
          </a:p>
          <a:p>
            <a:r>
              <a:rPr lang="en-US" dirty="0" smtClean="0"/>
              <a:t>T: </a:t>
            </a:r>
            <a:r>
              <a:rPr lang="en-US" dirty="0"/>
              <a:t>THE IRS </a:t>
            </a:r>
            <a:r>
              <a:rPr lang="en-US" dirty="0" smtClean="0"/>
              <a:t>delays several </a:t>
            </a:r>
            <a:r>
              <a:rPr lang="en-US" dirty="0"/>
              <a:t>deadlines for </a:t>
            </a:r>
            <a:r>
              <a:rPr lang="en-US" dirty="0" smtClean="0"/>
              <a:t>Hugo's </a:t>
            </a:r>
            <a:r>
              <a:rPr lang="en-US" dirty="0"/>
              <a:t>victims </a:t>
            </a:r>
          </a:p>
          <a:p>
            <a:r>
              <a:rPr lang="en-US" dirty="0" smtClean="0"/>
              <a:t>H: </a:t>
            </a:r>
            <a:r>
              <a:rPr lang="en-US" dirty="0"/>
              <a:t>THE IRS caused the delaying to happen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7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Proto-Roles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07067"/>
            <a:ext cx="8703734" cy="5113866"/>
          </a:xfrm>
        </p:spPr>
        <p:txBody>
          <a:bodyPr>
            <a:normAutofit/>
          </a:bodyPr>
          <a:lstStyle/>
          <a:p>
            <a:r>
              <a:rPr lang="en-US" dirty="0" smtClean="0"/>
              <a:t>What’s the number and character of thematic roles in the syntax/semantics interface?</a:t>
            </a:r>
          </a:p>
          <a:p>
            <a:pPr lvl="1"/>
            <a:r>
              <a:rPr lang="en-US" dirty="0" smtClean="0"/>
              <a:t>AGENT and PATIENT</a:t>
            </a:r>
          </a:p>
          <a:p>
            <a:pPr lvl="1"/>
            <a:r>
              <a:rPr lang="en-US" dirty="0" smtClean="0"/>
              <a:t>BENEFICIARY? RECIPIENT? Fuzzy boundaries?</a:t>
            </a:r>
          </a:p>
          <a:p>
            <a:r>
              <a:rPr lang="en-US" dirty="0" err="1" smtClean="0"/>
              <a:t>Dowty</a:t>
            </a:r>
            <a:r>
              <a:rPr lang="en-US" dirty="0" smtClean="0"/>
              <a:t> (1991) introduced Proto-Agent, Proto-Patient fine-grained properties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Did the argument change state?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Did the argument have volition in the change?</a:t>
            </a:r>
          </a:p>
          <a:p>
            <a:r>
              <a:rPr lang="en-US" dirty="0" smtClean="0"/>
              <a:t>Stable </a:t>
            </a:r>
            <a:r>
              <a:rPr lang="en-US" dirty="0" err="1" smtClean="0"/>
              <a:t>vs</a:t>
            </a:r>
            <a:r>
              <a:rPr lang="en-US" dirty="0" smtClean="0"/>
              <a:t> unstable predicate</a:t>
            </a:r>
          </a:p>
          <a:p>
            <a:pPr lvl="1"/>
            <a:r>
              <a:rPr lang="en-US" dirty="0" smtClean="0"/>
              <a:t>Stable - “</a:t>
            </a:r>
            <a:r>
              <a:rPr lang="en-US" dirty="0" smtClean="0">
                <a:solidFill>
                  <a:srgbClr val="FF0000"/>
                </a:solidFill>
              </a:rPr>
              <a:t>kill</a:t>
            </a:r>
            <a:r>
              <a:rPr lang="en-US" dirty="0" smtClean="0"/>
              <a:t>”: KILLER=subject, VICTIM=object</a:t>
            </a:r>
          </a:p>
          <a:p>
            <a:pPr lvl="1"/>
            <a:r>
              <a:rPr lang="en-US" dirty="0" smtClean="0"/>
              <a:t>Unstable - “</a:t>
            </a:r>
            <a:r>
              <a:rPr lang="en-US" dirty="0" smtClean="0">
                <a:solidFill>
                  <a:srgbClr val="FF0000"/>
                </a:solidFill>
              </a:rPr>
              <a:t>buy</a:t>
            </a:r>
            <a:r>
              <a:rPr lang="en-US" dirty="0" smtClean="0"/>
              <a:t>”/“</a:t>
            </a:r>
            <a:r>
              <a:rPr lang="en-US" dirty="0" smtClean="0">
                <a:solidFill>
                  <a:srgbClr val="FF0000"/>
                </a:solidFill>
              </a:rPr>
              <a:t>sell</a:t>
            </a:r>
            <a:r>
              <a:rPr lang="en-US" dirty="0" smtClean="0"/>
              <a:t>”: SOURCE/GOAL similar in proto-agent property so compete equally for subject position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Proto-Roles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07067"/>
            <a:ext cx="8703734" cy="5113866"/>
          </a:xfrm>
        </p:spPr>
        <p:txBody>
          <a:bodyPr>
            <a:normAutofit/>
          </a:bodyPr>
          <a:lstStyle/>
          <a:p>
            <a:r>
              <a:rPr lang="en-US" dirty="0" smtClean="0"/>
              <a:t>What’s the number and character of thematic roles in the syntax/semantics interface?</a:t>
            </a:r>
          </a:p>
          <a:p>
            <a:pPr lvl="1"/>
            <a:r>
              <a:rPr lang="en-US" dirty="0" smtClean="0"/>
              <a:t>AGENT and PATIENT</a:t>
            </a:r>
          </a:p>
          <a:p>
            <a:pPr lvl="1"/>
            <a:r>
              <a:rPr lang="en-US" dirty="0" smtClean="0"/>
              <a:t>BENEFICIARY? RECIPIENT? Fuzzy boundaries?</a:t>
            </a:r>
          </a:p>
          <a:p>
            <a:r>
              <a:rPr lang="en-US" dirty="0" err="1" smtClean="0"/>
              <a:t>Dowty</a:t>
            </a:r>
            <a:r>
              <a:rPr lang="en-US" dirty="0" smtClean="0"/>
              <a:t> (1991) introduced Proto-Agent, Proto-Patient fine-grained properties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Did the argument change state?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Did the argument have volition in the change?</a:t>
            </a:r>
          </a:p>
        </p:txBody>
      </p:sp>
    </p:spTree>
    <p:extLst>
      <p:ext uri="{BB962C8B-B14F-4D97-AF65-F5344CB8AC3E}">
        <p14:creationId xmlns:p14="http://schemas.microsoft.com/office/powerpoint/2010/main" val="18794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 experienced this?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13210" y="2486344"/>
            <a:ext cx="3534270" cy="3202394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Amazing</a:t>
            </a:r>
          </a:p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New</a:t>
            </a:r>
            <a:r>
              <a:rPr lang="en-US" sz="4800" b="1" dirty="0">
                <a:solidFill>
                  <a:srgbClr val="000000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</a:rPr>
              <a:t>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70574" y="2486344"/>
            <a:ext cx="4730770" cy="3918583"/>
            <a:chOff x="4270574" y="2486344"/>
            <a:chExt cx="4730770" cy="3918583"/>
          </a:xfrm>
        </p:grpSpPr>
        <p:sp>
          <p:nvSpPr>
            <p:cNvPr id="10" name="Right Arrow 9"/>
            <p:cNvSpPr/>
            <p:nvPr/>
          </p:nvSpPr>
          <p:spPr>
            <a:xfrm>
              <a:off x="4270574" y="3552071"/>
              <a:ext cx="622493" cy="77300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417838" y="2486344"/>
              <a:ext cx="4583506" cy="3918583"/>
              <a:chOff x="4417838" y="2486344"/>
              <a:chExt cx="4583506" cy="391858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29883" y="2486344"/>
                <a:ext cx="3351088" cy="31644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417838" y="5744206"/>
                <a:ext cx="4583506" cy="660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2400" dirty="0" smtClean="0"/>
                  <a:t>e.g. Stanford Natural Language Inference (SNLI) dataset</a:t>
                </a:r>
                <a:endParaRPr lang="en-US" sz="2400" dirty="0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4929883" y="2479298"/>
            <a:ext cx="3351088" cy="316444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0000"/>
                </a:solidFill>
              </a:rPr>
              <a:t>Accuracy=</a:t>
            </a:r>
          </a:p>
          <a:p>
            <a:pPr algn="ctr"/>
            <a:r>
              <a:rPr lang="en-US" sz="5400" b="1" dirty="0">
                <a:solidFill>
                  <a:srgbClr val="000000"/>
                </a:solidFill>
              </a:rPr>
              <a:t>76%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238062" y="552138"/>
            <a:ext cx="2905938" cy="1865532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000000"/>
                </a:solidFill>
              </a:rPr>
              <a:t>What next?</a:t>
            </a:r>
            <a:endParaRPr lang="en-US" sz="4400" b="1" dirty="0">
              <a:solidFill>
                <a:srgbClr val="0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13210" y="5744345"/>
            <a:ext cx="4583506" cy="66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e.g. for Recognizing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Textual Entailment (RTE)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291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9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Semantic Proto-Role Properties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700"/>
            <a:ext cx="9144000" cy="149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" y="4207916"/>
            <a:ext cx="9144000" cy="15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1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Focused RTE Dataset characteristics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139"/>
            <a:ext cx="9144000" cy="45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3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Creating focused RTE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Case study: debugging neural models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28649" y="2912532"/>
            <a:ext cx="7482417" cy="575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5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14" y="4498983"/>
            <a:ext cx="1298124" cy="13870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24906" y="4503845"/>
            <a:ext cx="1178009" cy="13870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40608" y="4503845"/>
            <a:ext cx="1244919" cy="13870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7213" y="5890858"/>
            <a:ext cx="295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Semantic Proto-Roles (SPR)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25057" y="5890858"/>
            <a:ext cx="1989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FrameNet</a:t>
            </a:r>
            <a:r>
              <a:rPr lang="en-US" sz="2400" dirty="0" smtClean="0"/>
              <a:t> Plus (FN+)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27050" y="5885996"/>
            <a:ext cx="3107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Definite Pronoun Resolution (DPR)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27050" y="804914"/>
            <a:ext cx="2594931" cy="22261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4000" y="273642"/>
            <a:ext cx="3107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Train on SNLI</a:t>
            </a:r>
            <a:endParaRPr lang="en-US" sz="28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709169" y="36580"/>
            <a:ext cx="4437427" cy="3586414"/>
            <a:chOff x="3709169" y="138178"/>
            <a:chExt cx="4437427" cy="358641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169" y="138178"/>
              <a:ext cx="4437427" cy="358641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997198" y="322461"/>
              <a:ext cx="373692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2-way entailed vs. not classifier</a:t>
              </a:r>
              <a:endParaRPr lang="en-US" sz="20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4000" y="3958830"/>
            <a:ext cx="8500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Evaluated on </a:t>
            </a:r>
            <a:r>
              <a:rPr lang="en-US" sz="2800" b="1" dirty="0" err="1" smtClean="0"/>
              <a:t>recasted</a:t>
            </a:r>
            <a:r>
              <a:rPr lang="en-US" sz="2800" b="1" dirty="0" smtClean="0"/>
              <a:t> focused RTE datasets:</a:t>
            </a:r>
            <a:endParaRPr lang="en-US" sz="2800" b="1" dirty="0"/>
          </a:p>
        </p:txBody>
      </p:sp>
      <p:sp>
        <p:nvSpPr>
          <p:cNvPr id="21" name="Right Arrow 20"/>
          <p:cNvSpPr/>
          <p:nvPr/>
        </p:nvSpPr>
        <p:spPr>
          <a:xfrm>
            <a:off x="3251614" y="1418471"/>
            <a:ext cx="622493" cy="7730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14" y="4498983"/>
            <a:ext cx="1298124" cy="13870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</a:rPr>
              <a:t>49%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4906" y="4503845"/>
            <a:ext cx="1178009" cy="13870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</a:rPr>
              <a:t>62%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0608" y="4503845"/>
            <a:ext cx="1244919" cy="13870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</a:rPr>
              <a:t>58%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7213" y="5890858"/>
            <a:ext cx="295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Semantic Proto-Roles (SPR)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25057" y="5890858"/>
            <a:ext cx="1989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FrameNet</a:t>
            </a:r>
            <a:r>
              <a:rPr lang="en-US" sz="2400" dirty="0" smtClean="0"/>
              <a:t> Plus (FN+)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27050" y="5885996"/>
            <a:ext cx="3107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Definite Pronoun Resolution (DPR)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27050" y="804914"/>
            <a:ext cx="2594931" cy="22261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85%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4000" y="273642"/>
            <a:ext cx="3107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Train on SNLI</a:t>
            </a:r>
            <a:endParaRPr lang="en-US" sz="28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709169" y="36580"/>
            <a:ext cx="4437427" cy="3586414"/>
            <a:chOff x="3709169" y="138178"/>
            <a:chExt cx="4437427" cy="358641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169" y="138178"/>
              <a:ext cx="4437427" cy="358641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997198" y="322461"/>
              <a:ext cx="373692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2-way entailed vs. not classifier</a:t>
              </a:r>
              <a:endParaRPr lang="en-US" sz="20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4000" y="3958830"/>
            <a:ext cx="8500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Evaluated on </a:t>
            </a:r>
            <a:r>
              <a:rPr lang="en-US" sz="2800" b="1" dirty="0" err="1" smtClean="0"/>
              <a:t>recasted</a:t>
            </a:r>
            <a:r>
              <a:rPr lang="en-US" sz="2800" b="1" dirty="0" smtClean="0"/>
              <a:t> focused RTE datasets:</a:t>
            </a:r>
            <a:endParaRPr lang="en-US" sz="2800" b="1" dirty="0"/>
          </a:p>
        </p:txBody>
      </p:sp>
      <p:sp>
        <p:nvSpPr>
          <p:cNvPr id="21" name="Right Arrow 20"/>
          <p:cNvSpPr/>
          <p:nvPr/>
        </p:nvSpPr>
        <p:spPr>
          <a:xfrm>
            <a:off x="3251614" y="1418471"/>
            <a:ext cx="622493" cy="7730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Callout 22"/>
          <p:cNvSpPr/>
          <p:nvPr/>
        </p:nvSpPr>
        <p:spPr>
          <a:xfrm>
            <a:off x="2450838" y="819854"/>
            <a:ext cx="6117429" cy="2233623"/>
          </a:xfrm>
          <a:prstGeom prst="cloudCallout">
            <a:avLst>
              <a:gd name="adj1" fmla="val -25725"/>
              <a:gd name="adj2" fmla="val 946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Fails in pronouns.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Better in paraphrase.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Generally, difficult tasks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7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4000" y="3402928"/>
            <a:ext cx="8795064" cy="3129286"/>
            <a:chOff x="254000" y="273642"/>
            <a:chExt cx="8795064" cy="3129286"/>
          </a:xfrm>
        </p:grpSpPr>
        <p:sp>
          <p:nvSpPr>
            <p:cNvPr id="16" name="Rectangle 15"/>
            <p:cNvSpPr/>
            <p:nvPr/>
          </p:nvSpPr>
          <p:spPr>
            <a:xfrm>
              <a:off x="254000" y="273642"/>
              <a:ext cx="31079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/>
                <a:t>Train on SNLI</a:t>
              </a:r>
              <a:endParaRPr lang="en-US" sz="2800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54000" y="639903"/>
              <a:ext cx="8795064" cy="2763025"/>
              <a:chOff x="254000" y="3958830"/>
              <a:chExt cx="8795064" cy="276302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024614" y="4498983"/>
                <a:ext cx="1298124" cy="138701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FFFF"/>
                    </a:solidFill>
                  </a:rPr>
                  <a:t>49%</a:t>
                </a:r>
                <a:endParaRPr lang="en-US" sz="3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24906" y="4503845"/>
                <a:ext cx="1178009" cy="138701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FFFF"/>
                    </a:solidFill>
                  </a:rPr>
                  <a:t>62%</a:t>
                </a:r>
                <a:endParaRPr lang="en-US" sz="3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40608" y="4503845"/>
                <a:ext cx="1244919" cy="138701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FFFF"/>
                    </a:solidFill>
                  </a:rPr>
                  <a:t>58%</a:t>
                </a:r>
                <a:endParaRPr lang="en-US" sz="3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097213" y="5890858"/>
                <a:ext cx="295185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Semantic Proto-Roles (SPR)</a:t>
                </a:r>
                <a:endParaRPr lang="en-US" sz="24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25057" y="5890858"/>
                <a:ext cx="19899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 smtClean="0"/>
                  <a:t>FrameNet</a:t>
                </a:r>
                <a:r>
                  <a:rPr lang="en-US" sz="2400" dirty="0" smtClean="0"/>
                  <a:t> Plus (FN+)</a:t>
                </a:r>
                <a:endParaRPr lang="en-US" sz="24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7050" y="5885996"/>
                <a:ext cx="310793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Definite Pronoun Resolution (DPR)</a:t>
                </a:r>
                <a:endParaRPr lang="en-US" sz="24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54000" y="3958830"/>
                <a:ext cx="850053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Evaluated on </a:t>
                </a:r>
                <a:r>
                  <a:rPr lang="en-US" sz="2800" b="1" dirty="0" err="1" smtClean="0"/>
                  <a:t>recasted</a:t>
                </a:r>
                <a:r>
                  <a:rPr lang="en-US" sz="2800" b="1" dirty="0" smtClean="0"/>
                  <a:t> focused RTE datasets:</a:t>
                </a:r>
                <a:endParaRPr lang="en-US" sz="2800" b="1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00718" y="243167"/>
            <a:ext cx="8318351" cy="2355820"/>
            <a:chOff x="254000" y="3839832"/>
            <a:chExt cx="8318351" cy="2355820"/>
          </a:xfrm>
        </p:grpSpPr>
        <p:sp>
          <p:nvSpPr>
            <p:cNvPr id="4" name="Rectangle 3"/>
            <p:cNvSpPr/>
            <p:nvPr/>
          </p:nvSpPr>
          <p:spPr>
            <a:xfrm>
              <a:off x="1024614" y="4803777"/>
              <a:ext cx="1298124" cy="13870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FFFF"/>
                  </a:solidFill>
                </a:rPr>
                <a:t>50%</a:t>
              </a:r>
              <a:endParaRPr lang="en-US" sz="3200" b="1" dirty="0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4906" y="4808639"/>
              <a:ext cx="1178009" cy="138701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FFFF"/>
                  </a:solidFill>
                </a:rPr>
                <a:t>81%</a:t>
              </a:r>
              <a:endParaRPr lang="en-US" sz="32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40608" y="4808639"/>
              <a:ext cx="1244919" cy="13870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FFFF"/>
                  </a:solidFill>
                </a:rPr>
                <a:t>81%</a:t>
              </a:r>
              <a:endParaRPr lang="en-US" sz="3200" b="1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4000" y="3839832"/>
              <a:ext cx="25569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/>
                <a:t>Train on DPR</a:t>
              </a:r>
            </a:p>
            <a:p>
              <a:r>
                <a:rPr lang="en-US" sz="2800" b="1" dirty="0" err="1" smtClean="0"/>
                <a:t>Eval</a:t>
              </a:r>
              <a:r>
                <a:rPr lang="en-US" sz="2800" b="1" dirty="0" smtClean="0"/>
                <a:t>  on DPR</a:t>
              </a:r>
              <a:endParaRPr lang="en-US" sz="28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61933" y="3886599"/>
              <a:ext cx="25569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/>
                <a:t>Train on FN+</a:t>
              </a:r>
            </a:p>
            <a:p>
              <a:r>
                <a:rPr lang="en-US" sz="2800" b="1" dirty="0" err="1" smtClean="0"/>
                <a:t>Eval</a:t>
              </a:r>
              <a:r>
                <a:rPr lang="en-US" sz="2800" b="1" dirty="0" smtClean="0"/>
                <a:t>  on FN+</a:t>
              </a:r>
              <a:endParaRPr lang="en-US" sz="28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15418" y="3886599"/>
              <a:ext cx="25569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/>
                <a:t>Train on SPR</a:t>
              </a:r>
            </a:p>
            <a:p>
              <a:r>
                <a:rPr lang="en-US" sz="2800" b="1" dirty="0" err="1" smtClean="0"/>
                <a:t>Eval</a:t>
              </a:r>
              <a:r>
                <a:rPr lang="en-US" sz="2800" b="1" dirty="0" smtClean="0"/>
                <a:t>  on SPR</a:t>
              </a:r>
              <a:endParaRPr lang="en-US" sz="2800" b="1" dirty="0"/>
            </a:p>
          </p:txBody>
        </p:sp>
      </p:grpSp>
      <p:sp>
        <p:nvSpPr>
          <p:cNvPr id="32" name="Cloud Callout 31"/>
          <p:cNvSpPr/>
          <p:nvPr/>
        </p:nvSpPr>
        <p:spPr>
          <a:xfrm>
            <a:off x="4145039" y="2499335"/>
            <a:ext cx="5219094" cy="1284108"/>
          </a:xfrm>
          <a:prstGeom prst="cloudCallout">
            <a:avLst>
              <a:gd name="adj1" fmla="val -25725"/>
              <a:gd name="adj2" fmla="val 946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Failure to generalize from SNLI training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3" name="Cloud Callout 32"/>
          <p:cNvSpPr/>
          <p:nvPr/>
        </p:nvSpPr>
        <p:spPr>
          <a:xfrm>
            <a:off x="30239" y="2499335"/>
            <a:ext cx="3894667" cy="1095641"/>
          </a:xfrm>
          <a:prstGeom prst="cloudCallout">
            <a:avLst>
              <a:gd name="adj1" fmla="val -25725"/>
              <a:gd name="adj2" fmla="val 946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Still fails at pronouns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2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13210" y="2486344"/>
            <a:ext cx="3534270" cy="3202394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Amazing</a:t>
            </a:r>
          </a:p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New</a:t>
            </a:r>
            <a:r>
              <a:rPr lang="en-US" sz="4800" b="1" dirty="0">
                <a:solidFill>
                  <a:srgbClr val="000000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</a:rPr>
              <a:t>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70574" y="2486344"/>
            <a:ext cx="4730770" cy="3918583"/>
            <a:chOff x="4270574" y="2486344"/>
            <a:chExt cx="4730770" cy="3918583"/>
          </a:xfrm>
        </p:grpSpPr>
        <p:sp>
          <p:nvSpPr>
            <p:cNvPr id="10" name="Right Arrow 9"/>
            <p:cNvSpPr/>
            <p:nvPr/>
          </p:nvSpPr>
          <p:spPr>
            <a:xfrm>
              <a:off x="4270574" y="3552071"/>
              <a:ext cx="622493" cy="77300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417838" y="2486344"/>
              <a:ext cx="4583506" cy="3918583"/>
              <a:chOff x="4417838" y="2486344"/>
              <a:chExt cx="4583506" cy="391858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29883" y="2486344"/>
                <a:ext cx="3351088" cy="31644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417838" y="5744206"/>
                <a:ext cx="4583506" cy="660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2400" dirty="0" smtClean="0"/>
                  <a:t>e.g. Stanford Natural Language Inference (SNLI) dataset</a:t>
                </a:r>
                <a:endParaRPr lang="en-US" sz="2400" dirty="0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4929883" y="2479298"/>
            <a:ext cx="3351088" cy="316444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0000"/>
                </a:solidFill>
              </a:rPr>
              <a:t>Accuracy=</a:t>
            </a:r>
          </a:p>
          <a:p>
            <a:pPr algn="ctr"/>
            <a:r>
              <a:rPr lang="en-US" sz="5400" b="1" dirty="0">
                <a:solidFill>
                  <a:srgbClr val="000000"/>
                </a:solidFill>
              </a:rPr>
              <a:t>76%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4538133" y="552138"/>
            <a:ext cx="4605867" cy="1865532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Actionable Results?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13210" y="5744345"/>
            <a:ext cx="4583506" cy="66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e.g. for Recognizing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Textual Entailment (RTE)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694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18202" y="2198483"/>
            <a:ext cx="3534270" cy="3202394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Amazing</a:t>
            </a:r>
          </a:p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New</a:t>
            </a:r>
            <a:r>
              <a:rPr lang="en-US" sz="4800" b="1" dirty="0">
                <a:solidFill>
                  <a:srgbClr val="000000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</a:rPr>
              <a:t>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0960" y="3506220"/>
            <a:ext cx="955924" cy="106198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76%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0943" y="3506220"/>
            <a:ext cx="1004157" cy="106198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55%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81932" y="3506220"/>
            <a:ext cx="1004156" cy="108205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99%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70574" y="3264210"/>
            <a:ext cx="622493" cy="7730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16230" y="2207105"/>
            <a:ext cx="192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conversion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9972" y="4794036"/>
            <a:ext cx="51732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Focused Evaluation Datasets</a:t>
            </a:r>
          </a:p>
          <a:p>
            <a:pPr algn="ctr"/>
            <a:r>
              <a:rPr lang="en-US" sz="2800" b="1" dirty="0"/>
              <a:t>t</a:t>
            </a:r>
            <a:r>
              <a:rPr lang="en-US" sz="2800" b="1" dirty="0" smtClean="0"/>
              <a:t>hat probe different </a:t>
            </a:r>
          </a:p>
          <a:p>
            <a:pPr algn="ctr"/>
            <a:r>
              <a:rPr lang="en-US" sz="2800" b="1" dirty="0" smtClean="0"/>
              <a:t>semantic phenomena</a:t>
            </a:r>
            <a:endParaRPr lang="en-US" sz="2800" b="1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6163350" y="2203618"/>
            <a:ext cx="1348183" cy="7730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17615" y="1305446"/>
            <a:ext cx="3397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Existing resources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02022" y="6258986"/>
            <a:ext cx="5938111" cy="765175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(Data available at http://</a:t>
            </a:r>
            <a:r>
              <a:rPr lang="en-US" b="1" dirty="0" err="1" smtClean="0">
                <a:solidFill>
                  <a:schemeClr val="accent1"/>
                </a:solidFill>
              </a:rPr>
              <a:t>decomp.net</a:t>
            </a:r>
            <a:r>
              <a:rPr lang="en-US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60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check of </a:t>
            </a:r>
            <a:r>
              <a:rPr lang="en-US" dirty="0"/>
              <a:t>1</a:t>
            </a:r>
            <a:r>
              <a:rPr lang="en-US" dirty="0" smtClean="0"/>
              <a:t>00 pairs per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7761"/>
            <a:ext cx="9144000" cy="39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Ideally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Actionable results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18202" y="2486344"/>
            <a:ext cx="3534270" cy="3202394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Amazing</a:t>
            </a:r>
          </a:p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New</a:t>
            </a:r>
            <a:r>
              <a:rPr lang="en-US" sz="4800" b="1" dirty="0">
                <a:solidFill>
                  <a:srgbClr val="000000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</a:rPr>
              <a:t>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70574" y="2486344"/>
            <a:ext cx="4010397" cy="3164443"/>
            <a:chOff x="4270574" y="2486344"/>
            <a:chExt cx="4010397" cy="3164443"/>
          </a:xfrm>
        </p:grpSpPr>
        <p:sp>
          <p:nvSpPr>
            <p:cNvPr id="8" name="Rectangle 7"/>
            <p:cNvSpPr/>
            <p:nvPr/>
          </p:nvSpPr>
          <p:spPr>
            <a:xfrm>
              <a:off x="4929883" y="2486344"/>
              <a:ext cx="3351088" cy="316444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solidFill>
                    <a:srgbClr val="000000"/>
                  </a:solidFill>
                </a:rPr>
                <a:t>Accuracy=</a:t>
              </a:r>
            </a:p>
            <a:p>
              <a:pPr algn="ctr"/>
              <a:r>
                <a:rPr lang="en-US" sz="5400" b="1" dirty="0" smtClean="0">
                  <a:solidFill>
                    <a:srgbClr val="000000"/>
                  </a:solidFill>
                </a:rPr>
                <a:t>76%</a:t>
              </a:r>
              <a:endParaRPr lang="en-US" sz="54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270574" y="3552071"/>
              <a:ext cx="622493" cy="77300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Callout 8"/>
          <p:cNvSpPr/>
          <p:nvPr/>
        </p:nvSpPr>
        <p:spPr>
          <a:xfrm>
            <a:off x="6571532" y="184046"/>
            <a:ext cx="3018854" cy="2233623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Improve lexical semantics!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2356179" y="2091449"/>
            <a:ext cx="2830174" cy="2233623"/>
          </a:xfrm>
          <a:prstGeom prst="cloudCallout">
            <a:avLst>
              <a:gd name="adj1" fmla="val 56448"/>
              <a:gd name="adj2" fmla="val 855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Improve anaphora resolution!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2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(for RTE)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18202" y="2486344"/>
            <a:ext cx="3534270" cy="3202394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Amazing</a:t>
            </a:r>
          </a:p>
          <a:p>
            <a:pPr algn="ctr"/>
            <a:r>
              <a:rPr lang="en-US" sz="4800" b="1" dirty="0" smtClean="0">
                <a:solidFill>
                  <a:srgbClr val="000000"/>
                </a:solidFill>
              </a:rPr>
              <a:t>New</a:t>
            </a:r>
            <a:r>
              <a:rPr lang="en-US" sz="4800" b="1" dirty="0">
                <a:solidFill>
                  <a:srgbClr val="000000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</a:rPr>
              <a:t>Model</a:t>
            </a:r>
            <a:endParaRPr lang="en-US" sz="48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0960" y="3794081"/>
            <a:ext cx="955924" cy="106198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76%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0943" y="3794081"/>
            <a:ext cx="1004157" cy="106198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55%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81932" y="3794081"/>
            <a:ext cx="1004156" cy="108205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99%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70574" y="3552071"/>
            <a:ext cx="622493" cy="7730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16230" y="2494966"/>
            <a:ext cx="192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conversion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9972" y="5081897"/>
            <a:ext cx="51732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Focused Evaluation Datasets</a:t>
            </a:r>
          </a:p>
          <a:p>
            <a:pPr algn="ctr"/>
            <a:r>
              <a:rPr lang="en-US" sz="2800" b="1" dirty="0"/>
              <a:t>t</a:t>
            </a:r>
            <a:r>
              <a:rPr lang="en-US" sz="2800" b="1" dirty="0" smtClean="0"/>
              <a:t>hat probe different </a:t>
            </a:r>
          </a:p>
          <a:p>
            <a:pPr algn="ctr"/>
            <a:r>
              <a:rPr lang="en-US" sz="2800" b="1" dirty="0"/>
              <a:t>l</a:t>
            </a:r>
            <a:r>
              <a:rPr lang="en-US" sz="2800" b="1" dirty="0" smtClean="0"/>
              <a:t>inguistic phenomena</a:t>
            </a:r>
            <a:endParaRPr lang="en-US" sz="2800" b="1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6163350" y="2491479"/>
            <a:ext cx="1348183" cy="7730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17615" y="1593307"/>
            <a:ext cx="3397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Existing resources</a:t>
            </a:r>
          </a:p>
        </p:txBody>
      </p:sp>
    </p:spTree>
    <p:extLst>
      <p:ext uri="{BB962C8B-B14F-4D97-AF65-F5344CB8AC3E}">
        <p14:creationId xmlns:p14="http://schemas.microsoft.com/office/powerpoint/2010/main" val="287328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 with similar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2150533"/>
            <a:ext cx="8686799" cy="4026430"/>
          </a:xfrm>
        </p:spPr>
        <p:txBody>
          <a:bodyPr>
            <a:normAutofit/>
          </a:bodyPr>
          <a:lstStyle/>
          <a:p>
            <a:r>
              <a:rPr lang="en-US" dirty="0" err="1" smtClean="0"/>
              <a:t>FraCaS</a:t>
            </a:r>
            <a:r>
              <a:rPr lang="en-US" dirty="0" smtClean="0"/>
              <a:t> </a:t>
            </a:r>
            <a:r>
              <a:rPr lang="en-US" sz="2400" dirty="0" smtClean="0"/>
              <a:t>[Cooper et. al. 1996]</a:t>
            </a:r>
          </a:p>
          <a:p>
            <a:pPr lvl="1"/>
            <a:r>
              <a:rPr lang="en-US" dirty="0" smtClean="0"/>
              <a:t>Manually constructed test suite to probe a range of semantic </a:t>
            </a:r>
            <a:r>
              <a:rPr lang="en-US" dirty="0" smtClean="0"/>
              <a:t>phenomena</a:t>
            </a:r>
            <a:endParaRPr lang="en-US" dirty="0"/>
          </a:p>
          <a:p>
            <a:r>
              <a:rPr lang="en-US" dirty="0" err="1" smtClean="0"/>
              <a:t>bAbI</a:t>
            </a:r>
            <a:r>
              <a:rPr lang="en-US" dirty="0" smtClean="0"/>
              <a:t> </a:t>
            </a:r>
            <a:r>
              <a:rPr lang="en-US" sz="2400" dirty="0" smtClean="0"/>
              <a:t>[Weston et. al. 2016]</a:t>
            </a:r>
          </a:p>
          <a:p>
            <a:pPr lvl="1"/>
            <a:r>
              <a:rPr lang="en-US" dirty="0" smtClean="0"/>
              <a:t>Automatically generated test suite to probe different capabilities needed in question </a:t>
            </a:r>
            <a:r>
              <a:rPr lang="en-US" dirty="0" smtClean="0"/>
              <a:t>answering</a:t>
            </a:r>
          </a:p>
          <a:p>
            <a:r>
              <a:rPr lang="en-US" dirty="0" smtClean="0"/>
              <a:t>Challenge set for Machine Translation </a:t>
            </a:r>
            <a:r>
              <a:rPr lang="en-US" sz="2400" dirty="0" smtClean="0"/>
              <a:t>[Isabelle, 2017]</a:t>
            </a:r>
          </a:p>
          <a:p>
            <a:pPr lvl="1"/>
            <a:r>
              <a:rPr lang="en-US" dirty="0" smtClean="0"/>
              <a:t>Manually constructed reference set to test subject-verb agreement, noun compounds, question syntax,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Creating focused RTE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Case study: debugging neural models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28650" y="2337380"/>
            <a:ext cx="6495110" cy="644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5" idx="2"/>
          </p:cNvCxnSpPr>
          <p:nvPr/>
        </p:nvCxnSpPr>
        <p:spPr>
          <a:xfrm flipH="1">
            <a:off x="5145640" y="4301067"/>
            <a:ext cx="1627694" cy="809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</p:cNvCxnSpPr>
          <p:nvPr/>
        </p:nvCxnSpPr>
        <p:spPr>
          <a:xfrm>
            <a:off x="2549525" y="4301067"/>
            <a:ext cx="1406024" cy="809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Textual Entailment (RTE)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3466669"/>
            <a:ext cx="3841750" cy="83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 couple </a:t>
            </a:r>
            <a:r>
              <a:rPr lang="en-US" sz="2400" dirty="0" smtClean="0">
                <a:solidFill>
                  <a:srgbClr val="000000"/>
                </a:solidFill>
              </a:rPr>
              <a:t>men are playing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soccer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9867" y="3466669"/>
            <a:ext cx="3826933" cy="8343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Some men are playing a sport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2045" y="5546327"/>
            <a:ext cx="2619910" cy="6472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Entailed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1150" y="1677989"/>
            <a:ext cx="80046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 smtClean="0"/>
              <a:t>Dagan</a:t>
            </a:r>
            <a:r>
              <a:rPr lang="it-IT" sz="2000" dirty="0" smtClean="0"/>
              <a:t> et al., 2006, 2013; Bar-</a:t>
            </a:r>
            <a:r>
              <a:rPr lang="it-IT" sz="2000" dirty="0" err="1" smtClean="0"/>
              <a:t>Haim</a:t>
            </a:r>
            <a:r>
              <a:rPr lang="it-IT" sz="2000" dirty="0" smtClean="0"/>
              <a:t> et al., 2006; </a:t>
            </a:r>
            <a:r>
              <a:rPr lang="it-IT" sz="2000" dirty="0" err="1" smtClean="0"/>
              <a:t>Giampiccolo</a:t>
            </a:r>
            <a:r>
              <a:rPr lang="it-IT" sz="2000" dirty="0" smtClean="0"/>
              <a:t> et al., 2007, 2009; </a:t>
            </a:r>
            <a:r>
              <a:rPr lang="it-IT" sz="2000" dirty="0" err="1" smtClean="0"/>
              <a:t>Bentivogli</a:t>
            </a:r>
            <a:r>
              <a:rPr lang="it-IT" sz="2000" dirty="0" smtClean="0"/>
              <a:t> et al., 2009, 2010, 2011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35640" y="3020602"/>
            <a:ext cx="261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Text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45640" y="3017873"/>
            <a:ext cx="261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Hypothesis</a:t>
            </a:r>
            <a:endParaRPr lang="en-US" sz="2400" b="1" dirty="0"/>
          </a:p>
        </p:txBody>
      </p: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4470400" y="3883868"/>
            <a:ext cx="38946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62045" y="5110526"/>
            <a:ext cx="261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415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Stanford Natural Language Inference data (SNLI)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3052" y="1637665"/>
            <a:ext cx="2712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Bowman et al. 2015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258335" y="4869373"/>
            <a:ext cx="5885665" cy="1798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Large-scale data enables training sophisticated models.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But maybe not ideal for evaluation: no fine-grain relations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29883" y="2695375"/>
            <a:ext cx="3147317" cy="210491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570k hypothesis-text pairs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628650" y="2695375"/>
            <a:ext cx="1816600" cy="21026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Captions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53092" y="4800293"/>
            <a:ext cx="1892158" cy="386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Flickr30k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2817" y="5257594"/>
            <a:ext cx="2162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Young et al. 2014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22" idx="3"/>
          </p:cNvCxnSpPr>
          <p:nvPr/>
        </p:nvCxnSpPr>
        <p:spPr>
          <a:xfrm>
            <a:off x="2445250" y="3746703"/>
            <a:ext cx="2484633" cy="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2445251" y="3281573"/>
            <a:ext cx="2484632" cy="386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Mechanical Turk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325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614" y="3245919"/>
            <a:ext cx="1298124" cy="13870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24906" y="3250781"/>
            <a:ext cx="1178009" cy="13870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40608" y="3250781"/>
            <a:ext cx="1244919" cy="13870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7213" y="4637794"/>
            <a:ext cx="295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Semantic Proto-Roles (SPR)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25057" y="4637794"/>
            <a:ext cx="1989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FrameNet</a:t>
            </a:r>
            <a:r>
              <a:rPr lang="en-US" sz="2400" dirty="0" smtClean="0"/>
              <a:t> Plus (FN+)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754823" y="5463929"/>
            <a:ext cx="2266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Pavlick</a:t>
            </a:r>
            <a:r>
              <a:rPr lang="en-US" sz="2000" dirty="0" smtClean="0"/>
              <a:t> et al. 2015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262808" y="5463929"/>
            <a:ext cx="26084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Reisinger et al., 2015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27050" y="4632932"/>
            <a:ext cx="3107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Definite Pronoun Resolution (DPR)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27050" y="5463929"/>
            <a:ext cx="2694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Rahman and Ng 2012</a:t>
            </a:r>
            <a:endParaRPr lang="en-US" sz="20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8856133" cy="1006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An evaluation framework based on </a:t>
            </a:r>
            <a:r>
              <a:rPr lang="en-US" i="1" dirty="0" smtClean="0"/>
              <a:t>recasting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existing classification datasets </a:t>
            </a:r>
            <a:r>
              <a:rPr lang="en-US" dirty="0"/>
              <a:t>to </a:t>
            </a:r>
            <a:r>
              <a:rPr lang="en-US" dirty="0" smtClean="0"/>
              <a:t>RTE, e.g.: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3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1164</Words>
  <Application>Microsoft Macintosh PowerPoint</Application>
  <PresentationFormat>On-screen Show (4:3)</PresentationFormat>
  <Paragraphs>258</Paragraphs>
  <Slides>29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Inference is Everything:  Recasting Semantic Resources into a Unified Evaluation Framework</vt:lpstr>
      <vt:lpstr>Have you ever experienced this?</vt:lpstr>
      <vt:lpstr>Ideally… Actionable results</vt:lpstr>
      <vt:lpstr>Idea (for RTE)</vt:lpstr>
      <vt:lpstr>Previous work with similar motivations</vt:lpstr>
      <vt:lpstr>Outline</vt:lpstr>
      <vt:lpstr>Recognizing Textual Entailment (RTE)</vt:lpstr>
      <vt:lpstr>Stanford Natural Language Inference data (SNLI)</vt:lpstr>
      <vt:lpstr>Our contributions</vt:lpstr>
      <vt:lpstr>Recasting Definite Pronoun Resolution (DPR) to RTE</vt:lpstr>
      <vt:lpstr>PowerPoint Presentation</vt:lpstr>
      <vt:lpstr>PowerPoint Presentation</vt:lpstr>
      <vt:lpstr>Recasting FrameNet Plus (FN+) to RTE</vt:lpstr>
      <vt:lpstr>PowerPoint Presentation</vt:lpstr>
      <vt:lpstr>PowerPoint Presentation</vt:lpstr>
      <vt:lpstr>Recasting Semantic Proto-Roles (SPR) to RTE</vt:lpstr>
      <vt:lpstr>Recasting Semantic Proto-Roles (SPR) to RTE</vt:lpstr>
      <vt:lpstr>Semantic Proto-Roles</vt:lpstr>
      <vt:lpstr>Semantic Proto-Roles</vt:lpstr>
      <vt:lpstr>Example Semantic Proto-Role Properties</vt:lpstr>
      <vt:lpstr>Focused RTE Dataset characteristics</vt:lpstr>
      <vt:lpstr>Outline</vt:lpstr>
      <vt:lpstr>PowerPoint Presentation</vt:lpstr>
      <vt:lpstr>PowerPoint Presentation</vt:lpstr>
      <vt:lpstr>PowerPoint Presentation</vt:lpstr>
      <vt:lpstr>Summary</vt:lpstr>
      <vt:lpstr>Summary</vt:lpstr>
      <vt:lpstr>PowerPoint Presentation</vt:lpstr>
      <vt:lpstr>Data Validation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is Everything: Recasting Semantic Resources into a Unified Evaluation Framework</dc:title>
  <dc:creator>Aaron White</dc:creator>
  <cp:lastModifiedBy>Kevin Duh</cp:lastModifiedBy>
  <cp:revision>84</cp:revision>
  <dcterms:created xsi:type="dcterms:W3CDTF">2017-11-17T15:17:58Z</dcterms:created>
  <dcterms:modified xsi:type="dcterms:W3CDTF">2017-11-30T03:16:27Z</dcterms:modified>
</cp:coreProperties>
</file>