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74" r:id="rId6"/>
    <p:sldId id="263" r:id="rId7"/>
    <p:sldId id="264" r:id="rId8"/>
    <p:sldId id="265" r:id="rId9"/>
    <p:sldId id="275" r:id="rId10"/>
    <p:sldId id="266" r:id="rId11"/>
    <p:sldId id="267" r:id="rId12"/>
    <p:sldId id="268" r:id="rId13"/>
    <p:sldId id="276" r:id="rId14"/>
    <p:sldId id="269" r:id="rId15"/>
    <p:sldId id="270" r:id="rId16"/>
    <p:sldId id="272" r:id="rId17"/>
    <p:sldId id="271" r:id="rId18"/>
    <p:sldId id="273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59"/>
  </p:normalViewPr>
  <p:slideViewPr>
    <p:cSldViewPr snapToGrid="0" snapToObjects="1">
      <p:cViewPr varScale="1">
        <p:scale>
          <a:sx n="97" d="100"/>
          <a:sy n="9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A66FF-531A-4D41-A1DD-5427E17ED66C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E5C03-6E29-7F43-B1B6-42E28C56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about to not follow this advice, and use the y’ notation a 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E5C03-6E29-7F43-B1B6-42E28C56D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that a chain about 3 long is the basis of excellence for Year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E5C03-6E29-7F43-B1B6-42E28C56D6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5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5" Type="http://schemas.openxmlformats.org/officeDocument/2006/relationships/image" Target="../media/image230.png"/><Relationship Id="rId6" Type="http://schemas.openxmlformats.org/officeDocument/2006/relationships/image" Target="../media/image240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290.png"/><Relationship Id="rId5" Type="http://schemas.openxmlformats.org/officeDocument/2006/relationships/image" Target="../media/image300.png"/><Relationship Id="rId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Product, Quotient &amp; Chain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Quotient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we can differentiate products.</a:t>
            </a:r>
          </a:p>
          <a:p>
            <a:endParaRPr lang="en-US" dirty="0"/>
          </a:p>
          <a:p>
            <a:r>
              <a:rPr lang="en-US" dirty="0" smtClean="0"/>
              <a:t>What about fractions (quotients)?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Quotient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quotient rule states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4585446"/>
            <a:ext cx="10058400" cy="1283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rule does not scale very nicely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57850" y="3106733"/>
                <a:ext cx="3337260" cy="949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50" y="3106733"/>
                <a:ext cx="3337260" cy="9496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34217" y="1949823"/>
                <a:ext cx="1960793" cy="869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17" y="1949823"/>
                <a:ext cx="1960793" cy="8699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2666" y="3046561"/>
                <a:ext cx="1961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6" y="3046561"/>
                <a:ext cx="196194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3199" y="2998945"/>
                <a:ext cx="18011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99" y="2998945"/>
                <a:ext cx="180119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3092" y="3513246"/>
                <a:ext cx="20415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92" y="3513246"/>
                <a:ext cx="204152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858" y="3481012"/>
                <a:ext cx="10603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58" y="3481012"/>
                <a:ext cx="106035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7675" y="4207761"/>
                <a:ext cx="6257610" cy="925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−2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  <m:r>
                            <a:rPr lang="en-AU" sz="2800" b="0" i="1" dirty="0" smtClean="0">
                              <a:latin typeface="Cambria Math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AU" sz="2800" b="0" i="1" dirty="0" smtClean="0">
                              <a:latin typeface="Cambria Math" charset="0"/>
                            </a:rPr>
                            <m:t>−2(</m:t>
                          </m:r>
                          <m:sSup>
                            <m:sSup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AU" sz="2800" b="0" i="1" dirty="0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75" y="4207761"/>
                <a:ext cx="6257610" cy="9255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97675" y="5191695"/>
                <a:ext cx="3447226" cy="925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−8 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75" y="5191695"/>
                <a:ext cx="3447226" cy="9255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34217" y="1949823"/>
                <a:ext cx="1520352" cy="803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17" y="1949823"/>
                <a:ext cx="1520352" cy="8036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2666" y="3046561"/>
                <a:ext cx="14718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6" y="3046561"/>
                <a:ext cx="147181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3199" y="2998945"/>
                <a:ext cx="15395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99" y="2998945"/>
                <a:ext cx="153958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3092" y="3513246"/>
                <a:ext cx="160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92" y="3513246"/>
                <a:ext cx="160396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858" y="3481012"/>
                <a:ext cx="19252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58" y="3481012"/>
                <a:ext cx="192527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7675" y="4207761"/>
                <a:ext cx="4876784" cy="878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 −−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800" b="0" i="0" smtClean="0">
                                          <a:latin typeface="Cambria Math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75" y="4207761"/>
                <a:ext cx="4876784" cy="8789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7675" y="5191695"/>
                <a:ext cx="602472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75" y="5191695"/>
                <a:ext cx="6024726" cy="8645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27165" y="471704"/>
                <a:ext cx="3138850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This is the proof of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i="1" dirty="0" smtClean="0">
                        <a:latin typeface="Cambria Math" charset="0"/>
                      </a:rPr>
                      <m:t>tan</m:t>
                    </m:r>
                    <m:r>
                      <a:rPr lang="en-AU" i="1" dirty="0" smtClean="0">
                        <a:latin typeface="Cambria Math" charset="0"/>
                      </a:rPr>
                      <m:t>⁡</m:t>
                    </m:r>
                    <m:r>
                      <a:rPr lang="en-AU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65" y="471704"/>
                <a:ext cx="3138850" cy="646331"/>
              </a:xfrm>
              <a:prstGeom prst="rect">
                <a:avLst/>
              </a:prstGeom>
              <a:blipFill rotWithShape="0">
                <a:blip r:embed="rId9"/>
                <a:stretch>
                  <a:fillRect t="-9910" b="-6396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Now we know how to handle functions made by multiplying and dividing smaller functions.</a:t>
            </a:r>
          </a:p>
          <a:p>
            <a:endParaRPr lang="en-US" dirty="0"/>
          </a:p>
          <a:p>
            <a:r>
              <a:rPr lang="en-US" dirty="0" smtClean="0"/>
              <a:t>What about functions </a:t>
            </a:r>
            <a:r>
              <a:rPr lang="en-US" i="1" dirty="0" smtClean="0"/>
              <a:t>inside</a:t>
            </a:r>
            <a:r>
              <a:rPr lang="en-US" dirty="0" smtClean="0"/>
              <a:t>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95086" y="1966863"/>
                <a:ext cx="2431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86" y="1966863"/>
                <a:ext cx="243182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95086" y="2822435"/>
                <a:ext cx="3038139" cy="626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800" b="0" i="1" dirty="0" smtClean="0">
                              <a:latin typeface="Cambria Math" charset="0"/>
                            </a:rPr>
                            <m:t>+4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86" y="2822435"/>
                <a:ext cx="3038139" cy="6260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95085" y="3780856"/>
                <a:ext cx="2777619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AU" sz="28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𝜋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85" y="3780856"/>
                <a:ext cx="2777619" cy="5280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95085" y="4641238"/>
                <a:ext cx="14671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85" y="4641238"/>
                <a:ext cx="146713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95084" y="5492000"/>
                <a:ext cx="23013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dirty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84" y="5492000"/>
                <a:ext cx="230133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chain rule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97645" y="2719899"/>
                <a:ext cx="2257669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45" y="2719899"/>
                <a:ext cx="2257669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260825"/>
            <a:ext cx="10058400" cy="499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rule scales excellently, and is actually how it got it’s name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95305" y="4873961"/>
                <a:ext cx="5062348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𝑑𝑠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𝑑𝑠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𝑑𝑣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𝑑𝑣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𝑑𝑤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𝑑𝑤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800" b="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05" y="4873961"/>
                <a:ext cx="5062348" cy="9105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4679576" y="5002306"/>
            <a:ext cx="927848" cy="782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42965" y="5002306"/>
            <a:ext cx="927848" cy="782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06354" y="5016900"/>
            <a:ext cx="927848" cy="782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1695" y="5006541"/>
            <a:ext cx="927848" cy="782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29258" y="5006541"/>
            <a:ext cx="927848" cy="782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Differentiate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charset="0"/>
                      </a:rPr>
                      <m:t>𝑦</m:t>
                    </m:r>
                    <m:r>
                      <a:rPr lang="en-AU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AU" i="1" dirty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AU" i="1" dirty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AU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AU" i="1" dirty="0">
                                <a:latin typeface="Cambria Math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AU" i="1" dirty="0">
                            <a:latin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7865" y="2518193"/>
                <a:ext cx="2431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>
                          <a:latin typeface="Cambria Math" charset="0"/>
                        </a:rPr>
                        <m:t>𝑦</m:t>
                      </m:r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dirty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 dirty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 dirty="0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lang="en-AU" sz="2800" i="1" dirty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i="1" dirty="0">
                                  <a:latin typeface="Cambria Math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800" i="1" dirty="0"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65" y="2518193"/>
                <a:ext cx="243182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16535" y="3240178"/>
                <a:ext cx="13232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i="1" dirty="0"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35" y="3240178"/>
                <a:ext cx="132324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9862" y="3240178"/>
                <a:ext cx="1975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=4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+2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62" y="3240178"/>
                <a:ext cx="197599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08272" y="3837718"/>
                <a:ext cx="1739771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7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272" y="3837718"/>
                <a:ext cx="1739771" cy="9103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83775" y="3829577"/>
                <a:ext cx="1356717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75" y="3829577"/>
                <a:ext cx="1356717" cy="9103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23543" y="4995877"/>
                <a:ext cx="2257669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43" y="4995877"/>
                <a:ext cx="2257669" cy="9103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38694" y="5225733"/>
                <a:ext cx="16750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=7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⋅4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94" y="5225733"/>
                <a:ext cx="167501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25446" y="5226167"/>
                <a:ext cx="14144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=28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46" y="5226167"/>
                <a:ext cx="141449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38995" y="5225733"/>
                <a:ext cx="2523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=28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(4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+2)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95" y="5225733"/>
                <a:ext cx="252319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11988" y="471704"/>
                <a:ext cx="3254027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Do NOT forget to re-substitute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AU" dirty="0" smtClean="0"/>
                  <a:t> back into the final equation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988" y="471704"/>
                <a:ext cx="3254027" cy="646331"/>
              </a:xfrm>
              <a:prstGeom prst="rect">
                <a:avLst/>
              </a:prstGeom>
              <a:blipFill rotWithShape="0">
                <a:blip r:embed="rId12"/>
                <a:stretch>
                  <a:fillRect l="-186" t="-2703" b="-1081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4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cos</m:t>
                    </m:r>
                    <m:r>
                      <a:rPr lang="en-US" i="1" dirty="0" smtClean="0">
                        <a:latin typeface="Cambria Math" charset="0"/>
                      </a:rPr>
                      <m:t>⁡(2</m:t>
                    </m:r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+4)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7865" y="2518193"/>
                <a:ext cx="27681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800" b="0" i="0" dirty="0" smtClean="0">
                          <a:latin typeface="Cambria Math" charset="0"/>
                        </a:rPr>
                        <m:t>cos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⁡(2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+4)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65" y="2518193"/>
                <a:ext cx="276813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47595" y="3240178"/>
                <a:ext cx="1719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800" i="0" dirty="0" smtClean="0">
                          <a:latin typeface="Cambria Math" charset="0"/>
                        </a:rPr>
                        <m:t>cos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⁡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5" y="3240178"/>
                <a:ext cx="171925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31189" y="3240178"/>
                <a:ext cx="1975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+4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89" y="3240178"/>
                <a:ext cx="197599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39332" y="3837718"/>
                <a:ext cx="2214837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i="1" dirty="0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32" y="3837718"/>
                <a:ext cx="2214837" cy="9103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35102" y="3829577"/>
                <a:ext cx="1356718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102" y="3829577"/>
                <a:ext cx="1356718" cy="9103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2972" y="4995877"/>
                <a:ext cx="2257669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den>
                      </m:f>
                      <m:r>
                        <a:rPr lang="en-AU" sz="2800" b="0" i="1" dirty="0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972" y="4995877"/>
                <a:ext cx="2257669" cy="9103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88123" y="5225733"/>
                <a:ext cx="2168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AU" sz="2800" b="0" i="0" dirty="0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</m:func>
                      <m:r>
                        <a:rPr lang="en-AU" sz="2800" b="0" i="1" dirty="0" smtClean="0">
                          <a:latin typeface="Cambria Math" charset="0"/>
                        </a:rPr>
                        <m:t>⋅2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23" y="5225733"/>
                <a:ext cx="216879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58967" y="5226167"/>
                <a:ext cx="18895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=−2</m:t>
                      </m:r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67" y="5226167"/>
                <a:ext cx="188955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83502" y="5225733"/>
                <a:ext cx="28786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AU" sz="2800" b="0" i="0" dirty="0" smtClean="0">
                          <a:latin typeface="Cambria Math" charset="0"/>
                        </a:rPr>
                        <m:t>sin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⁡(2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+4)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502" y="5225733"/>
                <a:ext cx="287860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Delta 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Exercises 6.2, 7.1-7.3, 8.1-8.4, 9.1-9.6</a:t>
            </a:r>
          </a:p>
          <a:p>
            <a:r>
              <a:rPr lang="en-US" sz="2800" dirty="0" smtClean="0"/>
              <a:t>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Pages 23-26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29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(should)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Polynomial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01987" y="3153103"/>
                <a:ext cx="23880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87" y="3153103"/>
                <a:ext cx="23880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2801" y="3908498"/>
                <a:ext cx="199035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3908498"/>
                <a:ext cx="1990352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57666" y="5051050"/>
                <a:ext cx="18687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66" y="5051050"/>
                <a:ext cx="186878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57583" y="5004883"/>
            <a:ext cx="399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Avoid this notation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7583" y="4101563"/>
            <a:ext cx="399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Use this notation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Exercises 6.1-</a:t>
            </a:r>
            <a:r>
              <a:rPr lang="en-US" dirty="0" smtClean="0"/>
              <a:t>6.2</a:t>
            </a:r>
            <a:r>
              <a:rPr lang="en-US" dirty="0"/>
              <a:t>, 7.1-7.3, 8.1-8.4, </a:t>
            </a:r>
            <a:r>
              <a:rPr lang="en-US" dirty="0" smtClean="0"/>
              <a:t>9.1-9.6 </a:t>
            </a:r>
          </a:p>
          <a:p>
            <a:r>
              <a:rPr lang="en-US" dirty="0"/>
              <a:t> </a:t>
            </a:r>
            <a:r>
              <a:rPr lang="en-US" dirty="0" smtClean="0"/>
              <a:t>   (start with 8.1, 8.2, 9.1)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Workbook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Pages 23-26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0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818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(should)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Inverse polynomial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01987" y="3153103"/>
                <a:ext cx="2180790" cy="1240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800" b="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87" y="3153103"/>
                <a:ext cx="2180790" cy="12402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2801" y="4501817"/>
                <a:ext cx="293246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=−3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−3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4501817"/>
                <a:ext cx="2932469" cy="818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0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(should)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Surd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01987" y="3206891"/>
                <a:ext cx="1193019" cy="43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AU" sz="2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87" y="3206891"/>
                <a:ext cx="1193019" cy="4356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2801" y="4501817"/>
                <a:ext cx="2894382" cy="89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8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01" y="4501817"/>
                <a:ext cx="2894382" cy="8985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45697" y="471704"/>
            <a:ext cx="282031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result is used so often, it’s worth memorising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5006" y="3018571"/>
                <a:ext cx="826829" cy="624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bg-BG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06" y="3018571"/>
                <a:ext cx="826829" cy="6240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Delta 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Exercise 6.1</a:t>
            </a:r>
          </a:p>
          <a:p>
            <a:r>
              <a:rPr lang="en-US" sz="2800" dirty="0" smtClean="0"/>
              <a:t>Workbook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This is all assumed knowledge, so no practice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You can 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, and you can 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−2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Can you differentiate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 smtClean="0">
                            <a:latin typeface="Cambria Math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r>
                  <a:rPr lang="en-US" dirty="0" smtClean="0"/>
                  <a:t>Yes, by expanding it, but there’s an easier way.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product rule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1426" y="2971800"/>
                <a:ext cx="36701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26" y="2971800"/>
                <a:ext cx="367010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97280" y="3617259"/>
            <a:ext cx="10386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04040"/>
                </a:solidFill>
              </a:rPr>
              <a:t>Another way to think about it – differentiate the first term, leave the rest; differentiate the second term, leave the rest, and so on. </a:t>
            </a:r>
          </a:p>
          <a:p>
            <a:endParaRPr lang="en-US" sz="2400" dirty="0">
              <a:solidFill>
                <a:srgbClr val="404040"/>
              </a:solidFill>
            </a:endParaRPr>
          </a:p>
          <a:p>
            <a:r>
              <a:rPr lang="en-US" sz="2400" dirty="0" smtClean="0">
                <a:solidFill>
                  <a:srgbClr val="404040"/>
                </a:solidFill>
              </a:rPr>
              <a:t>For 4 terms, the product rule is</a:t>
            </a:r>
            <a:endParaRPr lang="en-US" sz="2400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6354" y="5438207"/>
                <a:ext cx="6300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𝑠𝑡𝑢𝑣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𝑡𝑢𝑣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𝑢𝑣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𝑠𝑡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𝑠𝑡𝑢𝑣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54" y="5438207"/>
                <a:ext cx="63002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Differentiate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charset="0"/>
                      </a:rPr>
                      <m:t>𝑦</m:t>
                    </m:r>
                    <m:r>
                      <a:rPr lang="en-AU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latin typeface="Cambria Math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 smtClean="0"/>
                  <a:t> without expanding.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54745" y="2679558"/>
                <a:ext cx="35434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>
                          <a:latin typeface="Cambria Math" charset="0"/>
                        </a:rPr>
                        <m:t>𝑦</m:t>
                      </m:r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2679558"/>
                <a:ext cx="354347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66487" y="4412184"/>
                <a:ext cx="5156027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2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charset="0"/>
                            </a:rPr>
                            <m:t>−2</m:t>
                          </m:r>
                        </m:e>
                      </m:d>
                      <m:r>
                        <a:rPr lang="en-AU" sz="2800" b="0" i="1" dirty="0" smtClean="0">
                          <a:latin typeface="Cambria Math" charset="0"/>
                        </a:rPr>
                        <m:t>+3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+1)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87" y="4412184"/>
                <a:ext cx="5156027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66487" y="5314262"/>
                <a:ext cx="3556230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5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+3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−4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87" y="5314262"/>
                <a:ext cx="3556230" cy="910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54745" y="3287433"/>
                <a:ext cx="1944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3287433"/>
                <a:ext cx="194495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31071" y="3281089"/>
                <a:ext cx="19630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71" y="3281089"/>
                <a:ext cx="196303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00957" y="3815965"/>
                <a:ext cx="1424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′=2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57" y="3815965"/>
                <a:ext cx="142423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43521" y="3815965"/>
                <a:ext cx="16226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21" y="3815965"/>
                <a:ext cx="162262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</a:rPr>
                      <m:t>sin</m:t>
                    </m:r>
                    <m:r>
                      <a:rPr lang="en-AU" b="0" i="1" smtClean="0">
                        <a:latin typeface="Cambria Math" charset="0"/>
                      </a:rPr>
                      <m:t>⁡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54745" y="2679558"/>
                <a:ext cx="209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280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5" y="2679558"/>
                <a:ext cx="209807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66487" y="4412184"/>
                <a:ext cx="4069832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dirty="0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dirty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87" y="4412184"/>
                <a:ext cx="4069832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311" y="5325695"/>
                <a:ext cx="3716338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AU" sz="2800" i="1" dirty="0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dirty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dirty="0" smtClean="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dirty="0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800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dirty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1" y="5325695"/>
                <a:ext cx="3716338" cy="910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9213" y="3287433"/>
                <a:ext cx="1324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3" y="3287433"/>
                <a:ext cx="132427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15539" y="3281089"/>
                <a:ext cx="16745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39" y="3281089"/>
                <a:ext cx="167456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85425" y="3815965"/>
                <a:ext cx="1406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𝑓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′=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425" y="3815965"/>
                <a:ext cx="140673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27989" y="3815965"/>
                <a:ext cx="18110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′=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9" y="3815965"/>
                <a:ext cx="181107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1768</TotalTime>
  <Words>506</Words>
  <Application>Microsoft Macintosh PowerPoint</Application>
  <PresentationFormat>Widescreen</PresentationFormat>
  <Paragraphs>150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Differentiation</vt:lpstr>
      <vt:lpstr>What you (should) know</vt:lpstr>
      <vt:lpstr>What you (should) know</vt:lpstr>
      <vt:lpstr>What you (should) know</vt:lpstr>
      <vt:lpstr>Practice</vt:lpstr>
      <vt:lpstr>Product Rule</vt:lpstr>
      <vt:lpstr>Product Rule</vt:lpstr>
      <vt:lpstr>Example 1</vt:lpstr>
      <vt:lpstr>Example 2</vt:lpstr>
      <vt:lpstr>Quotient Rule</vt:lpstr>
      <vt:lpstr>Quotient Rule</vt:lpstr>
      <vt:lpstr>Example 1</vt:lpstr>
      <vt:lpstr>Example 2</vt:lpstr>
      <vt:lpstr>Chain Rule</vt:lpstr>
      <vt:lpstr>Chain Rule</vt:lpstr>
      <vt:lpstr>Chain Rule</vt:lpstr>
      <vt:lpstr>Example 1</vt:lpstr>
      <vt:lpstr>Example 2</vt:lpstr>
      <vt:lpstr>Practice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Aaron Stockdill</dc:creator>
  <cp:lastModifiedBy>Aaron Stockdill</cp:lastModifiedBy>
  <cp:revision>22</cp:revision>
  <cp:lastPrinted>2016-02-19T03:45:23Z</cp:lastPrinted>
  <dcterms:created xsi:type="dcterms:W3CDTF">2016-02-13T01:43:19Z</dcterms:created>
  <dcterms:modified xsi:type="dcterms:W3CDTF">2016-03-04T04:06:45Z</dcterms:modified>
</cp:coreProperties>
</file>