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8" r:id="rId11"/>
    <p:sldId id="269" r:id="rId12"/>
    <p:sldId id="270" r:id="rId13"/>
    <p:sldId id="281" r:id="rId14"/>
    <p:sldId id="275" r:id="rId15"/>
    <p:sldId id="282" r:id="rId16"/>
    <p:sldId id="279" r:id="rId17"/>
    <p:sldId id="267" r:id="rId18"/>
    <p:sldId id="274" r:id="rId19"/>
    <p:sldId id="265" r:id="rId20"/>
    <p:sldId id="271" r:id="rId21"/>
    <p:sldId id="272" r:id="rId22"/>
    <p:sldId id="273" r:id="rId23"/>
    <p:sldId id="278" r:id="rId24"/>
    <p:sldId id="276" r:id="rId25"/>
    <p:sldId id="280" r:id="rId26"/>
    <p:sldId id="26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13"/>
  </p:normalViewPr>
  <p:slideViewPr>
    <p:cSldViewPr snapToGrid="0" snapToObjects="1">
      <p:cViewPr varScale="1">
        <p:scale>
          <a:sx n="115" d="100"/>
          <a:sy n="115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D2019-A628-D14C-9B1C-7754FB64A2BA}" type="datetimeFigureOut">
              <a:rPr lang="en-US" smtClean="0"/>
              <a:t>4/17/16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1A4B8-715A-0C43-811A-1CF7320BE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70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because we have</a:t>
            </a:r>
            <a:r>
              <a:rPr lang="en-US" baseline="0" dirty="0" smtClean="0"/>
              <a:t> a and A, we use the sine rule.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1A4B8-715A-0C43-811A-1CF7320BEF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50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because we have</a:t>
            </a:r>
            <a:r>
              <a:rPr lang="en-US" baseline="0" dirty="0" smtClean="0"/>
              <a:t> a and A, we use the sine rule.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1A4B8-715A-0C43-811A-1CF7320BEF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47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4/17/16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4/17/16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17" Type="http://schemas.openxmlformats.org/officeDocument/2006/relationships/image" Target="../media/image38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6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10" Type="http://schemas.openxmlformats.org/officeDocument/2006/relationships/image" Target="../media/image47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1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3.png"/><Relationship Id="rId12" Type="http://schemas.openxmlformats.org/officeDocument/2006/relationships/image" Target="../media/image64.png"/><Relationship Id="rId13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Trigonometry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Magic triangles &amp; Identities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73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Sine and Cosine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4625" y="2932560"/>
                <a:ext cx="3051810" cy="67918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charset="0"/>
                          </a:rPr>
                          <m:t>𝑎</m:t>
                        </m:r>
                      </m:num>
                      <m:den>
                        <m:func>
                          <m:funcPr>
                            <m:ctrlPr>
                              <a:rPr lang="en-AU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AU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</m:func>
                      </m:den>
                    </m:f>
                    <m:r>
                      <a:rPr lang="en-AU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charset="0"/>
                          </a:rPr>
                          <m:t>𝑏</m:t>
                        </m:r>
                      </m:num>
                      <m:den>
                        <m:func>
                          <m:funcPr>
                            <m:ctrlPr>
                              <a:rPr lang="en-AU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AU" b="0" i="1" smtClean="0">
                                <a:latin typeface="Cambria Math" charset="0"/>
                              </a:rPr>
                              <m:t>𝐵</m:t>
                            </m:r>
                          </m:e>
                        </m:func>
                      </m:den>
                    </m:f>
                    <m:r>
                      <a:rPr lang="en-AU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charset="0"/>
                          </a:rPr>
                          <m:t>𝑐</m:t>
                        </m:r>
                      </m:num>
                      <m:den>
                        <m:func>
                          <m:funcPr>
                            <m:ctrlPr>
                              <a:rPr lang="en-AU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AU" b="0" i="1" smtClean="0">
                                <a:latin typeface="Cambria Math" charset="0"/>
                              </a:rPr>
                              <m:t>𝐶</m:t>
                            </m:r>
                          </m:e>
                        </m:func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4625" y="2932560"/>
                <a:ext cx="3051810" cy="679184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riangle 3"/>
          <p:cNvSpPr/>
          <p:nvPr/>
        </p:nvSpPr>
        <p:spPr>
          <a:xfrm rot="1633413">
            <a:off x="5067166" y="1935832"/>
            <a:ext cx="3606542" cy="3190874"/>
          </a:xfrm>
          <a:prstGeom prst="triangle">
            <a:avLst>
              <a:gd name="adj" fmla="val 8424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440805" y="2994660"/>
                <a:ext cx="2909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05" y="2994660"/>
                <a:ext cx="290912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33089" y="5010150"/>
                <a:ext cx="2836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089" y="5010150"/>
                <a:ext cx="283604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30565" y="4050030"/>
                <a:ext cx="2582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565" y="4050030"/>
                <a:ext cx="258276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342642" y="5010150"/>
                <a:ext cx="3129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642" y="5010150"/>
                <a:ext cx="312906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003552" y="3006090"/>
                <a:ext cx="3270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𝐵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3552" y="3006090"/>
                <a:ext cx="327013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108006" y="3928110"/>
                <a:ext cx="3123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006" y="3928110"/>
                <a:ext cx="312330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 10"/>
          <p:cNvSpPr/>
          <p:nvPr/>
        </p:nvSpPr>
        <p:spPr>
          <a:xfrm rot="4157900">
            <a:off x="4444735" y="3843794"/>
            <a:ext cx="599519" cy="599519"/>
          </a:xfrm>
          <a:prstGeom prst="arc">
            <a:avLst>
              <a:gd name="adj1" fmla="val 15354046"/>
              <a:gd name="adj2" fmla="val 2013533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rot="18539967">
            <a:off x="7413363" y="5475148"/>
            <a:ext cx="599519" cy="599519"/>
          </a:xfrm>
          <a:prstGeom prst="arc">
            <a:avLst>
              <a:gd name="adj1" fmla="val 15660580"/>
              <a:gd name="adj2" fmla="val 2052623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rot="10800000">
            <a:off x="8289081" y="2428756"/>
            <a:ext cx="599519" cy="599519"/>
          </a:xfrm>
          <a:prstGeom prst="arc">
            <a:avLst>
              <a:gd name="adj1" fmla="val 16200000"/>
              <a:gd name="adj2" fmla="val 2045559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999206" y="3376236"/>
            <a:ext cx="2952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side is always opposite the angle</a:t>
            </a:r>
            <a:endParaRPr lang="en-US" sz="28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8620036" y="3853289"/>
            <a:ext cx="308567" cy="43255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3"/>
          </p:cNvCxnSpPr>
          <p:nvPr/>
        </p:nvCxnSpPr>
        <p:spPr>
          <a:xfrm flipH="1">
            <a:off x="5420336" y="3853289"/>
            <a:ext cx="3508267" cy="2902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1434625" y="5218728"/>
                <a:ext cx="4690753" cy="70920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AU" i="1" smtClean="0">
                            <a:latin typeface="Cambria Math" charset="0"/>
                          </a:rPr>
                          <m:t>𝑐</m:t>
                        </m:r>
                      </m:e>
                      <m:sup>
                        <m:r>
                          <a:rPr lang="en-AU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AU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AU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AU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AU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AU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AU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AU" i="1" smtClean="0">
                            <a:latin typeface="Cambria Math" charset="0"/>
                          </a:rPr>
                          <m:t>𝑏</m:t>
                        </m:r>
                      </m:e>
                      <m:sup>
                        <m:r>
                          <a:rPr lang="en-AU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AU" i="1" smtClean="0">
                        <a:latin typeface="Cambria Math" charset="0"/>
                      </a:rPr>
                      <m:t>−2</m:t>
                    </m:r>
                    <m:r>
                      <a:rPr lang="en-AU" i="1" smtClean="0">
                        <a:latin typeface="Cambria Math" charset="0"/>
                      </a:rPr>
                      <m:t>𝑎𝑏</m:t>
                    </m:r>
                    <m:func>
                      <m:funcPr>
                        <m:ctrlPr>
                          <a:rPr lang="en-AU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r>
                          <a:rPr lang="en-AU" i="1" smtClean="0">
                            <a:latin typeface="Cambria Math" charset="0"/>
                          </a:rPr>
                          <m:t>𝐶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625" y="5218728"/>
                <a:ext cx="4690753" cy="70920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049143" y="2319694"/>
            <a:ext cx="2788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Sine Rule</a:t>
            </a:r>
            <a:endParaRPr lang="en-US" sz="32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49143" y="4605862"/>
            <a:ext cx="2788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Cosine Rule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820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Sine and Cosine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05318"/>
            <a:ext cx="10058400" cy="3663776"/>
          </a:xfrm>
        </p:spPr>
        <p:txBody>
          <a:bodyPr/>
          <a:lstStyle/>
          <a:p>
            <a:r>
              <a:rPr lang="en-US" dirty="0" smtClean="0"/>
              <a:t>When to use the Sine Rule:</a:t>
            </a:r>
          </a:p>
          <a:p>
            <a:r>
              <a:rPr lang="en-US" dirty="0"/>
              <a:t> </a:t>
            </a:r>
            <a:r>
              <a:rPr lang="en-US" dirty="0" smtClean="0"/>
              <a:t>   If you have at least one side-angle pair</a:t>
            </a:r>
          </a:p>
          <a:p>
            <a:endParaRPr lang="en-US" dirty="0"/>
          </a:p>
          <a:p>
            <a:r>
              <a:rPr lang="en-US" dirty="0" smtClean="0"/>
              <a:t>When to use the Cosine Rule:</a:t>
            </a:r>
          </a:p>
          <a:p>
            <a:r>
              <a:rPr lang="en-US" dirty="0" smtClean="0"/>
              <a:t>    If you have 2 sides and the angle between them</a:t>
            </a:r>
          </a:p>
          <a:p>
            <a:r>
              <a:rPr lang="en-US" dirty="0"/>
              <a:t> </a:t>
            </a:r>
            <a:r>
              <a:rPr lang="en-US" dirty="0" smtClean="0"/>
              <a:t>   If you have all three sides and no angles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25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6260101" cy="1005105"/>
              </a:xfrm>
            </p:spPr>
            <p:txBody>
              <a:bodyPr/>
              <a:lstStyle/>
              <a:p>
                <a:r>
                  <a:rPr lang="en-US" dirty="0" smtClean="0"/>
                  <a:t>Find all angles and lengths in this triangle,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𝑎</m:t>
                    </m:r>
                    <m:r>
                      <a:rPr lang="en-US" i="1" dirty="0" smtClean="0">
                        <a:latin typeface="Cambria Math" charset="0"/>
                      </a:rPr>
                      <m:t> = 5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𝐴</m:t>
                    </m:r>
                    <m:r>
                      <a:rPr lang="en-US" i="1" dirty="0" smtClean="0">
                        <a:latin typeface="Cambria Math" charset="0"/>
                      </a:rPr>
                      <m:t> = 60°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𝑐</m:t>
                    </m:r>
                    <m:r>
                      <a:rPr lang="en-US" i="1" dirty="0" smtClean="0">
                        <a:latin typeface="Cambria Math" charset="0"/>
                      </a:rPr>
                      <m:t> = 4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6260101" cy="1005105"/>
              </a:xfrm>
              <a:blipFill rotWithShape="0">
                <a:blip r:embed="rId3"/>
                <a:stretch>
                  <a:fillRect l="-1947" t="-10303" r="-2337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7265053" y="1451090"/>
            <a:ext cx="4443865" cy="4138835"/>
            <a:chOff x="7265053" y="1451090"/>
            <a:chExt cx="4443865" cy="4138835"/>
          </a:xfrm>
        </p:grpSpPr>
        <p:sp>
          <p:nvSpPr>
            <p:cNvPr id="4" name="Triangle 3"/>
            <p:cNvSpPr/>
            <p:nvPr/>
          </p:nvSpPr>
          <p:spPr>
            <a:xfrm rot="1633413">
              <a:off x="7887484" y="1451090"/>
              <a:ext cx="3606542" cy="3190874"/>
            </a:xfrm>
            <a:prstGeom prst="triangle">
              <a:avLst>
                <a:gd name="adj" fmla="val 8424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9261123" y="2509918"/>
                  <a:ext cx="29091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b="0" i="1" smtClean="0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1123" y="2509918"/>
                  <a:ext cx="290912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8853407" y="4525408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b="0" i="1" smtClean="0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3407" y="4525408"/>
                  <a:ext cx="283604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162960" y="4525408"/>
                  <a:ext cx="31290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b="0" i="1" smtClean="0">
                            <a:latin typeface="Cambria Math" charset="0"/>
                          </a:rPr>
                          <m:t>𝐴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2960" y="4525408"/>
                  <a:ext cx="312906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0823870" y="2521348"/>
                  <a:ext cx="32701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b="0" i="1" smtClean="0">
                            <a:latin typeface="Cambria Math" charset="0"/>
                          </a:rPr>
                          <m:t>𝐵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23870" y="2521348"/>
                  <a:ext cx="327013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928324" y="3443368"/>
                  <a:ext cx="31233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b="0" i="1" smtClean="0">
                            <a:latin typeface="Cambria Math" charset="0"/>
                          </a:rPr>
                          <m:t>𝐶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8324" y="3443368"/>
                  <a:ext cx="312330" cy="43088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Arc 9"/>
            <p:cNvSpPr/>
            <p:nvPr/>
          </p:nvSpPr>
          <p:spPr>
            <a:xfrm rot="4157900">
              <a:off x="7265053" y="3359052"/>
              <a:ext cx="599519" cy="599519"/>
            </a:xfrm>
            <a:prstGeom prst="arc">
              <a:avLst>
                <a:gd name="adj1" fmla="val 15354046"/>
                <a:gd name="adj2" fmla="val 2013533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rot="18539967">
              <a:off x="10233681" y="4990406"/>
              <a:ext cx="599519" cy="599519"/>
            </a:xfrm>
            <a:prstGeom prst="arc">
              <a:avLst>
                <a:gd name="adj1" fmla="val 15660580"/>
                <a:gd name="adj2" fmla="val 2052623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10800000">
              <a:off x="11109399" y="1944014"/>
              <a:ext cx="599519" cy="599519"/>
            </a:xfrm>
            <a:prstGeom prst="arc">
              <a:avLst>
                <a:gd name="adj1" fmla="val 16200000"/>
                <a:gd name="adj2" fmla="val 2045559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1150882" y="3457053"/>
                  <a:ext cx="25827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b="0" i="1" smtClean="0">
                            <a:latin typeface="Cambria Math" charset="0"/>
                          </a:rPr>
                          <m:t>𝑐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0882" y="3457053"/>
                  <a:ext cx="258276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 txBox="1">
                <a:spLocks/>
              </p:cNvSpPr>
              <p:nvPr/>
            </p:nvSpPr>
            <p:spPr>
              <a:xfrm>
                <a:off x="2222888" y="2850838"/>
                <a:ext cx="3193795" cy="88324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AU" i="1" smtClean="0">
                            <a:latin typeface="Cambria Math" charset="0"/>
                          </a:rPr>
                          <m:t>𝑎</m:t>
                        </m:r>
                      </m:num>
                      <m:den>
                        <m:func>
                          <m:funcPr>
                            <m:ctrlPr>
                              <a:rPr lang="en-AU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mtClean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AU" i="1" smtClean="0">
                                <a:latin typeface="Cambria Math" charset="0"/>
                              </a:rPr>
                              <m:t>𝐴</m:t>
                            </m:r>
                          </m:e>
                        </m:func>
                      </m:den>
                    </m:f>
                    <m:r>
                      <a:rPr lang="en-AU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AU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AU" i="1" smtClean="0">
                            <a:latin typeface="Cambria Math" charset="0"/>
                          </a:rPr>
                          <m:t>𝑏</m:t>
                        </m:r>
                      </m:num>
                      <m:den>
                        <m:func>
                          <m:funcPr>
                            <m:ctrlPr>
                              <a:rPr lang="en-AU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mtClean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AU" i="1" smtClean="0">
                                <a:latin typeface="Cambria Math" charset="0"/>
                              </a:rPr>
                              <m:t>𝐵</m:t>
                            </m:r>
                          </m:e>
                        </m:func>
                      </m:den>
                    </m:f>
                    <m:r>
                      <a:rPr lang="en-AU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AU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AU" i="1" smtClean="0">
                            <a:latin typeface="Cambria Math" charset="0"/>
                          </a:rPr>
                          <m:t>𝑐</m:t>
                        </m:r>
                      </m:num>
                      <m:den>
                        <m:func>
                          <m:funcPr>
                            <m:ctrlPr>
                              <a:rPr lang="en-AU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mtClean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AU" i="1" smtClean="0">
                                <a:latin typeface="Cambria Math" charset="0"/>
                              </a:rPr>
                              <m:t>𝐶</m:t>
                            </m:r>
                          </m:e>
                        </m:func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888" y="2850838"/>
                <a:ext cx="3193795" cy="88324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2145771" y="3548348"/>
                <a:ext cx="1999078" cy="679184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charset="0"/>
                          </a:rPr>
                          <m:t>5</m:t>
                        </m:r>
                      </m:num>
                      <m:den>
                        <m:func>
                          <m:funcPr>
                            <m:ctrlPr>
                              <a:rPr lang="en-AU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mtClean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AU" b="0" i="1" smtClean="0">
                                <a:latin typeface="Cambria Math" charset="0"/>
                              </a:rPr>
                              <m:t>60</m:t>
                            </m:r>
                          </m:e>
                        </m:func>
                      </m:den>
                    </m:f>
                    <m:r>
                      <a:rPr lang="en-AU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AU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charset="0"/>
                          </a:rPr>
                          <m:t>4</m:t>
                        </m:r>
                      </m:num>
                      <m:den>
                        <m:func>
                          <m:funcPr>
                            <m:ctrlPr>
                              <a:rPr lang="en-AU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mtClean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AU" i="1" smtClean="0">
                                <a:latin typeface="Cambria Math" charset="0"/>
                              </a:rPr>
                              <m:t>𝐶</m:t>
                            </m:r>
                          </m:e>
                        </m:func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771" y="3548348"/>
                <a:ext cx="1999078" cy="67918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2145771" y="4195535"/>
                <a:ext cx="4732434" cy="88324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func>
                      <m:funcPr>
                        <m:ctrlPr>
                          <a:rPr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i="0" smtClean="0">
                            <a:latin typeface="Cambria Math" charset="0"/>
                          </a:rPr>
                          <m:t>sin</m:t>
                        </m:r>
                      </m:fName>
                      <m:e>
                        <m:r>
                          <a:rPr lang="en-AU" b="0" i="1" smtClean="0">
                            <a:latin typeface="Cambria Math" charset="0"/>
                          </a:rPr>
                          <m:t>𝐶</m:t>
                        </m:r>
                      </m:e>
                    </m:func>
                    <m:r>
                      <a:rPr lang="en-AU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AU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charset="0"/>
                          </a:rPr>
                          <m:t>4</m:t>
                        </m:r>
                        <m:func>
                          <m:funcPr>
                            <m:ctrlPr>
                              <a:rPr lang="en-AU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AU" b="0" i="1" smtClean="0">
                                <a:latin typeface="Cambria Math" charset="0"/>
                              </a:rPr>
                              <m:t>60</m:t>
                            </m:r>
                          </m:e>
                        </m:func>
                      </m:num>
                      <m:den>
                        <m:r>
                          <a:rPr lang="en-AU" b="0" i="1" smtClean="0">
                            <a:latin typeface="Cambria Math" charset="0"/>
                          </a:rPr>
                          <m:t>5</m:t>
                        </m:r>
                      </m:den>
                    </m:f>
                    <m:r>
                      <a:rPr lang="en-AU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AU" b="0" i="1" smtClean="0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AU" b="0" i="1" smtClean="0">
                                <a:latin typeface="Cambria Math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AU" b="0" i="1" smtClean="0">
                            <a:latin typeface="Cambria Math" charset="0"/>
                          </a:rPr>
                          <m:t>5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771" y="4195535"/>
                <a:ext cx="4732434" cy="88324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/>
              <p:cNvSpPr txBox="1">
                <a:spLocks/>
              </p:cNvSpPr>
              <p:nvPr/>
            </p:nvSpPr>
            <p:spPr>
              <a:xfrm>
                <a:off x="2137533" y="5078776"/>
                <a:ext cx="4732434" cy="88324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charset="0"/>
                      </a:rPr>
                      <m:t>𝐶</m:t>
                    </m:r>
                    <m:r>
                      <a:rPr lang="en-AU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AU" i="1" smtClean="0">
                            <a:latin typeface="Cambria Math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AU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AU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AU" b="0" i="1" smtClean="0">
                                    <a:latin typeface="Cambria Math" charset="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AU" b="0" i="1" smtClean="0"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AU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AU" b="0" i="1" smtClean="0">
                                    <a:latin typeface="Cambria Math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r>
                          <a:rPr lang="en-AU" b="0" i="1" smtClean="0">
                            <a:latin typeface="Cambria Math" charset="0"/>
                          </a:rPr>
                          <m:t>=43.85°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533" y="5078776"/>
                <a:ext cx="4732434" cy="88324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70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6260101" cy="1005105"/>
              </a:xfrm>
            </p:spPr>
            <p:txBody>
              <a:bodyPr/>
              <a:lstStyle/>
              <a:p>
                <a:r>
                  <a:rPr lang="en-US" dirty="0" smtClean="0"/>
                  <a:t>Find all angles and lengths in this triangle,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𝑎</m:t>
                    </m:r>
                    <m:r>
                      <a:rPr lang="en-US" i="1" dirty="0" smtClean="0">
                        <a:latin typeface="Cambria Math" charset="0"/>
                      </a:rPr>
                      <m:t> = 5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𝐴</m:t>
                    </m:r>
                    <m:r>
                      <a:rPr lang="en-US" i="1" dirty="0" smtClean="0">
                        <a:latin typeface="Cambria Math" charset="0"/>
                      </a:rPr>
                      <m:t> = 60°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𝑐</m:t>
                    </m:r>
                    <m:r>
                      <a:rPr lang="en-US" i="1" dirty="0" smtClean="0">
                        <a:latin typeface="Cambria Math" charset="0"/>
                      </a:rPr>
                      <m:t> = 4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6260101" cy="1005105"/>
              </a:xfrm>
              <a:blipFill rotWithShape="0">
                <a:blip r:embed="rId3"/>
                <a:stretch>
                  <a:fillRect l="-1947" t="-10303" r="-2337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 txBox="1">
                <a:spLocks/>
              </p:cNvSpPr>
              <p:nvPr/>
            </p:nvSpPr>
            <p:spPr>
              <a:xfrm>
                <a:off x="2222888" y="2850838"/>
                <a:ext cx="3193795" cy="88324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AU" i="1" smtClean="0">
                            <a:latin typeface="Cambria Math" charset="0"/>
                          </a:rPr>
                          <m:t>𝑎</m:t>
                        </m:r>
                      </m:num>
                      <m:den>
                        <m:func>
                          <m:funcPr>
                            <m:ctrlPr>
                              <a:rPr lang="en-AU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mtClean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AU" i="1" smtClean="0">
                                <a:latin typeface="Cambria Math" charset="0"/>
                              </a:rPr>
                              <m:t>𝐴</m:t>
                            </m:r>
                          </m:e>
                        </m:func>
                      </m:den>
                    </m:f>
                    <m:r>
                      <a:rPr lang="en-AU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AU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AU" i="1" smtClean="0">
                            <a:latin typeface="Cambria Math" charset="0"/>
                          </a:rPr>
                          <m:t>𝑏</m:t>
                        </m:r>
                      </m:num>
                      <m:den>
                        <m:func>
                          <m:funcPr>
                            <m:ctrlPr>
                              <a:rPr lang="en-AU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mtClean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AU" i="1" smtClean="0">
                                <a:latin typeface="Cambria Math" charset="0"/>
                              </a:rPr>
                              <m:t>𝐵</m:t>
                            </m:r>
                          </m:e>
                        </m:func>
                      </m:den>
                    </m:f>
                    <m:r>
                      <a:rPr lang="en-AU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AU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AU" i="1" smtClean="0">
                            <a:latin typeface="Cambria Math" charset="0"/>
                          </a:rPr>
                          <m:t>𝑐</m:t>
                        </m:r>
                      </m:num>
                      <m:den>
                        <m:func>
                          <m:funcPr>
                            <m:ctrlPr>
                              <a:rPr lang="en-AU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mtClean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AU" i="1" smtClean="0">
                                <a:latin typeface="Cambria Math" charset="0"/>
                              </a:rPr>
                              <m:t>𝐶</m:t>
                            </m:r>
                          </m:e>
                        </m:func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888" y="2850838"/>
                <a:ext cx="3193795" cy="88324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2145771" y="3548348"/>
                <a:ext cx="1999078" cy="679184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charset="0"/>
                          </a:rPr>
                          <m:t>5</m:t>
                        </m:r>
                      </m:num>
                      <m:den>
                        <m:func>
                          <m:funcPr>
                            <m:ctrlPr>
                              <a:rPr lang="en-AU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mtClean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AU" b="0" i="1" smtClean="0">
                                <a:latin typeface="Cambria Math" charset="0"/>
                              </a:rPr>
                              <m:t>60</m:t>
                            </m:r>
                          </m:e>
                        </m:func>
                      </m:den>
                    </m:f>
                    <m:r>
                      <a:rPr lang="en-AU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AU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charset="0"/>
                          </a:rPr>
                          <m:t>4</m:t>
                        </m:r>
                      </m:num>
                      <m:den>
                        <m:func>
                          <m:funcPr>
                            <m:ctrlPr>
                              <a:rPr lang="en-AU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mtClean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AU" i="1" smtClean="0">
                                <a:latin typeface="Cambria Math" charset="0"/>
                              </a:rPr>
                              <m:t>𝐶</m:t>
                            </m:r>
                          </m:e>
                        </m:func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771" y="3548348"/>
                <a:ext cx="1999078" cy="67918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2145771" y="4195535"/>
                <a:ext cx="4732434" cy="88324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func>
                      <m:funcPr>
                        <m:ctrlPr>
                          <a:rPr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i="0" smtClean="0">
                            <a:latin typeface="Cambria Math" charset="0"/>
                          </a:rPr>
                          <m:t>sin</m:t>
                        </m:r>
                      </m:fName>
                      <m:e>
                        <m:r>
                          <a:rPr lang="en-AU" b="0" i="1" smtClean="0">
                            <a:latin typeface="Cambria Math" charset="0"/>
                          </a:rPr>
                          <m:t>𝐶</m:t>
                        </m:r>
                      </m:e>
                    </m:func>
                    <m:r>
                      <a:rPr lang="en-AU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AU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charset="0"/>
                          </a:rPr>
                          <m:t>4</m:t>
                        </m:r>
                        <m:func>
                          <m:funcPr>
                            <m:ctrlPr>
                              <a:rPr lang="en-AU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AU" b="0" i="1" smtClean="0">
                                <a:latin typeface="Cambria Math" charset="0"/>
                              </a:rPr>
                              <m:t>60</m:t>
                            </m:r>
                          </m:e>
                        </m:func>
                      </m:num>
                      <m:den>
                        <m:r>
                          <a:rPr lang="en-AU" b="0" i="1" smtClean="0">
                            <a:latin typeface="Cambria Math" charset="0"/>
                          </a:rPr>
                          <m:t>5</m:t>
                        </m:r>
                      </m:den>
                    </m:f>
                    <m:r>
                      <a:rPr lang="en-AU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AU" b="0" i="1" smtClean="0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AU" b="0" i="1" smtClean="0">
                                <a:latin typeface="Cambria Math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AU" b="0" i="1" smtClean="0">
                            <a:latin typeface="Cambria Math" charset="0"/>
                          </a:rPr>
                          <m:t>5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771" y="4195535"/>
                <a:ext cx="4732434" cy="88324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/>
              <p:cNvSpPr txBox="1">
                <a:spLocks/>
              </p:cNvSpPr>
              <p:nvPr/>
            </p:nvSpPr>
            <p:spPr>
              <a:xfrm>
                <a:off x="2137533" y="5078776"/>
                <a:ext cx="4732434" cy="88324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charset="0"/>
                      </a:rPr>
                      <m:t>𝐶</m:t>
                    </m:r>
                    <m:r>
                      <a:rPr lang="en-AU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AU" i="1" smtClean="0">
                            <a:latin typeface="Cambria Math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AU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AU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AU" b="0" i="1" smtClean="0">
                                    <a:latin typeface="Cambria Math" charset="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AU" b="0" i="1" smtClean="0"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AU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AU" b="0" i="1" smtClean="0">
                                    <a:latin typeface="Cambria Math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r>
                          <a:rPr lang="en-AU" b="0" i="1" smtClean="0">
                            <a:latin typeface="Cambria Math" charset="0"/>
                          </a:rPr>
                          <m:t>=43.85°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533" y="5078776"/>
                <a:ext cx="4732434" cy="88324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/>
              <p:cNvSpPr txBox="1">
                <a:spLocks/>
              </p:cNvSpPr>
              <p:nvPr/>
            </p:nvSpPr>
            <p:spPr>
              <a:xfrm>
                <a:off x="6618074" y="2973262"/>
                <a:ext cx="5286098" cy="42151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85000"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charset="0"/>
                      </a:rPr>
                      <m:t>𝐴</m:t>
                    </m:r>
                    <m:r>
                      <a:rPr lang="en-AU" b="0" i="1" smtClean="0">
                        <a:latin typeface="Cambria Math" charset="0"/>
                      </a:rPr>
                      <m:t>+</m:t>
                    </m:r>
                    <m:r>
                      <a:rPr lang="en-AU" b="0" i="1" smtClean="0">
                        <a:latin typeface="Cambria Math" charset="0"/>
                      </a:rPr>
                      <m:t>𝐵</m:t>
                    </m:r>
                    <m:r>
                      <a:rPr lang="en-AU" b="0" i="1" smtClean="0">
                        <a:latin typeface="Cambria Math" charset="0"/>
                      </a:rPr>
                      <m:t>+</m:t>
                    </m:r>
                    <m:r>
                      <a:rPr lang="en-AU" b="0" i="1" smtClean="0">
                        <a:latin typeface="Cambria Math" charset="0"/>
                      </a:rPr>
                      <m:t>𝐶</m:t>
                    </m:r>
                    <m:r>
                      <a:rPr lang="en-AU" b="0" i="1" smtClean="0">
                        <a:latin typeface="Cambria Math" charset="0"/>
                      </a:rPr>
                      <m:t>=180⇒</m:t>
                    </m:r>
                    <m:r>
                      <a:rPr lang="en-AU" b="0" i="1" smtClean="0">
                        <a:latin typeface="Cambria Math" charset="0"/>
                      </a:rPr>
                      <m:t>𝐵</m:t>
                    </m:r>
                    <m:r>
                      <a:rPr lang="en-AU" b="0" i="1" smtClean="0">
                        <a:latin typeface="Cambria Math" charset="0"/>
                      </a:rPr>
                      <m:t>=76.15°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074" y="2973262"/>
                <a:ext cx="5286098" cy="421515"/>
              </a:xfrm>
              <a:prstGeom prst="rect">
                <a:avLst/>
              </a:prstGeom>
              <a:blipFill rotWithShape="0">
                <a:blip r:embed="rId14"/>
                <a:stretch>
                  <a:fillRect l="-3576" t="-23188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7454260" y="3455358"/>
                <a:ext cx="3544887" cy="93497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charset="0"/>
                          </a:rPr>
                          <m:t>5</m:t>
                        </m:r>
                      </m:num>
                      <m:den>
                        <m:func>
                          <m:funcPr>
                            <m:ctrlPr>
                              <a:rPr lang="en-AU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mtClean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AU" b="0" i="1" smtClean="0">
                                <a:latin typeface="Cambria Math" charset="0"/>
                              </a:rPr>
                              <m:t>60</m:t>
                            </m:r>
                          </m:e>
                        </m:func>
                      </m:den>
                    </m:f>
                    <m:r>
                      <a:rPr lang="en-AU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AU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charset="0"/>
                          </a:rPr>
                          <m:t>𝑏</m:t>
                        </m:r>
                      </m:num>
                      <m:den>
                        <m:func>
                          <m:funcPr>
                            <m:ctrlPr>
                              <a:rPr lang="en-AU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mtClean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AU" b="0" i="1" smtClean="0">
                                <a:latin typeface="Cambria Math" charset="0"/>
                              </a:rPr>
                              <m:t>76.15°</m:t>
                            </m:r>
                          </m:e>
                        </m:func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4260" y="3455358"/>
                <a:ext cx="3544887" cy="93497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/>
              <p:cNvSpPr txBox="1">
                <a:spLocks/>
              </p:cNvSpPr>
              <p:nvPr/>
            </p:nvSpPr>
            <p:spPr>
              <a:xfrm>
                <a:off x="7454260" y="4223908"/>
                <a:ext cx="3544887" cy="93497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AU" i="1" smtClean="0">
                        <a:latin typeface="Cambria Math" charset="0"/>
                      </a:rPr>
                      <m:t>𝑏</m:t>
                    </m:r>
                    <m:r>
                      <a:rPr lang="en-AU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charset="0"/>
                          </a:rPr>
                          <m:t>5</m:t>
                        </m:r>
                        <m:func>
                          <m:funcPr>
                            <m:ctrlPr>
                              <a:rPr lang="en-AU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AU" b="0" i="1" smtClean="0">
                                <a:latin typeface="Cambria Math" charset="0"/>
                              </a:rPr>
                              <m:t>76.15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AU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AU" b="0" i="1" smtClean="0">
                                <a:latin typeface="Cambria Math" charset="0"/>
                              </a:rPr>
                              <m:t>60</m:t>
                            </m:r>
                          </m:e>
                        </m:func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4260" y="4223908"/>
                <a:ext cx="3544887" cy="934976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7488679" y="5061793"/>
                <a:ext cx="3544887" cy="93497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AU" i="1" smtClean="0">
                        <a:latin typeface="Cambria Math" charset="0"/>
                      </a:rPr>
                      <m:t>𝑏</m:t>
                    </m:r>
                    <m:r>
                      <a:rPr lang="en-AU" b="0" i="1" smtClean="0">
                        <a:latin typeface="Cambria Math" charset="0"/>
                      </a:rPr>
                      <m:t>=</m:t>
                    </m:r>
                    <m:r>
                      <a:rPr lang="is-IS" i="1">
                        <a:latin typeface="Cambria Math" charset="0"/>
                      </a:rPr>
                      <m:t>5.60</m:t>
                    </m:r>
                    <m:r>
                      <a:rPr lang="en-AU" b="0" i="1" smtClean="0">
                        <a:latin typeface="Cambria Math" charset="0"/>
                      </a:rPr>
                      <m:t>6 (4</m:t>
                    </m:r>
                    <m:r>
                      <a:rPr lang="en-AU" b="0" i="1" smtClean="0">
                        <a:latin typeface="Cambria Math" charset="0"/>
                      </a:rPr>
                      <m:t>𝑠𝑓</m:t>
                    </m:r>
                    <m:r>
                      <a:rPr lang="en-AU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679" y="5061793"/>
                <a:ext cx="3544887" cy="93497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14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261110" cy="4023360"/>
              </a:xfrm>
            </p:spPr>
            <p:txBody>
              <a:bodyPr/>
              <a:lstStyle/>
              <a:p>
                <a:r>
                  <a:rPr lang="en-US" dirty="0" smtClean="0"/>
                  <a:t>Soldier A is looking at one end of an enemy army,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25</m:t>
                    </m:r>
                  </m:oMath>
                </a14:m>
                <a:r>
                  <a:rPr lang="en-US" dirty="0" smtClean="0"/>
                  <a:t>km away on bearing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015</m:t>
                    </m:r>
                  </m:oMath>
                </a14:m>
                <a:r>
                  <a:rPr lang="en-US" dirty="0" smtClean="0"/>
                  <a:t>°. Soldier B is looking at the other end of the enemy army just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18</m:t>
                    </m:r>
                  </m:oMath>
                </a14:m>
                <a:r>
                  <a:rPr lang="en-US" dirty="0" smtClean="0"/>
                  <a:t>km away on bearing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125</m:t>
                    </m:r>
                  </m:oMath>
                </a14:m>
                <a:r>
                  <a:rPr lang="en-US" dirty="0" smtClean="0"/>
                  <a:t>°. How wide is the enemy army?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261110" cy="4023360"/>
              </a:xfrm>
              <a:blipFill rotWithShape="0">
                <a:blip r:embed="rId2"/>
                <a:stretch>
                  <a:fillRect l="-1188" t="-2576" r="-1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3079163" y="3987748"/>
            <a:ext cx="5387248" cy="2377614"/>
            <a:chOff x="3079163" y="3987748"/>
            <a:chExt cx="5387248" cy="2377614"/>
          </a:xfrm>
        </p:grpSpPr>
        <p:sp>
          <p:nvSpPr>
            <p:cNvPr id="4" name="Triangle 3"/>
            <p:cNvSpPr/>
            <p:nvPr/>
          </p:nvSpPr>
          <p:spPr>
            <a:xfrm rot="11927190">
              <a:off x="3079163" y="4361249"/>
              <a:ext cx="5387248" cy="1572195"/>
            </a:xfrm>
            <a:prstGeom prst="triangle">
              <a:avLst>
                <a:gd name="adj" fmla="val 3997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1192419">
              <a:off x="5716551" y="5765843"/>
              <a:ext cx="599519" cy="599519"/>
            </a:xfrm>
            <a:prstGeom prst="arc">
              <a:avLst>
                <a:gd name="adj1" fmla="val 13889141"/>
                <a:gd name="adj2" fmla="val 2104878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010140" y="4931902"/>
                  <a:ext cx="96500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b="0" i="1" smtClean="0">
                            <a:latin typeface="Cambria Math" charset="0"/>
                          </a:rPr>
                          <m:t>25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charset="0"/>
                          </a:rPr>
                          <m:t>km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140" y="4931902"/>
                  <a:ext cx="965008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256643" y="5653650"/>
                  <a:ext cx="96500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i="1" smtClean="0">
                            <a:latin typeface="Cambria Math" charset="0"/>
                          </a:rPr>
                          <m:t>1</m:t>
                        </m:r>
                        <m:r>
                          <a:rPr lang="en-AU" sz="2800" b="0" i="1" smtClean="0">
                            <a:latin typeface="Cambria Math" charset="0"/>
                          </a:rPr>
                          <m:t>8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charset="0"/>
                          </a:rPr>
                          <m:t>km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6643" y="5653650"/>
                  <a:ext cx="965008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772787" y="5215914"/>
                  <a:ext cx="81272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b="0" i="1" smtClean="0">
                            <a:latin typeface="Cambria Math" charset="0"/>
                          </a:rPr>
                          <m:t>110°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2787" y="5215914"/>
                  <a:ext cx="812723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103006" y="3987748"/>
                  <a:ext cx="35676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b="0" i="1" smtClean="0">
                            <a:latin typeface="Cambria Math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3006" y="3987748"/>
                  <a:ext cx="356764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871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261110" cy="4023360"/>
              </a:xfrm>
            </p:spPr>
            <p:txBody>
              <a:bodyPr/>
              <a:lstStyle/>
              <a:p>
                <a:r>
                  <a:rPr lang="en-US" dirty="0" smtClean="0"/>
                  <a:t>Soldier A is looking at one end of an enemy army,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25</m:t>
                    </m:r>
                  </m:oMath>
                </a14:m>
                <a:r>
                  <a:rPr lang="en-US" dirty="0" smtClean="0"/>
                  <a:t>km away on bearing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015</m:t>
                    </m:r>
                  </m:oMath>
                </a14:m>
                <a:r>
                  <a:rPr lang="en-US" dirty="0" smtClean="0"/>
                  <a:t>°. Soldier B is looking at the other end of the enemy army just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18</m:t>
                    </m:r>
                  </m:oMath>
                </a14:m>
                <a:r>
                  <a:rPr lang="en-US" dirty="0" smtClean="0"/>
                  <a:t>km away on bearing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125</m:t>
                    </m:r>
                  </m:oMath>
                </a14:m>
                <a:r>
                  <a:rPr lang="en-US" dirty="0" smtClean="0"/>
                  <a:t>°. How wide is the enemy army?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261110" cy="4023360"/>
              </a:xfrm>
              <a:blipFill rotWithShape="0">
                <a:blip r:embed="rId2"/>
                <a:stretch>
                  <a:fillRect l="-1188" t="-2576" r="-1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1769017" y="3261506"/>
                <a:ext cx="4690753" cy="70920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s-I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is-IS" i="1" smtClean="0">
                            <a:latin typeface="Cambria Math" charset="0"/>
                          </a:rPr>
                          <m:t>𝑐</m:t>
                        </m:r>
                      </m:e>
                      <m:sup>
                        <m:r>
                          <a:rPr lang="is-IS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is-IS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is-I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is-IS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is-IS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is-IS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is-I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is-IS" i="1" smtClean="0">
                            <a:latin typeface="Cambria Math" charset="0"/>
                          </a:rPr>
                          <m:t>𝑏</m:t>
                        </m:r>
                      </m:e>
                      <m:sup>
                        <m:r>
                          <a:rPr lang="is-IS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is-IS" i="1" smtClean="0">
                        <a:latin typeface="Cambria Math" charset="0"/>
                      </a:rPr>
                      <m:t>−2</m:t>
                    </m:r>
                    <m:r>
                      <a:rPr lang="is-IS" i="1" smtClean="0">
                        <a:latin typeface="Cambria Math" charset="0"/>
                      </a:rPr>
                      <m:t>𝑎𝑏</m:t>
                    </m:r>
                    <m:func>
                      <m:funcPr>
                        <m:ctrlPr>
                          <a:rPr lang="is-IS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s-IS" b="0" i="0" smtClean="0">
                            <a:latin typeface="Cambria Math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charset="0"/>
                          </a:rPr>
                          <m:t>os</m:t>
                        </m:r>
                      </m:fName>
                      <m:e>
                        <m:r>
                          <a:rPr lang="is-IS" i="1" smtClean="0">
                            <a:latin typeface="Cambria Math" charset="0"/>
                          </a:rPr>
                          <m:t>𝐶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017" y="3261506"/>
                <a:ext cx="4690753" cy="70920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1769017" y="3848588"/>
                <a:ext cx="7386000" cy="70920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lang="en-AU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AU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AU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charset="0"/>
                          </a:rPr>
                          <m:t>25</m:t>
                        </m:r>
                      </m:e>
                      <m:sup>
                        <m:r>
                          <a:rPr lang="en-AU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AU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AU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charset="0"/>
                          </a:rPr>
                          <m:t>18</m:t>
                        </m:r>
                      </m:e>
                      <m:sup>
                        <m:r>
                          <a:rPr lang="en-AU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AU" i="1" smtClean="0">
                        <a:latin typeface="Cambria Math" charset="0"/>
                      </a:rPr>
                      <m:t>−2</m:t>
                    </m:r>
                    <m:r>
                      <a:rPr lang="en-AU" b="0" i="1" smtClean="0">
                        <a:latin typeface="Cambria Math" charset="0"/>
                      </a:rPr>
                      <m:t>×25 ×18 ×</m:t>
                    </m:r>
                    <m:func>
                      <m:funcPr>
                        <m:ctrlPr>
                          <a:rPr lang="en-AU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r>
                          <a:rPr lang="en-AU" b="0" i="1" smtClean="0">
                            <a:latin typeface="Cambria Math" charset="0"/>
                          </a:rPr>
                          <m:t>110°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017" y="3848588"/>
                <a:ext cx="7386000" cy="70920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1769017" y="4383868"/>
                <a:ext cx="7386000" cy="70920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lang="en-AU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AU" i="1" smtClean="0">
                        <a:latin typeface="Cambria Math" charset="0"/>
                      </a:rPr>
                      <m:t>=9</m:t>
                    </m:r>
                    <m:r>
                      <a:rPr lang="en-AU" b="0" i="1" smtClean="0">
                        <a:latin typeface="Cambria Math" charset="0"/>
                      </a:rPr>
                      <m:t>49</m:t>
                    </m:r>
                    <m:r>
                      <a:rPr lang="en-AU" i="1" smtClean="0">
                        <a:latin typeface="Cambria Math" charset="0"/>
                      </a:rPr>
                      <m:t>−9</m:t>
                    </m:r>
                    <m:r>
                      <a:rPr lang="en-AU" b="0" i="1" smtClean="0">
                        <a:latin typeface="Cambria Math" charset="0"/>
                      </a:rPr>
                      <m:t>00 ×</m:t>
                    </m:r>
                    <m:func>
                      <m:funcPr>
                        <m:ctrlPr>
                          <a:rPr lang="en-AU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r>
                          <a:rPr lang="en-AU" b="0" i="1" smtClean="0">
                            <a:latin typeface="Cambria Math" charset="0"/>
                          </a:rPr>
                          <m:t>110°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017" y="4383868"/>
                <a:ext cx="7386000" cy="70920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 txBox="1">
                <a:spLocks/>
              </p:cNvSpPr>
              <p:nvPr/>
            </p:nvSpPr>
            <p:spPr>
              <a:xfrm>
                <a:off x="1769017" y="4955401"/>
                <a:ext cx="7386000" cy="70920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lang="en-AU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AU" i="1" smtClean="0">
                        <a:latin typeface="Cambria Math" charset="0"/>
                      </a:rPr>
                      <m:t>=</m:t>
                    </m:r>
                    <m:r>
                      <m:rPr>
                        <m:nor/>
                      </m:rPr>
                      <a:rPr lang="is-IS" smtClean="0"/>
                      <m:t>1256.818...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017" y="4955401"/>
                <a:ext cx="7386000" cy="70920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933933" y="5451193"/>
                <a:ext cx="7386000" cy="70920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charset="0"/>
                      </a:rPr>
                      <m:t>𝑤</m:t>
                    </m:r>
                    <m:r>
                      <a:rPr lang="en-AU" i="1" smtClean="0">
                        <a:latin typeface="Cambria Math" charset="0"/>
                      </a:rPr>
                      <m:t>=3</m:t>
                    </m:r>
                    <m:r>
                      <a:rPr lang="en-AU" b="0" i="1" smtClean="0">
                        <a:latin typeface="Cambria Math" charset="0"/>
                      </a:rPr>
                      <m:t>5.45</m:t>
                    </m:r>
                    <m:r>
                      <m:rPr>
                        <m:nor/>
                      </m:rPr>
                      <a:rPr lang="en-AU" b="0" i="0" smtClean="0">
                        <a:latin typeface="Cambria Math" charset="0"/>
                      </a:rPr>
                      <m:t>km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933" y="5451193"/>
                <a:ext cx="7386000" cy="70920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76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Delta Workbook</a:t>
            </a:r>
          </a:p>
          <a:p>
            <a:r>
              <a:rPr lang="en-US" dirty="0"/>
              <a:t>    </a:t>
            </a:r>
            <a:r>
              <a:rPr lang="en-US" dirty="0" smtClean="0"/>
              <a:t>36.1-36.2, pages 348-353</a:t>
            </a:r>
          </a:p>
          <a:p>
            <a:r>
              <a:rPr lang="en-US" dirty="0" smtClean="0"/>
              <a:t>Workbook</a:t>
            </a:r>
            <a:endParaRPr lang="en-US" dirty="0"/>
          </a:p>
          <a:p>
            <a:r>
              <a:rPr lang="en-US" dirty="0"/>
              <a:t>    Pages </a:t>
            </a:r>
            <a:r>
              <a:rPr lang="en-US" dirty="0" smtClean="0"/>
              <a:t>115-117 (Tricky!)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4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Reciprocal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697730" cy="4023360"/>
              </a:xfrm>
            </p:spPr>
            <p:txBody>
              <a:bodyPr/>
              <a:lstStyle/>
              <a:p>
                <a:endParaRPr lang="en-US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AU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AU" b="0" i="1" smtClean="0">
                                <a:latin typeface="Cambria Math" charset="0"/>
                              </a:rPr>
                              <m:t>𝜃</m:t>
                            </m:r>
                          </m:e>
                        </m:func>
                      </m:den>
                    </m:f>
                    <m:r>
                      <a:rPr lang="en-AU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AU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charset="0"/>
                          </a:rPr>
                          <m:t>cosec</m:t>
                        </m:r>
                      </m:fName>
                      <m:e>
                        <m:r>
                          <a:rPr lang="en-AU" b="0" i="1" smtClean="0">
                            <a:latin typeface="Cambria Math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AU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AU" b="0" i="1" smtClean="0">
                                <a:latin typeface="Cambria Math" charset="0"/>
                              </a:rPr>
                              <m:t>𝜃</m:t>
                            </m:r>
                          </m:e>
                        </m:func>
                      </m:den>
                    </m:f>
                    <m:r>
                      <a:rPr lang="en-AU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AU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charset="0"/>
                          </a:rPr>
                          <m:t>sec</m:t>
                        </m:r>
                      </m:fName>
                      <m:e>
                        <m:r>
                          <a:rPr lang="en-AU" b="0" i="1" smtClean="0">
                            <a:latin typeface="Cambria Math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AU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AU" b="0" i="1" smtClean="0">
                                <a:latin typeface="Cambria Math" charset="0"/>
                              </a:rPr>
                              <m:t>𝜃</m:t>
                            </m:r>
                          </m:e>
                        </m:func>
                      </m:den>
                    </m:f>
                    <m:r>
                      <a:rPr lang="en-AU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AU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charset="0"/>
                          </a:rPr>
                          <m:t>cot</m:t>
                        </m:r>
                      </m:fName>
                      <m:e>
                        <m:r>
                          <a:rPr lang="en-AU" b="0" i="1" smtClean="0">
                            <a:latin typeface="Cambria Math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697730" cy="402336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5795010" y="1845734"/>
                <a:ext cx="5360670" cy="402336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 smtClean="0"/>
              </a:p>
              <a:p>
                <a:r>
                  <a:rPr lang="en-US" dirty="0" smtClean="0"/>
                  <a:t>The third letter of the reciprocal version tells us which trig function was used</a:t>
                </a:r>
              </a:p>
              <a:p>
                <a:endParaRPr lang="en-US" dirty="0"/>
              </a:p>
              <a:p>
                <a:r>
                  <a:rPr lang="en-US" dirty="0" smtClean="0"/>
                  <a:t>E.g.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charset="0"/>
                      </a:rPr>
                      <m:t>sec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charset="0"/>
                      </a:rPr>
                      <m:t>⇒</m:t>
                    </m:r>
                    <m:func>
                      <m:funcPr>
                        <m:ctrlPr>
                          <a:rPr lang="en-AU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charset="0"/>
                          </a:rPr>
                          <m:t>cos</m:t>
                        </m:r>
                      </m:fName>
                      <m:e/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010" y="1845734"/>
                <a:ext cx="5360670" cy="4023360"/>
              </a:xfrm>
              <a:prstGeom prst="rect">
                <a:avLst/>
              </a:prstGeom>
              <a:blipFill rotWithShape="0">
                <a:blip r:embed="rId3"/>
                <a:stretch>
                  <a:fillRect l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6812280" y="4686300"/>
            <a:ext cx="1714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280187" y="471704"/>
                <a:ext cx="2485828" cy="923330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i="1">
                              <a:latin typeface="Cambria Math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ru-RU" i="0" smtClean="0">
                                  <a:latin typeface="Cambria Math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ru-RU" i="1" smtClean="0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AU" b="0" i="1" smtClean="0">
                              <a:latin typeface="Cambria Math" charset="0"/>
                            </a:rPr>
                            <m:t>𝜃</m:t>
                          </m:r>
                        </m:e>
                      </m:func>
                      <m:r>
                        <a:rPr lang="en-AU" b="0" i="1" smtClean="0">
                          <a:latin typeface="Cambria Math" charset="0"/>
                        </a:rPr>
                        <m:t>≠</m:t>
                      </m:r>
                      <m:func>
                        <m:funcPr>
                          <m:ctrlPr>
                            <a:rPr lang="en-AU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charset="0"/>
                            </a:rPr>
                            <m:t>cosec</m:t>
                          </m:r>
                        </m:fName>
                        <m:e>
                          <m:r>
                            <a:rPr lang="en-AU" b="0" i="1" smtClean="0">
                              <a:latin typeface="Cambria Math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AU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i="1">
                              <a:latin typeface="Cambria Math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b="0" i="0" smtClean="0">
                                  <a:latin typeface="Cambria Math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ru-RU" i="1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AU" i="1">
                              <a:latin typeface="Cambria Math" charset="0"/>
                            </a:rPr>
                            <m:t>𝜃</m:t>
                          </m:r>
                        </m:e>
                      </m:func>
                      <m:r>
                        <a:rPr lang="en-AU" i="1">
                          <a:latin typeface="Cambria Math" charset="0"/>
                        </a:rPr>
                        <m:t>≠</m:t>
                      </m:r>
                      <m:func>
                        <m:funcPr>
                          <m:ctrlPr>
                            <a:rPr lang="en-AU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>
                              <a:latin typeface="Cambria Math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AU">
                              <a:latin typeface="Cambria Math" charset="0"/>
                            </a:rPr>
                            <m:t>c</m:t>
                          </m:r>
                        </m:fName>
                        <m:e>
                          <m:r>
                            <a:rPr lang="en-AU" i="1">
                              <a:latin typeface="Cambria Math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i="1">
                              <a:latin typeface="Cambria Math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b="0" i="0" smtClean="0">
                                  <a:latin typeface="Cambria Math" charset="0"/>
                                </a:rPr>
                                <m:t>ta</m:t>
                              </m:r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ru-RU" i="1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AU" i="1">
                              <a:latin typeface="Cambria Math" charset="0"/>
                            </a:rPr>
                            <m:t>𝜃</m:t>
                          </m:r>
                        </m:e>
                      </m:func>
                      <m:r>
                        <a:rPr lang="en-AU" i="1">
                          <a:latin typeface="Cambria Math" charset="0"/>
                        </a:rPr>
                        <m:t>≠</m:t>
                      </m:r>
                      <m:func>
                        <m:funcPr>
                          <m:ctrlPr>
                            <a:rPr lang="en-AU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charset="0"/>
                            </a:rPr>
                            <m:t>cot</m:t>
                          </m:r>
                        </m:fName>
                        <m:e>
                          <m:r>
                            <a:rPr lang="en-AU" i="1">
                              <a:latin typeface="Cambria Math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0187" y="471704"/>
                <a:ext cx="2485828" cy="9233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4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Reciprocal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697730" cy="3291042"/>
              </a:xfrm>
            </p:spPr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charset="0"/>
                          </a:rPr>
                          <m:t>tan</m:t>
                        </m:r>
                      </m:fName>
                      <m:e>
                        <m:r>
                          <a:rPr lang="en-AU" b="0" i="1" smtClean="0">
                            <a:latin typeface="Cambria Math" charset="0"/>
                          </a:rPr>
                          <m:t>𝜃</m:t>
                        </m:r>
                      </m:e>
                    </m:func>
                    <m:r>
                      <a:rPr lang="en-AU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latin typeface="Cambria Math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AU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AU" b="0" i="1" smtClean="0">
                                <a:latin typeface="Cambria Math" charset="0"/>
                              </a:rPr>
                              <m:t>𝜃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AU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AU" b="0" i="1" smtClean="0">
                                <a:latin typeface="Cambria Math" charset="0"/>
                              </a:rPr>
                              <m:t>𝜃</m:t>
                            </m:r>
                          </m:e>
                        </m:func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charset="0"/>
                          </a:rPr>
                          <m:t>cot</m:t>
                        </m:r>
                      </m:fName>
                      <m:e>
                        <m:r>
                          <a:rPr lang="en-AU" b="0" i="1" smtClean="0">
                            <a:latin typeface="Cambria Math" charset="0"/>
                          </a:rPr>
                          <m:t>𝜃</m:t>
                        </m:r>
                      </m:e>
                    </m:func>
                    <m:r>
                      <a:rPr lang="en-AU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latin typeface="Cambria Math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AU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AU" b="0" i="1" smtClean="0">
                                <a:latin typeface="Cambria Math" charset="0"/>
                              </a:rPr>
                              <m:t>𝜃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AU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AU" b="0" i="1" smtClean="0">
                                <a:latin typeface="Cambria Math" charset="0"/>
                              </a:rPr>
                              <m:t>𝜃</m:t>
                            </m:r>
                          </m:e>
                        </m:func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697730" cy="329104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5795010" y="1935384"/>
            <a:ext cx="5360670" cy="14980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AU" dirty="0" smtClean="0"/>
              <a:t>Not on the Formula Sheet!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406588" y="2734238"/>
            <a:ext cx="238842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6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Trigonometric Identities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800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i="1">
                            <a:latin typeface="Cambria Math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AU" sz="2800" b="0" i="0" smtClean="0">
                                <a:latin typeface="Cambria Math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AU" sz="28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AU" sz="2800" b="0" i="1" smtClean="0">
                            <a:latin typeface="Cambria Math" charset="0"/>
                          </a:rPr>
                          <m:t>𝜃</m:t>
                        </m:r>
                        <m:r>
                          <a:rPr lang="en-AU" sz="2800" b="0" i="1" smtClean="0">
                            <a:latin typeface="Cambria Math" charset="0"/>
                          </a:rPr>
                          <m:t>+</m:t>
                        </m:r>
                        <m:func>
                          <m:funcPr>
                            <m:ctrlPr>
                              <a:rPr lang="en-AU" sz="2800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AU" sz="28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AU" sz="2800" b="0" i="0" smtClean="0">
                                    <a:latin typeface="Cambria Math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AU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AU" sz="2800" b="0" i="1" smtClean="0">
                                <a:latin typeface="Cambria Math" charset="0"/>
                              </a:rPr>
                              <m:t>𝜃</m:t>
                            </m:r>
                            <m:r>
                              <a:rPr lang="en-AU" sz="2800" b="0" i="1" smtClean="0">
                                <a:latin typeface="Cambria Math" charset="0"/>
                              </a:rPr>
                              <m:t>=1</m:t>
                            </m:r>
                          </m:e>
                        </m:func>
                      </m:e>
                    </m:func>
                  </m:oMath>
                </a14:m>
                <a:endParaRPr lang="en-AU" sz="2800" b="0" dirty="0" smtClean="0"/>
              </a:p>
              <a:p>
                <a:endParaRPr lang="en-US" sz="2800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i="1">
                            <a:latin typeface="Cambria Math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AU" sz="2800" b="0" i="0" smtClean="0">
                                <a:latin typeface="Cambria Math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AU" sz="28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AU" sz="2800" b="0" i="1" smtClean="0">
                            <a:latin typeface="Cambria Math" charset="0"/>
                          </a:rPr>
                          <m:t>𝜃</m:t>
                        </m:r>
                      </m:e>
                    </m:func>
                    <m:r>
                      <a:rPr lang="en-AU" sz="2800" b="0" i="1" smtClean="0">
                        <a:latin typeface="Cambria Math" charset="0"/>
                      </a:rPr>
                      <m:t>+1=</m:t>
                    </m:r>
                    <m:func>
                      <m:funcPr>
                        <m:ctrlPr>
                          <a:rPr lang="en-AU" sz="2800" b="0" i="1" smtClean="0">
                            <a:latin typeface="Cambria Math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AU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AU" sz="2800" b="0" i="0" smtClean="0">
                                <a:latin typeface="Cambria Math" charset="0"/>
                              </a:rPr>
                              <m:t>sec</m:t>
                            </m:r>
                          </m:e>
                          <m:sup>
                            <m:r>
                              <a:rPr lang="en-AU" sz="28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AU" sz="2800" b="0" i="1" smtClean="0">
                            <a:latin typeface="Cambria Math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sz="2800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i="1">
                            <a:latin typeface="Cambria Math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AU" sz="2800" b="0" i="0" smtClean="0">
                                <a:latin typeface="Cambria Math" charset="0"/>
                              </a:rPr>
                              <m:t>cot</m:t>
                            </m:r>
                          </m:e>
                          <m:sup>
                            <m:r>
                              <a:rPr lang="en-AU" sz="28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AU" sz="2800" b="0" i="1" smtClean="0">
                            <a:latin typeface="Cambria Math" charset="0"/>
                          </a:rPr>
                          <m:t>𝜃</m:t>
                        </m:r>
                      </m:e>
                    </m:func>
                    <m:r>
                      <a:rPr lang="en-AU" sz="2800" b="0" i="1" smtClean="0">
                        <a:latin typeface="Cambria Math" charset="0"/>
                      </a:rPr>
                      <m:t>+1=</m:t>
                    </m:r>
                    <m:func>
                      <m:funcPr>
                        <m:ctrlPr>
                          <a:rPr lang="en-AU" sz="2800" b="0" i="1" smtClean="0">
                            <a:latin typeface="Cambria Math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AU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AU" sz="2800" b="0" i="0" smtClean="0">
                                <a:latin typeface="Cambria Math" charset="0"/>
                              </a:rPr>
                              <m:t>cosec</m:t>
                            </m:r>
                          </m:e>
                          <m:sup>
                            <m:r>
                              <a:rPr lang="en-AU" sz="28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AU" sz="2800" b="0" i="1" smtClean="0">
                            <a:latin typeface="Cambria Math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61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Triangles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 smtClean="0"/>
              <a:t>There are 3 magic triangles, two of which are on your formula sheet</a:t>
            </a:r>
          </a:p>
          <a:p>
            <a:r>
              <a:rPr lang="en-US" sz="2800" dirty="0" smtClean="0"/>
              <a:t>They let you do some trigonometric equations without calculators</a:t>
            </a:r>
          </a:p>
          <a:p>
            <a:r>
              <a:rPr lang="en-US" sz="2800" dirty="0" smtClean="0"/>
              <a:t>These are a fundamental part of ”exact solutions”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44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Proof 1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i="1">
                            <a:latin typeface="Cambria Math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AU">
                                <a:latin typeface="Cambria Math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AU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AU" i="1">
                            <a:latin typeface="Cambria Math" charset="0"/>
                          </a:rPr>
                          <m:t>𝜃</m:t>
                        </m:r>
                        <m:r>
                          <a:rPr lang="en-AU" i="1">
                            <a:latin typeface="Cambria Math" charset="0"/>
                          </a:rPr>
                          <m:t>+</m:t>
                        </m:r>
                        <m:func>
                          <m:funcPr>
                            <m:ctrlPr>
                              <a:rPr lang="en-AU" i="1">
                                <a:latin typeface="Cambria Math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AU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AU">
                                    <a:latin typeface="Cambria Math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AU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AU" i="1">
                                <a:latin typeface="Cambria Math" charset="0"/>
                              </a:rPr>
                              <m:t>𝜃</m:t>
                            </m:r>
                            <m:r>
                              <a:rPr lang="en-AU" i="1">
                                <a:latin typeface="Cambria Math" charset="0"/>
                              </a:rPr>
                              <m:t>=1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727" b="-2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94034" y="2007513"/>
                <a:ext cx="20749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𝑐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034" y="2007513"/>
                <a:ext cx="2074927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94034" y="2536431"/>
                <a:ext cx="1923860" cy="864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034" y="2536431"/>
                <a:ext cx="1923860" cy="86472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9303434" y="1909482"/>
            <a:ext cx="2143158" cy="1488723"/>
            <a:chOff x="9303434" y="1909482"/>
            <a:chExt cx="2143158" cy="1488723"/>
          </a:xfrm>
        </p:grpSpPr>
        <p:sp>
          <p:nvSpPr>
            <p:cNvPr id="11" name="Arc 10"/>
            <p:cNvSpPr/>
            <p:nvPr/>
          </p:nvSpPr>
          <p:spPr>
            <a:xfrm rot="3802239">
              <a:off x="9303434" y="2612097"/>
              <a:ext cx="599519" cy="599519"/>
            </a:xfrm>
            <a:prstGeom prst="arc">
              <a:avLst>
                <a:gd name="adj1" fmla="val 15354046"/>
                <a:gd name="adj2" fmla="val 1851139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ight Triangle 3"/>
            <p:cNvSpPr/>
            <p:nvPr/>
          </p:nvSpPr>
          <p:spPr>
            <a:xfrm flipH="1">
              <a:off x="9412941" y="1909482"/>
              <a:ext cx="1742739" cy="1057836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1155680" y="2222956"/>
                  <a:ext cx="29091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b="0" i="1" smtClean="0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5680" y="2222956"/>
                  <a:ext cx="290912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284310" y="2967318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b="0" i="1" smtClean="0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4310" y="2967318"/>
                  <a:ext cx="283604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0026034" y="2007513"/>
                  <a:ext cx="25827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b="0" i="1" smtClean="0">
                            <a:latin typeface="Cambria Math" charset="0"/>
                          </a:rPr>
                          <m:t>𝑐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6034" y="2007513"/>
                  <a:ext cx="258276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9923335" y="2592618"/>
                  <a:ext cx="29424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b="0" i="1" smtClean="0">
                            <a:latin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3335" y="2592618"/>
                  <a:ext cx="294247" cy="43088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" name="Straight Connector 13"/>
          <p:cNvCxnSpPr/>
          <p:nvPr/>
        </p:nvCxnSpPr>
        <p:spPr>
          <a:xfrm>
            <a:off x="6096000" y="1857512"/>
            <a:ext cx="0" cy="4347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624448" y="2168958"/>
                <a:ext cx="1441548" cy="5364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charset="0"/>
                            </a:rPr>
                            <m:t>𝑐</m:t>
                          </m:r>
                        </m:den>
                      </m:f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charset="0"/>
                            </a:rPr>
                            <m:t>in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448" y="2168958"/>
                <a:ext cx="1441548" cy="53649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624448" y="3314177"/>
                <a:ext cx="1484252" cy="616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charset="0"/>
                            </a:rPr>
                            <m:t>𝑐</m:t>
                          </m:r>
                        </m:den>
                      </m:f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charset="0"/>
                            </a:rPr>
                            <m:t>os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448" y="3314177"/>
                <a:ext cx="1484252" cy="61657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595716" y="3499186"/>
                <a:ext cx="2627194" cy="912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716" y="3499186"/>
                <a:ext cx="2627194" cy="91223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56634" y="4610809"/>
                <a:ext cx="3521285" cy="7399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i="1">
                                  <a:latin typeface="Cambria Math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it-IT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800" b="0" i="0" smtClean="0">
                                      <a:latin typeface="Cambria Math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it-IT" sz="2800" b="0" i="1" smtClean="0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it-IT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it-IT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it-IT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it-IT" sz="2800" b="0" i="1" smtClean="0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800" b="0" i="0" smtClean="0">
                                      <a:latin typeface="Cambria Math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it-IT" sz="2800" b="0" i="1" smtClean="0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it-IT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it-IT" sz="2800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34" y="4610809"/>
                <a:ext cx="3521285" cy="73994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241281" y="5204534"/>
                <a:ext cx="30223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i="1">
                              <a:latin typeface="Cambria Math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</m:func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</m:func>
                      <m:r>
                        <a:rPr lang="en-AU" sz="2800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281" y="5204534"/>
                <a:ext cx="3022366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066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  <p:bldP spid="16" grpId="0"/>
      <p:bldP spid="17" grpId="0"/>
      <p:bldP spid="18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Proof 2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i="1">
                            <a:latin typeface="Cambria Math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AU">
                                <a:latin typeface="Cambria Math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AU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AU" i="1">
                            <a:latin typeface="Cambria Math" charset="0"/>
                          </a:rPr>
                          <m:t>𝜃</m:t>
                        </m:r>
                      </m:e>
                    </m:func>
                    <m:r>
                      <a:rPr lang="en-AU" i="1">
                        <a:latin typeface="Cambria Math" charset="0"/>
                      </a:rPr>
                      <m:t>+1=</m:t>
                    </m:r>
                    <m:func>
                      <m:funcPr>
                        <m:ctrlPr>
                          <a:rPr lang="en-AU" i="1">
                            <a:latin typeface="Cambria Math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AU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AU">
                                <a:latin typeface="Cambria Math" charset="0"/>
                              </a:rPr>
                              <m:t>sec</m:t>
                            </m:r>
                          </m:e>
                          <m:sup>
                            <m:r>
                              <a:rPr lang="en-AU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AU" i="1">
                            <a:latin typeface="Cambria Math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727" b="-2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51433" y="2124780"/>
                <a:ext cx="30223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i="1">
                              <a:latin typeface="Cambria Math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</m:func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</m:func>
                      <m:r>
                        <a:rPr lang="en-AU" sz="2800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433" y="2124780"/>
                <a:ext cx="302236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74316" y="2854270"/>
                <a:ext cx="3838935" cy="8645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i="1">
                              <a:latin typeface="Cambria Math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i="1"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800" b="0" i="0" smtClean="0">
                                      <a:latin typeface="Cambria Math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800" b="0" i="0" smtClean="0">
                                      <a:latin typeface="Cambria Math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AU" sz="2800" b="0" i="0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800" b="0" i="0" smtClean="0">
                                      <a:latin typeface="Cambria Math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800" b="0" i="0" smtClean="0">
                                      <a:latin typeface="Cambria Math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AU" sz="2800" b="0" i="0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800" b="0" i="0" smtClean="0">
                                      <a:latin typeface="Cambria Math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316" y="2854270"/>
                <a:ext cx="3838935" cy="8645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61005" y="4233990"/>
                <a:ext cx="30522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1+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</m:func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charset="0"/>
                                </a:rPr>
                                <m:t>sec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005" y="4233990"/>
                <a:ext cx="3052246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61005" y="5056048"/>
                <a:ext cx="30522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i="1">
                              <a:latin typeface="Cambria Math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</m:func>
                      <m:r>
                        <a:rPr lang="en-AU" sz="2800" b="0" i="1" smtClean="0">
                          <a:latin typeface="Cambria Math" charset="0"/>
                        </a:rPr>
                        <m:t>+1=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charset="0"/>
                                </a:rPr>
                                <m:t>sec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005" y="5056048"/>
                <a:ext cx="3052246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21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Proof 3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i="1">
                            <a:latin typeface="Cambria Math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AU">
                                <a:latin typeface="Cambria Math" charset="0"/>
                              </a:rPr>
                              <m:t>cot</m:t>
                            </m:r>
                          </m:e>
                          <m:sup>
                            <m:r>
                              <a:rPr lang="en-AU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AU" i="1">
                            <a:latin typeface="Cambria Math" charset="0"/>
                          </a:rPr>
                          <m:t>𝜃</m:t>
                        </m:r>
                      </m:e>
                    </m:func>
                    <m:r>
                      <a:rPr lang="en-AU" i="1">
                        <a:latin typeface="Cambria Math" charset="0"/>
                      </a:rPr>
                      <m:t>+1=</m:t>
                    </m:r>
                    <m:func>
                      <m:funcPr>
                        <m:ctrlPr>
                          <a:rPr lang="en-AU" i="1">
                            <a:latin typeface="Cambria Math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AU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AU">
                                <a:latin typeface="Cambria Math" charset="0"/>
                              </a:rPr>
                              <m:t>cosec</m:t>
                            </m:r>
                          </m:e>
                          <m:sup>
                            <m:r>
                              <a:rPr lang="en-AU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AU" i="1">
                            <a:latin typeface="Cambria Math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727" b="-2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You have a go!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Proof 3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i="1">
                            <a:latin typeface="Cambria Math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AU">
                                <a:latin typeface="Cambria Math" charset="0"/>
                              </a:rPr>
                              <m:t>cot</m:t>
                            </m:r>
                          </m:e>
                          <m:sup>
                            <m:r>
                              <a:rPr lang="en-AU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AU" i="1">
                            <a:latin typeface="Cambria Math" charset="0"/>
                          </a:rPr>
                          <m:t>𝜃</m:t>
                        </m:r>
                      </m:e>
                    </m:func>
                    <m:r>
                      <a:rPr lang="en-AU" i="1">
                        <a:latin typeface="Cambria Math" charset="0"/>
                      </a:rPr>
                      <m:t>+1=</m:t>
                    </m:r>
                    <m:func>
                      <m:funcPr>
                        <m:ctrlPr>
                          <a:rPr lang="en-AU" i="1">
                            <a:latin typeface="Cambria Math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AU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AU">
                                <a:latin typeface="Cambria Math" charset="0"/>
                              </a:rPr>
                              <m:t>cosec</m:t>
                            </m:r>
                          </m:e>
                          <m:sup>
                            <m:r>
                              <a:rPr lang="en-AU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AU" i="1">
                            <a:latin typeface="Cambria Math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727" b="-2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61005" y="1845734"/>
                <a:ext cx="30522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i="1">
                              <a:latin typeface="Cambria Math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</m:func>
                      <m:r>
                        <a:rPr lang="en-AU" sz="2800" b="0" i="1" smtClean="0">
                          <a:latin typeface="Cambria Math" charset="0"/>
                        </a:rPr>
                        <m:t>+1=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charset="0"/>
                                </a:rPr>
                                <m:t>sec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005" y="1845734"/>
                <a:ext cx="305224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23367" y="2576203"/>
                <a:ext cx="3789884" cy="864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i="1">
                              <a:latin typeface="Cambria Math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i="1"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800" b="0" i="0" smtClean="0">
                                      <a:latin typeface="Cambria Math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800" b="0" i="0" smtClean="0">
                                      <a:latin typeface="Cambria Math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800" b="0" i="0" smtClean="0">
                                      <a:latin typeface="Cambria Math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800" b="0" i="0" smtClean="0">
                                      <a:latin typeface="Cambria Math" charset="0"/>
                                    </a:rPr>
                                    <m:t>sec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800" b="0" i="0" smtClean="0">
                                      <a:latin typeface="Cambria Math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367" y="2576203"/>
                <a:ext cx="3789884" cy="8645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61005" y="3521371"/>
                <a:ext cx="4384405" cy="8645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1+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charset="0"/>
                                </a:rPr>
                                <m:t>cot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</m:func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800" b="0" i="0" smtClean="0">
                                      <a:latin typeface="Cambria Math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×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800" b="0" i="0" smtClean="0">
                                      <a:latin typeface="Cambria Math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800" b="0" i="0" smtClean="0">
                                      <a:latin typeface="Cambria Math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005" y="3521371"/>
                <a:ext cx="4384405" cy="8645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20316" y="4634167"/>
                <a:ext cx="2992935" cy="809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1+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charset="0"/>
                                </a:rPr>
                                <m:t>cot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</m:func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800" b="0" i="0" smtClean="0">
                                      <a:latin typeface="Cambria Math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316" y="4634167"/>
                <a:ext cx="2992935" cy="80938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720316" y="5630653"/>
                <a:ext cx="339009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1+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charset="0"/>
                                </a:rPr>
                                <m:t>cot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</m:func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charset="0"/>
                                </a:rPr>
                                <m:t>cosec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316" y="5630653"/>
                <a:ext cx="3390095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41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Delta Workbook</a:t>
            </a:r>
          </a:p>
          <a:p>
            <a:r>
              <a:rPr lang="en-US" dirty="0"/>
              <a:t> </a:t>
            </a:r>
            <a:r>
              <a:rPr lang="en-US" dirty="0" smtClean="0"/>
              <a:t>   33.4, page 315</a:t>
            </a:r>
          </a:p>
          <a:p>
            <a:r>
              <a:rPr lang="en-US" dirty="0" smtClean="0"/>
              <a:t>    34.1-34.2, pages 320-321</a:t>
            </a:r>
          </a:p>
          <a:p>
            <a:r>
              <a:rPr lang="en-US" dirty="0" smtClean="0"/>
              <a:t>Workbook</a:t>
            </a:r>
          </a:p>
          <a:p>
            <a:r>
              <a:rPr lang="en-US" dirty="0"/>
              <a:t> </a:t>
            </a:r>
            <a:r>
              <a:rPr lang="en-US" dirty="0" smtClean="0"/>
              <a:t>   Pages 92-95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79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33600"/>
            <a:ext cx="10058400" cy="38792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Any Questions?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Delta </a:t>
            </a:r>
            <a:r>
              <a:rPr lang="en-US" sz="2800" dirty="0"/>
              <a:t>Workbook</a:t>
            </a:r>
          </a:p>
          <a:p>
            <a:r>
              <a:rPr lang="en-US" sz="2800"/>
              <a:t>    </a:t>
            </a:r>
            <a:r>
              <a:rPr lang="en-US" sz="2800" smtClean="0"/>
              <a:t>Exercises </a:t>
            </a:r>
            <a:r>
              <a:rPr lang="en-US" sz="2800" dirty="0" smtClean="0"/>
              <a:t>33.5, 34.1-34.2, 36.1-36.2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Workbook</a:t>
            </a:r>
          </a:p>
          <a:p>
            <a:r>
              <a:rPr lang="en-US" sz="2800" dirty="0"/>
              <a:t>    </a:t>
            </a:r>
            <a:r>
              <a:rPr lang="en-US" sz="2800" smtClean="0"/>
              <a:t>Pages 92-95, 115-117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196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527" y="1800114"/>
            <a:ext cx="1712693" cy="5992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84215" y="2697372"/>
            <a:ext cx="54553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This work is licensed under a Creative Commons Attribution-NonCommercial-ShareAlike 4.0 International License.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84215" y="5360418"/>
            <a:ext cx="54553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Aaron </a:t>
            </a:r>
            <a:r>
              <a:rPr lang="en-GB" sz="2800" dirty="0" err="1" smtClean="0"/>
              <a:t>Stockdill</a:t>
            </a:r>
            <a:endParaRPr lang="en-GB" sz="2800" dirty="0"/>
          </a:p>
          <a:p>
            <a:pPr algn="ctr"/>
            <a:r>
              <a:rPr lang="en-GB" sz="2800" dirty="0" smtClean="0"/>
              <a:t>2016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5544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Triangles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936376"/>
                <a:ext cx="10058400" cy="3932718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The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60°</m:t>
                    </m:r>
                  </m:oMath>
                </a14:m>
                <a:r>
                  <a:rPr lang="en-US" sz="2800" dirty="0" smtClean="0"/>
                  <a:t> triangle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936376"/>
                <a:ext cx="10058400" cy="3932718"/>
              </a:xfrm>
              <a:blipFill rotWithShape="0">
                <a:blip r:embed="rId2"/>
                <a:stretch>
                  <a:fillRect l="-1212" t="-2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714" y="1827010"/>
            <a:ext cx="3266572" cy="450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8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Triangles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097280" y="1936376"/>
                <a:ext cx="10058400" cy="393271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 smtClean="0"/>
                  <a:t>The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charset="0"/>
                      </a:rPr>
                      <m:t>4</m:t>
                    </m:r>
                    <m:r>
                      <a:rPr lang="en-AU" sz="2800" b="0" i="1" dirty="0" smtClean="0">
                        <a:latin typeface="Cambria Math" charset="0"/>
                      </a:rPr>
                      <m:t>5</m:t>
                    </m:r>
                    <m:r>
                      <a:rPr lang="en-US" sz="2800" i="1" dirty="0" smtClean="0">
                        <a:latin typeface="Cambria Math" charset="0"/>
                      </a:rPr>
                      <m:t>°</m:t>
                    </m:r>
                  </m:oMath>
                </a14:m>
                <a:r>
                  <a:rPr lang="en-US" sz="2800" dirty="0" smtClean="0"/>
                  <a:t> triangle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936376"/>
                <a:ext cx="10058400" cy="3932718"/>
              </a:xfrm>
              <a:prstGeom prst="rect">
                <a:avLst/>
              </a:prstGeom>
              <a:blipFill rotWithShape="0">
                <a:blip r:embed="rId2"/>
                <a:stretch>
                  <a:fillRect l="-1212" t="-2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171" y="1895930"/>
            <a:ext cx="4579658" cy="443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9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Triangles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097280" y="1936376"/>
                <a:ext cx="10058400" cy="393271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 smtClean="0"/>
                  <a:t>The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9</m:t>
                    </m:r>
                    <m:r>
                      <a:rPr lang="en-AU" sz="2800" b="0" i="1" dirty="0" smtClean="0">
                        <a:latin typeface="Cambria Math" charset="0"/>
                      </a:rPr>
                      <m:t>0</m:t>
                    </m:r>
                    <m:r>
                      <a:rPr lang="en-US" sz="2800" i="1" dirty="0" smtClean="0">
                        <a:latin typeface="Cambria Math" charset="0"/>
                      </a:rPr>
                      <m:t>°</m:t>
                    </m:r>
                  </m:oMath>
                </a14:m>
                <a:r>
                  <a:rPr lang="en-US" sz="2800" dirty="0" smtClean="0"/>
                  <a:t> “triangle”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936376"/>
                <a:ext cx="10058400" cy="3932718"/>
              </a:xfrm>
              <a:prstGeom prst="rect">
                <a:avLst/>
              </a:prstGeom>
              <a:blipFill rotWithShape="0">
                <a:blip r:embed="rId2"/>
                <a:stretch>
                  <a:fillRect l="-1212" t="-2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075" y="1785339"/>
            <a:ext cx="3297850" cy="45460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280187" y="471704"/>
            <a:ext cx="2485828" cy="646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This triangle is not on your </a:t>
            </a:r>
            <a:r>
              <a:rPr lang="en-AU" smtClean="0"/>
              <a:t>formula sheet!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71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03370" y="1857164"/>
                <a:ext cx="2388870" cy="4023360"/>
              </a:xfrm>
            </p:spPr>
            <p:txBody>
              <a:bodyPr>
                <a:normAutofit/>
              </a:bodyPr>
              <a:lstStyle/>
              <a:p>
                <a:pPr algn="r"/>
                <a:endParaRPr lang="en-AU" sz="2800" b="0" i="1" dirty="0" smtClean="0">
                  <a:latin typeface="Cambria Math" charset="0"/>
                </a:endParaRPr>
              </a:p>
              <a:p>
                <a:pPr algn="r"/>
                <a14:m>
                  <m:oMath xmlns:m="http://schemas.openxmlformats.org/officeDocument/2006/math">
                    <m:func>
                      <m:funcPr>
                        <m:ctrlPr>
                          <a:rPr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AU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AU" sz="2800" b="0" i="1" smtClean="0">
                                    <a:latin typeface="Cambria Math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AU" sz="2800" b="0" i="1" smtClean="0">
                                    <a:latin typeface="Cambria Math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AU" sz="2800" b="0" i="1" smtClean="0">
                        <a:latin typeface="Cambria Math" charset="0"/>
                      </a:rPr>
                      <m:t>=</m:t>
                    </m:r>
                  </m:oMath>
                </a14:m>
                <a:endParaRPr lang="en-US" sz="2800" dirty="0" smtClean="0"/>
              </a:p>
              <a:p>
                <a:pPr algn="r"/>
                <a14:m>
                  <m:oMath xmlns:m="http://schemas.openxmlformats.org/officeDocument/2006/math">
                    <m:func>
                      <m:funcPr>
                        <m:ctrlPr>
                          <a:rPr i="1">
                            <a:latin typeface="Cambria Math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AU" sz="2800" b="0" i="0" smtClean="0">
                                <a:latin typeface="Cambria Math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AU" sz="2800" b="0" i="1" smtClean="0">
                                <a:latin typeface="Cambria Math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AU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AU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AU" sz="2800" b="0" i="1" smtClean="0"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AU" sz="28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  <m:r>
                          <a:rPr lang="en-AU" sz="2800" b="0" i="1" smtClean="0">
                            <a:latin typeface="Cambria Math" charset="0"/>
                          </a:rPr>
                          <m:t>=</m:t>
                        </m:r>
                      </m:e>
                    </m:func>
                  </m:oMath>
                </a14:m>
                <a:endParaRPr lang="en-AU" sz="2800" b="0" i="1" dirty="0" smtClean="0">
                  <a:latin typeface="Cambria Math" charset="0"/>
                </a:endParaRPr>
              </a:p>
              <a:p>
                <a:pPr algn="r"/>
                <a14:m>
                  <m:oMath xmlns:m="http://schemas.openxmlformats.org/officeDocument/2006/math">
                    <m:func>
                      <m:funcPr>
                        <m:ctrlPr>
                          <a:rPr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AU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AU" sz="2800" b="0" i="1" smtClean="0">
                                    <a:latin typeface="Cambria Math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AU" sz="2800" b="0" i="1" smtClean="0">
                                    <a:latin typeface="Cambria Math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AU" sz="2800" b="0" i="1" smtClean="0">
                        <a:latin typeface="Cambria Math" charset="0"/>
                      </a:rPr>
                      <m:t>=</m:t>
                    </m:r>
                  </m:oMath>
                </a14:m>
                <a:endParaRPr lang="en-US" sz="2800" dirty="0" smtClean="0"/>
              </a:p>
              <a:p>
                <a:pPr algn="r"/>
                <a14:m>
                  <m:oMath xmlns:m="http://schemas.openxmlformats.org/officeDocument/2006/math">
                    <m:func>
                      <m:funcPr>
                        <m:ctrlPr>
                          <a:rPr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AU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AU" sz="2800" b="0" i="1" smtClean="0">
                                    <a:latin typeface="Cambria Math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AU" sz="2800" b="0" i="1" smtClean="0">
                                    <a:latin typeface="Cambria Math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AU" sz="2800" b="0" i="1" smtClean="0">
                        <a:latin typeface="Cambria Math" charset="0"/>
                      </a:rPr>
                      <m:t>=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03370" y="1857164"/>
                <a:ext cx="2388870" cy="402336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6492240" y="1988820"/>
                <a:ext cx="2388870" cy="469076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 sz="2800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i="1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AU" sz="2800" b="0" i="1" smtClean="0">
                            <a:latin typeface="Cambria Math" charset="0"/>
                          </a:rPr>
                          <m:t>3</m:t>
                        </m:r>
                      </m:e>
                    </m:rad>
                  </m:oMath>
                </a14:m>
                <a:endParaRPr lang="en-US" sz="100" dirty="0" smtClean="0"/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charset="0"/>
                          </a:rPr>
                          <m:t>𝜋</m:t>
                        </m:r>
                      </m:num>
                      <m:den>
                        <m:r>
                          <a:rPr lang="en-AU" sz="2800" b="0" i="1" smtClean="0">
                            <a:latin typeface="Cambria Math" charset="0"/>
                          </a:rPr>
                          <m:t>4</m:t>
                        </m:r>
                      </m:den>
                    </m:f>
                  </m:oMath>
                </a14:m>
                <a:endParaRPr lang="en-AU" sz="2800" i="1" dirty="0" smtClean="0">
                  <a:latin typeface="Cambria Math" charset="0"/>
                </a:endParaRPr>
              </a:p>
              <a:p>
                <a:endParaRPr lang="en-AU" sz="100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i="1">
                            <a:latin typeface="Cambria Math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i="1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AU" sz="2800" b="0" i="1" smtClean="0">
                                <a:latin typeface="Cambria Math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AU" sz="2800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endParaRPr lang="en-AU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AU" sz="2800" b="0" i="1" smtClean="0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AU" sz="2800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240" y="1988820"/>
                <a:ext cx="2388870" cy="46907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74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Exact Solutions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800" dirty="0" smtClean="0"/>
              </a:p>
              <a:p>
                <a:r>
                  <a:rPr lang="en-US" sz="2800" dirty="0" smtClean="0"/>
                  <a:t>If a questions asks for an exact solution, writing something like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4.712</m:t>
                    </m:r>
                    <m:r>
                      <a:rPr lang="en-AU" sz="2800" b="0" i="1" dirty="0" smtClean="0">
                        <a:latin typeface="Cambria Math" charset="0"/>
                      </a:rPr>
                      <m:t>39</m:t>
                    </m:r>
                    <m:r>
                      <a:rPr lang="en-US" sz="2800" i="1" dirty="0" smtClean="0">
                        <a:latin typeface="Cambria Math" charset="0"/>
                      </a:rPr>
                      <m:t> (</m:t>
                    </m:r>
                    <m:r>
                      <a:rPr lang="en-AU" sz="2800" b="0" i="1" dirty="0" smtClean="0">
                        <a:latin typeface="Cambria Math" charset="0"/>
                      </a:rPr>
                      <m:t>5</m:t>
                    </m:r>
                    <m:r>
                      <a:rPr lang="en-US" sz="2800" i="1" dirty="0" smtClean="0">
                        <a:latin typeface="Cambria Math" charset="0"/>
                      </a:rPr>
                      <m:t> </m:t>
                    </m:r>
                    <m:r>
                      <a:rPr lang="en-AU" sz="2800" b="0" i="1" dirty="0" smtClean="0">
                        <a:latin typeface="Cambria Math" charset="0"/>
                      </a:rPr>
                      <m:t>𝑑𝑝</m:t>
                    </m:r>
                    <m:r>
                      <a:rPr lang="en-US" sz="2800" i="1" dirty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 is not acceptable</a:t>
                </a:r>
              </a:p>
              <a:p>
                <a:r>
                  <a:rPr lang="en-US" sz="2800" dirty="0" smtClean="0"/>
                  <a:t>You would be expected to write  </a:t>
                </a:r>
                <a14:m>
                  <m:oMath xmlns:m="http://schemas.openxmlformats.org/officeDocument/2006/math">
                    <m:f>
                      <m:fPr>
                        <m:ctrlPr>
                          <a:rPr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charset="0"/>
                          </a:rPr>
                          <m:t>3</m:t>
                        </m:r>
                        <m:r>
                          <a:rPr lang="en-AU" sz="2800" b="0" i="1" smtClean="0">
                            <a:latin typeface="Cambria Math" charset="0"/>
                          </a:rPr>
                          <m:t>𝜋</m:t>
                        </m:r>
                      </m:num>
                      <m:den>
                        <m:r>
                          <a:rPr lang="en-AU" sz="2800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How did I know this was the exact version?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74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Exact Solutions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023353"/>
                <a:ext cx="10058400" cy="4280170"/>
              </a:xfrm>
            </p:spPr>
            <p:txBody>
              <a:bodyPr>
                <a:noAutofit/>
              </a:bodyPr>
              <a:lstStyle/>
              <a:p>
                <a:r>
                  <a:rPr lang="en-US" sz="2800" b="1" dirty="0" smtClean="0"/>
                  <a:t>In theory:</a:t>
                </a:r>
              </a:p>
              <a:p>
                <a:r>
                  <a:rPr lang="en-US" sz="2800" dirty="0" smtClean="0"/>
                  <a:t>I completed all the calculations up that point without a calculator</a:t>
                </a:r>
              </a:p>
              <a:p>
                <a:endParaRPr lang="en-US" sz="2800" b="1" dirty="0" smtClean="0"/>
              </a:p>
              <a:p>
                <a:r>
                  <a:rPr lang="en-US" sz="2800" b="1" dirty="0" smtClean="0"/>
                  <a:t>In practice:</a:t>
                </a:r>
              </a:p>
              <a:p>
                <a:r>
                  <a:rPr lang="en-US" sz="2800" dirty="0" smtClean="0"/>
                  <a:t>I used a calculator, got a gross number, and thought:</a:t>
                </a:r>
                <a:endParaRPr lang="en-US" sz="2800" dirty="0"/>
              </a:p>
              <a:p>
                <a:r>
                  <a:rPr lang="en-US" sz="2800" dirty="0" smtClean="0"/>
                  <a:t>        What if I divide by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en-US" sz="2800" dirty="0" smtClean="0"/>
                  <a:t>?</a:t>
                </a:r>
              </a:p>
              <a:p>
                <a:r>
                  <a:rPr lang="en-US" sz="2800" dirty="0"/>
                  <a:t> </a:t>
                </a:r>
                <a:r>
                  <a:rPr lang="en-US" sz="2800" dirty="0" smtClean="0"/>
                  <a:t>       What if I square it?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023353"/>
                <a:ext cx="10058400" cy="4280170"/>
              </a:xfrm>
              <a:blipFill rotWithShape="0">
                <a:blip r:embed="rId2"/>
                <a:stretch>
                  <a:fillRect l="-1212" t="-2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96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69055" y="2423160"/>
                <a:ext cx="31171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2800" i="1" smtClean="0">
                          <a:latin typeface="Cambria Math" charset="0"/>
                        </a:rPr>
                        <m:t>0.707106781</m:t>
                      </m:r>
                      <m:r>
                        <a:rPr lang="en-AU" sz="2800" b="0" i="1" smtClean="0">
                          <a:latin typeface="Cambria Math" charset="0"/>
                        </a:rPr>
                        <m:t>4…=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055" y="2423160"/>
                <a:ext cx="3117135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986190" y="2193609"/>
                <a:ext cx="516359" cy="889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2800" i="1" smtClean="0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190" y="2193609"/>
                <a:ext cx="516359" cy="8899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69055" y="3539845"/>
                <a:ext cx="31171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2800" i="1">
                          <a:latin typeface="Cambria Math" charset="0"/>
                        </a:rPr>
                        <m:t>0.7853981634</m:t>
                      </m:r>
                      <m:r>
                        <a:rPr lang="en-AU" sz="2800" b="0" i="1" smtClean="0">
                          <a:latin typeface="Cambria Math" charset="0"/>
                        </a:rPr>
                        <m:t>…=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055" y="3539845"/>
                <a:ext cx="3117135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986190" y="3367444"/>
                <a:ext cx="302647" cy="7321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190" y="3367444"/>
                <a:ext cx="302647" cy="73212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69055" y="4558638"/>
                <a:ext cx="31171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800" i="1">
                          <a:latin typeface="Cambria Math" charset="0"/>
                        </a:rPr>
                        <m:t>1.8325957146</m:t>
                      </m:r>
                      <m:r>
                        <a:rPr lang="en-AU" sz="2800" b="0" i="1" smtClean="0">
                          <a:latin typeface="Cambria Math" charset="0"/>
                        </a:rPr>
                        <m:t>…=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055" y="4558638"/>
                <a:ext cx="3117135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986190" y="4340517"/>
                <a:ext cx="501419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7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190" y="4340517"/>
                <a:ext cx="501419" cy="8066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28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theme/theme1.xml><?xml version="1.0" encoding="utf-8"?>
<a:theme xmlns:a="http://schemas.openxmlformats.org/drawingml/2006/main" name="Retrospec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3303</TotalTime>
  <Words>568</Words>
  <Application>Microsoft Macintosh PowerPoint</Application>
  <PresentationFormat>Widescreen</PresentationFormat>
  <Paragraphs>180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Calibri Light</vt:lpstr>
      <vt:lpstr>Cambria Math</vt:lpstr>
      <vt:lpstr>Retrospect</vt:lpstr>
      <vt:lpstr>Trigonometry</vt:lpstr>
      <vt:lpstr>Magic Triangles</vt:lpstr>
      <vt:lpstr>Magic Triangles</vt:lpstr>
      <vt:lpstr>Magic Triangles</vt:lpstr>
      <vt:lpstr>Magic Triangles</vt:lpstr>
      <vt:lpstr>Example</vt:lpstr>
      <vt:lpstr>Exact Solutions</vt:lpstr>
      <vt:lpstr>Exact Solutions</vt:lpstr>
      <vt:lpstr>Example</vt:lpstr>
      <vt:lpstr>Sine and Cosine Rule</vt:lpstr>
      <vt:lpstr>Sine and Cosine Rule</vt:lpstr>
      <vt:lpstr>Example 1</vt:lpstr>
      <vt:lpstr>Example 1</vt:lpstr>
      <vt:lpstr>Example 2</vt:lpstr>
      <vt:lpstr>Example 2</vt:lpstr>
      <vt:lpstr>Practice</vt:lpstr>
      <vt:lpstr>Reciprocal Functions</vt:lpstr>
      <vt:lpstr>Reciprocal Functions</vt:lpstr>
      <vt:lpstr>Trigonometric Identities</vt:lpstr>
      <vt:lpstr>Proof 1    cos^2⁡〖θ+sin^2⁡〖θ=1〗 〗</vt:lpstr>
      <vt:lpstr>Proof 2    tan^2⁡θ+1=sec^2⁡θ</vt:lpstr>
      <vt:lpstr>Proof 3    cot^2⁡θ+1=cosec^2⁡θ</vt:lpstr>
      <vt:lpstr>Proof 3    cot^2⁡θ+1=cosec^2⁡θ</vt:lpstr>
      <vt:lpstr>Practice</vt:lpstr>
      <vt:lpstr>Do Now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Stockdill</dc:creator>
  <cp:lastModifiedBy>Aaron Stockdill</cp:lastModifiedBy>
  <cp:revision>46</cp:revision>
  <cp:lastPrinted>2016-04-15T04:03:05Z</cp:lastPrinted>
  <dcterms:created xsi:type="dcterms:W3CDTF">2016-01-16T03:15:06Z</dcterms:created>
  <dcterms:modified xsi:type="dcterms:W3CDTF">2016-04-17T00:57:44Z</dcterms:modified>
</cp:coreProperties>
</file>