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8" r:id="rId7"/>
    <p:sldId id="275" r:id="rId8"/>
    <p:sldId id="276" r:id="rId9"/>
    <p:sldId id="277" r:id="rId10"/>
    <p:sldId id="278" r:id="rId11"/>
    <p:sldId id="279" r:id="rId12"/>
    <p:sldId id="263" r:id="rId13"/>
    <p:sldId id="264" r:id="rId14"/>
    <p:sldId id="265" r:id="rId15"/>
    <p:sldId id="266" r:id="rId16"/>
    <p:sldId id="267" r:id="rId17"/>
    <p:sldId id="282" r:id="rId18"/>
    <p:sldId id="269" r:id="rId19"/>
    <p:sldId id="270" r:id="rId20"/>
    <p:sldId id="271" r:id="rId21"/>
    <p:sldId id="272" r:id="rId22"/>
    <p:sldId id="273" r:id="rId23"/>
    <p:sldId id="280" r:id="rId24"/>
    <p:sldId id="274" r:id="rId25"/>
    <p:sldId id="2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CE833-4F9C-6C4D-91ED-64D1D63EB1A4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632D0-831F-3344-A2C3-85FD3D5C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632D0-831F-3344-A2C3-85FD3D5CB8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632D0-831F-3344-A2C3-85FD3D5CB8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example of an</a:t>
            </a:r>
            <a:r>
              <a:rPr lang="en-US" baseline="0" dirty="0" smtClean="0"/>
              <a:t> image generated by a ray-tracer, made by Aaron Stockdill. The code makes extensive use of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632D0-831F-3344-A2C3-85FD3D5CB8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4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could be done other ways, but we’re going to use </a:t>
            </a:r>
            <a:r>
              <a:rPr lang="en-US" dirty="0" err="1" smtClean="0"/>
              <a:t>normals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All ways eventually result in solving 2x^3 – 15x – 9 = 0, so they aren’t “easier”.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632D0-831F-3344-A2C3-85FD3D5CB8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632D0-831F-3344-A2C3-85FD3D5CB8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632D0-831F-3344-A2C3-85FD3D5CB8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5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picture of what’s going on,</a:t>
            </a:r>
            <a:r>
              <a:rPr lang="en-US" baseline="0" dirty="0" smtClean="0"/>
              <a:t> the three solutions, and a description of what</a:t>
            </a:r>
            <a:r>
              <a:rPr lang="uk-UA" baseline="0" dirty="0" smtClean="0"/>
              <a:t>’</a:t>
            </a:r>
            <a:r>
              <a:rPr lang="en-US" baseline="0" dirty="0" smtClean="0"/>
              <a:t>s going on:</a:t>
            </a:r>
          </a:p>
          <a:p>
            <a:r>
              <a:rPr lang="en-US" baseline="0" dirty="0" smtClean="0"/>
              <a:t>	Minima mean that if you go along the curve in either direction you get farther away</a:t>
            </a:r>
          </a:p>
          <a:p>
            <a:r>
              <a:rPr lang="en-US" baseline="0" dirty="0" smtClean="0"/>
              <a:t>	Maxima mean that if you go along the curve in either direction you get closer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632D0-831F-3344-A2C3-85FD3D5CB8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6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1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5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7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30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8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3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1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2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6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5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openxmlformats.org/officeDocument/2006/relationships/image" Target="../media/image180.png"/><Relationship Id="rId5" Type="http://schemas.openxmlformats.org/officeDocument/2006/relationships/image" Target="../media/image190.png"/><Relationship Id="rId6" Type="http://schemas.openxmlformats.org/officeDocument/2006/relationships/image" Target="../media/image200.png"/><Relationship Id="rId7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4" Type="http://schemas.openxmlformats.org/officeDocument/2006/relationships/image" Target="../media/image230.png"/><Relationship Id="rId5" Type="http://schemas.openxmlformats.org/officeDocument/2006/relationships/image" Target="../media/image240.png"/><Relationship Id="rId6" Type="http://schemas.openxmlformats.org/officeDocument/2006/relationships/image" Target="../media/image250.png"/><Relationship Id="rId7" Type="http://schemas.openxmlformats.org/officeDocument/2006/relationships/image" Target="../media/image260.png"/><Relationship Id="rId8" Type="http://schemas.openxmlformats.org/officeDocument/2006/relationships/image" Target="../media/image270.png"/><Relationship Id="rId9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4" Type="http://schemas.openxmlformats.org/officeDocument/2006/relationships/image" Target="../media/image230.png"/><Relationship Id="rId5" Type="http://schemas.openxmlformats.org/officeDocument/2006/relationships/image" Target="../media/image290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4" Type="http://schemas.openxmlformats.org/officeDocument/2006/relationships/image" Target="../media/image230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Parametric Differentiation, Tangents and </a:t>
            </a:r>
            <a:r>
              <a:rPr lang="en-US" dirty="0" err="1" smtClean="0"/>
              <a:t>Normals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351776" cy="4023360"/>
              </a:xfrm>
            </p:spPr>
            <p:txBody>
              <a:bodyPr/>
              <a:lstStyle/>
              <a:p>
                <a:r>
                  <a:rPr lang="en-US" dirty="0" smtClean="0"/>
                  <a:t>Find the second derivative of the ellipse given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  <m:r>
                      <a:rPr lang="en-US" i="1" dirty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b="0" i="1" dirty="0" smtClean="0">
                            <a:latin typeface="Cambria Math" charset="0"/>
                          </a:rPr>
                          <m:t>3</m:t>
                        </m:r>
                        <m:r>
                          <a:rPr lang="en-US" i="1" dirty="0">
                            <a:latin typeface="Cambria Math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𝑦</m:t>
                    </m:r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sin</m:t>
                    </m:r>
                    <m:r>
                      <a:rPr lang="en-US" i="1" dirty="0">
                        <a:latin typeface="Cambria Math" charset="0"/>
                      </a:rPr>
                      <m:t>⁡2</m:t>
                    </m:r>
                    <m:r>
                      <a:rPr lang="en-US" i="1" dirty="0">
                        <a:latin typeface="Cambria Math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351776" cy="4023360"/>
              </a:xfrm>
              <a:blipFill rotWithShape="0">
                <a:blip r:embed="rId2"/>
                <a:stretch>
                  <a:fillRect l="-1658" t="-2576" r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13029" y="2992818"/>
                <a:ext cx="8072403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−3</m:t>
                          </m:r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12</m:t>
                          </m:r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+18</m:t>
                          </m:r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9</m:t>
                          </m:r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29" y="2992818"/>
                <a:ext cx="8072403" cy="8645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4197" y="4430956"/>
                <a:ext cx="5758243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6</m:t>
                          </m:r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9</m:t>
                          </m:r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197" y="4430956"/>
                <a:ext cx="5758243" cy="864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15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Delta Workbook</a:t>
            </a:r>
          </a:p>
          <a:p>
            <a:r>
              <a:rPr lang="en-US" dirty="0"/>
              <a:t>    </a:t>
            </a:r>
            <a:r>
              <a:rPr lang="en-US" dirty="0" smtClean="0"/>
              <a:t>Exercises 15.1-15.4, pp147-155</a:t>
            </a:r>
          </a:p>
          <a:p>
            <a:r>
              <a:rPr lang="en-US" dirty="0" smtClean="0"/>
              <a:t>Workbook</a:t>
            </a:r>
            <a:endParaRPr lang="en-US" dirty="0"/>
          </a:p>
          <a:p>
            <a:r>
              <a:rPr lang="en-US" dirty="0"/>
              <a:t>    Pages </a:t>
            </a:r>
            <a:r>
              <a:rPr lang="en-US" dirty="0" smtClean="0"/>
              <a:t>44-46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Tangents and </a:t>
            </a:r>
            <a:r>
              <a:rPr lang="en-US" dirty="0" err="1" smtClean="0"/>
              <a:t>Normals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tangent is a straight line touching and parallel to a curve at a specific point.</a:t>
            </a:r>
          </a:p>
          <a:p>
            <a:endParaRPr lang="en-US" dirty="0"/>
          </a:p>
          <a:p>
            <a:r>
              <a:rPr lang="en-US" dirty="0" smtClean="0"/>
              <a:t>A normal is a straight line touching and perpendicular to a curve at a specific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Tangents and </a:t>
            </a:r>
            <a:r>
              <a:rPr lang="en-US" dirty="0" err="1" smtClean="0"/>
              <a:t>Normals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891118" y="2539893"/>
            <a:ext cx="4679577" cy="3454208"/>
          </a:xfrm>
          <a:custGeom>
            <a:avLst/>
            <a:gdLst>
              <a:gd name="connsiteX0" fmla="*/ 0 w 4679577"/>
              <a:gd name="connsiteY0" fmla="*/ 1359754 h 3454208"/>
              <a:gd name="connsiteX1" fmla="*/ 1653988 w 4679577"/>
              <a:gd name="connsiteY1" fmla="*/ 68837 h 3454208"/>
              <a:gd name="connsiteX2" fmla="*/ 3106271 w 4679577"/>
              <a:gd name="connsiteY2" fmla="*/ 3228895 h 3454208"/>
              <a:gd name="connsiteX3" fmla="*/ 4679577 w 4679577"/>
              <a:gd name="connsiteY3" fmla="*/ 3202001 h 345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577" h="3454208">
                <a:moveTo>
                  <a:pt x="0" y="1359754"/>
                </a:moveTo>
                <a:cubicBezTo>
                  <a:pt x="568138" y="558533"/>
                  <a:pt x="1136276" y="-242687"/>
                  <a:pt x="1653988" y="68837"/>
                </a:cubicBezTo>
                <a:cubicBezTo>
                  <a:pt x="2171700" y="380360"/>
                  <a:pt x="2602006" y="2706701"/>
                  <a:pt x="3106271" y="3228895"/>
                </a:cubicBezTo>
                <a:cubicBezTo>
                  <a:pt x="3610536" y="3751089"/>
                  <a:pt x="4679577" y="3202001"/>
                  <a:pt x="4679577" y="32020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464561" y="1963271"/>
            <a:ext cx="4966745" cy="28849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81537" y="1777701"/>
            <a:ext cx="2407322" cy="40766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39358" y="4119079"/>
            <a:ext cx="134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Tangent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1118" y="527916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Normal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675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Tangents and </a:t>
            </a:r>
            <a:r>
              <a:rPr lang="en-US" dirty="0" err="1" smtClean="0"/>
              <a:t>Normals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Equation of tangent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AU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  <m:r>
                      <a:rPr lang="en-AU" b="0" i="1" smtClean="0">
                        <a:latin typeface="Cambria Math" charset="0"/>
                      </a:rPr>
                      <m:t> −</m:t>
                    </m:r>
                    <m:r>
                      <a:rPr lang="en-AU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AU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 charset="0"/>
                      </a:rPr>
                      <m:t>×(</m:t>
                    </m:r>
                    <m:r>
                      <a:rPr lang="en-AU" b="0" i="1" smtClean="0">
                        <a:latin typeface="Cambria Math" charset="0"/>
                      </a:rPr>
                      <m:t>𝑥</m:t>
                    </m:r>
                    <m:r>
                      <a:rPr lang="en-AU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r>
                  <a:rPr lang="en-US" dirty="0" smtClean="0"/>
                  <a:t>Equation of normal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  <m:r>
                      <a:rPr lang="en-AU" b="0" i="1" smtClean="0">
                        <a:latin typeface="Cambria Math" charset="0"/>
                      </a:rPr>
                      <m:t> −</m:t>
                    </m:r>
                    <m:r>
                      <a:rPr lang="en-AU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AU" b="0" i="1" smtClean="0">
                        <a:latin typeface="Cambria Math" charset="0"/>
                      </a:rPr>
                      <m:t>×(</m:t>
                    </m:r>
                    <m:r>
                      <a:rPr lang="en-AU" b="0" i="1" smtClean="0">
                        <a:latin typeface="Cambria Math" charset="0"/>
                      </a:rPr>
                      <m:t>𝑥</m:t>
                    </m:r>
                    <m:r>
                      <a:rPr lang="en-AU" b="0" i="1" smtClean="0">
                        <a:latin typeface="Cambria Math" charset="0"/>
                      </a:rPr>
                      <m:t> −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280" y="5345874"/>
                <a:ext cx="1005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404040"/>
                    </a:solidFill>
                  </a:rPr>
                  <a:t>Both of these are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–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𝑚</m:t>
                    </m:r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–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rgbClr val="404040"/>
                    </a:solidFill>
                  </a:rPr>
                  <a:t> with specific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endParaRPr lang="en-US" sz="28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345874"/>
                <a:ext cx="1005840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21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Tangents and </a:t>
            </a:r>
            <a:r>
              <a:rPr lang="en-US" dirty="0" err="1" smtClean="0"/>
              <a:t>Normals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What are tangents used for?</a:t>
            </a:r>
          </a:p>
          <a:p>
            <a:r>
              <a:rPr lang="en-AU" dirty="0" smtClean="0"/>
              <a:t>    Visualising Gradients</a:t>
            </a:r>
          </a:p>
          <a:p>
            <a:r>
              <a:rPr lang="en-AU" dirty="0"/>
              <a:t> </a:t>
            </a:r>
            <a:r>
              <a:rPr lang="en-AU" dirty="0" smtClean="0"/>
              <a:t>   Geometry</a:t>
            </a:r>
          </a:p>
          <a:p>
            <a:r>
              <a:rPr lang="en-AU" dirty="0" smtClean="0"/>
              <a:t>    Physics (particularly slipping and breaking)</a:t>
            </a:r>
          </a:p>
          <a:p>
            <a:r>
              <a:rPr lang="en-AU" dirty="0"/>
              <a:t> </a:t>
            </a:r>
            <a:r>
              <a:rPr lang="en-AU" dirty="0" smtClean="0"/>
              <a:t>   Economics (particularly interpolation)</a:t>
            </a:r>
          </a:p>
        </p:txBody>
      </p:sp>
    </p:spTree>
    <p:extLst>
      <p:ext uri="{BB962C8B-B14F-4D97-AF65-F5344CB8AC3E}">
        <p14:creationId xmlns:p14="http://schemas.microsoft.com/office/powerpoint/2010/main" val="183591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Tangents and </a:t>
            </a:r>
            <a:r>
              <a:rPr lang="en-US" dirty="0" err="1" smtClean="0"/>
              <a:t>Normals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are </a:t>
            </a:r>
            <a:r>
              <a:rPr lang="en-US" dirty="0" err="1" smtClean="0"/>
              <a:t>normals</a:t>
            </a:r>
            <a:r>
              <a:rPr lang="en-US" dirty="0" smtClean="0"/>
              <a:t> used for?</a:t>
            </a:r>
          </a:p>
          <a:p>
            <a:r>
              <a:rPr lang="en-US" dirty="0"/>
              <a:t> </a:t>
            </a:r>
            <a:r>
              <a:rPr lang="en-US" dirty="0" smtClean="0"/>
              <a:t>   Geometry (particularly ‘nearest point’ calculations)</a:t>
            </a:r>
          </a:p>
          <a:p>
            <a:r>
              <a:rPr lang="en-US" dirty="0"/>
              <a:t> </a:t>
            </a:r>
            <a:r>
              <a:rPr lang="en-US" dirty="0" smtClean="0"/>
              <a:t>   Computer Graphics (particularly for ‘raytracing’)</a:t>
            </a:r>
          </a:p>
          <a:p>
            <a:r>
              <a:rPr lang="en-US" dirty="0"/>
              <a:t> </a:t>
            </a:r>
            <a:r>
              <a:rPr lang="en-US" dirty="0" smtClean="0"/>
              <a:t>   Physics (particularly forces like friction and support)</a:t>
            </a:r>
          </a:p>
          <a:p>
            <a:r>
              <a:rPr lang="en-US" dirty="0"/>
              <a:t> </a:t>
            </a:r>
            <a:r>
              <a:rPr lang="en-US" dirty="0" smtClean="0"/>
              <a:t>   When the tangent is undefined</a:t>
            </a:r>
          </a:p>
        </p:txBody>
      </p:sp>
    </p:spTree>
    <p:extLst>
      <p:ext uri="{BB962C8B-B14F-4D97-AF65-F5344CB8AC3E}">
        <p14:creationId xmlns:p14="http://schemas.microsoft.com/office/powerpoint/2010/main" val="961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29" y="189184"/>
            <a:ext cx="5993142" cy="62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tangent to the function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  <m:r>
                      <a:rPr lang="en-AU" b="0" i="1" smtClean="0">
                        <a:latin typeface="Cambria Math" charset="0"/>
                      </a:rPr>
                      <m:t>=(</m:t>
                    </m:r>
                    <m:sSup>
                      <m:sSup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charset="0"/>
                      </a:rPr>
                      <m:t>+3)(4</m:t>
                    </m:r>
                    <m:r>
                      <a:rPr lang="en-AU" b="0" i="1" smtClean="0">
                        <a:latin typeface="Cambria Math" charset="0"/>
                      </a:rPr>
                      <m:t>𝑥</m:t>
                    </m:r>
                    <m:r>
                      <a:rPr lang="en-AU" b="0" i="1" smtClean="0">
                        <a:latin typeface="Cambria Math" charset="0"/>
                      </a:rPr>
                      <m:t>−1)</m:t>
                    </m:r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  <m:r>
                      <a:rPr lang="en-US" i="1" dirty="0" smtClean="0">
                        <a:latin typeface="Cambria Math" charset="0"/>
                      </a:rPr>
                      <m:t>=3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0136" y="2423160"/>
                <a:ext cx="6922008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AU" sz="2800" b="0" dirty="0" smtClean="0">
                  <a:solidFill>
                    <a:srgbClr val="40404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4×3−1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=12 ×11=132 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136" y="2423160"/>
                <a:ext cx="6922008" cy="861774"/>
              </a:xfrm>
              <a:prstGeom prst="rect">
                <a:avLst/>
              </a:prstGeom>
              <a:blipFill rotWithShape="0">
                <a:blip r:embed="rId3"/>
                <a:stretch>
                  <a:fillRect l="-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86128" y="3448392"/>
                <a:ext cx="10479024" cy="818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𝑥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+4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+3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=12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−2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+12</m:t>
                      </m:r>
                    </m:oMath>
                  </m:oMathPara>
                </a14:m>
                <a:endParaRPr lang="en-US" sz="28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28" y="3448392"/>
                <a:ext cx="10479024" cy="8180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8720" y="4374810"/>
                <a:ext cx="9491472" cy="1017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hr-HR" sz="280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=3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=12×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−2×3+12=108 −6+12=114=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28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4374810"/>
                <a:ext cx="9491472" cy="10170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2728" y="5473649"/>
                <a:ext cx="53949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28" y="5473649"/>
                <a:ext cx="5394960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47688" y="5492394"/>
                <a:ext cx="53949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=114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−210</m:t>
                      </m:r>
                    </m:oMath>
                  </m:oMathPara>
                </a14:m>
                <a:endParaRPr lang="en-US" sz="28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88" y="5492394"/>
                <a:ext cx="5394960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06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point on the curve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𝑦</m:t>
                    </m:r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AU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charset="0"/>
                      </a:rPr>
                      <m:t>+4</m:t>
                    </m:r>
                  </m:oMath>
                </a14:m>
                <a:r>
                  <a:rPr lang="en-US" dirty="0" smtClean="0"/>
                  <a:t> closest to the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AU" b="0" i="1" dirty="0" smtClean="0">
                        <a:latin typeface="Cambria Math" charset="0"/>
                      </a:rPr>
                      <m:t>9</m:t>
                    </m:r>
                    <m:r>
                      <a:rPr lang="en-US" i="1" dirty="0" smtClean="0">
                        <a:latin typeface="Cambria Math" charset="0"/>
                      </a:rPr>
                      <m:t>,1</m:t>
                    </m:r>
                    <m:r>
                      <a:rPr lang="en-AU" b="0" i="1" dirty="0" smtClean="0">
                        <a:latin typeface="Cambria Math" charset="0"/>
                      </a:rPr>
                      <m:t>2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80" y="2377440"/>
                <a:ext cx="10058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404040"/>
                    </a:solidFill>
                  </a:rPr>
                  <a:t>The closest point on the curve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𝑡</m:t>
                    </m:r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+4)</m:t>
                    </m:r>
                  </m:oMath>
                </a14:m>
                <a:r>
                  <a:rPr lang="en-US" sz="2800" dirty="0" smtClean="0">
                    <a:solidFill>
                      <a:srgbClr val="404040"/>
                    </a:solidFill>
                  </a:rPr>
                  <a:t>. The normal at this point draws the shortest distance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(9,12)</m:t>
                    </m:r>
                  </m:oMath>
                </a14:m>
                <a:r>
                  <a:rPr lang="en-US" sz="2800" dirty="0" smtClean="0">
                    <a:solidFill>
                      <a:srgbClr val="404040"/>
                    </a:solidFill>
                  </a:rPr>
                  <a:t>.</a:t>
                </a:r>
                <a:endParaRPr lang="en-US" sz="28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377440"/>
                <a:ext cx="10058400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212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25880" y="3439921"/>
                <a:ext cx="1364348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80" y="3439921"/>
                <a:ext cx="1364348" cy="8180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70459" y="4625114"/>
                <a:ext cx="132299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−1</m:t>
                          </m:r>
                        </m:num>
                        <m:den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59" y="4625114"/>
                <a:ext cx="1322991" cy="8094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00739" y="3508227"/>
                <a:ext cx="3936912" cy="827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 −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+4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−(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 −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AU" sz="2800" b="0" dirty="0" smtClean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39" y="3508227"/>
                <a:ext cx="3936912" cy="8278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12611" y="4446542"/>
                <a:ext cx="4125040" cy="827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12 −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+4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−(9 −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AU" sz="2800" b="0" dirty="0" smtClean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611" y="4446542"/>
                <a:ext cx="4125040" cy="8278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44034" y="5451077"/>
                <a:ext cx="32218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 =−9−15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+2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800" b="0" dirty="0" smtClean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34" y="5451077"/>
                <a:ext cx="322184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7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Parameter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dirty="0" smtClean="0"/>
                  <a:t> in terms of a new, controlled variable</a:t>
                </a:r>
                <a:endParaRPr lang="en-US" dirty="0"/>
              </a:p>
              <a:p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  <m:r>
                      <a:rPr lang="en-US" i="1" dirty="0" smtClean="0">
                        <a:latin typeface="Cambria Math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charset="0"/>
                      </a:rPr>
                      <m:t>cos</m:t>
                    </m:r>
                    <m:r>
                      <a:rPr lang="en-US" i="1" dirty="0" smtClean="0">
                        <a:latin typeface="Cambria Math" charset="0"/>
                      </a:rPr>
                      <m:t>⁡</m:t>
                    </m:r>
                    <m:r>
                      <a:rPr lang="en-US" i="1" dirty="0" smtClean="0">
                        <a:latin typeface="Cambria Math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𝑦</m:t>
                    </m:r>
                    <m:r>
                      <a:rPr lang="en-US" i="1" dirty="0" smtClean="0">
                        <a:latin typeface="Cambria Math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charset="0"/>
                      </a:rPr>
                      <m:t>sin</m:t>
                    </m:r>
                    <m:r>
                      <a:rPr lang="en-US" i="1" dirty="0" smtClean="0">
                        <a:latin typeface="Cambria Math" charset="0"/>
                      </a:rPr>
                      <m:t>⁡</m:t>
                    </m:r>
                    <m:r>
                      <a:rPr lang="en-US" i="1" dirty="0" smtClean="0">
                        <a:latin typeface="Cambria Math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So how do we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point on the curve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𝑦</m:t>
                    </m:r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AU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charset="0"/>
                      </a:rPr>
                      <m:t>+4</m:t>
                    </m:r>
                  </m:oMath>
                </a14:m>
                <a:r>
                  <a:rPr lang="en-US" dirty="0" smtClean="0"/>
                  <a:t> closest to the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AU" b="0" i="1" dirty="0" smtClean="0">
                        <a:latin typeface="Cambria Math" charset="0"/>
                      </a:rPr>
                      <m:t>9</m:t>
                    </m:r>
                    <m:r>
                      <a:rPr lang="en-US" i="1" dirty="0" smtClean="0">
                        <a:latin typeface="Cambria Math" charset="0"/>
                      </a:rPr>
                      <m:t>,1</m:t>
                    </m:r>
                    <m:r>
                      <a:rPr lang="en-AU" b="0" i="1" dirty="0" smtClean="0">
                        <a:latin typeface="Cambria Math" charset="0"/>
                      </a:rPr>
                      <m:t>2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80" y="2377440"/>
                <a:ext cx="10058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404040"/>
                    </a:solidFill>
                  </a:rPr>
                  <a:t>The closest point on the curve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𝑡</m:t>
                    </m:r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+4)</m:t>
                    </m:r>
                  </m:oMath>
                </a14:m>
                <a:r>
                  <a:rPr lang="en-US" sz="2800" dirty="0" smtClean="0">
                    <a:solidFill>
                      <a:srgbClr val="404040"/>
                    </a:solidFill>
                  </a:rPr>
                  <a:t>. The normal at this point draws the shortest distance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(9,12)</m:t>
                    </m:r>
                  </m:oMath>
                </a14:m>
                <a:r>
                  <a:rPr lang="en-US" sz="2800" dirty="0" smtClean="0">
                    <a:solidFill>
                      <a:srgbClr val="404040"/>
                    </a:solidFill>
                  </a:rPr>
                  <a:t>.</a:t>
                </a:r>
                <a:endParaRPr lang="en-US" sz="28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377440"/>
                <a:ext cx="10058400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212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7280" y="3481391"/>
                <a:ext cx="32218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 =−9−15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+2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800" b="0" dirty="0" smtClean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81391"/>
                <a:ext cx="322184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97280" y="4137932"/>
                <a:ext cx="41275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 =(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−3)(2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+6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+3)</m:t>
                      </m:r>
                    </m:oMath>
                  </m:oMathPara>
                </a14:m>
                <a:endParaRPr lang="en-AU" sz="2800" b="0" dirty="0" smtClean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137932"/>
                <a:ext cx="412754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00436" y="4816301"/>
                <a:ext cx="2773067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i="1" smtClean="0">
                        <a:solidFill>
                          <a:srgbClr val="404040"/>
                        </a:solidFill>
                        <a:latin typeface="Cambria Math" charset="0"/>
                      </a:rPr>
                      <m:t>𝑡</m:t>
                    </m:r>
                    <m:r>
                      <a:rPr lang="en-AU" sz="2800" b="0" i="1" smtClean="0">
                        <a:solidFill>
                          <a:srgbClr val="404040"/>
                        </a:solidFill>
                        <a:latin typeface="Cambria Math" charset="0"/>
                      </a:rPr>
                      <m:t>=3</m:t>
                    </m:r>
                  </m:oMath>
                </a14:m>
                <a:r>
                  <a:rPr lang="en-AU" sz="2800" b="0" dirty="0" smtClean="0">
                    <a:solidFill>
                      <a:srgbClr val="40404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404040"/>
                        </a:solidFill>
                        <a:latin typeface="Cambria Math" charset="0"/>
                      </a:rPr>
                      <m:t>𝑡</m:t>
                    </m:r>
                    <m:r>
                      <a:rPr lang="en-AU" sz="2800" b="0" i="1" smtClean="0">
                        <a:solidFill>
                          <a:srgbClr val="40404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800" b="0" i="1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  <m:t>−3±</m:t>
                        </m:r>
                        <m:rad>
                          <m:radPr>
                            <m:degHide m:val="on"/>
                            <m:ctrlPr>
                              <a:rPr lang="en-AU" sz="2800" b="0" i="1" smtClean="0">
                                <a:solidFill>
                                  <a:srgbClr val="40404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800" b="0" i="1" smtClean="0">
                                <a:solidFill>
                                  <a:srgbClr val="404040"/>
                                </a:solidFill>
                                <a:latin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AU" sz="2800" b="0" i="1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800" b="0" dirty="0" smtClean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36" y="4816301"/>
                <a:ext cx="2773067" cy="684931"/>
              </a:xfrm>
              <a:prstGeom prst="rect">
                <a:avLst/>
              </a:prstGeom>
              <a:blipFill rotWithShape="0">
                <a:blip r:embed="rId7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04856" y="4000423"/>
                <a:ext cx="4780668" cy="1018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−3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bg-BG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14−3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800" b="0" dirty="0" smtClean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856" y="4000423"/>
                <a:ext cx="4780668" cy="10186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04856" y="5052155"/>
                <a:ext cx="4780668" cy="1018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−3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bg-BG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14+3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800" b="0" dirty="0" smtClean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856" y="5052155"/>
                <a:ext cx="4780668" cy="101861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15079" y="3461162"/>
                <a:ext cx="2416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3, 13</m:t>
                          </m:r>
                        </m:e>
                      </m:d>
                    </m:oMath>
                  </m:oMathPara>
                </a14:m>
                <a:endParaRPr lang="en-AU" sz="2800" b="0" dirty="0" smtClean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079" y="3461162"/>
                <a:ext cx="2416687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3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point on the curve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𝑦</m:t>
                    </m:r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AU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charset="0"/>
                      </a:rPr>
                      <m:t>+4</m:t>
                    </m:r>
                  </m:oMath>
                </a14:m>
                <a:r>
                  <a:rPr lang="en-US" dirty="0" smtClean="0"/>
                  <a:t> closest to the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AU" b="0" i="1" dirty="0" smtClean="0">
                        <a:latin typeface="Cambria Math" charset="0"/>
                      </a:rPr>
                      <m:t>9</m:t>
                    </m:r>
                    <m:r>
                      <a:rPr lang="en-US" i="1" dirty="0" smtClean="0">
                        <a:latin typeface="Cambria Math" charset="0"/>
                      </a:rPr>
                      <m:t>,1</m:t>
                    </m:r>
                    <m:r>
                      <a:rPr lang="en-AU" b="0" i="1" dirty="0" smtClean="0">
                        <a:latin typeface="Cambria Math" charset="0"/>
                      </a:rPr>
                      <m:t>2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80" y="2377440"/>
                <a:ext cx="10058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404040"/>
                    </a:solidFill>
                  </a:rPr>
                  <a:t>The closest point on the curve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𝑡</m:t>
                    </m:r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+4)</m:t>
                    </m:r>
                  </m:oMath>
                </a14:m>
                <a:r>
                  <a:rPr lang="en-US" sz="2800" dirty="0" smtClean="0">
                    <a:solidFill>
                      <a:srgbClr val="404040"/>
                    </a:solidFill>
                  </a:rPr>
                  <a:t>. The normal at this point draws the shortest distance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(9,12)</m:t>
                    </m:r>
                  </m:oMath>
                </a14:m>
                <a:r>
                  <a:rPr lang="en-US" sz="2800" dirty="0" smtClean="0">
                    <a:solidFill>
                      <a:srgbClr val="404040"/>
                    </a:solidFill>
                  </a:rPr>
                  <a:t>.</a:t>
                </a:r>
                <a:endParaRPr lang="en-US" sz="28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377440"/>
                <a:ext cx="10058400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212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04856" y="4000423"/>
                <a:ext cx="4780668" cy="1018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−3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bg-BG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14−3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800" b="0" dirty="0" smtClean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856" y="4000423"/>
                <a:ext cx="4780668" cy="10186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04856" y="5052155"/>
                <a:ext cx="4780668" cy="1018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−3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bg-BG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14+3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800" b="0" dirty="0" smtClean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856" y="5052155"/>
                <a:ext cx="4780668" cy="10186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15079" y="3461162"/>
                <a:ext cx="2416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3, 13</m:t>
                          </m:r>
                        </m:e>
                      </m:d>
                    </m:oMath>
                  </m:oMathPara>
                </a14:m>
                <a:endParaRPr lang="en-AU" sz="2800" b="0" dirty="0" smtClean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079" y="3461162"/>
                <a:ext cx="2416687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97280" y="3490249"/>
                <a:ext cx="499262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404040"/>
                    </a:solidFill>
                  </a:rPr>
                  <a:t>There are three potential points, each with a normal passing through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(9,12)</m:t>
                    </m:r>
                  </m:oMath>
                </a14:m>
                <a:r>
                  <a:rPr lang="en-US" sz="2800" dirty="0" smtClean="0">
                    <a:solidFill>
                      <a:srgbClr val="404040"/>
                    </a:solidFill>
                  </a:rPr>
                  <a:t>. Calculating the distance between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800" i="1" dirty="0" err="1" smtClean="0">
                        <a:solidFill>
                          <a:srgbClr val="404040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2800" i="1" dirty="0" err="1" smtClean="0">
                        <a:solidFill>
                          <a:srgbClr val="404040"/>
                        </a:solidFill>
                        <a:latin typeface="Cambria Math" charset="0"/>
                      </a:rPr>
                      <m:t>,</m:t>
                    </m:r>
                    <m:r>
                      <a:rPr lang="en-US" sz="2800" i="1" dirty="0" err="1" smtClean="0">
                        <a:solidFill>
                          <a:srgbClr val="404040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2800" dirty="0" smtClean="0">
                    <a:solidFill>
                      <a:srgbClr val="40404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(9,12) </m:t>
                    </m:r>
                  </m:oMath>
                </a14:m>
                <a:r>
                  <a:rPr lang="en-US" sz="2800" dirty="0" smtClean="0">
                    <a:solidFill>
                      <a:srgbClr val="404040"/>
                    </a:solidFill>
                  </a:rPr>
                  <a:t>shows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404040"/>
                        </a:solidFill>
                        <a:latin typeface="Cambria Math" charset="0"/>
                      </a:rPr>
                      <m:t>(3,13) </m:t>
                    </m:r>
                  </m:oMath>
                </a14:m>
                <a:r>
                  <a:rPr lang="en-US" sz="2800" dirty="0" smtClean="0">
                    <a:solidFill>
                      <a:srgbClr val="404040"/>
                    </a:solidFill>
                  </a:rPr>
                  <a:t>is closest.</a:t>
                </a:r>
                <a:endParaRPr lang="en-US" sz="28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90249"/>
                <a:ext cx="4992624" cy="2677656"/>
              </a:xfrm>
              <a:prstGeom prst="rect">
                <a:avLst/>
              </a:prstGeom>
              <a:blipFill rotWithShape="0">
                <a:blip r:embed="rId8"/>
                <a:stretch>
                  <a:fillRect l="-2442" t="-2278" r="-1587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6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52" y="1742877"/>
            <a:ext cx="6402897" cy="4598287"/>
          </a:xfrm>
        </p:spPr>
      </p:pic>
      <p:sp>
        <p:nvSpPr>
          <p:cNvPr id="7" name="TextBox 6"/>
          <p:cNvSpPr txBox="1"/>
          <p:nvPr/>
        </p:nvSpPr>
        <p:spPr>
          <a:xfrm>
            <a:off x="6361042" y="2796209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Absolute Minima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77547" y="3399182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Relative Minima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26294" y="4685507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Relative Maxima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Delta Workbook</a:t>
            </a:r>
          </a:p>
          <a:p>
            <a:r>
              <a:rPr lang="en-US" dirty="0"/>
              <a:t>    </a:t>
            </a:r>
            <a:r>
              <a:rPr lang="en-US" dirty="0" smtClean="0"/>
              <a:t>Exercise 12.1, p135</a:t>
            </a:r>
          </a:p>
          <a:p>
            <a:r>
              <a:rPr lang="en-US" dirty="0" smtClean="0"/>
              <a:t>Workbook</a:t>
            </a:r>
            <a:endParaRPr lang="en-US" dirty="0"/>
          </a:p>
          <a:p>
            <a:r>
              <a:rPr lang="en-US" dirty="0"/>
              <a:t>    Pages </a:t>
            </a:r>
            <a:r>
              <a:rPr lang="en-US" dirty="0" smtClean="0"/>
              <a:t>47-55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879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 Questions?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Delta </a:t>
            </a: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Exercises </a:t>
            </a:r>
            <a:r>
              <a:rPr lang="en-US" dirty="0" smtClean="0"/>
              <a:t>12.1, </a:t>
            </a:r>
            <a:r>
              <a:rPr lang="en-US" dirty="0"/>
              <a:t>15.1-15.4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Pages 44-55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31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27" y="1800114"/>
            <a:ext cx="1712693" cy="599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4215" y="2697372"/>
            <a:ext cx="5455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work is licensed under a Creative Commons Attribution-NonCommercial-ShareAlike 4.0 International License.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4215" y="5360418"/>
            <a:ext cx="5455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Aaron </a:t>
            </a:r>
            <a:r>
              <a:rPr lang="en-GB" sz="2800" dirty="0" err="1" smtClean="0"/>
              <a:t>Stockdill</a:t>
            </a:r>
            <a:endParaRPr lang="en-GB" sz="2800" dirty="0"/>
          </a:p>
          <a:p>
            <a:pPr algn="ctr"/>
            <a:r>
              <a:rPr lang="en-GB" sz="2800" dirty="0" smtClean="0"/>
              <a:t>2016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885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Chain rule: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AU" b="0" i="1" smtClean="0">
                            <a:latin typeface="Cambria Math" charset="0"/>
                          </a:rPr>
                          <m:t>𝑑𝑡</m:t>
                        </m:r>
                      </m:den>
                    </m:f>
                    <m:r>
                      <a:rPr lang="en-AU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𝑑𝑡</m:t>
                        </m:r>
                      </m:num>
                      <m:den>
                        <m:r>
                          <a:rPr lang="en-AU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e can easily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  <m:r>
                          <a:rPr lang="en-AU" b="0" i="1" smtClean="0">
                            <a:latin typeface="Cambria Math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  <m:r>
                          <a:rPr lang="en-AU" b="0" i="1" smtClean="0">
                            <a:latin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  <m:r>
                          <a:rPr lang="en-AU" b="0" i="1" smtClean="0">
                            <a:latin typeface="Cambria Math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Notice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  <m:r>
                          <a:rPr lang="en-AU" b="0" i="1" smtClean="0">
                            <a:latin typeface="Cambria Math" charset="0"/>
                          </a:rPr>
                          <m:t>𝑡</m:t>
                        </m:r>
                      </m:num>
                      <m:den>
                        <m:r>
                          <a:rPr lang="en-US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/>
                  <a:t> is the reciprocal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  <m:r>
                          <a:rPr lang="en-AU" b="0" i="1" smtClean="0">
                            <a:latin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  <m:r>
                          <a:rPr lang="en-AU" b="0" i="1" smtClean="0">
                            <a:latin typeface="Cambria Math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6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77052"/>
              </a:xfrm>
            </p:spPr>
            <p:txBody>
              <a:bodyPr/>
              <a:lstStyle/>
              <a:p>
                <a:r>
                  <a:rPr lang="en-US" dirty="0" smtClean="0"/>
                  <a:t>Find the derivative of the circle defined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  <m:r>
                      <a:rPr lang="en-US" i="1" dirty="0" smtClean="0">
                        <a:latin typeface="Cambria Math" charset="0"/>
                      </a:rPr>
                      <m:t>=3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charset="0"/>
                      </a:rPr>
                      <m:t>cos</m:t>
                    </m:r>
                    <m:r>
                      <a:rPr lang="en-US" i="1" dirty="0" smtClean="0">
                        <a:latin typeface="Cambria Math" charset="0"/>
                      </a:rPr>
                      <m:t>⁡</m:t>
                    </m:r>
                    <m:r>
                      <a:rPr lang="en-US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𝑦</m:t>
                    </m:r>
                    <m:r>
                      <a:rPr lang="en-US" i="1" dirty="0" smtClean="0">
                        <a:latin typeface="Cambria Math" charset="0"/>
                      </a:rPr>
                      <m:t>=3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charset="0"/>
                      </a:rPr>
                      <m:t>sin</m:t>
                    </m:r>
                    <m:r>
                      <a:rPr lang="en-US" i="1" dirty="0" smtClean="0">
                        <a:latin typeface="Cambria Math" charset="0"/>
                      </a:rPr>
                      <m:t>⁡</m:t>
                    </m:r>
                    <m:r>
                      <a:rPr lang="en-US" i="1" dirty="0" smtClean="0">
                        <a:latin typeface="Cambria Math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77052"/>
              </a:xfrm>
              <a:blipFill rotWithShape="0">
                <a:blip r:embed="rId3"/>
                <a:stretch>
                  <a:fillRect l="-1212" t="-21795" b="-3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77073" y="2431160"/>
                <a:ext cx="2049407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𝑑𝑡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73" y="2431160"/>
                <a:ext cx="2049407" cy="8180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77073" y="3357578"/>
                <a:ext cx="1935530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=3</m:t>
                      </m:r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73" y="3357578"/>
                <a:ext cx="1935530" cy="8180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46777" y="4290282"/>
                <a:ext cx="4896853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=−3</m:t>
                      </m:r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func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 → 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𝑑𝑡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−3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77" y="4290282"/>
                <a:ext cx="4896853" cy="8180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77072" y="5210414"/>
                <a:ext cx="3629263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3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−3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cot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72" y="5210414"/>
                <a:ext cx="3629263" cy="8180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2011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Find the gradient of the following hyperbola when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charset="0"/>
                      </a:rPr>
                      <m:t>𝑡</m:t>
                    </m:r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dirty="0" smtClean="0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AU" b="0" i="1" dirty="0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  <m:r>
                      <a:rPr lang="en-US" i="1" dirty="0">
                        <a:latin typeface="Cambria Math" charset="0"/>
                      </a:rPr>
                      <m:t>=2</m:t>
                    </m:r>
                    <m:func>
                      <m:funcPr>
                        <m:ctrlPr>
                          <a:rPr lang="en-AU" b="0" i="1" dirty="0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dirty="0" smtClean="0">
                            <a:latin typeface="Cambria Math" charset="0"/>
                          </a:rPr>
                          <m:t>sec</m:t>
                        </m:r>
                      </m:fName>
                      <m:e>
                        <m:r>
                          <a:rPr lang="en-AU" b="0" i="1" dirty="0" smtClean="0">
                            <a:latin typeface="Cambria Math" charset="0"/>
                          </a:rPr>
                          <m:t>𝑡</m:t>
                        </m:r>
                      </m:e>
                    </m:func>
                    <m:r>
                      <a:rPr lang="en-AU" b="0" i="1" dirty="0" smtClean="0">
                        <a:latin typeface="Cambria Math" charset="0"/>
                      </a:rPr>
                      <m:t>+4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𝑦</m:t>
                    </m:r>
                    <m:r>
                      <a:rPr lang="en-US" i="1" dirty="0">
                        <a:latin typeface="Cambria Math" charset="0"/>
                      </a:rPr>
                      <m:t>=3</m:t>
                    </m:r>
                    <m:func>
                      <m:funcPr>
                        <m:ctrlPr>
                          <a:rPr lang="en-AU" b="0" i="1" dirty="0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dirty="0" smtClean="0">
                            <a:latin typeface="Cambria Math" charset="0"/>
                          </a:rPr>
                          <m:t>tan</m:t>
                        </m:r>
                      </m:fName>
                      <m:e>
                        <m:r>
                          <a:rPr lang="en-AU" b="0" i="1" dirty="0" smtClean="0">
                            <a:latin typeface="Cambria Math" charset="0"/>
                          </a:rPr>
                          <m:t>𝑡</m:t>
                        </m:r>
                      </m:e>
                    </m:func>
                    <m:r>
                      <a:rPr lang="en-AU" b="0" i="1" dirty="0" smtClean="0">
                        <a:latin typeface="Cambria Math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201138"/>
              </a:xfrm>
              <a:blipFill rotWithShape="0">
                <a:blip r:embed="rId2"/>
                <a:stretch>
                  <a:fillRect l="-1212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83181" y="2515478"/>
                <a:ext cx="2049407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𝑑𝑡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1" y="2515478"/>
                <a:ext cx="2049407" cy="8180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83181" y="3441896"/>
                <a:ext cx="2100703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=3</m:t>
                      </m:r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1" y="3441896"/>
                <a:ext cx="2100703" cy="8180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52885" y="4374600"/>
                <a:ext cx="5938357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=2</m:t>
                      </m:r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sec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tan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func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 → 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𝑑𝑡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885" y="4374600"/>
                <a:ext cx="5938357" cy="8180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83180" y="5294732"/>
                <a:ext cx="4490460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3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AU" sz="2800" b="0" i="0" smtClean="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cosec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5294732"/>
                <a:ext cx="4490460" cy="8645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3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2011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Find the gradient of the following hyperbola when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charset="0"/>
                      </a:rPr>
                      <m:t>𝑡</m:t>
                    </m:r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dirty="0" smtClean="0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AU" b="0" i="1" dirty="0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  <m:r>
                      <a:rPr lang="en-US" i="1" dirty="0">
                        <a:latin typeface="Cambria Math" charset="0"/>
                      </a:rPr>
                      <m:t>=2</m:t>
                    </m:r>
                    <m:func>
                      <m:funcPr>
                        <m:ctrlPr>
                          <a:rPr lang="en-AU" b="0" i="1" dirty="0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dirty="0" smtClean="0">
                            <a:latin typeface="Cambria Math" charset="0"/>
                          </a:rPr>
                          <m:t>sec</m:t>
                        </m:r>
                      </m:fName>
                      <m:e>
                        <m:r>
                          <a:rPr lang="en-AU" b="0" i="1" dirty="0" smtClean="0">
                            <a:latin typeface="Cambria Math" charset="0"/>
                          </a:rPr>
                          <m:t>𝑡</m:t>
                        </m:r>
                      </m:e>
                    </m:func>
                    <m:r>
                      <a:rPr lang="en-AU" b="0" i="1" dirty="0" smtClean="0">
                        <a:latin typeface="Cambria Math" charset="0"/>
                      </a:rPr>
                      <m:t>+4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𝑦</m:t>
                    </m:r>
                    <m:r>
                      <a:rPr lang="en-US" i="1" dirty="0">
                        <a:latin typeface="Cambria Math" charset="0"/>
                      </a:rPr>
                      <m:t>=3</m:t>
                    </m:r>
                    <m:func>
                      <m:funcPr>
                        <m:ctrlPr>
                          <a:rPr lang="en-AU" b="0" i="1" dirty="0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dirty="0" smtClean="0">
                            <a:latin typeface="Cambria Math" charset="0"/>
                          </a:rPr>
                          <m:t>tan</m:t>
                        </m:r>
                      </m:fName>
                      <m:e>
                        <m:r>
                          <a:rPr lang="en-AU" b="0" i="1" dirty="0" smtClean="0">
                            <a:latin typeface="Cambria Math" charset="0"/>
                          </a:rPr>
                          <m:t>𝑡</m:t>
                        </m:r>
                      </m:e>
                    </m:func>
                    <m:r>
                      <a:rPr lang="en-AU" b="0" i="1" dirty="0" smtClean="0">
                        <a:latin typeface="Cambria Math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201138"/>
              </a:xfrm>
              <a:blipFill rotWithShape="0">
                <a:blip r:embed="rId2"/>
                <a:stretch>
                  <a:fillRect l="-1212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83180" y="2609971"/>
                <a:ext cx="226895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cosec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2609971"/>
                <a:ext cx="2268954" cy="8180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58137" y="3561482"/>
                <a:ext cx="2965042" cy="1146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hr-HR" sz="280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cosec</m:t>
                          </m:r>
                        </m:fName>
                        <m:e>
                          <m:f>
                            <m:f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137" y="3561482"/>
                <a:ext cx="2965042" cy="11463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16659" y="4707821"/>
                <a:ext cx="64799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59" y="4707821"/>
                <a:ext cx="647998" cy="806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81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Order Parametric 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Now we’ve found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/>
                  <a:t>, how do we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charset="0"/>
                          </a:rPr>
                          <m:t>𝑦</m:t>
                        </m:r>
                      </m:num>
                      <m:den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46104" y="3425116"/>
                <a:ext cx="2386038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04" y="3425116"/>
                <a:ext cx="2386038" cy="8737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8226" y="4539713"/>
                <a:ext cx="2307618" cy="827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𝑑𝑡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226" y="4539713"/>
                <a:ext cx="2307618" cy="8271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50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351776" cy="4023360"/>
              </a:xfrm>
            </p:spPr>
            <p:txBody>
              <a:bodyPr/>
              <a:lstStyle/>
              <a:p>
                <a:r>
                  <a:rPr lang="en-US" dirty="0" smtClean="0"/>
                  <a:t>Find the second derivative of the ellipse given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  <m:r>
                      <a:rPr lang="en-US" i="1" dirty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b="0" i="1" dirty="0" smtClean="0">
                            <a:latin typeface="Cambria Math" charset="0"/>
                          </a:rPr>
                          <m:t>3</m:t>
                        </m:r>
                        <m:r>
                          <a:rPr lang="en-US" i="1" dirty="0">
                            <a:latin typeface="Cambria Math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𝑦</m:t>
                    </m:r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sin</m:t>
                    </m:r>
                    <m:r>
                      <a:rPr lang="en-US" i="1" dirty="0">
                        <a:latin typeface="Cambria Math" charset="0"/>
                      </a:rPr>
                      <m:t>⁡2</m:t>
                    </m:r>
                    <m:r>
                      <a:rPr lang="en-US" i="1" dirty="0">
                        <a:latin typeface="Cambria Math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351776" cy="4023360"/>
              </a:xfrm>
              <a:blipFill rotWithShape="0">
                <a:blip r:embed="rId2"/>
                <a:stretch>
                  <a:fillRect l="-1658" t="-2576" r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11" y="1731655"/>
            <a:ext cx="4854098" cy="4609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27576" y="3010106"/>
                <a:ext cx="213430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=2</m:t>
                      </m:r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76" y="3010106"/>
                <a:ext cx="2134302" cy="8180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7280" y="3942810"/>
                <a:ext cx="5271123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=−3</m:t>
                      </m:r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func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 → 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𝑑𝑡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−3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942810"/>
                <a:ext cx="5271123" cy="8180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7575" y="4862942"/>
                <a:ext cx="3905043" cy="818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𝑑𝑡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−3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75" y="4862942"/>
                <a:ext cx="3905043" cy="8181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97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351776" cy="4023360"/>
              </a:xfrm>
            </p:spPr>
            <p:txBody>
              <a:bodyPr/>
              <a:lstStyle/>
              <a:p>
                <a:r>
                  <a:rPr lang="en-US" dirty="0" smtClean="0"/>
                  <a:t>Find the second derivative of the ellipse given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  <m:r>
                      <a:rPr lang="en-US" i="1" dirty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b="0" i="1" dirty="0" smtClean="0">
                            <a:latin typeface="Cambria Math" charset="0"/>
                          </a:rPr>
                          <m:t>3</m:t>
                        </m:r>
                        <m:r>
                          <a:rPr lang="en-US" i="1" dirty="0">
                            <a:latin typeface="Cambria Math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𝑦</m:t>
                    </m:r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sin</m:t>
                    </m:r>
                    <m:r>
                      <a:rPr lang="en-US" i="1" dirty="0">
                        <a:latin typeface="Cambria Math" charset="0"/>
                      </a:rPr>
                      <m:t>⁡2</m:t>
                    </m:r>
                    <m:r>
                      <a:rPr lang="en-US" i="1" dirty="0">
                        <a:latin typeface="Cambria Math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351776" cy="4023360"/>
              </a:xfrm>
              <a:blipFill rotWithShape="0">
                <a:blip r:embed="rId2"/>
                <a:stretch>
                  <a:fillRect l="-1658" t="-2576" r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09526" y="3054126"/>
                <a:ext cx="8763553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−4</m:t>
                              </m:r>
                              <m:func>
                                <m:funcPr>
                                  <m:ctrlP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−3</m:t>
                              </m:r>
                              <m:func>
                                <m:funcPr>
                                  <m:ctrlPr>
                                    <a:rPr lang="en-AU" sz="2800" b="0" i="1" smtClean="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AU" sz="2800" b="0" i="1" smtClean="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  <m:r>
                                    <a:rPr lang="en-AU" sz="2800" b="0" i="1" smtClean="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−(−9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)(2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) 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−3</m:t>
                                  </m:r>
                                  <m:func>
                                    <m:funcPr>
                                      <m:ctrlPr>
                                        <a:rPr lang="en-AU" sz="2800" i="1">
                                          <a:solidFill>
                                            <a:srgbClr val="40404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800">
                                          <a:solidFill>
                                            <a:srgbClr val="404040"/>
                                          </a:solidFill>
                                          <a:latin typeface="Cambria Math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AU" sz="2800" i="1">
                                          <a:solidFill>
                                            <a:srgbClr val="404040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en-AU" sz="2800" i="1">
                                          <a:solidFill>
                                            <a:srgbClr val="404040"/>
                                          </a:solidFill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526" y="3054126"/>
                <a:ext cx="8763553" cy="9126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40440" y="4365688"/>
                <a:ext cx="545860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12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+18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9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40" y="4365688"/>
                <a:ext cx="5458609" cy="8094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3877" y="5320090"/>
                <a:ext cx="10130337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𝑑𝑡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AU" sz="28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AU" sz="28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−3</m:t>
                          </m:r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12</m:t>
                          </m:r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+18</m:t>
                          </m:r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AU" sz="2800" i="1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9</m:t>
                          </m:r>
                          <m:func>
                            <m:funcPr>
                              <m:ctrlP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solidFill>
                                        <a:srgbClr val="40404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AU" sz="2800" i="1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77" y="5320090"/>
                <a:ext cx="10130337" cy="8737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5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5699</TotalTime>
  <Words>572</Words>
  <Application>Microsoft Macintosh PowerPoint</Application>
  <PresentationFormat>Widescreen</PresentationFormat>
  <Paragraphs>156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Cambria Math</vt:lpstr>
      <vt:lpstr>Retrospect</vt:lpstr>
      <vt:lpstr>Differentiation</vt:lpstr>
      <vt:lpstr>Parametric Differentiation</vt:lpstr>
      <vt:lpstr>Parametric Differentiation</vt:lpstr>
      <vt:lpstr>Example 1</vt:lpstr>
      <vt:lpstr>Example 2</vt:lpstr>
      <vt:lpstr>Example 2</vt:lpstr>
      <vt:lpstr>Second Order Parametric Differentiation</vt:lpstr>
      <vt:lpstr>Example</vt:lpstr>
      <vt:lpstr>Example</vt:lpstr>
      <vt:lpstr>Example</vt:lpstr>
      <vt:lpstr>Practice</vt:lpstr>
      <vt:lpstr>Tangents and Normals</vt:lpstr>
      <vt:lpstr>Tangents and Normals</vt:lpstr>
      <vt:lpstr>Tangents and Normals</vt:lpstr>
      <vt:lpstr>Tangents and Normals</vt:lpstr>
      <vt:lpstr>Tangents and Normals</vt:lpstr>
      <vt:lpstr>PowerPoint Presentation</vt:lpstr>
      <vt:lpstr>Example 1</vt:lpstr>
      <vt:lpstr>Example 2</vt:lpstr>
      <vt:lpstr>Example 2</vt:lpstr>
      <vt:lpstr>Example 2</vt:lpstr>
      <vt:lpstr>Example 2</vt:lpstr>
      <vt:lpstr>Practice</vt:lpstr>
      <vt:lpstr>Do Now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</dc:title>
  <dc:creator>Aaron Stockdill</dc:creator>
  <cp:lastModifiedBy>Aaron Stockdill</cp:lastModifiedBy>
  <cp:revision>54</cp:revision>
  <cp:lastPrinted>2016-02-13T01:03:45Z</cp:lastPrinted>
  <dcterms:created xsi:type="dcterms:W3CDTF">2016-01-29T03:42:06Z</dcterms:created>
  <dcterms:modified xsi:type="dcterms:W3CDTF">2016-04-17T00:55:48Z</dcterms:modified>
</cp:coreProperties>
</file>