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9" r:id="rId3"/>
    <p:sldId id="260" r:id="rId4"/>
    <p:sldId id="265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Integration, Substitution &amp;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6974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Integrate the 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13237" y="2386009"/>
                <a:ext cx="2406043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7" y="2386009"/>
                <a:ext cx="2406043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3786" y="3471425"/>
                <a:ext cx="15925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86" y="3471425"/>
                <a:ext cx="159255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1100" y="3277845"/>
                <a:ext cx="309636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=1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00" y="3277845"/>
                <a:ext cx="3096360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52691" y="3471424"/>
                <a:ext cx="15783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91" y="3471424"/>
                <a:ext cx="157831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6859" y="4134484"/>
                <a:ext cx="1969322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859" y="4134484"/>
                <a:ext cx="1969322" cy="9061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41945" y="4134483"/>
                <a:ext cx="2688236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45" y="4134483"/>
                <a:ext cx="2688236" cy="9061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2190" y="5269941"/>
                <a:ext cx="310399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90" y="5269941"/>
                <a:ext cx="3103991" cy="8094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56181" y="5269941"/>
                <a:ext cx="4923848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81" y="5269941"/>
                <a:ext cx="4923848" cy="8858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6974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Integrate the 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13237" y="2386009"/>
                <a:ext cx="2760307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7" y="2386009"/>
                <a:ext cx="2760307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86468" y="3343289"/>
                <a:ext cx="1480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68" y="3343289"/>
                <a:ext cx="148002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2948" y="3850447"/>
                <a:ext cx="448706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48" y="3850447"/>
                <a:ext cx="4487062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14906" y="5152596"/>
                <a:ext cx="1450654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6" y="5152596"/>
                <a:ext cx="1450654" cy="8810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7974" y="5095444"/>
                <a:ext cx="1490088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74" y="5095444"/>
                <a:ext cx="1490088" cy="864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4621" y="5112066"/>
                <a:ext cx="2067874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21" y="5112066"/>
                <a:ext cx="2067874" cy="8645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by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Some questions are just too tricky to solve by substitution.</a:t>
            </a:r>
          </a:p>
          <a:p>
            <a:r>
              <a:rPr lang="en-US" sz="2800" dirty="0" smtClean="0"/>
              <a:t>These questions usually came from a product rule differentiation.</a:t>
            </a:r>
          </a:p>
          <a:p>
            <a:endParaRPr lang="en-US" sz="2800" dirty="0"/>
          </a:p>
          <a:p>
            <a:r>
              <a:rPr lang="en-US" sz="2800" dirty="0" smtClean="0"/>
              <a:t>We need a new technique, and it’s called integration by parts.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1673" y="5000629"/>
                <a:ext cx="3269613" cy="755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𝑑𝑣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AU" sz="2400" b="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673" y="5000629"/>
                <a:ext cx="3269613" cy="755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001000" y="471704"/>
            <a:ext cx="37650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is NOT on your formula sheet – you’ll just have to remember this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2003" y="1845734"/>
                <a:ext cx="388620" cy="4023360"/>
              </a:xfrm>
            </p:spPr>
            <p:txBody>
              <a:bodyPr>
                <a:norm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2800" dirty="0" smtClean="0"/>
              </a:p>
              <a:p>
                <a:pPr algn="r"/>
                <a:r>
                  <a:rPr lang="en-US" sz="2800" dirty="0" smtClean="0"/>
                  <a:t>L</a:t>
                </a:r>
              </a:p>
              <a:p>
                <a:pPr algn="r"/>
                <a:r>
                  <a:rPr lang="en-US" sz="2800" dirty="0" smtClean="0"/>
                  <a:t>I</a:t>
                </a:r>
              </a:p>
              <a:p>
                <a:pPr algn="r"/>
                <a:r>
                  <a:rPr lang="en-US" sz="2800" dirty="0" smtClean="0"/>
                  <a:t>A</a:t>
                </a:r>
              </a:p>
              <a:p>
                <a:pPr algn="r"/>
                <a:r>
                  <a:rPr lang="en-US" sz="2800" dirty="0" smtClean="0"/>
                  <a:t>T</a:t>
                </a:r>
              </a:p>
              <a:p>
                <a:pPr algn="r"/>
                <a:r>
                  <a:rPr lang="en-US" sz="2800" dirty="0" smtClean="0"/>
                  <a:t>E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2003" y="1845734"/>
                <a:ext cx="388620" cy="4023360"/>
              </a:xfrm>
              <a:blipFill rotWithShape="0">
                <a:blip r:embed="rId3"/>
                <a:stretch>
                  <a:fillRect l="-9524" r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4920618" y="1845734"/>
            <a:ext cx="42948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r>
              <a:rPr lang="en-US" sz="2800" dirty="0" err="1" smtClean="0"/>
              <a:t>ogarithmic</a:t>
            </a:r>
            <a:endParaRPr lang="en-US" sz="2800" dirty="0" smtClean="0"/>
          </a:p>
          <a:p>
            <a:r>
              <a:rPr lang="en-US" sz="2800" dirty="0" err="1" smtClean="0"/>
              <a:t>nverse</a:t>
            </a:r>
            <a:r>
              <a:rPr lang="en-US" sz="2800" dirty="0" smtClean="0"/>
              <a:t> trigonometric</a:t>
            </a:r>
          </a:p>
          <a:p>
            <a:r>
              <a:rPr lang="en-US" sz="2800" dirty="0" err="1" smtClean="0"/>
              <a:t>lgebraic</a:t>
            </a:r>
            <a:endParaRPr lang="en-US" sz="2800" dirty="0" smtClean="0"/>
          </a:p>
          <a:p>
            <a:r>
              <a:rPr lang="en-US" sz="2800" dirty="0" err="1" smtClean="0"/>
              <a:t>rigonometric</a:t>
            </a:r>
            <a:endParaRPr lang="en-US" sz="2800" dirty="0" smtClean="0"/>
          </a:p>
          <a:p>
            <a:r>
              <a:rPr lang="en-US" sz="2800" dirty="0" err="1" smtClean="0"/>
              <a:t>xponential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471704"/>
            <a:ext cx="37650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Also not on your formula sheet – there’s lots to remember here </a:t>
            </a:r>
            <a:r>
              <a:rPr lang="en-AU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831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Integrate the </a:t>
            </a:r>
            <a:r>
              <a:rPr lang="en-US" sz="2800" smtClean="0"/>
              <a:t>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59250" y="2528888"/>
                <a:ext cx="1534459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50" y="2528888"/>
                <a:ext cx="1534459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6124" y="2979011"/>
                <a:ext cx="13245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24" y="2979011"/>
                <a:ext cx="132453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12640" y="2979011"/>
                <a:ext cx="1373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40" y="2979011"/>
                <a:ext cx="137351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5861" y="3412158"/>
                <a:ext cx="1644809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61" y="3412158"/>
                <a:ext cx="1644809" cy="8093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2640" y="3472820"/>
                <a:ext cx="956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40" y="3472820"/>
                <a:ext cx="95673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04052" y="4752975"/>
                <a:ext cx="4666086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52" y="4752975"/>
                <a:ext cx="4666086" cy="9061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70138" y="4990603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38" y="4990603"/>
                <a:ext cx="255704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10058400" cy="683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Integrate the 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9877" y="2526536"/>
                <a:ext cx="274357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77" y="2526536"/>
                <a:ext cx="2743572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26124" y="2979011"/>
                <a:ext cx="1768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24" y="2979011"/>
                <a:ext cx="17684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69762" y="2979011"/>
                <a:ext cx="2034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62" y="2979011"/>
                <a:ext cx="203401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5861" y="3512172"/>
                <a:ext cx="199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61" y="3512172"/>
                <a:ext cx="199586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69762" y="3472820"/>
                <a:ext cx="128201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62" y="3472820"/>
                <a:ext cx="1282018" cy="8617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26124" y="4926343"/>
                <a:ext cx="274357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24" y="4926343"/>
                <a:ext cx="2743572" cy="8810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183627" y="3257376"/>
            <a:ext cx="167976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Integration </a:t>
            </a:r>
            <a:r>
              <a:rPr lang="en-AU" smtClean="0"/>
              <a:t>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06377" y="4833541"/>
                <a:ext cx="4511363" cy="1053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AU" sz="2800" i="1">
                          <a:latin typeface="Cambria Math" charset="0"/>
                        </a:rPr>
                        <m:t>.</m:t>
                      </m:r>
                      <m:r>
                        <a:rPr lang="en-AU" sz="2800" i="1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77" y="4833541"/>
                <a:ext cx="4511363" cy="10536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035662" y="4969207"/>
            <a:ext cx="1665552" cy="8810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17740" y="5043682"/>
            <a:ext cx="167976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Integration by Parts,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2, continued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10058400" cy="683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Integrate the 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9696" y="2528888"/>
                <a:ext cx="1643590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96" y="2528888"/>
                <a:ext cx="1643590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26124" y="2979011"/>
                <a:ext cx="966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24" y="2979011"/>
                <a:ext cx="96654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84048" y="2979011"/>
                <a:ext cx="2034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48" y="2979011"/>
                <a:ext cx="203401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05861" y="3512172"/>
                <a:ext cx="1383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61" y="3512172"/>
                <a:ext cx="138332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84048" y="3472820"/>
                <a:ext cx="128201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048" y="3472820"/>
                <a:ext cx="1282018" cy="8617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26124" y="4926343"/>
                <a:ext cx="1643590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24" y="4926343"/>
                <a:ext cx="1643590" cy="8810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183627" y="3257376"/>
            <a:ext cx="167976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Integration </a:t>
            </a:r>
            <a:r>
              <a:rPr lang="en-AU" smtClean="0"/>
              <a:t>by 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69714" y="4840037"/>
                <a:ext cx="3269548" cy="1053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AU" sz="2800" i="1">
                          <a:latin typeface="Cambria Math" charset="0"/>
                        </a:rPr>
                        <m:t>.</m:t>
                      </m:r>
                      <m:r>
                        <a:rPr lang="en-AU" sz="2800" i="1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14" y="4840037"/>
                <a:ext cx="3269548" cy="10536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37342" y="4866348"/>
                <a:ext cx="297446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42" y="4866348"/>
                <a:ext cx="2974469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5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2, continued</a:t>
            </a:r>
            <a:r>
              <a:rPr lang="is-I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4649" y="2025980"/>
                <a:ext cx="274357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9" y="2025980"/>
                <a:ext cx="2743572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34902" y="1933178"/>
                <a:ext cx="4511363" cy="1053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AU" sz="2800" i="1">
                          <a:latin typeface="Cambria Math" charset="0"/>
                        </a:rPr>
                        <m:t>.</m:t>
                      </m:r>
                      <m:r>
                        <a:rPr lang="en-AU" sz="2800" i="1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02" y="1933178"/>
                <a:ext cx="4511363" cy="10536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54649" y="2993296"/>
                <a:ext cx="1643590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9" y="2993296"/>
                <a:ext cx="1643590" cy="8810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98239" y="2906990"/>
                <a:ext cx="3269548" cy="1053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AU" sz="2800" i="1">
                          <a:latin typeface="Cambria Math" charset="0"/>
                        </a:rPr>
                        <m:t>.</m:t>
                      </m:r>
                      <m:r>
                        <a:rPr lang="en-AU" sz="2800" i="1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39" y="2906990"/>
                <a:ext cx="3269548" cy="10536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65867" y="2933301"/>
                <a:ext cx="231666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867" y="2933301"/>
                <a:ext cx="2316660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25" y="4292914"/>
                <a:ext cx="274357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" y="4292914"/>
                <a:ext cx="2743572" cy="8810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01278" y="4200112"/>
                <a:ext cx="457247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78" y="4200112"/>
                <a:ext cx="4572470" cy="9541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154215" y="4200111"/>
                <a:ext cx="504856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 −2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15" y="4200111"/>
                <a:ext cx="5048562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43438" y="5173923"/>
                <a:ext cx="414684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−2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+7)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38" y="5173923"/>
                <a:ext cx="4146841" cy="9541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9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Definite 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Now we can integrate most functions, how do we actually find the area under these curves?</a:t>
            </a:r>
          </a:p>
          <a:p>
            <a:endParaRPr lang="en-US" sz="2800" dirty="0"/>
          </a:p>
          <a:p>
            <a:r>
              <a:rPr lang="en-US" sz="2800" dirty="0" smtClean="0"/>
              <a:t>We perform definite integration.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8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79081" y="2700337"/>
                <a:ext cx="298722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81" y="2700337"/>
                <a:ext cx="2987228" cy="977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66309" y="2860416"/>
            <a:ext cx="0" cy="714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09173" y="2717541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73" y="2717541"/>
                <a:ext cx="1829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09172" y="3403637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72" y="3403637"/>
                <a:ext cx="18678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65026" y="3807229"/>
                <a:ext cx="25356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r>
                        <a:rPr lang="en-AU" sz="280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26" y="3807229"/>
                <a:ext cx="253563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Everything we’ve learned about until now has an inverse.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151500"/>
                  </p:ext>
                </p:extLst>
              </p:nvPr>
            </p:nvGraphicFramePr>
            <p:xfrm>
              <a:off x="4270786" y="2545578"/>
              <a:ext cx="3370728" cy="34939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5364"/>
                    <a:gridCol w="168536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Operation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Inverse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smtClean="0">
                                    <a:latin typeface="Cambria Math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smtClean="0">
                                    <a:latin typeface="Cambria Math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smtClean="0">
                                    <a:latin typeface="Cambria Math" charset="0"/>
                                  </a:rPr>
                                  <m:t>÷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8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uk-UA" sz="28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AU" sz="2800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8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AU" sz="280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AU" sz="28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80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AU" sz="2800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AU" sz="280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smtClean="0">
                                        <a:latin typeface="Cambria Math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sz="2800" smtClean="0">
                                        <a:latin typeface="Cambria Math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????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151500"/>
                  </p:ext>
                </p:extLst>
              </p:nvPr>
            </p:nvGraphicFramePr>
            <p:xfrm>
              <a:off x="4270786" y="2545578"/>
              <a:ext cx="3370728" cy="35403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5364"/>
                    <a:gridCol w="1685364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Operation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Inverse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10588" r="-100000" b="-4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588" b="-48470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208140" r="-100000" b="-37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08140" b="-379070"/>
                          </a:stretch>
                        </a:blipFill>
                      </a:tcPr>
                    </a:tc>
                  </a:tr>
                  <a:tr h="5197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311765" r="-100000" b="-2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311765" b="-283529"/>
                          </a:stretch>
                        </a:blipFill>
                      </a:tcPr>
                    </a:tc>
                  </a:tr>
                  <a:tr h="5645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376344" r="-100000" b="-159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376344" b="-159140"/>
                          </a:stretch>
                        </a:blipFill>
                      </a:tcPr>
                    </a:tc>
                  </a:tr>
                  <a:tr h="9015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29932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????</a:t>
                          </a:r>
                          <a:endParaRPr lang="en-US" sz="2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0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8854"/>
          </a:xfrm>
        </p:spPr>
        <p:txBody>
          <a:bodyPr>
            <a:normAutofit/>
          </a:bodyPr>
          <a:lstStyle/>
          <a:p>
            <a:r>
              <a:rPr lang="en-US" sz="2800" smtClean="0"/>
              <a:t>Find the area under the curve between 0 and 5.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9919" y="3163975"/>
                <a:ext cx="3134320" cy="974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+5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19" y="3163975"/>
                <a:ext cx="3134320" cy="9749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84239" y="3187496"/>
                <a:ext cx="2658100" cy="87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+5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39" y="3187496"/>
                <a:ext cx="2658100" cy="870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5547" y="2404625"/>
                <a:ext cx="2273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+2</m:t>
                      </m:r>
                      <m:sSup>
                        <m:sSup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latin typeface="Cambria Math" charset="0"/>
                        </a:rPr>
                        <m:t>+5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547" y="2404625"/>
                <a:ext cx="227363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8770915" y="3322521"/>
            <a:ext cx="0" cy="714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13779" y="31796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9" y="3179646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13778" y="386574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78" y="3865742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4239" y="4184551"/>
                <a:ext cx="3849387" cy="87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+5×5 −0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39" y="4184551"/>
                <a:ext cx="3849387" cy="8707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4239" y="5191742"/>
                <a:ext cx="2893869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=625+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250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39" y="5191742"/>
                <a:ext cx="2893869" cy="8182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4917" y="5181606"/>
                <a:ext cx="124431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2200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7" y="5181606"/>
                <a:ext cx="1244315" cy="8094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Exercises 16.1 – 20.4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smtClean="0"/>
              <a:t>Pages 129-131, 141-143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0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87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Integration?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65335" y="2134039"/>
                <a:ext cx="1855956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35" y="2134039"/>
                <a:ext cx="1855956" cy="9103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65335" y="3286564"/>
                <a:ext cx="23995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𝑑𝑦</m:t>
                      </m:r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35" y="3286564"/>
                <a:ext cx="239956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82566" y="4051932"/>
                <a:ext cx="2965106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∫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𝑑𝑦</m:t>
                      </m:r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∫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66" y="4051932"/>
                <a:ext cx="2965106" cy="5395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73725" y="4833651"/>
                <a:ext cx="2473947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∫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25" y="4833651"/>
                <a:ext cx="2473947" cy="5395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3271839" y="3228395"/>
            <a:ext cx="5786907" cy="2330830"/>
          </a:xfrm>
          <a:custGeom>
            <a:avLst/>
            <a:gdLst>
              <a:gd name="connsiteX0" fmla="*/ 0 w 3328987"/>
              <a:gd name="connsiteY0" fmla="*/ 3086100 h 3086100"/>
              <a:gd name="connsiteX1" fmla="*/ 885825 w 3328987"/>
              <a:gd name="connsiteY1" fmla="*/ 928688 h 3086100"/>
              <a:gd name="connsiteX2" fmla="*/ 2557462 w 3328987"/>
              <a:gd name="connsiteY2" fmla="*/ 1543050 h 3086100"/>
              <a:gd name="connsiteX3" fmla="*/ 3328987 w 3328987"/>
              <a:gd name="connsiteY3" fmla="*/ 0 h 3086100"/>
              <a:gd name="connsiteX0" fmla="*/ 0 w 3385411"/>
              <a:gd name="connsiteY0" fmla="*/ 3200401 h 3200401"/>
              <a:gd name="connsiteX1" fmla="*/ 885825 w 3385411"/>
              <a:gd name="connsiteY1" fmla="*/ 1042989 h 3200401"/>
              <a:gd name="connsiteX2" fmla="*/ 2557462 w 3385411"/>
              <a:gd name="connsiteY2" fmla="*/ 1657351 h 3200401"/>
              <a:gd name="connsiteX3" fmla="*/ 3328987 w 3385411"/>
              <a:gd name="connsiteY3" fmla="*/ 114301 h 3200401"/>
              <a:gd name="connsiteX4" fmla="*/ 3326439 w 3385411"/>
              <a:gd name="connsiteY4" fmla="*/ 114301 h 3200401"/>
              <a:gd name="connsiteX0" fmla="*/ 0 w 3379653"/>
              <a:gd name="connsiteY0" fmla="*/ 3185085 h 3185085"/>
              <a:gd name="connsiteX1" fmla="*/ 885825 w 3379653"/>
              <a:gd name="connsiteY1" fmla="*/ 1027673 h 3185085"/>
              <a:gd name="connsiteX2" fmla="*/ 2557462 w 3379653"/>
              <a:gd name="connsiteY2" fmla="*/ 1642035 h 3185085"/>
              <a:gd name="connsiteX3" fmla="*/ 3328987 w 3379653"/>
              <a:gd name="connsiteY3" fmla="*/ 98985 h 3185085"/>
              <a:gd name="connsiteX4" fmla="*/ 3301283 w 3379653"/>
              <a:gd name="connsiteY4" fmla="*/ 167013 h 3185085"/>
              <a:gd name="connsiteX0" fmla="*/ 0 w 3385411"/>
              <a:gd name="connsiteY0" fmla="*/ 3200401 h 3200401"/>
              <a:gd name="connsiteX1" fmla="*/ 885825 w 3385411"/>
              <a:gd name="connsiteY1" fmla="*/ 1042989 h 3200401"/>
              <a:gd name="connsiteX2" fmla="*/ 2557462 w 3385411"/>
              <a:gd name="connsiteY2" fmla="*/ 1657351 h 3200401"/>
              <a:gd name="connsiteX3" fmla="*/ 3328987 w 3385411"/>
              <a:gd name="connsiteY3" fmla="*/ 114301 h 3200401"/>
              <a:gd name="connsiteX4" fmla="*/ 3326439 w 3385411"/>
              <a:gd name="connsiteY4" fmla="*/ 114301 h 3200401"/>
              <a:gd name="connsiteX0" fmla="*/ 0 w 3385411"/>
              <a:gd name="connsiteY0" fmla="*/ 3200401 h 3200401"/>
              <a:gd name="connsiteX1" fmla="*/ 885825 w 3385411"/>
              <a:gd name="connsiteY1" fmla="*/ 1042989 h 3200401"/>
              <a:gd name="connsiteX2" fmla="*/ 2557462 w 3385411"/>
              <a:gd name="connsiteY2" fmla="*/ 1657351 h 3200401"/>
              <a:gd name="connsiteX3" fmla="*/ 3328987 w 3385411"/>
              <a:gd name="connsiteY3" fmla="*/ 114301 h 3200401"/>
              <a:gd name="connsiteX4" fmla="*/ 3326439 w 3385411"/>
              <a:gd name="connsiteY4" fmla="*/ 114301 h 3200401"/>
              <a:gd name="connsiteX5" fmla="*/ 3326439 w 3385411"/>
              <a:gd name="connsiteY5" fmla="*/ 91624 h 3200401"/>
              <a:gd name="connsiteX0" fmla="*/ 0 w 3385411"/>
              <a:gd name="connsiteY0" fmla="*/ 3200401 h 3697091"/>
              <a:gd name="connsiteX1" fmla="*/ 885825 w 3385411"/>
              <a:gd name="connsiteY1" fmla="*/ 1042989 h 3697091"/>
              <a:gd name="connsiteX2" fmla="*/ 2557462 w 3385411"/>
              <a:gd name="connsiteY2" fmla="*/ 1657351 h 3697091"/>
              <a:gd name="connsiteX3" fmla="*/ 3328987 w 3385411"/>
              <a:gd name="connsiteY3" fmla="*/ 114301 h 3697091"/>
              <a:gd name="connsiteX4" fmla="*/ 3326439 w 3385411"/>
              <a:gd name="connsiteY4" fmla="*/ 114301 h 3697091"/>
              <a:gd name="connsiteX5" fmla="*/ 3326439 w 3385411"/>
              <a:gd name="connsiteY5" fmla="*/ 3697086 h 3697091"/>
              <a:gd name="connsiteX0" fmla="*/ 54669 w 3440080"/>
              <a:gd name="connsiteY0" fmla="*/ 3200401 h 3697089"/>
              <a:gd name="connsiteX1" fmla="*/ 68957 w 3440080"/>
              <a:gd name="connsiteY1" fmla="*/ 3220892 h 3697089"/>
              <a:gd name="connsiteX2" fmla="*/ 940494 w 3440080"/>
              <a:gd name="connsiteY2" fmla="*/ 1042989 h 3697089"/>
              <a:gd name="connsiteX3" fmla="*/ 2612131 w 3440080"/>
              <a:gd name="connsiteY3" fmla="*/ 1657351 h 3697089"/>
              <a:gd name="connsiteX4" fmla="*/ 3383656 w 3440080"/>
              <a:gd name="connsiteY4" fmla="*/ 114301 h 3697089"/>
              <a:gd name="connsiteX5" fmla="*/ 3381108 w 3440080"/>
              <a:gd name="connsiteY5" fmla="*/ 114301 h 3697089"/>
              <a:gd name="connsiteX6" fmla="*/ 3381108 w 3440080"/>
              <a:gd name="connsiteY6" fmla="*/ 3697086 h 3697089"/>
              <a:gd name="connsiteX0" fmla="*/ 381721 w 3767132"/>
              <a:gd name="connsiteY0" fmla="*/ 3200401 h 3697091"/>
              <a:gd name="connsiteX1" fmla="*/ 27061 w 3767132"/>
              <a:gd name="connsiteY1" fmla="*/ 2608645 h 3697091"/>
              <a:gd name="connsiteX2" fmla="*/ 1267546 w 3767132"/>
              <a:gd name="connsiteY2" fmla="*/ 1042989 h 3697091"/>
              <a:gd name="connsiteX3" fmla="*/ 2939183 w 3767132"/>
              <a:gd name="connsiteY3" fmla="*/ 1657351 h 3697091"/>
              <a:gd name="connsiteX4" fmla="*/ 3710708 w 3767132"/>
              <a:gd name="connsiteY4" fmla="*/ 114301 h 3697091"/>
              <a:gd name="connsiteX5" fmla="*/ 3708160 w 3767132"/>
              <a:gd name="connsiteY5" fmla="*/ 114301 h 3697091"/>
              <a:gd name="connsiteX6" fmla="*/ 3708160 w 3767132"/>
              <a:gd name="connsiteY6" fmla="*/ 3697086 h 3697091"/>
              <a:gd name="connsiteX0" fmla="*/ 478485 w 3763274"/>
              <a:gd name="connsiteY0" fmla="*/ 3653918 h 3697089"/>
              <a:gd name="connsiteX1" fmla="*/ 23203 w 3763274"/>
              <a:gd name="connsiteY1" fmla="*/ 2608645 h 3697089"/>
              <a:gd name="connsiteX2" fmla="*/ 1263688 w 3763274"/>
              <a:gd name="connsiteY2" fmla="*/ 1042989 h 3697089"/>
              <a:gd name="connsiteX3" fmla="*/ 2935325 w 3763274"/>
              <a:gd name="connsiteY3" fmla="*/ 1657351 h 3697089"/>
              <a:gd name="connsiteX4" fmla="*/ 3706850 w 3763274"/>
              <a:gd name="connsiteY4" fmla="*/ 114301 h 3697089"/>
              <a:gd name="connsiteX5" fmla="*/ 3704302 w 3763274"/>
              <a:gd name="connsiteY5" fmla="*/ 114301 h 3697089"/>
              <a:gd name="connsiteX6" fmla="*/ 3704302 w 3763274"/>
              <a:gd name="connsiteY6" fmla="*/ 3697086 h 3697089"/>
              <a:gd name="connsiteX0" fmla="*/ 22438 w 3307227"/>
              <a:gd name="connsiteY0" fmla="*/ 3653918 h 3697091"/>
              <a:gd name="connsiteX1" fmla="*/ 87038 w 3307227"/>
              <a:gd name="connsiteY1" fmla="*/ 2223156 h 3697091"/>
              <a:gd name="connsiteX2" fmla="*/ 807641 w 3307227"/>
              <a:gd name="connsiteY2" fmla="*/ 1042989 h 3697091"/>
              <a:gd name="connsiteX3" fmla="*/ 2479278 w 3307227"/>
              <a:gd name="connsiteY3" fmla="*/ 1657351 h 3697091"/>
              <a:gd name="connsiteX4" fmla="*/ 3250803 w 3307227"/>
              <a:gd name="connsiteY4" fmla="*/ 114301 h 3697091"/>
              <a:gd name="connsiteX5" fmla="*/ 3248255 w 3307227"/>
              <a:gd name="connsiteY5" fmla="*/ 114301 h 3697091"/>
              <a:gd name="connsiteX6" fmla="*/ 3248255 w 3307227"/>
              <a:gd name="connsiteY6" fmla="*/ 3697086 h 3697091"/>
              <a:gd name="connsiteX0" fmla="*/ 156688 w 3441477"/>
              <a:gd name="connsiteY0" fmla="*/ 3653918 h 3697089"/>
              <a:gd name="connsiteX1" fmla="*/ 45199 w 3441477"/>
              <a:gd name="connsiteY1" fmla="*/ 3152867 h 3697089"/>
              <a:gd name="connsiteX2" fmla="*/ 941891 w 3441477"/>
              <a:gd name="connsiteY2" fmla="*/ 1042989 h 3697089"/>
              <a:gd name="connsiteX3" fmla="*/ 2613528 w 3441477"/>
              <a:gd name="connsiteY3" fmla="*/ 1657351 h 3697089"/>
              <a:gd name="connsiteX4" fmla="*/ 3385053 w 3441477"/>
              <a:gd name="connsiteY4" fmla="*/ 114301 h 3697089"/>
              <a:gd name="connsiteX5" fmla="*/ 3382505 w 3441477"/>
              <a:gd name="connsiteY5" fmla="*/ 114301 h 3697089"/>
              <a:gd name="connsiteX6" fmla="*/ 3382505 w 3441477"/>
              <a:gd name="connsiteY6" fmla="*/ 3697086 h 3697089"/>
              <a:gd name="connsiteX0" fmla="*/ 156688 w 3441477"/>
              <a:gd name="connsiteY0" fmla="*/ 3653918 h 3697091"/>
              <a:gd name="connsiteX1" fmla="*/ 45199 w 3441477"/>
              <a:gd name="connsiteY1" fmla="*/ 3152867 h 3697091"/>
              <a:gd name="connsiteX2" fmla="*/ 941891 w 3441477"/>
              <a:gd name="connsiteY2" fmla="*/ 1042989 h 3697091"/>
              <a:gd name="connsiteX3" fmla="*/ 2613528 w 3441477"/>
              <a:gd name="connsiteY3" fmla="*/ 1657351 h 3697091"/>
              <a:gd name="connsiteX4" fmla="*/ 3385053 w 3441477"/>
              <a:gd name="connsiteY4" fmla="*/ 114301 h 3697091"/>
              <a:gd name="connsiteX5" fmla="*/ 3382505 w 3441477"/>
              <a:gd name="connsiteY5" fmla="*/ 114301 h 3697091"/>
              <a:gd name="connsiteX6" fmla="*/ 3382505 w 3441477"/>
              <a:gd name="connsiteY6" fmla="*/ 3697086 h 3697091"/>
              <a:gd name="connsiteX0" fmla="*/ 111489 w 3396278"/>
              <a:gd name="connsiteY0" fmla="*/ 3653918 h 3697089"/>
              <a:gd name="connsiteX1" fmla="*/ 0 w 3396278"/>
              <a:gd name="connsiteY1" fmla="*/ 3152867 h 3697089"/>
              <a:gd name="connsiteX2" fmla="*/ 896692 w 3396278"/>
              <a:gd name="connsiteY2" fmla="*/ 1042989 h 3697089"/>
              <a:gd name="connsiteX3" fmla="*/ 2568329 w 3396278"/>
              <a:gd name="connsiteY3" fmla="*/ 1657351 h 3697089"/>
              <a:gd name="connsiteX4" fmla="*/ 3339854 w 3396278"/>
              <a:gd name="connsiteY4" fmla="*/ 114301 h 3697089"/>
              <a:gd name="connsiteX5" fmla="*/ 3337306 w 3396278"/>
              <a:gd name="connsiteY5" fmla="*/ 114301 h 3697089"/>
              <a:gd name="connsiteX6" fmla="*/ 3337306 w 3396278"/>
              <a:gd name="connsiteY6" fmla="*/ 3697086 h 3697089"/>
              <a:gd name="connsiteX0" fmla="*/ 10867 w 3396278"/>
              <a:gd name="connsiteY0" fmla="*/ 3676593 h 3697091"/>
              <a:gd name="connsiteX1" fmla="*/ 0 w 3396278"/>
              <a:gd name="connsiteY1" fmla="*/ 3152867 h 3697091"/>
              <a:gd name="connsiteX2" fmla="*/ 896692 w 3396278"/>
              <a:gd name="connsiteY2" fmla="*/ 1042989 h 3697091"/>
              <a:gd name="connsiteX3" fmla="*/ 2568329 w 3396278"/>
              <a:gd name="connsiteY3" fmla="*/ 1657351 h 3697091"/>
              <a:gd name="connsiteX4" fmla="*/ 3339854 w 3396278"/>
              <a:gd name="connsiteY4" fmla="*/ 114301 h 3697091"/>
              <a:gd name="connsiteX5" fmla="*/ 3337306 w 3396278"/>
              <a:gd name="connsiteY5" fmla="*/ 114301 h 3697091"/>
              <a:gd name="connsiteX6" fmla="*/ 3337306 w 3396278"/>
              <a:gd name="connsiteY6" fmla="*/ 3697086 h 3697091"/>
              <a:gd name="connsiteX0" fmla="*/ 2481 w 3396278"/>
              <a:gd name="connsiteY0" fmla="*/ 3699270 h 3699288"/>
              <a:gd name="connsiteX1" fmla="*/ 0 w 3396278"/>
              <a:gd name="connsiteY1" fmla="*/ 3152867 h 3699288"/>
              <a:gd name="connsiteX2" fmla="*/ 896692 w 3396278"/>
              <a:gd name="connsiteY2" fmla="*/ 1042989 h 3699288"/>
              <a:gd name="connsiteX3" fmla="*/ 2568329 w 3396278"/>
              <a:gd name="connsiteY3" fmla="*/ 1657351 h 3699288"/>
              <a:gd name="connsiteX4" fmla="*/ 3339854 w 3396278"/>
              <a:gd name="connsiteY4" fmla="*/ 114301 h 3699288"/>
              <a:gd name="connsiteX5" fmla="*/ 3337306 w 3396278"/>
              <a:gd name="connsiteY5" fmla="*/ 114301 h 3699288"/>
              <a:gd name="connsiteX6" fmla="*/ 3337306 w 3396278"/>
              <a:gd name="connsiteY6" fmla="*/ 3697086 h 36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6278" h="3699288">
                <a:moveTo>
                  <a:pt x="2481" y="3699270"/>
                </a:moveTo>
                <a:cubicBezTo>
                  <a:pt x="4862" y="3702685"/>
                  <a:pt x="3296" y="3194975"/>
                  <a:pt x="0" y="3152867"/>
                </a:cubicBezTo>
                <a:cubicBezTo>
                  <a:pt x="181179" y="2385133"/>
                  <a:pt x="468637" y="1292242"/>
                  <a:pt x="896692" y="1042989"/>
                </a:cubicBezTo>
                <a:cubicBezTo>
                  <a:pt x="1324747" y="793736"/>
                  <a:pt x="2161135" y="1812132"/>
                  <a:pt x="2568329" y="1657351"/>
                </a:cubicBezTo>
                <a:cubicBezTo>
                  <a:pt x="2975523" y="1502570"/>
                  <a:pt x="3339854" y="114301"/>
                  <a:pt x="3339854" y="114301"/>
                </a:cubicBezTo>
                <a:cubicBezTo>
                  <a:pt x="3468017" y="-142874"/>
                  <a:pt x="3337837" y="114301"/>
                  <a:pt x="3337306" y="114301"/>
                </a:cubicBezTo>
                <a:cubicBezTo>
                  <a:pt x="3336881" y="110522"/>
                  <a:pt x="3337306" y="3701810"/>
                  <a:pt x="3337306" y="3697086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(Definite) Integration also gives us the area under a curve: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70648" y="2508991"/>
            <a:ext cx="6111664" cy="3048000"/>
            <a:chOff x="4386375" y="2443163"/>
            <a:chExt cx="3628800" cy="1809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00775" y="2443163"/>
              <a:ext cx="0" cy="1809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86375" y="4252913"/>
              <a:ext cx="3628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3257438" y="3300413"/>
            <a:ext cx="5672250" cy="1944476"/>
          </a:xfrm>
          <a:custGeom>
            <a:avLst/>
            <a:gdLst>
              <a:gd name="connsiteX0" fmla="*/ 0 w 3328987"/>
              <a:gd name="connsiteY0" fmla="*/ 3086100 h 3086100"/>
              <a:gd name="connsiteX1" fmla="*/ 885825 w 3328987"/>
              <a:gd name="connsiteY1" fmla="*/ 928688 h 3086100"/>
              <a:gd name="connsiteX2" fmla="*/ 2557462 w 3328987"/>
              <a:gd name="connsiteY2" fmla="*/ 1543050 h 3086100"/>
              <a:gd name="connsiteX3" fmla="*/ 3328987 w 3328987"/>
              <a:gd name="connsiteY3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8987" h="3086100">
                <a:moveTo>
                  <a:pt x="0" y="3086100"/>
                </a:moveTo>
                <a:cubicBezTo>
                  <a:pt x="229790" y="2135981"/>
                  <a:pt x="459581" y="1185863"/>
                  <a:pt x="885825" y="928688"/>
                </a:cubicBezTo>
                <a:cubicBezTo>
                  <a:pt x="1312069" y="671513"/>
                  <a:pt x="2150268" y="1697831"/>
                  <a:pt x="2557462" y="1543050"/>
                </a:cubicBezTo>
                <a:cubicBezTo>
                  <a:pt x="2964656" y="1388269"/>
                  <a:pt x="3328987" y="0"/>
                  <a:pt x="3328987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4832" y="2286000"/>
                <a:ext cx="165320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∫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32" y="2286000"/>
                <a:ext cx="1653209" cy="4472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5219" y="3281878"/>
                <a:ext cx="3282822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∫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+5.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19" y="3281878"/>
                <a:ext cx="3282822" cy="447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55056" y="2063033"/>
                <a:ext cx="111716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56" y="2063033"/>
                <a:ext cx="1117165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5056" y="3073199"/>
                <a:ext cx="2948436" cy="87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+5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56" y="3073199"/>
                <a:ext cx="2948436" cy="8707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743450"/>
                <a:ext cx="10058400" cy="112564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𝐶</m:t>
                    </m:r>
                    <m:r>
                      <a:rPr lang="en-US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called the “Constant of Integration”, and because we don’t get a numerical solution, this is called indefinite integration.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743450"/>
                <a:ext cx="10058400" cy="1125643"/>
              </a:xfrm>
              <a:blipFill rotWithShape="0">
                <a:blip r:embed="rId6"/>
                <a:stretch>
                  <a:fillRect l="-1212" t="-8649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4832" y="2286000"/>
                <a:ext cx="1603772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32" y="2286000"/>
                <a:ext cx="1603772" cy="906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83616" y="2514605"/>
                <a:ext cx="15268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|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616" y="2514605"/>
                <a:ext cx="152682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76110" y="3969390"/>
            <a:ext cx="590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Don’t forget the absolute value signs!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7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This year, we can add a few more “basics” to the list, thanks to the tables on your formula sheet. </a:t>
            </a:r>
          </a:p>
          <a:p>
            <a:endParaRPr lang="en-US" sz="2800" dirty="0"/>
          </a:p>
          <a:p>
            <a:r>
              <a:rPr lang="en-US" sz="2800" dirty="0" smtClean="0"/>
              <a:t>We just read the differentiation columns backwards.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0085" y="4972050"/>
                <a:ext cx="363278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AU" sz="2800" b="0" i="1" smtClean="0">
                              <a:latin typeface="Cambria Math" charset="0"/>
                            </a:rPr>
                            <m:t>∫</m:t>
                          </m:r>
                        </m:fName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85" y="4972050"/>
                <a:ext cx="3632789" cy="4472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712104"/>
              </a:xfrm>
            </p:spPr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What happens if we have something other than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𝑥</m:t>
                    </m:r>
                    <m:r>
                      <a:rPr lang="en-US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inside a function?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We make a substitution, ensuring there only is one thing in there.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712104"/>
              </a:xfrm>
              <a:blipFill rotWithShape="0">
                <a:blip r:embed="rId2"/>
                <a:stretch>
                  <a:fillRect l="-1212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7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13237" y="2543174"/>
                <a:ext cx="2016962" cy="88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7" y="2543174"/>
                <a:ext cx="2016962" cy="881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6974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Integrate the following equation.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9058" y="3453148"/>
                <a:ext cx="11653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𝑢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058" y="3453148"/>
                <a:ext cx="116531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73537" y="3741567"/>
                <a:ext cx="335495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𝑑𝑥</m:t>
                      </m:r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7" y="3741567"/>
                <a:ext cx="3354957" cy="8180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11968" y="4728712"/>
                <a:ext cx="2086533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0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b="0" i="0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</m:func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.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68" y="4728712"/>
                <a:ext cx="2086533" cy="9061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90062" y="4728712"/>
                <a:ext cx="235808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62" y="4728712"/>
                <a:ext cx="2358081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21717" y="4678929"/>
                <a:ext cx="23582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AU" sz="28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i="1">
                              <a:latin typeface="Cambria Math" charset="0"/>
                            </a:rPr>
                            <m:t>𝑢</m:t>
                          </m:r>
                        </m:e>
                      </m:func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r>
                        <a:rPr lang="en-AU" sz="2800" i="1">
                          <a:latin typeface="Cambria Math" charset="0"/>
                        </a:rPr>
                        <m:t>𝐶</m:t>
                      </m:r>
                      <m:r>
                        <a:rPr lang="en-AU" sz="28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717" y="4678929"/>
                <a:ext cx="2358210" cy="8989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7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1333</TotalTime>
  <Words>498</Words>
  <Application>Microsoft Macintosh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Wingdings</vt:lpstr>
      <vt:lpstr>Retrospect</vt:lpstr>
      <vt:lpstr>Integration</vt:lpstr>
      <vt:lpstr>What is Integration?</vt:lpstr>
      <vt:lpstr>What is Integration?</vt:lpstr>
      <vt:lpstr>What is Integration?</vt:lpstr>
      <vt:lpstr>Recap</vt:lpstr>
      <vt:lpstr>Special Case</vt:lpstr>
      <vt:lpstr>New Basics</vt:lpstr>
      <vt:lpstr>Substitution</vt:lpstr>
      <vt:lpstr>Example 1</vt:lpstr>
      <vt:lpstr>Example 2</vt:lpstr>
      <vt:lpstr>Example 3</vt:lpstr>
      <vt:lpstr>Integration by Parts</vt:lpstr>
      <vt:lpstr>Choosing u and v</vt:lpstr>
      <vt:lpstr>Example 1</vt:lpstr>
      <vt:lpstr>Example 2</vt:lpstr>
      <vt:lpstr>Example 2, continued…</vt:lpstr>
      <vt:lpstr>Example 2, continued…</vt:lpstr>
      <vt:lpstr>Definite Integration</vt:lpstr>
      <vt:lpstr>Definite Integration</vt:lpstr>
      <vt:lpstr>Example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</dc:title>
  <dc:creator>Aaron Stockdill</dc:creator>
  <cp:lastModifiedBy>Aaron Stockdill</cp:lastModifiedBy>
  <cp:revision>22</cp:revision>
  <cp:lastPrinted>2016-06-05T03:08:54Z</cp:lastPrinted>
  <dcterms:created xsi:type="dcterms:W3CDTF">2016-04-28T03:10:37Z</dcterms:created>
  <dcterms:modified xsi:type="dcterms:W3CDTF">2016-06-10T07:09:30Z</dcterms:modified>
</cp:coreProperties>
</file>