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59" r:id="rId6"/>
    <p:sldId id="260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5C497-88D0-B344-ACB6-BB3C187EEFC2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AEDC-7B59-B540-806A-4CC6C4CE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AEDC-7B59-B540-806A-4CC6C4CE7E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7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8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Parametric Int</a:t>
            </a:r>
            <a:r>
              <a:rPr lang="en-US" dirty="0" smtClean="0"/>
              <a:t>., Partial Fractions, Trig Substitutions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Substitutions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320860"/>
                  </p:ext>
                </p:extLst>
              </p:nvPr>
            </p:nvGraphicFramePr>
            <p:xfrm>
              <a:off x="2062480" y="2150434"/>
              <a:ext cx="8128000" cy="3583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778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I can see</a:t>
                          </a:r>
                          <a:r>
                            <a:rPr lang="is-IS" sz="280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So I substitute</a:t>
                          </a:r>
                          <a:r>
                            <a:rPr lang="is-IS" sz="280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368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313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368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320860"/>
                  </p:ext>
                </p:extLst>
              </p:nvPr>
            </p:nvGraphicFramePr>
            <p:xfrm>
              <a:off x="2062480" y="2150434"/>
              <a:ext cx="8128000" cy="3583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778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I can see</a:t>
                          </a:r>
                          <a:r>
                            <a:rPr lang="is-IS" sz="280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So I substitute</a:t>
                          </a:r>
                          <a:r>
                            <a:rPr lang="is-IS" sz="280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36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83117" r="-100150" b="-199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83117" r="-150" b="-199351"/>
                          </a:stretch>
                        </a:blipFill>
                      </a:tcPr>
                    </a:tc>
                  </a:tr>
                  <a:tr h="931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184314" r="-100150" b="-100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184314" r="-150" b="-100654"/>
                          </a:stretch>
                        </a:blipFill>
                      </a:tcPr>
                    </a:tc>
                  </a:tr>
                  <a:tr h="936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282468" r="-100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282468" r="-1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2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22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Showing that </a:t>
            </a:r>
            <a:r>
              <a:rPr lang="en-US" sz="2800" dirty="0" smtClean="0"/>
              <a:t>the substitution </a:t>
            </a:r>
            <a:r>
              <a:rPr lang="en-US" sz="2800" dirty="0" smtClean="0"/>
              <a:t>is helpful: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471704"/>
            <a:ext cx="376501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I’ll leave the rest to you as an exercise. They work in the same way.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8218" y="2563735"/>
                <a:ext cx="1714252" cy="629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8" y="2563735"/>
                <a:ext cx="1714252" cy="6297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05376" y="2577896"/>
                <a:ext cx="19302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charset="0"/>
                        </a:rPr>
                        <m:t>𝑥</m:t>
                      </m:r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r>
                        <a:rPr lang="en-AU" sz="2800" i="1">
                          <a:latin typeface="Cambria Math" charset="0"/>
                        </a:rPr>
                        <m:t>𝑎</m:t>
                      </m:r>
                      <m:func>
                        <m:func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i="1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76" y="2577896"/>
                <a:ext cx="193027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92585" y="3154368"/>
                <a:ext cx="3164391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85" y="3154368"/>
                <a:ext cx="3164391" cy="6141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2794" y="3872369"/>
                <a:ext cx="3033395" cy="629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794" y="3872369"/>
                <a:ext cx="3033395" cy="6297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62794" y="4607632"/>
                <a:ext cx="3172728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(1 −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794" y="4607632"/>
                <a:ext cx="3172728" cy="6141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92585" y="5320871"/>
                <a:ext cx="2290948" cy="629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85" y="5320871"/>
                <a:ext cx="2290948" cy="6297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17708" y="5427375"/>
                <a:ext cx="1678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i="1" smtClean="0">
                          <a:latin typeface="Cambria Math" charset="0"/>
                        </a:rPr>
                        <m:t>𝑎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08" y="5427375"/>
                <a:ext cx="167853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6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10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Integrate the following equation using </a:t>
            </a:r>
            <a:r>
              <a:rPr lang="en-US" sz="2800" smtClean="0"/>
              <a:t>a substitution: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2554" y="2445174"/>
                <a:ext cx="2616614" cy="1018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25</m:t>
                                  </m:r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 −4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54" y="2445174"/>
                <a:ext cx="2616614" cy="10188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01000" y="409919"/>
                <a:ext cx="3765015" cy="6463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This is not quite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AU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AU" i="1" dirty="0" smtClean="0">
                        <a:latin typeface="Cambria Math" charset="0"/>
                      </a:rPr>
                      <m:t> – </m:t>
                    </m:r>
                    <m:sSup>
                      <m:sSupPr>
                        <m:ctrlPr>
                          <a:rPr lang="en-AU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 dirty="0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AU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, so we need to do some algebra!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09919"/>
                <a:ext cx="376501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0450" b="-22523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01261" y="2457293"/>
                <a:ext cx="4345164" cy="100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25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−4=25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61" y="2457293"/>
                <a:ext cx="4345164" cy="10067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3006" y="3442608"/>
                <a:ext cx="3259610" cy="1376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  <m:t>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06" y="3442608"/>
                <a:ext cx="3259610" cy="13764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01000" y="3624509"/>
                <a:ext cx="176888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sec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624509"/>
                <a:ext cx="1768881" cy="8094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5325" y="4478751"/>
                <a:ext cx="342061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sec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tan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25" y="4478751"/>
                <a:ext cx="3420615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7964" y="4672913"/>
                <a:ext cx="6589304" cy="162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AU" sz="2800" b="0" i="0" smtClean="0">
                                              <a:latin typeface="Cambria Math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  <m:t>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i="1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64" y="4672913"/>
                <a:ext cx="6589304" cy="1629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001000" y="409919"/>
            <a:ext cx="376501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We can’t use a regular substitution here. Try it and it won’t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013 0.0946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09625" y="3420290"/>
                <a:ext cx="5612819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i="1">
                              <a:latin typeface="Cambria Math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AU" sz="2800" b="0" i="0" smtClean="0">
                                              <a:latin typeface="Cambria Math" charset="0"/>
                                            </a:rPr>
                                            <m:t>sec</m:t>
                                          </m:r>
                                        </m:e>
                                        <m:sup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i="1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25" y="3420290"/>
                <a:ext cx="5612819" cy="12730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04477" y="1790292"/>
                <a:ext cx="6221831" cy="162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AU" sz="2800" b="0" i="0" smtClean="0">
                                              <a:latin typeface="Cambria Math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AU" sz="2800" b="0" i="1" smtClean="0">
                                                  <a:latin typeface="Cambria Math" charset="0"/>
                                                </a:rPr>
                                                <m:t>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i="1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77" y="1790292"/>
                <a:ext cx="6221831" cy="1629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9625" y="4693331"/>
                <a:ext cx="4001095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i="1">
                              <a:latin typeface="Cambria Math" charset="0"/>
                            </a:rPr>
                            <m:t>5</m:t>
                          </m:r>
                          <m:r>
                            <a:rPr lang="en-AU" sz="2800" i="1" smtClean="0">
                              <a:latin typeface="Cambria Math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i="1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25" y="4693331"/>
                <a:ext cx="4001095" cy="9061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10720" y="4693331"/>
                <a:ext cx="2619370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i="1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720" y="4693331"/>
                <a:ext cx="2619370" cy="8810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0090" y="4705898"/>
                <a:ext cx="3189976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−1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90" y="4705898"/>
                <a:ext cx="3189976" cy="8810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230090" y="5696294"/>
                <a:ext cx="29733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tan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90" y="5696294"/>
                <a:ext cx="297337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01000" y="471704"/>
                <a:ext cx="3765015" cy="6463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We’re not done! We need to put this back in terms of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AU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71704"/>
                <a:ext cx="3765015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2703" b="-1081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53102" y="1976910"/>
                <a:ext cx="2605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tan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02" y="1976910"/>
                <a:ext cx="260590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06482" y="1787627"/>
                <a:ext cx="176888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sec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787627"/>
                <a:ext cx="1768881" cy="809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06482" y="2647346"/>
                <a:ext cx="2081018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2647346"/>
                <a:ext cx="2081018" cy="8154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70043" y="2410797"/>
                <a:ext cx="5247270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tan</m:t>
                          </m:r>
                        </m:fName>
                        <m:e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latin typeface="Cambria Math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>
                                  <a:latin typeface="Cambria Math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5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43" y="2410797"/>
                <a:ext cx="5247270" cy="8154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Triangle 7"/>
          <p:cNvSpPr/>
          <p:nvPr/>
        </p:nvSpPr>
        <p:spPr>
          <a:xfrm>
            <a:off x="580769" y="2879124"/>
            <a:ext cx="2154334" cy="1604779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0769" y="3055054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9" y="3055054"/>
                <a:ext cx="29424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8691" y="3226213"/>
                <a:ext cx="482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5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91" y="3226213"/>
                <a:ext cx="4821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3392" y="3621328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2" y="3621328"/>
                <a:ext cx="28052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0769" y="4562328"/>
                <a:ext cx="1749582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−4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9" y="4562328"/>
                <a:ext cx="1749582" cy="5373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35103" y="3441656"/>
                <a:ext cx="5021375" cy="922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25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−4</m:t>
                              </m:r>
                            </m:e>
                          </m:rad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3" y="3441656"/>
                <a:ext cx="5021375" cy="9221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35103" y="4538223"/>
                <a:ext cx="4793620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AU" sz="2800" i="1">
                              <a:latin typeface="Cambria Math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−4</m:t>
                          </m:r>
                        </m:e>
                      </m:rad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3" y="4538223"/>
                <a:ext cx="4793620" cy="8094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83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Sadly, nothing. This was the hard stuff!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Pages 135-138, 153-155, 158-161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58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188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Just as we can differentiate parametrically, we can integrate parametrically.</a:t>
            </a:r>
          </a:p>
          <a:p>
            <a:endParaRPr lang="en-US" sz="2800" dirty="0"/>
          </a:p>
          <a:p>
            <a:r>
              <a:rPr lang="en-US" sz="2800" dirty="0" smtClean="0"/>
              <a:t>For example, integrating inside ellipses or (sideways) parabolas!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4955" y="2060292"/>
                <a:ext cx="1121525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55" y="2060292"/>
                <a:ext cx="1121525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431" y="2941302"/>
                <a:ext cx="1410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31" y="2941302"/>
                <a:ext cx="141006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06074" y="2941302"/>
                <a:ext cx="1410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74" y="2941302"/>
                <a:ext cx="141006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6074" y="3511105"/>
                <a:ext cx="169078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74" y="3511105"/>
                <a:ext cx="1690784" cy="818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778" y="3747547"/>
                <a:ext cx="2217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). 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778" y="3747547"/>
                <a:ext cx="221714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27484" y="4503006"/>
                <a:ext cx="3924472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).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84" y="4503006"/>
                <a:ext cx="3924472" cy="8810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01000" y="471704"/>
                <a:ext cx="3765015" cy="6463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If there are limits, you need to change them from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AU" dirty="0" smtClean="0"/>
                  <a:t>-based 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AU" dirty="0" smtClean="0"/>
                  <a:t>-based.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71704"/>
                <a:ext cx="376501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643" t="-2703" r="-1447" b="-1081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0734" y="1871662"/>
                <a:ext cx="1273810" cy="96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4" y="1871662"/>
                <a:ext cx="1273810" cy="967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53479" y="1885950"/>
                <a:ext cx="1463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79" y="1885950"/>
                <a:ext cx="146367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53479" y="2422957"/>
                <a:ext cx="14188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79" y="2422957"/>
                <a:ext cx="141885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74144" y="2115180"/>
            <a:ext cx="110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085975" y="2115180"/>
            <a:ext cx="164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8092" y="3082870"/>
                <a:ext cx="16056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0=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92" y="3082870"/>
                <a:ext cx="160563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8091" y="3808101"/>
                <a:ext cx="1613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1=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91" y="3808101"/>
                <a:ext cx="161390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07922" y="2911415"/>
                <a:ext cx="1064586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22" y="2911415"/>
                <a:ext cx="1064586" cy="7321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07922" y="3892056"/>
                <a:ext cx="1050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22" y="3892056"/>
                <a:ext cx="105073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82038" y="3082870"/>
                <a:ext cx="17637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AU" sz="2800" b="0" i="0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38" y="3082870"/>
                <a:ext cx="176375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5015" y="4981574"/>
                <a:ext cx="2348143" cy="1021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i="1">
                              <a:latin typeface="Cambria Math" charset="0"/>
                            </a:rPr>
                            <m:t>𝜋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/2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p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5" y="4981574"/>
                <a:ext cx="2348143" cy="10211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51261" y="4992293"/>
                <a:ext cx="4137223" cy="1021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i="1">
                              <a:latin typeface="Cambria Math" charset="0"/>
                            </a:rPr>
                            <m:t>𝜋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/2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p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0.5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−0.5.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61" y="4992293"/>
                <a:ext cx="4137223" cy="10211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21696" y="5280918"/>
                <a:ext cx="35124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i="1">
                          <a:latin typeface="Cambria Math" charset="0"/>
                        </a:rPr>
                        <m:t>0.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r>
                        <a:rPr lang="en-AU" sz="2800" i="1">
                          <a:latin typeface="Cambria Math" charset="0"/>
                        </a:rPr>
                        <m:t>5</m:t>
                      </m:r>
                      <m:func>
                        <m:func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−0.5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696" y="5280918"/>
                <a:ext cx="35124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10274437" y="5180150"/>
            <a:ext cx="0" cy="714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317301" y="503727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301" y="5037275"/>
                <a:ext cx="18113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317300" y="5723371"/>
                <a:ext cx="436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charset="0"/>
                        </a:rPr>
                        <m:t>𝜋</m:t>
                      </m:r>
                      <m:r>
                        <a:rPr lang="en-AU" i="1"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300" y="5723371"/>
                <a:ext cx="436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2222" r="-138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96309" y="5175774"/>
                <a:ext cx="670119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309" y="5175774"/>
                <a:ext cx="670119" cy="7321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55016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We’ve learned how to integrate lots of different functions now, using substitution, integration by parts, and parametric integration.</a:t>
            </a:r>
          </a:p>
          <a:p>
            <a:endParaRPr lang="en-US" sz="2800" dirty="0"/>
          </a:p>
          <a:p>
            <a:r>
              <a:rPr lang="en-US" sz="2800" dirty="0" smtClean="0"/>
              <a:t>However, there are </a:t>
            </a:r>
            <a:r>
              <a:rPr lang="en-US" sz="2800" i="1" dirty="0" smtClean="0"/>
              <a:t>still</a:t>
            </a:r>
            <a:r>
              <a:rPr lang="en-US" sz="2800" dirty="0" smtClean="0"/>
              <a:t> things we can’t integrate! For example,</a:t>
            </a:r>
            <a:r>
              <a:rPr lang="en-US" sz="2800" dirty="0"/>
              <a:t> </a:t>
            </a:r>
            <a:r>
              <a:rPr lang="en-US" sz="2800" dirty="0" smtClean="0"/>
              <a:t>a quotient where we can’t successfully use substitution.</a:t>
            </a:r>
          </a:p>
          <a:p>
            <a:endParaRPr lang="en-US" sz="2800" dirty="0"/>
          </a:p>
          <a:p>
            <a:r>
              <a:rPr lang="en-US" sz="2800" dirty="0" smtClean="0"/>
              <a:t>This is hard to describe, so I will give an example.</a:t>
            </a:r>
          </a:p>
        </p:txBody>
      </p:sp>
    </p:spTree>
    <p:extLst>
      <p:ext uri="{BB962C8B-B14F-4D97-AF65-F5344CB8AC3E}">
        <p14:creationId xmlns:p14="http://schemas.microsoft.com/office/powerpoint/2010/main" val="12366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3833" y="1843087"/>
                <a:ext cx="2038250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833" y="1843087"/>
                <a:ext cx="2038250" cy="9061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43362" y="2086605"/>
            <a:ext cx="164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67071" y="2895600"/>
                <a:ext cx="1085362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1" y="2895600"/>
                <a:ext cx="1085362" cy="8093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72237" y="2895600"/>
                <a:ext cx="2700868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+1)(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37" y="2895600"/>
                <a:ext cx="2700868" cy="8858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3105" y="2903477"/>
                <a:ext cx="2531783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+1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05" y="2903477"/>
                <a:ext cx="2531783" cy="8166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04888" y="2882778"/>
                <a:ext cx="3604385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+1)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+1)(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88" y="2882778"/>
                <a:ext cx="3604385" cy="9126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84045" y="4067259"/>
                <a:ext cx="1651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6=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45" y="4067259"/>
                <a:ext cx="165141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92704" y="4067259"/>
                <a:ext cx="1651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0=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04" y="4067259"/>
                <a:ext cx="165141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92704" y="4594610"/>
                <a:ext cx="12931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04" y="4594610"/>
                <a:ext cx="129311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84045" y="4925815"/>
                <a:ext cx="11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6=2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45" y="4925815"/>
                <a:ext cx="119180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84044" y="5411610"/>
                <a:ext cx="9930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44" y="5411610"/>
                <a:ext cx="99302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87931" y="5411609"/>
                <a:ext cx="12466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=−3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31" y="5411609"/>
                <a:ext cx="1246623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83458" y="4098021"/>
                <a:ext cx="2038250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58" y="4098021"/>
                <a:ext cx="2038250" cy="9061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71008" y="4119352"/>
                <a:ext cx="3484672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008" y="4119352"/>
                <a:ext cx="3484672" cy="9061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80613" y="5302883"/>
                <a:ext cx="50252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=−3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+3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13" y="5302883"/>
                <a:ext cx="5025286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4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83433" y="1895142"/>
                <a:ext cx="3652090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33" y="1895142"/>
                <a:ext cx="3652090" cy="9061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43362" y="2086605"/>
            <a:ext cx="164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72889" y="2844779"/>
                <a:ext cx="4804585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89" y="2844779"/>
                <a:ext cx="4804585" cy="8858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7599" y="2752446"/>
                <a:ext cx="2883866" cy="978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50</m:t>
                          </m:r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9" y="2752446"/>
                <a:ext cx="2883866" cy="9782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001000" y="471704"/>
            <a:ext cx="376501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Repeated roots need </a:t>
            </a:r>
          </a:p>
          <a:p>
            <a:pPr algn="ctr"/>
            <a:r>
              <a:rPr lang="en-AU" dirty="0" smtClean="0"/>
              <a:t>repeated fractions!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72888" y="3859865"/>
                <a:ext cx="7078284" cy="941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−1)</m:t>
                          </m:r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(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888" y="3859865"/>
                <a:ext cx="7078284" cy="9410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5400" y="4923792"/>
                <a:ext cx="75756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50=</m:t>
                      </m:r>
                      <m:r>
                        <a:rPr lang="en-AU" sz="2800" i="1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r>
                        <a:rPr lang="en-AU" sz="2800" i="1">
                          <a:latin typeface="Cambria Math" charset="0"/>
                        </a:rPr>
                        <m:t>𝐵</m:t>
                      </m:r>
                      <m:d>
                        <m:d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+3</m:t>
                          </m:r>
                        </m:e>
                      </m:d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r>
                        <a:rPr lang="en-AU" sz="2800" i="1">
                          <a:latin typeface="Cambria Math" charset="0"/>
                        </a:rPr>
                        <m:t>𝐶</m:t>
                      </m:r>
                      <m:r>
                        <a:rPr lang="en-AU" sz="2800" i="1">
                          <a:latin typeface="Cambria Math" charset="0"/>
                        </a:rPr>
                        <m:t>(</m:t>
                      </m:r>
                      <m:r>
                        <a:rPr lang="en-AU" sz="2800" i="1">
                          <a:latin typeface="Cambria Math" charset="0"/>
                        </a:rPr>
                        <m:t>𝑥</m:t>
                      </m:r>
                      <m:r>
                        <a:rPr lang="en-AU" sz="2800" i="1">
                          <a:latin typeface="Cambria Math" charset="0"/>
                        </a:rPr>
                        <m:t>−1)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0" y="4923792"/>
                <a:ext cx="757560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7599" y="5475166"/>
                <a:ext cx="83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50=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(4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(12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  <m:r>
                        <a:rPr lang="en-AU" sz="2800" i="1">
                          <a:latin typeface="Cambria Math" charset="0"/>
                        </a:rPr>
                        <m:t>𝑥</m:t>
                      </m:r>
                      <m:r>
                        <a:rPr lang="en-AU" sz="2800" i="1">
                          <a:latin typeface="Cambria Math" charset="0"/>
                        </a:rPr>
                        <m:t>+(9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i="1">
                          <a:latin typeface="Cambria Math" charset="0"/>
                        </a:rPr>
                        <m:t>−3</m:t>
                      </m:r>
                      <m:r>
                        <a:rPr lang="en-AU" sz="2800" i="1">
                          <a:latin typeface="Cambria Math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9" y="5475166"/>
                <a:ext cx="833439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31656" y="4714650"/>
                <a:ext cx="978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656" y="4714650"/>
                <a:ext cx="97892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231656" y="5199438"/>
                <a:ext cx="12607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=−4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656" y="5199438"/>
                <a:ext cx="126073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31656" y="5644026"/>
                <a:ext cx="14448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=−20</m:t>
                      </m:r>
                    </m:oMath>
                  </m:oMathPara>
                </a14:m>
                <a:endParaRPr lang="en-AU" sz="280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656" y="5644026"/>
                <a:ext cx="144481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0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138034"/>
                <a:ext cx="3652090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38034"/>
                <a:ext cx="3652090" cy="9061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49370" y="2158295"/>
                <a:ext cx="5602303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70" y="2158295"/>
                <a:ext cx="5602303" cy="9061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49369" y="3416277"/>
                <a:ext cx="7290714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−1|</m:t>
                          </m:r>
                        </m:e>
                      </m:func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|2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+3|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69" y="3416277"/>
                <a:ext cx="7290714" cy="9061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72525" y="471704"/>
            <a:ext cx="299349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We’ve had to use substitution for the </a:t>
            </a:r>
            <a:r>
              <a:rPr lang="en-AU" smtClean="0"/>
              <a:t>last little bit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49369" y="4636646"/>
                <a:ext cx="6470233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−1|</m:t>
                          </m:r>
                        </m:e>
                      </m:func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69" y="4636646"/>
                <a:ext cx="6470233" cy="8166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Trigonometric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Trigonometric substitutions occur when it is easier to handle the trigonometric form than the algebraic form. This is often used when we see a square root.</a:t>
            </a:r>
          </a:p>
          <a:p>
            <a:endParaRPr lang="en-US" sz="2800" dirty="0"/>
          </a:p>
          <a:p>
            <a:r>
              <a:rPr lang="en-US" sz="2800" dirty="0" smtClean="0"/>
              <a:t>We will be using multiple steps of trigonometry and </a:t>
            </a:r>
            <a:r>
              <a:rPr lang="en-US" sz="2800" dirty="0"/>
              <a:t>P</a:t>
            </a:r>
            <a:r>
              <a:rPr lang="en-US" sz="2800" dirty="0" smtClean="0"/>
              <a:t>ythagoras to find </a:t>
            </a:r>
            <a:r>
              <a:rPr lang="en-US" sz="2800" dirty="0" smtClean="0"/>
              <a:t>an </a:t>
            </a:r>
            <a:r>
              <a:rPr lang="en-US" sz="2800" dirty="0" smtClean="0"/>
              <a:t>appropriate substitution.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2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512</Words>
  <Application>Microsoft Macintosh PowerPoint</Application>
  <PresentationFormat>Widescreen</PresentationFormat>
  <Paragraphs>137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Cambria Math</vt:lpstr>
      <vt:lpstr>Retrospect</vt:lpstr>
      <vt:lpstr>Integration</vt:lpstr>
      <vt:lpstr>Parametric Integration</vt:lpstr>
      <vt:lpstr>Parametric Integration</vt:lpstr>
      <vt:lpstr>Example</vt:lpstr>
      <vt:lpstr>Partial Fractions</vt:lpstr>
      <vt:lpstr>Example 1</vt:lpstr>
      <vt:lpstr>Example 2</vt:lpstr>
      <vt:lpstr>Example 2</vt:lpstr>
      <vt:lpstr>Trigonometric Substitutions</vt:lpstr>
      <vt:lpstr>Common Substitutions</vt:lpstr>
      <vt:lpstr>How do these work?</vt:lpstr>
      <vt:lpstr>Example</vt:lpstr>
      <vt:lpstr>Example</vt:lpstr>
      <vt:lpstr>Example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Aaron Stockdill</dc:creator>
  <cp:lastModifiedBy>Aaron Stockdill</cp:lastModifiedBy>
  <cp:revision>29</cp:revision>
  <cp:lastPrinted>2016-06-20T02:57:06Z</cp:lastPrinted>
  <dcterms:created xsi:type="dcterms:W3CDTF">2016-06-15T08:06:28Z</dcterms:created>
  <dcterms:modified xsi:type="dcterms:W3CDTF">2016-06-22T07:14:00Z</dcterms:modified>
</cp:coreProperties>
</file>