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34"/>
    <p:restoredTop sz="94682"/>
  </p:normalViewPr>
  <p:slideViewPr>
    <p:cSldViewPr snapToGrid="0" snapToObjects="1">
      <p:cViewPr varScale="1">
        <p:scale>
          <a:sx n="67" d="100"/>
          <a:sy n="67" d="100"/>
        </p:scale>
        <p:origin x="17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2E520-1A8D-0847-B3CF-B2B9998A4078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D2177-7F9F-1647-8301-77545A448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Geometry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Transformations and Loci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7280" y="1845734"/>
                <a:ext cx="10058400" cy="4783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A point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charset="0"/>
                      </a:rPr>
                      <m:t>𝑃</m:t>
                    </m:r>
                    <m:r>
                      <a:rPr lang="en-AU" sz="2800" i="1" smtClean="0">
                        <a:latin typeface="Cambria Math" charset="0"/>
                      </a:rPr>
                      <m:t>=(</m:t>
                    </m:r>
                    <m:r>
                      <a:rPr lang="en-AU" sz="2800" i="1" smtClean="0">
                        <a:latin typeface="Cambria Math" charset="0"/>
                      </a:rPr>
                      <m:t>𝑥</m:t>
                    </m:r>
                    <m:r>
                      <a:rPr lang="en-AU" sz="2800" i="1" smtClean="0">
                        <a:latin typeface="Cambria Math" charset="0"/>
                      </a:rPr>
                      <m:t>,</m:t>
                    </m:r>
                    <m:r>
                      <a:rPr lang="en-AU" sz="2800" i="1" smtClean="0">
                        <a:latin typeface="Cambria Math" charset="0"/>
                      </a:rPr>
                      <m:t>𝑦</m:t>
                    </m:r>
                    <m:r>
                      <a:rPr lang="en-AU" sz="280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</a:t>
                </a:r>
                <a:r>
                  <a:rPr lang="en-AU" sz="2800" dirty="0" smtClean="0"/>
                  <a:t>equidistant from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charset="0"/>
                      </a:rPr>
                      <m:t>(−1, 4)</m:t>
                    </m:r>
                  </m:oMath>
                </a14:m>
                <a:r>
                  <a:rPr lang="en-AU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charset="0"/>
                      </a:rPr>
                      <m:t>(5, 2)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478366"/>
              </a:xfrm>
              <a:prstGeom prst="rect">
                <a:avLst/>
              </a:prstGeom>
              <a:blipFill rotWithShape="0">
                <a:blip r:embed="rId2"/>
                <a:stretch>
                  <a:fillRect l="-1212" t="-21795" b="-3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2527724"/>
            <a:ext cx="10058400" cy="977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This is trickier, as it doesn’t match any conic that I can think of. Instead, perhaps we should start with the direct translation?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80725" y="3505200"/>
                <a:ext cx="5463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−1, 4</m:t>
                              </m:r>
                            </m:e>
                          </m:d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=|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5, 2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725" y="3505200"/>
                <a:ext cx="546386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150054" y="4286282"/>
                <a:ext cx="5187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+1,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−4</m:t>
                              </m:r>
                            </m:e>
                          </m:d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=|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−5,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−2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54" y="4286282"/>
                <a:ext cx="518744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84790" y="5067364"/>
                <a:ext cx="7117974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790" y="5067364"/>
                <a:ext cx="7117974" cy="521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51465" y="5832593"/>
                <a:ext cx="6584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65" y="5832593"/>
                <a:ext cx="658462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3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7280" y="1845734"/>
                <a:ext cx="10058400" cy="4783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A point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charset="0"/>
                      </a:rPr>
                      <m:t>𝑃</m:t>
                    </m:r>
                    <m:r>
                      <a:rPr lang="en-AU" sz="2800" i="1" smtClean="0">
                        <a:latin typeface="Cambria Math" charset="0"/>
                      </a:rPr>
                      <m:t>=(</m:t>
                    </m:r>
                    <m:r>
                      <a:rPr lang="en-AU" sz="2800" i="1" smtClean="0">
                        <a:latin typeface="Cambria Math" charset="0"/>
                      </a:rPr>
                      <m:t>𝑥</m:t>
                    </m:r>
                    <m:r>
                      <a:rPr lang="en-AU" sz="2800" i="1" smtClean="0">
                        <a:latin typeface="Cambria Math" charset="0"/>
                      </a:rPr>
                      <m:t>,</m:t>
                    </m:r>
                    <m:r>
                      <a:rPr lang="en-AU" sz="2800" i="1" smtClean="0">
                        <a:latin typeface="Cambria Math" charset="0"/>
                      </a:rPr>
                      <m:t>𝑦</m:t>
                    </m:r>
                    <m:r>
                      <a:rPr lang="en-AU" sz="280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</a:t>
                </a:r>
                <a:r>
                  <a:rPr lang="en-AU" sz="2800" dirty="0" smtClean="0"/>
                  <a:t>equidistant from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charset="0"/>
                      </a:rPr>
                      <m:t>(−1, 4)</m:t>
                    </m:r>
                  </m:oMath>
                </a14:m>
                <a:r>
                  <a:rPr lang="en-AU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charset="0"/>
                      </a:rPr>
                      <m:t>(5, 2)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478366"/>
              </a:xfrm>
              <a:prstGeom prst="rect">
                <a:avLst/>
              </a:prstGeom>
              <a:blipFill rotWithShape="0">
                <a:blip r:embed="rId2"/>
                <a:stretch>
                  <a:fillRect l="-1212" t="-21795" b="-3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51465" y="2432474"/>
                <a:ext cx="6584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65" y="2432474"/>
                <a:ext cx="65846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51464" y="3028852"/>
                <a:ext cx="6584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64" y="3028852"/>
                <a:ext cx="658462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92769" y="3733604"/>
                <a:ext cx="93496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+1−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+10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−25=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+4−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+8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69" y="3733604"/>
                <a:ext cx="93496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007722" y="4527353"/>
                <a:ext cx="3281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−24=4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22" y="4527353"/>
                <a:ext cx="328160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24316" y="5143108"/>
                <a:ext cx="24865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3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−6=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16" y="5143108"/>
                <a:ext cx="248651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292648" y="5745576"/>
                <a:ext cx="1781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=3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48" y="5745576"/>
                <a:ext cx="178196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229600" y="471704"/>
            <a:ext cx="3536415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This is the perpendicular bisector of the line formed by the two points!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Describe the locus formed by the equation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sz="2800" dirty="0" smtClean="0"/>
                  <a:t> is a complex variable.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45608" y="2367160"/>
                <a:ext cx="33307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 −2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+2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&gt;5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08" y="2367160"/>
                <a:ext cx="333072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87749" y="3525941"/>
                <a:ext cx="54774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𝑦𝑖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) −2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𝑦𝑖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)+2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&gt;5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49" y="3525941"/>
                <a:ext cx="547746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77069" y="4221999"/>
                <a:ext cx="5388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𝑦𝑖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𝑦𝑖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&gt;5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69" y="4221999"/>
                <a:ext cx="538814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49872" y="4915687"/>
                <a:ext cx="613930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charset="0"/>
                        </a:rPr>
                        <m:t>&gt;5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72" y="4915687"/>
                <a:ext cx="6139309" cy="521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32732" y="5608189"/>
                <a:ext cx="59203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charset="0"/>
                        </a:rPr>
                        <m:t>&gt;5−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732" y="5608189"/>
                <a:ext cx="5920339" cy="521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5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30138" y="2135272"/>
                <a:ext cx="59203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charset="0"/>
                        </a:rPr>
                        <m:t>&gt;5−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138" y="2135272"/>
                <a:ext cx="5920339" cy="521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91395" y="2803191"/>
                <a:ext cx="8782404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&gt;25−10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95" y="2803191"/>
                <a:ext cx="8782404" cy="521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80161" y="3510299"/>
                <a:ext cx="715772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 smtClean="0">
                              <a:latin typeface="Cambria Math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25&lt;10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1" y="3510299"/>
                <a:ext cx="7157729" cy="521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6755" y="4141447"/>
                <a:ext cx="8234562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+4−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−4+25&lt;10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5" y="4141447"/>
                <a:ext cx="8234562" cy="521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92671" y="4814022"/>
                <a:ext cx="454521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8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+25&lt;10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671" y="4814022"/>
                <a:ext cx="4545219" cy="521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7480" y="5505308"/>
                <a:ext cx="5265159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8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+25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&lt;100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80" y="5505308"/>
                <a:ext cx="5265159" cy="4863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5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96852" y="2056714"/>
                <a:ext cx="5265159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8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+25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&lt;100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2" y="2056714"/>
                <a:ext cx="5265159" cy="4863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90565" y="2850539"/>
                <a:ext cx="7112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64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+400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+625&lt;100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+4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+4+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5" y="2850539"/>
                <a:ext cx="711246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90565" y="3636818"/>
                <a:ext cx="8205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64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+400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+625&lt;100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00</m:t>
                      </m:r>
                      <m:r>
                        <a:rPr lang="en-AU" sz="2800" i="1">
                          <a:latin typeface="Cambria Math" charset="0"/>
                        </a:rPr>
                        <m:t>𝑥</m:t>
                      </m:r>
                      <m:r>
                        <a:rPr lang="en-AU" sz="2800" i="1">
                          <a:latin typeface="Cambria Math" charset="0"/>
                        </a:rPr>
                        <m:t>+400+1</m:t>
                      </m:r>
                      <m:r>
                        <a:rPr lang="en-AU" sz="2800" b="0" i="1" smtClean="0">
                          <a:latin typeface="Cambria Math" charset="0"/>
                        </a:rPr>
                        <m:t>00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5" y="3636818"/>
                <a:ext cx="820583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28123" y="4428326"/>
                <a:ext cx="3330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225&lt;36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100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123" y="4428326"/>
                <a:ext cx="333071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25667" y="5119355"/>
                <a:ext cx="2933175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1&lt;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36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225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225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67" y="5119355"/>
                <a:ext cx="2933175" cy="8645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2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51583" y="3449017"/>
            <a:ext cx="3118987" cy="28472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54880" y="1845732"/>
                <a:ext cx="6400800" cy="402336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This is the area outside an ellipse, centered on the origin, with semi-major axis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sz="280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and semi-minor axis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80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880" y="1845732"/>
                <a:ext cx="6400800" cy="4023361"/>
              </a:xfrm>
              <a:blipFill rotWithShape="0">
                <a:blip r:embed="rId2"/>
                <a:stretch>
                  <a:fillRect l="-1905" t="-2576" r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97280" y="1845732"/>
                <a:ext cx="2933175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1&lt;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36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225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225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2"/>
                <a:ext cx="2933175" cy="8645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97279" y="3091174"/>
                <a:ext cx="2869953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1&lt;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3091174"/>
                <a:ext cx="2869953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97279" y="4338132"/>
                <a:ext cx="2612510" cy="1316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1&lt;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338132"/>
                <a:ext cx="2612510" cy="13161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6973004" y="4389905"/>
            <a:ext cx="1841863" cy="10842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51584" y="3449018"/>
            <a:ext cx="3115952" cy="2845028"/>
            <a:chOff x="3961604" y="2321169"/>
            <a:chExt cx="4391085" cy="400929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135129" y="2321169"/>
              <a:ext cx="0" cy="400929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961604" y="4411048"/>
              <a:ext cx="4391085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6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/>
      <p:bldP spid="6" grpId="0"/>
      <p:bldP spid="7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Nothing this time.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Pages </a:t>
            </a:r>
            <a:r>
              <a:rPr lang="en-US" sz="2800" dirty="0" smtClean="0"/>
              <a:t>206-209, 227-232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0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33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Last time, we looked at rotation of regular polygons, and how to combine them in weird and wonderful ways.</a:t>
            </a:r>
          </a:p>
          <a:p>
            <a:endParaRPr lang="en-US" sz="2800" dirty="0"/>
          </a:p>
          <a:p>
            <a:r>
              <a:rPr lang="en-US" sz="2800" dirty="0" smtClean="0"/>
              <a:t>Now we’re going to look at general complex functions, and how to transform them in other ways.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46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points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6456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From last time, rotation around the origin is  the same as multiplying by a complex number. E.g., multiplying by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is rotating clockwise by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90°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Dividing by a real number is the same as scaling from the origin,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𝑧</m:t>
                    </m:r>
                    <m:r>
                      <a:rPr lang="en-US" sz="2800" i="1" dirty="0" smtClean="0">
                        <a:latin typeface="Cambria Math" charset="0"/>
                      </a:rPr>
                      <m:t>/</m:t>
                    </m:r>
                    <m:r>
                      <a:rPr lang="en-US" sz="28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makes things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times bigger.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Subtracting a complex number translates the graph, or equivalently adding a complex number translates it the “wrong” way.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64566"/>
              </a:xfrm>
              <a:blipFill rotWithShape="0">
                <a:blip r:embed="rId2"/>
                <a:stretch>
                  <a:fillRect l="-1212" t="-2374" r="-2121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3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Take a unitary regular complex polygon, and transform it so it is pointing down onto </a:t>
                </a:r>
                <a14:m>
                  <m:oMath xmlns:m="http://schemas.openxmlformats.org/officeDocument/2006/math">
                    <m:r>
                      <a:rPr lang="en-AU" sz="2800" b="0" i="1" dirty="0" smtClean="0">
                        <a:latin typeface="Cambria Math" charset="0"/>
                      </a:rPr>
                      <m:t>3</m:t>
                    </m:r>
                    <m:r>
                      <a:rPr lang="en-US" sz="2800" i="1" dirty="0" smtClean="0">
                        <a:latin typeface="Cambria Math" charset="0"/>
                      </a:rPr>
                      <m:t>+</m:t>
                    </m:r>
                    <m:r>
                      <a:rPr lang="en-AU" sz="2800" b="0" i="1" dirty="0" smtClean="0">
                        <a:latin typeface="Cambria Math" charset="0"/>
                      </a:rPr>
                      <m:t>2</m:t>
                    </m:r>
                    <m:r>
                      <a:rPr lang="en-US" sz="280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32411" y="3024066"/>
            <a:ext cx="3115952" cy="2845028"/>
            <a:chOff x="3961604" y="2321169"/>
            <a:chExt cx="4391085" cy="400929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135129" y="2321169"/>
              <a:ext cx="0" cy="400929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3961604" y="4411048"/>
              <a:ext cx="4391085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gular Pentagon 6"/>
          <p:cNvSpPr/>
          <p:nvPr/>
        </p:nvSpPr>
        <p:spPr>
          <a:xfrm rot="5400000">
            <a:off x="2413592" y="4052972"/>
            <a:ext cx="953589" cy="90818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24107" y="2754688"/>
                <a:ext cx="766789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This is three steps:</a:t>
                </a:r>
              </a:p>
              <a:p>
                <a:r>
                  <a:rPr lang="en-US" sz="2800" dirty="0" smtClean="0"/>
                  <a:t>	1. Create the pentagon</a:t>
                </a:r>
              </a:p>
              <a:p>
                <a:r>
                  <a:rPr lang="en-US" sz="2800" dirty="0"/>
                  <a:t>	2</a:t>
                </a:r>
                <a:r>
                  <a:rPr lang="en-US" sz="2800" dirty="0" smtClean="0"/>
                  <a:t>. Rotate the pentagon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90°</m:t>
                    </m:r>
                  </m:oMath>
                </a14:m>
                <a:r>
                  <a:rPr lang="en-US" sz="2800" dirty="0" smtClean="0"/>
                  <a:t> Clockwise</a:t>
                </a:r>
              </a:p>
              <a:p>
                <a:r>
                  <a:rPr lang="en-US" sz="2800" dirty="0"/>
                  <a:t>	3</a:t>
                </a:r>
                <a:r>
                  <a:rPr lang="en-US" sz="2800" dirty="0" smtClean="0"/>
                  <a:t>. Translate the pentagon so it points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3+2</m:t>
                    </m:r>
                    <m:r>
                      <a:rPr lang="en-US" sz="2800" i="1" dirty="0" smtClean="0">
                        <a:latin typeface="Cambria Math" charset="0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07" y="2754688"/>
                <a:ext cx="7667893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590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08802 -0.171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Take a unitary regular complex polygon, and transform it so it is pointing down onto </a:t>
                </a:r>
                <a14:m>
                  <m:oMath xmlns:m="http://schemas.openxmlformats.org/officeDocument/2006/math">
                    <m:r>
                      <a:rPr lang="en-AU" sz="2800" b="0" i="1" dirty="0" smtClean="0">
                        <a:latin typeface="Cambria Math" charset="0"/>
                      </a:rPr>
                      <m:t>3</m:t>
                    </m:r>
                    <m:r>
                      <a:rPr lang="en-US" sz="2800" i="1" dirty="0" smtClean="0">
                        <a:latin typeface="Cambria Math" charset="0"/>
                      </a:rPr>
                      <m:t>+</m:t>
                    </m:r>
                    <m:r>
                      <a:rPr lang="en-AU" sz="2800" b="0" i="1" dirty="0" smtClean="0">
                        <a:latin typeface="Cambria Math" charset="0"/>
                      </a:rPr>
                      <m:t>2</m:t>
                    </m:r>
                    <m:r>
                      <a:rPr lang="en-US" sz="280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32411" y="3024066"/>
            <a:ext cx="3115952" cy="2845028"/>
            <a:chOff x="3961604" y="2321169"/>
            <a:chExt cx="4391085" cy="400929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135129" y="2321169"/>
              <a:ext cx="0" cy="400929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3961604" y="4411048"/>
              <a:ext cx="4391085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gular Pentagon 6"/>
          <p:cNvSpPr/>
          <p:nvPr/>
        </p:nvSpPr>
        <p:spPr>
          <a:xfrm rot="10800000">
            <a:off x="3482577" y="2873034"/>
            <a:ext cx="953589" cy="90818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24107" y="2754688"/>
            <a:ext cx="7667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	1. Create the pentagon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52429" y="5332129"/>
                <a:ext cx="1731628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−1=0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429" y="5332129"/>
                <a:ext cx="1731628" cy="43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Take a unitary regular complex polygon, and transform it so it is pointing down onto </a:t>
                </a:r>
                <a14:m>
                  <m:oMath xmlns:m="http://schemas.openxmlformats.org/officeDocument/2006/math">
                    <m:r>
                      <a:rPr lang="en-AU" sz="2800" b="0" i="1" dirty="0" smtClean="0">
                        <a:latin typeface="Cambria Math" charset="0"/>
                      </a:rPr>
                      <m:t>3</m:t>
                    </m:r>
                    <m:r>
                      <a:rPr lang="en-US" sz="2800" i="1" dirty="0" smtClean="0">
                        <a:latin typeface="Cambria Math" charset="0"/>
                      </a:rPr>
                      <m:t>+</m:t>
                    </m:r>
                    <m:r>
                      <a:rPr lang="en-AU" sz="2800" b="0" i="1" dirty="0" smtClean="0">
                        <a:latin typeface="Cambria Math" charset="0"/>
                      </a:rPr>
                      <m:t>2</m:t>
                    </m:r>
                    <m:r>
                      <a:rPr lang="en-US" sz="280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32411" y="3024066"/>
            <a:ext cx="3115952" cy="2845028"/>
            <a:chOff x="3961604" y="2321169"/>
            <a:chExt cx="4391085" cy="400929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135129" y="2321169"/>
              <a:ext cx="0" cy="400929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3961604" y="4411048"/>
              <a:ext cx="4391085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24107" y="2754688"/>
                <a:ext cx="766789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	1. Create the pentagon</a:t>
                </a:r>
                <a:endParaRPr lang="en-US" sz="2800" dirty="0"/>
              </a:p>
              <a:p>
                <a:r>
                  <a:rPr lang="en-US" sz="2800" dirty="0"/>
                  <a:t>	2</a:t>
                </a:r>
                <a:r>
                  <a:rPr lang="en-US" sz="2800" dirty="0"/>
                  <a:t>. Rotate the pentagon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90°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Clockwise</a:t>
                </a:r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07" y="2754688"/>
                <a:ext cx="7667893" cy="1384995"/>
              </a:xfrm>
              <a:prstGeom prst="rect">
                <a:avLst/>
              </a:prstGeom>
              <a:blipFill rotWithShape="0">
                <a:blip r:embed="rId3"/>
                <a:stretch>
                  <a:fillRect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64694" y="4939131"/>
                <a:ext cx="2244589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−1=0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94" y="4939131"/>
                <a:ext cx="2244589" cy="4357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52429" y="5453904"/>
                <a:ext cx="1856854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𝑖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−1=0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429" y="5453904"/>
                <a:ext cx="1856854" cy="4357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gular Pentagon 12"/>
          <p:cNvSpPr/>
          <p:nvPr/>
        </p:nvSpPr>
        <p:spPr>
          <a:xfrm rot="10800000">
            <a:off x="3482577" y="2873034"/>
            <a:ext cx="953589" cy="90818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Take a unitary regular complex polygon, and transform it so it is pointing down onto </a:t>
                </a:r>
                <a14:m>
                  <m:oMath xmlns:m="http://schemas.openxmlformats.org/officeDocument/2006/math">
                    <m:r>
                      <a:rPr lang="en-AU" sz="2800" b="0" i="1" dirty="0" smtClean="0">
                        <a:latin typeface="Cambria Math" charset="0"/>
                      </a:rPr>
                      <m:t>3</m:t>
                    </m:r>
                    <m:r>
                      <a:rPr lang="en-US" sz="2800" i="1" dirty="0" smtClean="0">
                        <a:latin typeface="Cambria Math" charset="0"/>
                      </a:rPr>
                      <m:t>+</m:t>
                    </m:r>
                    <m:r>
                      <a:rPr lang="en-AU" sz="2800" b="0" i="1" dirty="0" smtClean="0">
                        <a:latin typeface="Cambria Math" charset="0"/>
                      </a:rPr>
                      <m:t>2</m:t>
                    </m:r>
                    <m:r>
                      <a:rPr lang="en-US" sz="280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32411" y="3024066"/>
            <a:ext cx="3115952" cy="2845028"/>
            <a:chOff x="3961604" y="2321169"/>
            <a:chExt cx="4391085" cy="400929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135129" y="2321169"/>
              <a:ext cx="0" cy="400929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3961604" y="4411048"/>
              <a:ext cx="4391085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24107" y="2754688"/>
                <a:ext cx="766789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	1. Create the pentagon</a:t>
                </a:r>
                <a:endParaRPr lang="en-US" sz="2800" dirty="0"/>
              </a:p>
              <a:p>
                <a:r>
                  <a:rPr lang="en-US" sz="2800" dirty="0"/>
                  <a:t>	2</a:t>
                </a:r>
                <a:r>
                  <a:rPr lang="en-US" sz="2800" dirty="0"/>
                  <a:t>. Rotate the pentagon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90°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Clockwise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3. Translate the pentagon so it points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3+2</m:t>
                    </m:r>
                    <m:r>
                      <a:rPr lang="en-US" sz="2800" i="1" dirty="0" smtClean="0">
                        <a:latin typeface="Cambria Math" charset="0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07" y="2754688"/>
                <a:ext cx="7667893" cy="1815882"/>
              </a:xfrm>
              <a:prstGeom prst="rect">
                <a:avLst/>
              </a:prstGeom>
              <a:blipFill rotWithShape="0">
                <a:blip r:embed="rId3"/>
                <a:stretch>
                  <a:fillRect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15050" y="4762197"/>
                <a:ext cx="5040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Translate center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3+3</m:t>
                    </m:r>
                    <m:r>
                      <a:rPr lang="en-US" sz="280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50" y="4762197"/>
                <a:ext cx="504063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41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068984" y="5409411"/>
                <a:ext cx="3818994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−(3+3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))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𝑖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−1=0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84" y="5409411"/>
                <a:ext cx="3818994" cy="4357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gular Pentagon 12"/>
          <p:cNvSpPr/>
          <p:nvPr/>
        </p:nvSpPr>
        <p:spPr>
          <a:xfrm rot="10800000">
            <a:off x="3482577" y="2873034"/>
            <a:ext cx="953589" cy="90818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Complex numbers exist in two dimensions, meaning that when we place restrictions upon their location, we can draw curves or areas.</a:t>
            </a:r>
          </a:p>
          <a:p>
            <a:endParaRPr lang="en-US" sz="2800" dirty="0"/>
          </a:p>
          <a:p>
            <a:r>
              <a:rPr lang="en-US" sz="2800" dirty="0" smtClean="0"/>
              <a:t>There are two key ideas: writing an equation from a description, and working out the description from an equation.</a:t>
            </a:r>
          </a:p>
          <a:p>
            <a:endParaRPr lang="en-US" sz="2800" dirty="0"/>
          </a:p>
          <a:p>
            <a:r>
              <a:rPr lang="en-US" sz="2800" dirty="0" smtClean="0"/>
              <a:t>The first part is all about conics, the second is algebraic.</a:t>
            </a:r>
          </a:p>
        </p:txBody>
      </p:sp>
    </p:spTree>
    <p:extLst>
      <p:ext uri="{BB962C8B-B14F-4D97-AF65-F5344CB8AC3E}">
        <p14:creationId xmlns:p14="http://schemas.microsoft.com/office/powerpoint/2010/main" val="18159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7836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A point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𝑃</m:t>
                    </m:r>
                    <m:r>
                      <a:rPr lang="en-AU" sz="2800" b="0" i="1" smtClean="0">
                        <a:latin typeface="Cambria Math" charset="0"/>
                      </a:rPr>
                      <m:t>=(</m:t>
                    </m:r>
                    <m:r>
                      <a:rPr lang="en-AU" sz="2800" b="0" i="1" smtClean="0">
                        <a:latin typeface="Cambria Math" charset="0"/>
                      </a:rPr>
                      <m:t>𝑥</m:t>
                    </m:r>
                    <m:r>
                      <a:rPr lang="en-AU" sz="2800" b="0" i="1" smtClean="0">
                        <a:latin typeface="Cambria Math" charset="0"/>
                      </a:rPr>
                      <m:t>,</m:t>
                    </m:r>
                    <m:r>
                      <a:rPr lang="en-AU" sz="2800" b="0" i="1" smtClean="0">
                        <a:latin typeface="Cambria Math" charset="0"/>
                      </a:rPr>
                      <m:t>𝑦</m:t>
                    </m:r>
                    <m:r>
                      <a:rPr lang="en-AU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3 units away from </a:t>
                </a:r>
                <a14:m>
                  <m:oMath xmlns:m="http://schemas.openxmlformats.org/officeDocument/2006/math">
                    <m:r>
                      <a:rPr lang="en-AU" sz="2800" b="0" i="0" dirty="0" smtClean="0">
                        <a:latin typeface="Cambria Math" charset="0"/>
                      </a:rPr>
                      <m:t>(</m:t>
                    </m:r>
                    <m:r>
                      <a:rPr lang="en-US" sz="2800" i="1" dirty="0" smtClean="0">
                        <a:latin typeface="Cambria Math" charset="0"/>
                      </a:rPr>
                      <m:t>3</m:t>
                    </m:r>
                    <m:r>
                      <a:rPr lang="en-AU" sz="2800" b="0" i="1" dirty="0" smtClean="0">
                        <a:latin typeface="Cambria Math" charset="0"/>
                      </a:rPr>
                      <m:t>, −4)</m:t>
                    </m:r>
                  </m:oMath>
                </a14:m>
                <a:r>
                  <a:rPr lang="en-US" sz="2800" dirty="0" smtClean="0"/>
                  <a:t>. Describe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78366"/>
              </a:xfrm>
              <a:blipFill rotWithShape="0">
                <a:blip r:embed="rId2"/>
                <a:stretch>
                  <a:fillRect l="-1212" t="-21795" b="-3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800350"/>
            <a:ext cx="10058400" cy="4381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smtClean="0"/>
              <a:t>This definition is clearly that of a circle. The general form of a circle is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18975" y="3505200"/>
                <a:ext cx="40150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 −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75" y="3505200"/>
                <a:ext cx="401501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7280" y="4202787"/>
                <a:ext cx="10058400" cy="4381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 smtClean="0"/>
                  <a:t>The radius is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charset="0"/>
                      </a:rPr>
                      <m:t>3</m:t>
                    </m:r>
                  </m:oMath>
                </a14:m>
                <a:r>
                  <a:rPr lang="en-AU" sz="2800" dirty="0" smtClean="0"/>
                  <a:t>, and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charset="0"/>
                      </a:rPr>
                      <m:t>(</m:t>
                    </m:r>
                    <m:r>
                      <a:rPr lang="en-AU" sz="2800" i="1" dirty="0" smtClean="0">
                        <a:latin typeface="Cambria Math" charset="0"/>
                      </a:rPr>
                      <m:t>𝑎</m:t>
                    </m:r>
                    <m:r>
                      <a:rPr lang="en-AU" sz="2800" i="1" dirty="0" smtClean="0">
                        <a:latin typeface="Cambria Math" charset="0"/>
                      </a:rPr>
                      <m:t>, </m:t>
                    </m:r>
                    <m:r>
                      <a:rPr lang="en-AU" sz="2800" i="1" dirty="0" smtClean="0">
                        <a:latin typeface="Cambria Math" charset="0"/>
                      </a:rPr>
                      <m:t>𝑏</m:t>
                    </m:r>
                    <m:r>
                      <a:rPr lang="en-AU" sz="2800" i="1" dirty="0" smtClean="0">
                        <a:latin typeface="Cambria Math" charset="0"/>
                      </a:rPr>
                      <m:t>)=(3, −4)</m:t>
                    </m:r>
                  </m:oMath>
                </a14:m>
                <a:r>
                  <a:rPr lang="en-AU" sz="2800" dirty="0" smtClean="0"/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2787"/>
                <a:ext cx="10058400" cy="438150"/>
              </a:xfrm>
              <a:prstGeom prst="rect">
                <a:avLst/>
              </a:prstGeom>
              <a:blipFill rotWithShape="0">
                <a:blip r:embed="rId4"/>
                <a:stretch>
                  <a:fillRect l="-1212" t="-2222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4688562"/>
            <a:ext cx="10058400" cy="4381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smtClean="0"/>
              <a:t>Thus the final equation is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18975" y="5174337"/>
                <a:ext cx="40112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 −3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75" y="5174337"/>
                <a:ext cx="401129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1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4275</TotalTime>
  <Words>556</Words>
  <Application>Microsoft Macintosh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Cambria Math</vt:lpstr>
      <vt:lpstr>Retrospect</vt:lpstr>
      <vt:lpstr>Complex Geometry</vt:lpstr>
      <vt:lpstr>Transformations</vt:lpstr>
      <vt:lpstr>The key points</vt:lpstr>
      <vt:lpstr>Example</vt:lpstr>
      <vt:lpstr>Example</vt:lpstr>
      <vt:lpstr>Example</vt:lpstr>
      <vt:lpstr>Example</vt:lpstr>
      <vt:lpstr>Complex Loci</vt:lpstr>
      <vt:lpstr>Example 1</vt:lpstr>
      <vt:lpstr>Example 2</vt:lpstr>
      <vt:lpstr>Example 2</vt:lpstr>
      <vt:lpstr>Example 3</vt:lpstr>
      <vt:lpstr>Example 3</vt:lpstr>
      <vt:lpstr>Example 3</vt:lpstr>
      <vt:lpstr>Example 3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Geometry</dc:title>
  <dc:creator>Aaron Stockdill</dc:creator>
  <cp:lastModifiedBy>Aaron Stockdill</cp:lastModifiedBy>
  <cp:revision>42</cp:revision>
  <cp:lastPrinted>2016-09-16T03:57:13Z</cp:lastPrinted>
  <dcterms:created xsi:type="dcterms:W3CDTF">2016-08-21T00:48:05Z</dcterms:created>
  <dcterms:modified xsi:type="dcterms:W3CDTF">2016-09-16T04:05:16Z</dcterms:modified>
</cp:coreProperties>
</file>