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7"/>
    <p:restoredTop sz="94613"/>
  </p:normalViewPr>
  <p:slideViewPr>
    <p:cSldViewPr snapToGrid="0" snapToObjects="1">
      <p:cViewPr varScale="1">
        <p:scale>
          <a:sx n="95" d="100"/>
          <a:sy n="95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71737-E42F-5C40-A01F-5EC39303F8D0}" type="datetimeFigureOut">
              <a:rPr lang="en-US" smtClean="0"/>
              <a:t>3/18/16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4B970-D7AB-EE4E-962F-BE50F22E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concept of a limit:</a:t>
            </a:r>
          </a:p>
          <a:p>
            <a:r>
              <a:rPr lang="en-US" dirty="0" smtClean="0"/>
              <a:t>    We can</a:t>
            </a:r>
            <a:r>
              <a:rPr lang="uk-UA" dirty="0" smtClean="0"/>
              <a:t>’</a:t>
            </a:r>
            <a:r>
              <a:rPr lang="en-US" dirty="0" smtClean="0"/>
              <a:t>t use the actual value we want, so we use ‘close enough’ – or,</a:t>
            </a:r>
            <a:r>
              <a:rPr lang="en-US" baseline="0" dirty="0" smtClean="0"/>
              <a:t> algebra!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4B970-D7AB-EE4E-962F-BE50F22E9B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21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need</a:t>
            </a:r>
            <a:r>
              <a:rPr lang="en-US" baseline="0" dirty="0" smtClean="0"/>
              <a:t> to talk more about the substitution and the cancelling.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4B970-D7AB-EE4E-962F-BE50F22E9B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6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3/18/16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45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6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3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3/18/16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21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1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8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0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3/18/16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9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53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4" Type="http://schemas.openxmlformats.org/officeDocument/2006/relationships/image" Target="../media/image220.png"/><Relationship Id="rId5" Type="http://schemas.openxmlformats.org/officeDocument/2006/relationships/image" Target="../media/image230.png"/><Relationship Id="rId6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Differentiation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Principles &amp; Implicit Differentiation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Delta Workbook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Exercise 5.7, page 77</a:t>
            </a:r>
          </a:p>
          <a:p>
            <a:r>
              <a:rPr lang="en-US" sz="2800" dirty="0" smtClean="0"/>
              <a:t>Workbook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Pages 15-20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50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Differentiation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800" dirty="0" smtClean="0"/>
              </a:p>
              <a:p>
                <a:r>
                  <a:rPr lang="en-US" sz="2800" dirty="0" smtClean="0"/>
                  <a:t>We know that a function like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charset="0"/>
                      </a:rPr>
                      <m:t>𝑦</m:t>
                    </m:r>
                    <m:r>
                      <a:rPr lang="en-AU" sz="28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AU" sz="28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AU" sz="2800" b="0" i="1" smtClean="0">
                        <a:latin typeface="Cambria Math" charset="0"/>
                      </a:rPr>
                      <m:t>+3</m:t>
                    </m:r>
                  </m:oMath>
                </a14:m>
                <a:r>
                  <a:rPr lang="en-US" sz="2800" dirty="0" smtClean="0"/>
                  <a:t> becomes </a:t>
                </a:r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charset="0"/>
                          </a:rPr>
                          <m:t>𝑑𝑦</m:t>
                        </m:r>
                      </m:num>
                      <m:den>
                        <m:r>
                          <a:rPr lang="en-AU" sz="2800" b="0" i="1" smtClean="0">
                            <a:latin typeface="Cambria Math" charset="0"/>
                          </a:rPr>
                          <m:t>𝑑𝑥</m:t>
                        </m:r>
                      </m:den>
                    </m:f>
                    <m:r>
                      <a:rPr lang="en-AU" sz="2800" b="0" i="1" smtClean="0">
                        <a:latin typeface="Cambria Math" charset="0"/>
                      </a:rPr>
                      <m:t>=2</m:t>
                    </m:r>
                    <m:r>
                      <a:rPr lang="en-AU" sz="2800" b="0" i="1" smtClean="0">
                        <a:latin typeface="Cambria Math" charset="0"/>
                      </a:rPr>
                      <m:t>𝑥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So the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800" dirty="0" smtClean="0"/>
                  <a:t> becomes </a:t>
                </a:r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charset="0"/>
                          </a:rPr>
                          <m:t>𝑑𝑦</m:t>
                        </m:r>
                      </m:num>
                      <m:den>
                        <m:r>
                          <a:rPr lang="en-US" sz="2800" i="1" smtClean="0">
                            <a:latin typeface="Cambria Math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800" dirty="0" smtClean="0"/>
                  <a:t> when we differentiate</a:t>
                </a:r>
              </a:p>
              <a:p>
                <a:r>
                  <a:rPr lang="en-US" sz="2800" dirty="0" smtClean="0"/>
                  <a:t>If the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800" dirty="0" smtClean="0"/>
                  <a:t> is in the middle of the equation, is this still true?</a:t>
                </a:r>
              </a:p>
              <a:p>
                <a:r>
                  <a:rPr lang="en-US" sz="2800" dirty="0"/>
                  <a:t> </a:t>
                </a:r>
                <a:r>
                  <a:rPr lang="en-US" sz="2800" dirty="0" smtClean="0"/>
                  <a:t>   Yes!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78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Differentiate implicitly: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AU" sz="28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AU" sz="2800" b="0" i="1" smtClean="0">
                        <a:latin typeface="Cambria Math" charset="0"/>
                      </a:rPr>
                      <m:t>+2</m:t>
                    </m:r>
                    <m:r>
                      <a:rPr lang="en-AU" sz="2800" b="0" i="1" smtClean="0">
                        <a:latin typeface="Cambria Math" charset="0"/>
                      </a:rPr>
                      <m:t>𝑦</m:t>
                    </m:r>
                    <m:r>
                      <a:rPr lang="en-AU" sz="2800" b="0" i="1" smtClean="0">
                        <a:latin typeface="Cambria Math" charset="0"/>
                      </a:rPr>
                      <m:t>+4=0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20387" y="2654846"/>
                <a:ext cx="2433615" cy="910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2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i="1">
                          <a:latin typeface="Cambria Math" charset="0"/>
                        </a:rPr>
                        <m:t>+2</m:t>
                      </m:r>
                      <m:f>
                        <m:f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i="1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i="1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387" y="2654846"/>
                <a:ext cx="2433615" cy="91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804991" y="4745957"/>
                <a:ext cx="1617943" cy="910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i="1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i="1"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−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991" y="4745957"/>
                <a:ext cx="1617943" cy="9103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07566" y="471704"/>
                <a:ext cx="3558449" cy="92333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This equation is the same 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𝑦</m:t>
                      </m:r>
                      <m:r>
                        <a:rPr lang="en-AU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AU" b="0" i="1" smtClean="0">
                          <a:latin typeface="Cambria Math" charset="0"/>
                        </a:rPr>
                        <m:t>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566" y="471704"/>
                <a:ext cx="3558449" cy="923330"/>
              </a:xfrm>
              <a:prstGeom prst="rect">
                <a:avLst/>
              </a:prstGeom>
              <a:blipFill rotWithShape="0">
                <a:blip r:embed="rId5"/>
                <a:stretch>
                  <a:fillRect t="-1911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529568" y="3737325"/>
                <a:ext cx="2075312" cy="910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2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i="1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i="1"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−2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568" y="3737325"/>
                <a:ext cx="2075312" cy="9103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6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Differentiation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955085"/>
              </a:xfrm>
            </p:spPr>
            <p:txBody>
              <a:bodyPr>
                <a:normAutofit/>
              </a:bodyPr>
              <a:lstStyle/>
              <a:p>
                <a:endParaRPr lang="en-US" sz="2800" dirty="0" smtClean="0"/>
              </a:p>
              <a:p>
                <a:r>
                  <a:rPr lang="en-US" sz="2800" dirty="0" smtClean="0"/>
                  <a:t>What if we have more than one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800" dirty="0" smtClean="0"/>
                  <a:t>, 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AU" sz="28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?</a:t>
                </a:r>
              </a:p>
              <a:p>
                <a:r>
                  <a:rPr lang="en-US" sz="2800" dirty="0" smtClean="0"/>
                  <a:t>We can use the chain rule!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955085"/>
              </a:xfrm>
              <a:blipFill rotWithShape="0"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20784" y="3800819"/>
                <a:ext cx="3629007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 ⇒ 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𝑛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⋅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784" y="3800819"/>
                <a:ext cx="3629007" cy="8180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29202" y="4757449"/>
                <a:ext cx="2652265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 ⇒ 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𝑛</m:t>
                      </m:r>
                      <m:r>
                        <a:rPr lang="en-AU" sz="2800" b="0" i="1" smtClean="0"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202" y="4757449"/>
                <a:ext cx="2652265" cy="8180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780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Differentiate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999526" y="1757271"/>
                <a:ext cx="46073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+2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+4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𝑦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−16=0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526" y="1757271"/>
                <a:ext cx="4607352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10171" y="2537507"/>
                <a:ext cx="4366901" cy="910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2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+2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𝑦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+2+4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171" y="2537507"/>
                <a:ext cx="4366901" cy="91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207566" y="471704"/>
            <a:ext cx="3558449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This is really horrible to rearrange – use implicit differentiation!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529651" y="3447884"/>
                <a:ext cx="3910558" cy="910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(2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𝑦</m:t>
                      </m:r>
                      <m:r>
                        <a:rPr lang="en-AU" sz="2800" b="0" i="1" smtClean="0">
                          <a:latin typeface="Cambria Math" charset="0"/>
                        </a:rPr>
                        <m:t>+4)=−2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 −2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651" y="3447884"/>
                <a:ext cx="3910558" cy="9103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932792" y="4309780"/>
                <a:ext cx="2507417" cy="983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+2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792" y="4309780"/>
                <a:ext cx="2507417" cy="9839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321617" y="4322987"/>
                <a:ext cx="1793953" cy="975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+1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617" y="4322987"/>
                <a:ext cx="1793953" cy="9753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1097280" y="5840053"/>
                <a:ext cx="10058400" cy="46780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 smtClean="0"/>
                  <a:t>There is still a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800" dirty="0" smtClean="0"/>
                  <a:t> in the answer – this is allowed!</a:t>
                </a:r>
                <a:endParaRPr lang="en-US" sz="2800" dirty="0"/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840053"/>
                <a:ext cx="10058400" cy="467808"/>
              </a:xfrm>
              <a:prstGeom prst="rect">
                <a:avLst/>
              </a:prstGeom>
              <a:blipFill rotWithShape="0">
                <a:blip r:embed="rId7"/>
                <a:stretch>
                  <a:fillRect l="-1212" t="-28571" b="-3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1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Delta Workbook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Exercise 13.1, page 139</a:t>
            </a:r>
          </a:p>
          <a:p>
            <a:r>
              <a:rPr lang="en-US" sz="2800" dirty="0" smtClean="0"/>
              <a:t>Workbook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Pages 27-31, 32-35 (harder)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40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3600"/>
            <a:ext cx="10058400" cy="38792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Any Questions?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Delta </a:t>
            </a:r>
            <a:r>
              <a:rPr lang="en-US" sz="2800" dirty="0"/>
              <a:t>Workbook</a:t>
            </a:r>
          </a:p>
          <a:p>
            <a:r>
              <a:rPr lang="en-US" sz="2800"/>
              <a:t>    </a:t>
            </a:r>
            <a:r>
              <a:rPr lang="en-US" sz="2800" smtClean="0"/>
              <a:t>Exercises </a:t>
            </a:r>
            <a:r>
              <a:rPr lang="en-US" sz="2800" dirty="0" smtClean="0"/>
              <a:t>5.7, 13.1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Workbook</a:t>
            </a:r>
          </a:p>
          <a:p>
            <a:r>
              <a:rPr lang="en-US" sz="2800" dirty="0"/>
              <a:t>    </a:t>
            </a:r>
            <a:r>
              <a:rPr lang="en-US" sz="2800" dirty="0" smtClean="0"/>
              <a:t>Pages 15-20, 27-35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73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527" y="1800114"/>
            <a:ext cx="1712693" cy="5992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84215" y="2697372"/>
            <a:ext cx="54553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This work is licensed under a Creative Commons Attribution-NonCommercial-ShareAlike 4.0 International License.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4215" y="5360418"/>
            <a:ext cx="5455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Aaron </a:t>
            </a:r>
            <a:r>
              <a:rPr lang="en-GB" sz="2800" dirty="0" err="1" smtClean="0"/>
              <a:t>Stockdill</a:t>
            </a:r>
            <a:endParaRPr lang="en-GB" sz="2800" dirty="0"/>
          </a:p>
          <a:p>
            <a:pPr algn="ctr"/>
            <a:r>
              <a:rPr lang="en-GB" sz="2800" dirty="0" smtClean="0"/>
              <a:t>2016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8343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What is differentiation?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Gradients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Rates of Change</a:t>
            </a:r>
          </a:p>
          <a:p>
            <a:r>
              <a:rPr lang="en-US" sz="2800" dirty="0" smtClean="0"/>
              <a:t>First Principles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13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60837" y="2684469"/>
                <a:ext cx="1600118" cy="809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𝑟𝑖𝑠𝑒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𝑟𝑢𝑛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Δ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Δ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837" y="2684469"/>
                <a:ext cx="1600118" cy="8093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039" y="1814748"/>
            <a:ext cx="7211641" cy="4443303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 rot="10800000" flipV="1">
            <a:off x="7138933" y="2732867"/>
            <a:ext cx="3585895" cy="2555227"/>
          </a:xfrm>
          <a:prstGeom prst="bentConnector3">
            <a:avLst>
              <a:gd name="adj1" fmla="val 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138930" y="2732867"/>
            <a:ext cx="3585898" cy="25552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50302" y="4441371"/>
            <a:ext cx="2444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 that great.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53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60837" y="2684469"/>
                <a:ext cx="1600118" cy="809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𝑟𝑖𝑠𝑒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𝑟𝑢𝑛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Δ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Δ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837" y="2684469"/>
                <a:ext cx="1600118" cy="8093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039" y="1814748"/>
            <a:ext cx="7211641" cy="4443303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 rot="10800000" flipV="1">
            <a:off x="7138935" y="3493858"/>
            <a:ext cx="2170319" cy="1794236"/>
          </a:xfrm>
          <a:prstGeom prst="bentConnector3">
            <a:avLst>
              <a:gd name="adj1" fmla="val 76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138930" y="3493858"/>
            <a:ext cx="2170324" cy="1794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50302" y="4441371"/>
            <a:ext cx="2444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Better.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274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60837" y="2684469"/>
                <a:ext cx="1600118" cy="809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𝑟𝑖𝑠𝑒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𝑟𝑢𝑛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Δ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Δ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837" y="2684469"/>
                <a:ext cx="1600118" cy="8093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039" y="1814748"/>
            <a:ext cx="7211641" cy="4443303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 rot="10800000" flipV="1">
            <a:off x="7138938" y="4770304"/>
            <a:ext cx="703312" cy="517790"/>
          </a:xfrm>
          <a:prstGeom prst="bentConnector3">
            <a:avLst>
              <a:gd name="adj1" fmla="val 34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138930" y="4770304"/>
            <a:ext cx="703320" cy="517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50302" y="4441371"/>
            <a:ext cx="27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Even better again.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807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800" dirty="0" smtClean="0"/>
              </a:p>
              <a:p>
                <a:r>
                  <a:rPr lang="en-US" sz="2800" dirty="0" smtClean="0"/>
                  <a:t>A shorter ‘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charset="0"/>
                      </a:rPr>
                      <m:t>𝑟</m:t>
                    </m:r>
                    <m:r>
                      <a:rPr lang="en-AU" sz="2800" b="0" i="1" smtClean="0">
                        <a:latin typeface="Cambria Math" charset="0"/>
                      </a:rPr>
                      <m:t>𝑢𝑛</m:t>
                    </m:r>
                  </m:oMath>
                </a14:m>
                <a:r>
                  <a:rPr lang="en-US" sz="2800" dirty="0" smtClean="0"/>
                  <a:t>’ is a better estimate of gradient</a:t>
                </a:r>
              </a:p>
              <a:p>
                <a:r>
                  <a:rPr lang="en-US" sz="2800" dirty="0" smtClean="0"/>
                  <a:t>What is the best ‘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charset="0"/>
                      </a:rPr>
                      <m:t>𝑟</m:t>
                    </m:r>
                    <m:r>
                      <a:rPr lang="en-AU" sz="2800" b="0" i="1" smtClean="0">
                        <a:latin typeface="Cambria Math" charset="0"/>
                      </a:rPr>
                      <m:t>𝑢𝑛</m:t>
                    </m:r>
                  </m:oMath>
                </a14:m>
                <a:r>
                  <a:rPr lang="en-US" sz="2800" dirty="0" smtClean="0"/>
                  <a:t>’?</a:t>
                </a:r>
              </a:p>
              <a:p>
                <a:r>
                  <a:rPr lang="en-US" sz="2800" dirty="0"/>
                  <a:t> </a:t>
                </a:r>
                <a:r>
                  <a:rPr lang="en-US" sz="2800" dirty="0" smtClean="0"/>
                  <a:t>   0, of course!</a:t>
                </a:r>
              </a:p>
              <a:p>
                <a:r>
                  <a:rPr lang="en-US" sz="2800" dirty="0" smtClean="0"/>
                  <a:t>However, that’s a problem – we can’t divide by zero!</a:t>
                </a:r>
              </a:p>
              <a:p>
                <a:r>
                  <a:rPr lang="en-US" sz="2800" dirty="0"/>
                  <a:t> </a:t>
                </a:r>
                <a:r>
                  <a:rPr lang="en-US" sz="2800" dirty="0" smtClean="0"/>
                  <a:t>  Time to cheat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93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Principles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5" r="1"/>
          <a:stretch/>
        </p:blipFill>
        <p:spPr>
          <a:xfrm>
            <a:off x="7072829" y="1814748"/>
            <a:ext cx="4082851" cy="4443303"/>
          </a:xfrm>
          <a:prstGeom prst="rect">
            <a:avLst/>
          </a:prstGeom>
        </p:spPr>
      </p:pic>
      <p:cxnSp>
        <p:nvCxnSpPr>
          <p:cNvPr id="5" name="Elbow Connector 4"/>
          <p:cNvCxnSpPr/>
          <p:nvPr/>
        </p:nvCxnSpPr>
        <p:spPr>
          <a:xfrm rot="10800000" flipV="1">
            <a:off x="7138933" y="2732867"/>
            <a:ext cx="3585895" cy="2555227"/>
          </a:xfrm>
          <a:prstGeom prst="bentConnector3">
            <a:avLst>
              <a:gd name="adj1" fmla="val 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138930" y="2732867"/>
            <a:ext cx="3585898" cy="25552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16934"/>
                <a:ext cx="10058400" cy="3952159"/>
              </a:xfrm>
            </p:spPr>
            <p:txBody>
              <a:bodyPr/>
              <a:lstStyle/>
              <a:p>
                <a:r>
                  <a:rPr lang="en-US" dirty="0" smtClean="0"/>
                  <a:t>We start with the curve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𝑓</m:t>
                    </m:r>
                    <m:r>
                      <a:rPr lang="en-AU" b="0" i="1" smtClean="0">
                        <a:latin typeface="Cambria Math" charset="0"/>
                      </a:rPr>
                      <m:t>(</m:t>
                    </m:r>
                    <m:r>
                      <a:rPr lang="en-AU" b="0" i="1" smtClean="0">
                        <a:latin typeface="Cambria Math" charset="0"/>
                      </a:rPr>
                      <m:t>𝑥</m:t>
                    </m:r>
                    <m:r>
                      <a:rPr lang="en-AU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, and our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charset="0"/>
                      </a:rPr>
                      <m:t>𝑟</m:t>
                    </m:r>
                    <m:r>
                      <a:rPr lang="en-AU" b="0" i="1" smtClean="0">
                        <a:latin typeface="Cambria Math" charset="0"/>
                      </a:rPr>
                      <m:t>𝑢𝑛</m:t>
                    </m:r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h</m:t>
                    </m:r>
                  </m:oMath>
                </a14:m>
                <a:endParaRPr lang="en-AU" b="0" dirty="0" smtClean="0"/>
              </a:p>
              <a:p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charset="0"/>
                      </a:rPr>
                      <m:t>𝑟𝑖𝑠𝑒</m:t>
                    </m:r>
                  </m:oMath>
                </a14:m>
                <a:r>
                  <a:rPr lang="en-US" dirty="0" smtClean="0"/>
                  <a:t> is the change in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 smtClean="0"/>
                  <a:t> over the duration of the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charset="0"/>
                      </a:rPr>
                      <m:t>𝑟</m:t>
                    </m:r>
                    <m:r>
                      <a:rPr lang="en-AU" b="0" i="1" smtClean="0">
                        <a:latin typeface="Cambria Math" charset="0"/>
                      </a:rPr>
                      <m:t>𝑢𝑛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𝑟𝑖𝑠𝑒</m:t>
                    </m:r>
                    <m:r>
                      <a:rPr lang="en-AU" b="0" i="1" smtClean="0">
                        <a:latin typeface="Cambria Math" charset="0"/>
                      </a:rPr>
                      <m:t>=</m:t>
                    </m:r>
                    <m:r>
                      <a:rPr lang="en-AU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AU" b="0" i="1" smtClean="0">
                            <a:latin typeface="Cambria Math" charset="0"/>
                          </a:rPr>
                          <m:t>h</m:t>
                        </m:r>
                      </m:e>
                    </m:d>
                    <m:r>
                      <a:rPr lang="en-AU" b="0" i="1" smtClean="0">
                        <a:latin typeface="Cambria Math" charset="0"/>
                      </a:rPr>
                      <m:t>−</m:t>
                    </m:r>
                    <m:r>
                      <a:rPr lang="en-AU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This means we have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To make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h</m:t>
                    </m:r>
                    <m:r>
                      <a:rPr lang="en-AU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 smtClean="0"/>
                  <a:t>, we write (using limits)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16934"/>
                <a:ext cx="10058400" cy="3952159"/>
              </a:xfrm>
              <a:blipFill rotWithShape="0">
                <a:blip r:embed="rId4"/>
                <a:stretch>
                  <a:fillRect l="-606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931879" y="5451284"/>
                <a:ext cx="3697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charset="0"/>
                        </a:rPr>
                        <m:t>h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879" y="5451284"/>
                <a:ext cx="36978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968390" y="5330588"/>
                <a:ext cx="6937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𝑓</m:t>
                      </m:r>
                      <m:r>
                        <a:rPr lang="en-AU" b="0" i="1" smtClean="0">
                          <a:latin typeface="Cambria Math" charset="0"/>
                        </a:rPr>
                        <m:t>(</m:t>
                      </m:r>
                      <m:r>
                        <a:rPr lang="en-AU" b="0" i="1" smtClean="0">
                          <a:latin typeface="Cambria Math" charset="0"/>
                        </a:rPr>
                        <m:t>𝑥</m:t>
                      </m:r>
                      <m:r>
                        <a:rPr lang="en-AU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90" y="5330588"/>
                <a:ext cx="69371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724828" y="2730246"/>
                <a:ext cx="11016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𝑓</m:t>
                      </m:r>
                      <m:r>
                        <a:rPr lang="en-AU" b="0" i="1" smtClean="0">
                          <a:latin typeface="Cambria Math" charset="0"/>
                        </a:rPr>
                        <m:t>(</m:t>
                      </m:r>
                      <m:r>
                        <a:rPr lang="en-AU" b="0" i="1" smtClean="0">
                          <a:latin typeface="Cambria Math" charset="0"/>
                        </a:rPr>
                        <m:t>𝑥</m:t>
                      </m:r>
                      <m:r>
                        <a:rPr lang="en-AU" b="0" i="1" smtClean="0">
                          <a:latin typeface="Cambria Math" charset="0"/>
                        </a:rPr>
                        <m:t>+</m:t>
                      </m:r>
                      <m:r>
                        <a:rPr lang="en-AU" b="0" i="1" smtClean="0">
                          <a:latin typeface="Cambria Math" charset="0"/>
                        </a:rPr>
                        <m:t>h</m:t>
                      </m:r>
                      <m:r>
                        <a:rPr lang="en-AU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828" y="2730246"/>
                <a:ext cx="110164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ultiply 9"/>
          <p:cNvSpPr/>
          <p:nvPr/>
        </p:nvSpPr>
        <p:spPr>
          <a:xfrm>
            <a:off x="10556775" y="2590307"/>
            <a:ext cx="336106" cy="335153"/>
          </a:xfrm>
          <a:prstGeom prst="mathMultiply">
            <a:avLst>
              <a:gd name="adj1" fmla="val 653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</a:t>
            </a:r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6986915" y="5113976"/>
            <a:ext cx="336106" cy="335153"/>
          </a:xfrm>
          <a:prstGeom prst="mathMultiply">
            <a:avLst>
              <a:gd name="adj1" fmla="val 653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 rot="5400000">
                <a:off x="10359279" y="4009170"/>
                <a:ext cx="1832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AU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AU" b="0" i="1" smtClean="0">
                              <a:latin typeface="Cambria Math" charset="0"/>
                            </a:rPr>
                            <m:t>h</m:t>
                          </m:r>
                        </m:e>
                      </m:d>
                      <m:r>
                        <a:rPr lang="en-AU" b="0" i="1" smtClean="0">
                          <a:latin typeface="Cambria Math" charset="0"/>
                        </a:rPr>
                        <m:t>−</m:t>
                      </m:r>
                      <m:r>
                        <a:rPr lang="en-AU" b="0" i="1" smtClean="0">
                          <a:latin typeface="Cambria Math" charset="0"/>
                        </a:rPr>
                        <m:t>𝑓</m:t>
                      </m:r>
                      <m:r>
                        <a:rPr lang="en-AU" b="0" i="1" smtClean="0">
                          <a:latin typeface="Cambria Math" charset="0"/>
                        </a:rPr>
                        <m:t>(</m:t>
                      </m:r>
                      <m:r>
                        <a:rPr lang="en-AU" b="0" i="1" smtClean="0">
                          <a:latin typeface="Cambria Math" charset="0"/>
                        </a:rPr>
                        <m:t>𝑥</m:t>
                      </m:r>
                      <m:r>
                        <a:rPr lang="en-AU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359279" y="4009170"/>
                <a:ext cx="183274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H="1">
            <a:off x="10972800" y="3099578"/>
            <a:ext cx="0" cy="201063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584057" y="5449129"/>
            <a:ext cx="2972718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315366" y="5142609"/>
                <a:ext cx="3474862" cy="6896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charset="0"/>
                            </a:rPr>
                            <m:t>𝑓</m:t>
                          </m:r>
                        </m:e>
                        <m:sup>
                          <m:r>
                            <a:rPr lang="en-AU" sz="2000" i="1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AU" sz="2000" i="1">
                          <a:latin typeface="Cambria Math" charset="0"/>
                        </a:rPr>
                        <m:t>= </m:t>
                      </m:r>
                      <m:func>
                        <m:funcPr>
                          <m:ctrlPr>
                            <a:rPr lang="en-AU" sz="2000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000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000" b="0" i="1" smtClean="0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AU" sz="2000" i="1">
                                  <a:latin typeface="Cambria Math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AU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AU" sz="2000" i="1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lang="en-AU" sz="2000" i="1">
                                      <a:latin typeface="Cambria Math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AU" sz="2000" i="1">
                                  <a:latin typeface="Cambria Math" charset="0"/>
                                </a:rPr>
                                <m:t> −</m:t>
                              </m:r>
                              <m:r>
                                <a:rPr lang="en-AU" sz="2000" i="1">
                                  <a:latin typeface="Cambria Math" charset="0"/>
                                </a:rPr>
                                <m:t>𝑓</m:t>
                              </m:r>
                              <m:r>
                                <a:rPr lang="en-AU" sz="20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AU" sz="20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000" i="1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AU" sz="2000" i="1">
                                  <a:latin typeface="Cambria Math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366" y="5142609"/>
                <a:ext cx="3474862" cy="68961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347551" y="3753778"/>
                <a:ext cx="2970685" cy="689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latin typeface="Cambria Math" charset="0"/>
                            </a:rPr>
                            <m:t>𝑟𝑖𝑠𝑒</m:t>
                          </m:r>
                        </m:num>
                        <m:den>
                          <m:r>
                            <a:rPr lang="en-AU" sz="2000" i="1">
                              <a:latin typeface="Cambria Math" charset="0"/>
                            </a:rPr>
                            <m:t>𝑟𝑢𝑛</m:t>
                          </m:r>
                        </m:den>
                      </m:f>
                      <m:r>
                        <a:rPr lang="en-AU" sz="2000" i="1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en-AU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AU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000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AU" sz="2000" i="1">
                                  <a:latin typeface="Cambria Math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AU" sz="2000" i="1">
                              <a:latin typeface="Cambria Math" charset="0"/>
                            </a:rPr>
                            <m:t> − </m:t>
                          </m:r>
                          <m:r>
                            <a:rPr lang="en-AU" sz="2000" i="1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AU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AU" sz="2000" i="1">
                              <a:latin typeface="Cambria Math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551" y="3753778"/>
                <a:ext cx="2970685" cy="68967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45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3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AU" dirty="0" smtClean="0"/>
              <a:t>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50085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Find the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AU" sz="28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AU" sz="28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AU" sz="2800" b="0" i="1" smtClean="0">
                        <a:latin typeface="Cambria Math" charset="0"/>
                      </a:rPr>
                      <m:t>−3</m:t>
                    </m:r>
                    <m:r>
                      <a:rPr lang="en-AU" sz="2800" b="0" i="1" smtClean="0">
                        <a:latin typeface="Cambria Math" charset="0"/>
                      </a:rPr>
                      <m:t>𝑥</m:t>
                    </m:r>
                    <m:r>
                      <a:rPr lang="en-AU" sz="2800" b="0" i="1" smtClean="0">
                        <a:latin typeface="Cambria Math" charset="0"/>
                      </a:rPr>
                      <m:t>+7</m:t>
                    </m:r>
                  </m:oMath>
                </a14:m>
                <a:r>
                  <a:rPr lang="en-US" sz="2800" dirty="0" smtClean="0"/>
                  <a:t> using first principles.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500859"/>
              </a:xfrm>
              <a:blipFill rotWithShape="0">
                <a:blip r:embed="rId3"/>
                <a:stretch>
                  <a:fillRect l="-1212" t="-20732" b="-30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45697" y="471704"/>
                <a:ext cx="2820318" cy="646331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We know the answer will be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charset="0"/>
                            </a:rPr>
                            <m:t>𝑓</m:t>
                          </m:r>
                        </m:e>
                        <m:sup>
                          <m:r>
                            <a:rPr lang="en-AU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AU" b="0" i="1" smtClean="0">
                          <a:latin typeface="Cambria Math" charset="0"/>
                        </a:rPr>
                        <m:t>=2</m:t>
                      </m:r>
                      <m:r>
                        <a:rPr lang="en-AU" b="0" i="1" smtClean="0">
                          <a:latin typeface="Cambria Math" charset="0"/>
                        </a:rPr>
                        <m:t>𝑥</m:t>
                      </m:r>
                      <m:r>
                        <a:rPr lang="en-AU" b="0" i="1" smtClean="0">
                          <a:latin typeface="Cambria Math" charset="0"/>
                        </a:rPr>
                        <m:t> 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697" y="471704"/>
                <a:ext cx="2820318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068" t="-9910" r="-855" b="-63964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741774" y="2486223"/>
                <a:ext cx="4130425" cy="809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latin typeface="Cambria Math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i="1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AU" sz="2400" i="1">
                          <a:latin typeface="Cambria Math" charset="0"/>
                        </a:rPr>
                        <m:t>= </m:t>
                      </m:r>
                      <m:func>
                        <m:funcPr>
                          <m:ctrlPr>
                            <a:rPr lang="en-AU" sz="2400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400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AU" sz="2400" i="1">
                                  <a:latin typeface="Cambria Math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AU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AU" sz="2400" i="1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lang="en-AU" sz="2400" i="1">
                                      <a:latin typeface="Cambria Math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AU" sz="2400" i="1">
                                  <a:latin typeface="Cambria Math" charset="0"/>
                                </a:rPr>
                                <m:t> −</m:t>
                              </m:r>
                              <m:r>
                                <a:rPr lang="en-AU" sz="2400" i="1">
                                  <a:latin typeface="Cambria Math" charset="0"/>
                                </a:rPr>
                                <m:t>𝑓</m:t>
                              </m:r>
                              <m:r>
                                <a:rPr lang="en-AU" sz="24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AU" sz="24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400" i="1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400" dirty="0" smtClean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774" y="2486223"/>
                <a:ext cx="4130425" cy="8090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31751" y="3295291"/>
                <a:ext cx="6562309" cy="8334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charset="0"/>
                        </a:rPr>
                        <m:t>= 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400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AU" sz="2400" i="1">
                                  <a:latin typeface="Cambria Math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latin typeface="Cambria Math" charset="0"/>
                                    </a:rPr>
                                    <m:t>[</m:t>
                                  </m:r>
                                  <m:d>
                                    <m:dPr>
                                      <m:ctrlPr>
                                        <a:rPr lang="en-AU" sz="24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4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  <m:r>
                                        <a:rPr lang="en-AU" sz="2400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AU" sz="2400" b="0" i="1" smtClean="0">
                                          <a:latin typeface="Cambria Math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−3</m:t>
                              </m:r>
                              <m:d>
                                <m:dPr>
                                  <m:ctrlPr>
                                    <a:rPr lang="en-AU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+7]</m:t>
                              </m:r>
                              <m:r>
                                <a:rPr lang="en-AU" sz="2400" i="1">
                                  <a:latin typeface="Cambria Math" charset="0"/>
                                </a:rPr>
                                <m:t> −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AU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−3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+7]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400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751" y="3295291"/>
                <a:ext cx="6562309" cy="8334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31750" y="3987519"/>
                <a:ext cx="6990632" cy="8334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charset="0"/>
                        </a:rPr>
                        <m:t>= 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400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AU" sz="2400" i="1">
                                  <a:latin typeface="Cambria Math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+2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h𝑥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AU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AU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−3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 −3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+7−</m:t>
                              </m:r>
                              <m:sSup>
                                <m:sSupPr>
                                  <m:ctrlPr>
                                    <a:rPr lang="en-AU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+3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−7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400" dirty="0" smtClean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750" y="3987519"/>
                <a:ext cx="6990632" cy="83343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31749" y="4755692"/>
                <a:ext cx="3123163" cy="8334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charset="0"/>
                        </a:rPr>
                        <m:t>= 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400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AU" sz="2400" i="1">
                                  <a:latin typeface="Cambria Math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h𝑥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AU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AU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 −3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400" dirty="0" smtClean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749" y="4755692"/>
                <a:ext cx="3123163" cy="8334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537518" y="5003474"/>
                <a:ext cx="2632259" cy="573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charset="0"/>
                        </a:rPr>
                        <m:t>= 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400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AU" sz="2400" i="1">
                                  <a:latin typeface="Cambria Math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AU" sz="24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AU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AU" sz="2400" b="0" i="1" smtClean="0">
                              <a:latin typeface="Cambria Math" charset="0"/>
                            </a:rPr>
                            <m:t>h</m:t>
                          </m:r>
                          <m:r>
                            <a:rPr lang="en-AU" sz="2400" b="0" i="1" smtClean="0">
                              <a:latin typeface="Cambria Math" charset="0"/>
                            </a:rPr>
                            <m:t> −3</m:t>
                          </m:r>
                        </m:e>
                      </m:func>
                    </m:oMath>
                  </m:oMathPara>
                </a14:m>
                <a:endParaRPr lang="en-AU" sz="2400" dirty="0" smtClean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518" y="5003474"/>
                <a:ext cx="2632259" cy="573427"/>
              </a:xfrm>
              <a:prstGeom prst="rect">
                <a:avLst/>
              </a:prstGeom>
              <a:blipFill rotWithShape="0">
                <a:blip r:embed="rId9"/>
                <a:stretch>
                  <a:fillRect t="-82979" b="-87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063533" y="5003474"/>
                <a:ext cx="15143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charset="0"/>
                        </a:rPr>
                        <m:t>=2</m:t>
                      </m:r>
                      <m:r>
                        <a:rPr lang="en-AU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charset="0"/>
                        </a:rPr>
                        <m:t> −3</m:t>
                      </m:r>
                    </m:oMath>
                  </m:oMathPara>
                </a14:m>
                <a:endParaRPr lang="en-AU" sz="2400" dirty="0" smtClean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3533" y="5003474"/>
                <a:ext cx="1514325" cy="461665"/>
              </a:xfrm>
              <a:prstGeom prst="rect">
                <a:avLst/>
              </a:prstGeom>
              <a:blipFill rotWithShape="0">
                <a:blip r:embed="rId10"/>
                <a:stretch>
                  <a:fillRect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V="1">
            <a:off x="5552501" y="3987519"/>
            <a:ext cx="374574" cy="4302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9699976" y="4004863"/>
            <a:ext cx="374574" cy="4302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723617" y="4011962"/>
            <a:ext cx="374574" cy="4302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370939" y="4004862"/>
            <a:ext cx="374574" cy="4302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117701" y="4004863"/>
            <a:ext cx="374574" cy="4302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1094060" y="4010076"/>
            <a:ext cx="374574" cy="4302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67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Example 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sz="2800" dirty="0" smtClean="0"/>
                  <a:t>Find the derivative </a:t>
                </a:r>
                <a:r>
                  <a:rPr lang="en-AU" sz="2800" dirty="0" smtClean="0"/>
                  <a:t>of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charset="0"/>
                      </a:rPr>
                      <m:t>𝑓</m:t>
                    </m:r>
                    <m:r>
                      <a:rPr lang="en-AU" sz="2800" i="1" dirty="0" smtClean="0">
                        <a:latin typeface="Cambria Math" charset="0"/>
                      </a:rPr>
                      <m:t>(</m:t>
                    </m:r>
                    <m:r>
                      <a:rPr lang="en-AU" sz="2800" i="1" dirty="0" smtClean="0">
                        <a:latin typeface="Cambria Math" charset="0"/>
                      </a:rPr>
                      <m:t>𝑥</m:t>
                    </m:r>
                    <m:r>
                      <a:rPr lang="en-AU" sz="2800" i="1" dirty="0" smtClean="0">
                        <a:latin typeface="Cambria Math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AU" sz="2800" i="1" dirty="0" smtClean="0">
                        <a:latin typeface="Cambria Math" charset="0"/>
                      </a:rPr>
                      <m:t>cos</m:t>
                    </m:r>
                    <m:r>
                      <a:rPr lang="en-AU" sz="2800" i="1" dirty="0" smtClean="0">
                        <a:latin typeface="Cambria Math" charset="0"/>
                      </a:rPr>
                      <m:t>⁡(</m:t>
                    </m:r>
                    <m:r>
                      <a:rPr lang="en-AU" sz="2800" i="1" dirty="0" smtClean="0">
                        <a:latin typeface="Cambria Math" charset="0"/>
                      </a:rPr>
                      <m:t>𝑥</m:t>
                    </m:r>
                    <m:r>
                      <a:rPr lang="en-AU" sz="2800" i="1" dirty="0" smtClean="0">
                        <a:latin typeface="Cambria Math" charset="0"/>
                      </a:rPr>
                      <m:t>) </m:t>
                    </m:r>
                  </m:oMath>
                </a14:m>
                <a:r>
                  <a:rPr lang="en-AU" sz="2800" dirty="0" smtClean="0"/>
                  <a:t>using first principles. </a:t>
                </a:r>
                <a:endParaRPr lang="en-GB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45691" y="2511911"/>
                <a:ext cx="4451796" cy="836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𝑓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1" y="2511911"/>
                <a:ext cx="4451796" cy="8361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750908" y="2527428"/>
                <a:ext cx="4116832" cy="820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908" y="2527428"/>
                <a:ext cx="4116832" cy="8206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45691" y="3463783"/>
                <a:ext cx="7874207" cy="836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AU" sz="2800" b="0" i="1" smtClean="0"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2800" b="0" i="0" smtClean="0">
                                          <a:latin typeface="Cambria Math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AU" sz="2800" b="0" i="1" smtClean="0"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2800" b="0" i="0" smtClean="0">
                                          <a:latin typeface="Cambria Math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AU" sz="2800" b="0" i="1" smtClean="0"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2800" b="0" i="0" smtClean="0">
                                          <a:latin typeface="Cambria Math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1" y="3463783"/>
                <a:ext cx="7874207" cy="83619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945697" y="471704"/>
                <a:ext cx="2820318" cy="896912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We need the identity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b="0" i="1" smtClean="0">
                                  <a:latin typeface="Cambria Math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latin typeface="Cambria Math" charset="0"/>
                                </a:rPr>
                                <m:t>sin</m:t>
                              </m:r>
                              <m:r>
                                <a:rPr lang="en-AU" b="0" i="1" smtClean="0"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AU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b="0" i="1" smtClean="0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AU" b="0" i="1" smtClean="0">
                                  <a:latin typeface="Cambria Math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AU" b="0" i="1" smtClean="0">
                              <a:latin typeface="Cambria Math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697" y="471704"/>
                <a:ext cx="2820318" cy="896912"/>
              </a:xfrm>
              <a:prstGeom prst="rect">
                <a:avLst/>
              </a:prstGeom>
              <a:blipFill rotWithShape="0">
                <a:blip r:embed="rId6"/>
                <a:stretch>
                  <a:fillRect t="-1961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140312" y="4380656"/>
                <a:ext cx="6807954" cy="836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AU" sz="2800" b="0" i="1" smtClean="0"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2800" b="0" i="0" smtClean="0">
                                          <a:latin typeface="Cambria Math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AU" sz="2800" b="0" i="1" smtClean="0"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2800" b="0" i="0" smtClean="0">
                                          <a:latin typeface="Cambria Math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12" y="4380656"/>
                <a:ext cx="6807954" cy="83619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097280" y="5191749"/>
                <a:ext cx="4422941" cy="9285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𝑓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′(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)=</m:t>
                      </m:r>
                      <m:func>
                        <m:func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800" i="1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i="1">
                                  <a:latin typeface="Cambria Math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sz="28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8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AU" sz="2800" i="1">
                                  <a:latin typeface="Cambria Math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191749"/>
                <a:ext cx="4422941" cy="92852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543697" y="5394401"/>
                <a:ext cx="18550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>
                        <a:rPr lang="en-AU" sz="2800" i="1" smtClean="0">
                          <a:latin typeface="Cambria Math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AU" sz="2800" b="0" i="0" smtClean="0">
                          <a:latin typeface="Cambria Math" charset="0"/>
                        </a:rPr>
                        <m:t>sin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⁡(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697" y="5394401"/>
                <a:ext cx="1855060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V="1">
            <a:off x="3347183" y="4414511"/>
            <a:ext cx="374574" cy="4302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024183" y="4447891"/>
            <a:ext cx="374574" cy="4302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38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</TotalTime>
  <Words>368</Words>
  <Application>Microsoft Macintosh PowerPoint</Application>
  <PresentationFormat>Widescreen</PresentationFormat>
  <Paragraphs>114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Cambria Math</vt:lpstr>
      <vt:lpstr>Retrospect</vt:lpstr>
      <vt:lpstr>Differentiation</vt:lpstr>
      <vt:lpstr>First Principles</vt:lpstr>
      <vt:lpstr>Gradient</vt:lpstr>
      <vt:lpstr>Gradient</vt:lpstr>
      <vt:lpstr>Gradient</vt:lpstr>
      <vt:lpstr>Gradient</vt:lpstr>
      <vt:lpstr>First Principles</vt:lpstr>
      <vt:lpstr>Example 1</vt:lpstr>
      <vt:lpstr>Example 2</vt:lpstr>
      <vt:lpstr>Practice</vt:lpstr>
      <vt:lpstr>Implicit Differentiation</vt:lpstr>
      <vt:lpstr>Example 1</vt:lpstr>
      <vt:lpstr>Implicit Differentiation</vt:lpstr>
      <vt:lpstr>Example 2</vt:lpstr>
      <vt:lpstr>Practice</vt:lpstr>
      <vt:lpstr>Do Now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Differentiation</dc:title>
  <dc:creator>Aaron Stockdill</dc:creator>
  <cp:lastModifiedBy>Aaron Stockdill</cp:lastModifiedBy>
  <cp:revision>33</cp:revision>
  <dcterms:created xsi:type="dcterms:W3CDTF">2016-01-14T02:36:31Z</dcterms:created>
  <dcterms:modified xsi:type="dcterms:W3CDTF">2016-03-18T01:22:40Z</dcterms:modified>
</cp:coreProperties>
</file>