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82"/>
  </p:normalViewPr>
  <p:slideViewPr>
    <p:cSldViewPr snapToGrid="0" snapToObjects="1">
      <p:cViewPr>
        <p:scale>
          <a:sx n="99" d="100"/>
          <a:sy n="99" d="100"/>
        </p:scale>
        <p:origin x="14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Trigonometry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Compound Angles, Sums &amp;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52035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60°</m:t>
                        </m:r>
                      </m:e>
                    </m:func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30</m:t>
                        </m:r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°</m:t>
                    </m:r>
                    <m:r>
                      <a:rPr lang="en-AU" sz="2800" b="0" i="0" smtClean="0">
                        <a:latin typeface="Cambria Math" charset="0"/>
                      </a:rPr>
                      <m:t>=0.5</m:t>
                    </m:r>
                    <m:d>
                      <m:d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AU" sz="2800" b="0" i="0" smtClean="0">
                            <a:latin typeface="Cambria Math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  <m:r>
                          <a:rPr lang="en-AU" sz="2800" b="0" i="0" smtClean="0">
                            <a:latin typeface="Cambria Math" charset="0"/>
                          </a:rPr>
                          <m:t>60°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cos</m:t>
                        </m:r>
                        <m:r>
                          <a:rPr lang="en-AU" sz="2800" b="0" i="0" smtClean="0">
                            <a:latin typeface="Cambria Math" charset="0"/>
                          </a:rPr>
                          <m:t>30°</m:t>
                        </m:r>
                      </m:e>
                    </m:d>
                    <m:r>
                      <a:rPr lang="en-AU" sz="2800" b="0" i="0" smtClean="0">
                        <a:latin typeface="Cambria Math" charset="0"/>
                      </a:rPr>
                      <m:t>    </m:t>
                    </m:r>
                  </m:oMath>
                </a14:m>
                <a:endParaRPr lang="en-AU" sz="2800" b="0" dirty="0" smtClean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80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AU" sz="28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60°</m:t>
                        </m:r>
                      </m:e>
                    </m:func>
                    <m:func>
                      <m:funcPr>
                        <m:ctrlPr>
                          <a:rPr lang="en-AU" sz="28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sz="28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30</m:t>
                        </m:r>
                      </m:e>
                    </m:func>
                    <m:r>
                      <a:rPr lang="en-AU" sz="2800" i="1">
                        <a:solidFill>
                          <a:schemeClr val="bg1"/>
                        </a:solidFill>
                        <a:latin typeface="Cambria Math" charset="0"/>
                      </a:rPr>
                      <m:t>°</m:t>
                    </m:r>
                    <m:r>
                      <a:rPr lang="en-AU" sz="2800">
                        <a:latin typeface="Cambria Math" charset="0"/>
                      </a:rPr>
                      <m:t>=0.5</m:t>
                    </m:r>
                    <m:d>
                      <m:dPr>
                        <m:ctrlPr>
                          <a:rPr lang="en-AU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  <m:r>
                          <a:rPr lang="en-AU" sz="2800" b="0" i="0" smtClean="0">
                            <a:latin typeface="Cambria Math" charset="0"/>
                          </a:rPr>
                          <m:t> 90°+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  <m:r>
                          <a:rPr lang="en-AU" sz="2800" b="0" i="0" smtClean="0">
                            <a:latin typeface="Cambria Math" charset="0"/>
                          </a:rPr>
                          <m:t>30°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8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AU" sz="28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60°</m:t>
                        </m:r>
                      </m:e>
                    </m:func>
                    <m:func>
                      <m:funcPr>
                        <m:ctrlPr>
                          <a:rPr lang="en-AU" sz="28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sz="28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30</m:t>
                        </m:r>
                      </m:e>
                    </m:func>
                    <m:r>
                      <a:rPr lang="en-AU" sz="2800" i="1">
                        <a:solidFill>
                          <a:schemeClr val="bg1"/>
                        </a:solidFill>
                        <a:latin typeface="Cambria Math" charset="0"/>
                      </a:rPr>
                      <m:t>°</m:t>
                    </m:r>
                    <m:r>
                      <a:rPr lang="en-AU" sz="2800">
                        <a:latin typeface="Cambria Math" charset="0"/>
                      </a:rPr>
                      <m:t>=0.5</m:t>
                    </m:r>
                    <m:d>
                      <m:dPr>
                        <m:ctrlPr>
                          <a:rPr lang="en-AU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AU" sz="2800" b="0" i="0" smtClean="0">
                            <a:latin typeface="Cambria Math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AU" sz="2800">
                            <a:latin typeface="Cambria Math" charset="0"/>
                          </a:rPr>
                          <m:t>sin</m:t>
                        </m:r>
                        <m:r>
                          <a:rPr lang="en-AU" sz="2800">
                            <a:latin typeface="Cambria Math" charset="0"/>
                          </a:rPr>
                          <m:t>30°</m:t>
                        </m:r>
                      </m:e>
                    </m:d>
                    <m:r>
                      <a:rPr lang="en-AU" sz="2800" b="0" i="1" smtClean="0">
                        <a:latin typeface="Cambria Math" charset="0"/>
                      </a:rPr>
                      <m:t>           </m:t>
                    </m:r>
                  </m:oMath>
                </a14:m>
                <a:endParaRPr lang="en-US" sz="2800" dirty="0" smtClean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8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AU" sz="28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60°</m:t>
                        </m:r>
                      </m:e>
                    </m:func>
                    <m:func>
                      <m:funcPr>
                        <m:ctrlPr>
                          <a:rPr lang="en-AU" sz="28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sz="28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30</m:t>
                        </m:r>
                      </m:e>
                    </m:func>
                    <m:r>
                      <a:rPr lang="en-AU" sz="2800" i="1">
                        <a:solidFill>
                          <a:schemeClr val="bg1"/>
                        </a:solidFill>
                        <a:latin typeface="Cambria Math" charset="0"/>
                      </a:rPr>
                      <m:t>°</m:t>
                    </m:r>
                    <m:r>
                      <a:rPr lang="en-AU" sz="2800">
                        <a:latin typeface="Cambria Math" charset="0"/>
                      </a:rPr>
                      <m:t>=0.5</m:t>
                    </m:r>
                    <m:d>
                      <m:dPr>
                        <m:ctrlPr>
                          <a:rPr lang="en-AU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AU" sz="2800" b="0" i="0" smtClean="0">
                            <a:latin typeface="Cambria Math" charset="0"/>
                          </a:rPr>
                          <m:t>1+0.5</m:t>
                        </m:r>
                      </m:e>
                    </m:d>
                    <m:r>
                      <a:rPr lang="en-AU" sz="2800" b="0" i="1" smtClean="0">
                        <a:latin typeface="Cambria Math" charset="0"/>
                      </a:rPr>
                      <m:t>=0.75   </m:t>
                    </m:r>
                  </m:oMath>
                </a14:m>
                <a:endParaRPr lang="en-US" sz="2800" dirty="0" smtClean="0"/>
              </a:p>
              <a:p>
                <a:pPr algn="ctr"/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charset="0"/>
                              </a:rPr>
                              <m:t>8</m:t>
                            </m:r>
                          </m:den>
                        </m:f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=−2</m:t>
                    </m:r>
                    <m:r>
                      <m:rPr>
                        <m:sty m:val="p"/>
                      </m:rPr>
                      <a:rPr lang="en-AU" sz="2800" b="0" i="0" smtClean="0">
                        <a:latin typeface="Cambria Math" charset="0"/>
                      </a:rPr>
                      <m:t>sin</m:t>
                    </m:r>
                    <m:d>
                      <m:d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charset="0"/>
                              </a:rPr>
                              <m:t>7</m:t>
                            </m:r>
                            <m:r>
                              <a:rPr lang="en-AU" sz="2800" b="0" i="1" smtClean="0">
                                <a:latin typeface="Cambria Math" charset="0"/>
                              </a:rPr>
                              <m:t>𝜋</m:t>
                            </m:r>
                            <m:r>
                              <a:rPr lang="en-AU" sz="2800" b="0" i="1" smtClean="0">
                                <a:latin typeface="Cambria Math" charset="0"/>
                              </a:rPr>
                              <m:t>/24</m:t>
                            </m:r>
                          </m:num>
                          <m:den>
                            <m:r>
                              <a:rPr lang="en-AU" sz="2800" b="0" i="0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AU" sz="2800" b="0" i="0" smtClean="0">
                        <a:latin typeface="Cambria Math" charset="0"/>
                      </a:rPr>
                      <m:t>sin</m:t>
                    </m:r>
                    <m:r>
                      <a:rPr lang="en-AU" sz="2800" b="0" i="0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charset="0"/>
                          </a:rPr>
                          <m:t>𝜋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/24</m:t>
                        </m:r>
                      </m:num>
                      <m:den>
                        <m:r>
                          <a:rPr lang="en-AU" sz="28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AU" sz="2800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80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AU" sz="28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AU" sz="28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AU" sz="2800" i="1">
                        <a:solidFill>
                          <a:schemeClr val="bg1"/>
                        </a:solidFill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AU" sz="28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AU" sz="28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AU" sz="28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8</m:t>
                            </m:r>
                          </m:den>
                        </m:f>
                      </m:e>
                    </m:func>
                    <m:r>
                      <a:rPr lang="en-AU" sz="2800" i="1">
                        <a:latin typeface="Cambria Math" charset="0"/>
                      </a:rPr>
                      <m:t>=−2</m:t>
                    </m:r>
                    <m:r>
                      <m:rPr>
                        <m:sty m:val="p"/>
                      </m:rPr>
                      <a:rPr lang="en-AU" sz="2800">
                        <a:latin typeface="Cambria Math" charset="0"/>
                      </a:rPr>
                      <m:t>sin</m:t>
                    </m:r>
                    <m:d>
                      <m:dPr>
                        <m:ctrlPr>
                          <a:rPr lang="en-AU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charset="0"/>
                              </a:rPr>
                              <m:t>7</m:t>
                            </m:r>
                            <m:r>
                              <a:rPr lang="en-AU" sz="2800" b="0" i="1" smtClean="0">
                                <a:latin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charset="0"/>
                              </a:rPr>
                              <m:t>48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AU" sz="2800">
                        <a:latin typeface="Cambria Math" charset="0"/>
                      </a:rPr>
                      <m:t>sin</m:t>
                    </m:r>
                    <m:d>
                      <m:dPr>
                        <m:ctrlPr>
                          <a:rPr lang="en-AU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charset="0"/>
                              </a:rPr>
                              <m:t>48</m:t>
                            </m:r>
                          </m:den>
                        </m:f>
                      </m:e>
                    </m:d>
                    <m:r>
                      <a:rPr lang="en-AU" sz="2800" b="0" i="1" smtClean="0">
                        <a:latin typeface="Cambria Math" charset="0"/>
                      </a:rPr>
                      <m:t>     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5203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834130" y="1845733"/>
            <a:ext cx="3039414" cy="4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22890" y="2426570"/>
            <a:ext cx="3621109" cy="4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06981" y="3007407"/>
            <a:ext cx="3039414" cy="4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06980" y="3599286"/>
            <a:ext cx="3466563" cy="472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15189" y="4641546"/>
            <a:ext cx="3528810" cy="703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44733" y="5403299"/>
            <a:ext cx="3528810" cy="791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8792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Any Questions?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Delta </a:t>
            </a: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Exercises </a:t>
            </a:r>
            <a:r>
              <a:rPr lang="en-US" sz="2800" dirty="0"/>
              <a:t>34.3-34.8, 34.9-34.10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Pages </a:t>
            </a:r>
            <a:r>
              <a:rPr lang="en-US" sz="2800" dirty="0"/>
              <a:t>83-97</a:t>
            </a:r>
          </a:p>
        </p:txBody>
      </p:sp>
    </p:spTree>
    <p:extLst>
      <p:ext uri="{BB962C8B-B14F-4D97-AF65-F5344CB8AC3E}">
        <p14:creationId xmlns:p14="http://schemas.microsoft.com/office/powerpoint/2010/main" val="18317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27" y="1800114"/>
            <a:ext cx="1712693" cy="599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4215" y="2697372"/>
            <a:ext cx="5455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work is licensed under a Creative Commons Attribution-NonCommercial-ShareAlike 4.0 International License.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4215" y="5360418"/>
            <a:ext cx="5455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Aaron </a:t>
            </a:r>
            <a:r>
              <a:rPr lang="en-GB" sz="2800" dirty="0" err="1" smtClean="0"/>
              <a:t>Stockdill</a:t>
            </a:r>
            <a:endParaRPr lang="en-GB" sz="2800" dirty="0"/>
          </a:p>
          <a:p>
            <a:pPr algn="ctr"/>
            <a:r>
              <a:rPr lang="en-GB" sz="2800" dirty="0" smtClean="0"/>
              <a:t>2016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203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Angles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We’ve learned how to deal with trigonometric functions involving a single angle, e.g.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charset="0"/>
                      </a:rPr>
                      <m:t>𝜃</m:t>
                    </m:r>
                  </m:oMath>
                </a14:m>
                <a:endParaRPr lang="en-US" sz="2800" dirty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However, it’s more difficult to extend this to different angles: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r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20752" y="5076496"/>
                <a:ext cx="4611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charset="0"/>
                        </a:rPr>
                        <m:t>sin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⁡(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752" y="5076496"/>
                <a:ext cx="461145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The simplest type of compound angle is the double angle.</a:t>
            </a:r>
          </a:p>
          <a:p>
            <a:endParaRPr lang="en-US" sz="3200" dirty="0"/>
          </a:p>
          <a:p>
            <a:r>
              <a:rPr lang="en-US" sz="3200" dirty="0" smtClean="0"/>
              <a:t>These are just a special case, but have a dedicated section on the formula sheet.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58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Angles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33600"/>
                <a:ext cx="10058400" cy="3735494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AU" sz="28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=2</m:t>
                    </m:r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𝐴</m:t>
                        </m:r>
                      </m:e>
                    </m:func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𝐴</m:t>
                        </m:r>
                      </m:e>
                    </m:func>
                  </m:oMath>
                </a14:m>
                <a:endParaRPr lang="en-US" sz="2800" dirty="0" smtClean="0"/>
              </a:p>
              <a:p>
                <a:pPr algn="ctr"/>
                <a:endParaRPr lang="en-US" sz="1000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AU" sz="28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charset="0"/>
                          </a:rPr>
                          <m:t>2</m:t>
                        </m:r>
                        <m:func>
                          <m:func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func>
                      </m:num>
                      <m:den>
                        <m:r>
                          <a:rPr lang="en-AU" sz="2800" b="0" i="1" smtClean="0">
                            <a:latin typeface="Cambria Math" charset="0"/>
                          </a:rPr>
                          <m:t>1 −</m:t>
                        </m:r>
                        <m:func>
                          <m:func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AU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AU" sz="2800" b="0" i="0" smtClean="0">
                                    <a:latin typeface="Cambria Math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AU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endParaRPr lang="en-US" sz="2800" dirty="0" smtClean="0"/>
              </a:p>
              <a:p>
                <a:pPr algn="ctr"/>
                <a:endParaRPr lang="en-US" sz="1000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𝐴</m:t>
                        </m:r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𝐴</m:t>
                        </m:r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−</m:t>
                    </m:r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𝐴</m:t>
                        </m:r>
                      </m:e>
                    </m:func>
                  </m:oMath>
                </a14:m>
                <a:endParaRPr lang="en-AU" sz="2800" b="0" dirty="0" smtClean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800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sz="2800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AU" sz="2800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=2</m:t>
                    </m:r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𝐴</m:t>
                        </m:r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 −1</m:t>
                    </m:r>
                    <m:r>
                      <a:rPr lang="en-AU" sz="2800" b="0" i="0" smtClean="0">
                        <a:latin typeface="Cambria Math" charset="0"/>
                      </a:rPr>
                      <m:t>    </m:t>
                    </m:r>
                  </m:oMath>
                </a14:m>
                <a:endParaRPr lang="en-AU" sz="2800" b="0" dirty="0" smtClean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80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sz="28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AU" sz="28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func>
                    <m:r>
                      <a:rPr lang="en-AU" sz="2800" i="1">
                        <a:latin typeface="Cambria Math" charset="0"/>
                      </a:rPr>
                      <m:t>=</m:t>
                    </m:r>
                    <m:r>
                      <a:rPr lang="en-AU" sz="2800" b="0" i="1" smtClean="0">
                        <a:latin typeface="Cambria Math" charset="0"/>
                      </a:rPr>
                      <m:t>1 − </m:t>
                    </m:r>
                    <m:r>
                      <a:rPr lang="en-AU" sz="2800" i="1">
                        <a:latin typeface="Cambria Math" charset="0"/>
                      </a:rPr>
                      <m:t>2</m:t>
                    </m:r>
                    <m:func>
                      <m:funcPr>
                        <m:ctrlPr>
                          <a:rPr lang="en-AU" sz="2800" i="1">
                            <a:latin typeface="Cambria Math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AU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AU" sz="28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AU" sz="2800" i="1">
                            <a:latin typeface="Cambria Math" charset="0"/>
                          </a:rPr>
                          <m:t>𝐴</m:t>
                        </m:r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    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33600"/>
                <a:ext cx="10058400" cy="373549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716110" y="4099035"/>
            <a:ext cx="409904" cy="3888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6921062" y="3657600"/>
            <a:ext cx="2948152" cy="1271751"/>
          </a:xfrm>
          <a:prstGeom prst="arc">
            <a:avLst>
              <a:gd name="adj1" fmla="val 11296193"/>
              <a:gd name="adj2" fmla="val 18874539"/>
            </a:avLst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0694" y="3484179"/>
            <a:ext cx="1566041" cy="8092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NOT +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6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Angles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097280" y="2459420"/>
                <a:ext cx="10058400" cy="340967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80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8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AU" sz="2800" b="0" i="1" smtClean="0">
                                <a:latin typeface="Cambria Math" charset="0"/>
                              </a:rPr>
                              <m:t>±</m:t>
                            </m:r>
                            <m:r>
                              <a:rPr lang="en-AU" sz="2800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AU" sz="280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𝐴</m:t>
                        </m:r>
                      </m:e>
                    </m:func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𝐵</m:t>
                        </m:r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±</m:t>
                    </m:r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𝐴</m:t>
                        </m:r>
                      </m:e>
                    </m:func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𝐵</m:t>
                        </m:r>
                      </m:e>
                    </m:func>
                  </m:oMath>
                </a14:m>
                <a:endParaRPr lang="en-US" sz="2800" dirty="0" smtClean="0"/>
              </a:p>
              <a:p>
                <a:pPr algn="ctr"/>
                <a:endParaRPr lang="en-US" sz="1000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80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8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AU" sz="2800" b="0" i="1" smtClean="0">
                                <a:latin typeface="Cambria Math" charset="0"/>
                              </a:rPr>
                              <m:t>±</m:t>
                            </m:r>
                            <m:r>
                              <a:rPr lang="en-AU" sz="2800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AU" sz="280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𝐴</m:t>
                        </m:r>
                      </m:e>
                    </m:func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𝐵</m:t>
                        </m:r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∓</m:t>
                    </m:r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𝐴</m:t>
                        </m:r>
                      </m:e>
                    </m:func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𝐵</m:t>
                        </m:r>
                      </m:e>
                    </m:func>
                  </m:oMath>
                </a14:m>
                <a:endParaRPr lang="en-US" sz="2800" dirty="0" smtClean="0"/>
              </a:p>
              <a:p>
                <a:pPr algn="ctr"/>
                <a:endParaRPr lang="en-US" sz="1000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AU" sz="2800" b="0" i="1" smtClean="0">
                                <a:latin typeface="Cambria Math" charset="0"/>
                              </a:rPr>
                              <m:t>±</m:t>
                            </m:r>
                            <m:r>
                              <a:rPr lang="en-AU" sz="2800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AU" sz="280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func>
                        <m:r>
                          <a:rPr lang="en-AU" sz="2800" b="0" i="1" smtClean="0">
                            <a:latin typeface="Cambria Math" charset="0"/>
                          </a:rPr>
                          <m:t>±</m:t>
                        </m:r>
                        <m:func>
                          <m:func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</m:func>
                      </m:num>
                      <m:den>
                        <m:r>
                          <a:rPr lang="en-AU" sz="2800" b="0" i="1" smtClean="0">
                            <a:latin typeface="Cambria Math" charset="0"/>
                          </a:rPr>
                          <m:t>1∓</m:t>
                        </m:r>
                        <m:func>
                          <m:func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func>
                        <m:func>
                          <m:func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</m:func>
                      </m:den>
                    </m:f>
                  </m:oMath>
                </a14:m>
                <a:endParaRPr lang="en-AU" sz="2800" b="0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459420"/>
                <a:ext cx="10058400" cy="34096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7073297" y="3327510"/>
            <a:ext cx="409904" cy="3888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7278249" y="2886075"/>
            <a:ext cx="2948152" cy="1271751"/>
          </a:xfrm>
          <a:prstGeom prst="arc">
            <a:avLst>
              <a:gd name="adj1" fmla="val 11296193"/>
              <a:gd name="adj2" fmla="val 18874539"/>
            </a:avLst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17881" y="2571750"/>
            <a:ext cx="2212132" cy="950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Use </a:t>
            </a:r>
            <a:r>
              <a:rPr lang="en-US" sz="2800" smtClean="0">
                <a:solidFill>
                  <a:schemeClr val="tx1"/>
                </a:solidFill>
              </a:rPr>
              <a:t>the opposite sign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331518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AU" sz="2800" b="0" i="1" smtClean="0">
                                <a:latin typeface="Cambria Math" charset="0"/>
                              </a:rPr>
                              <m:t>+90°</m:t>
                            </m:r>
                          </m:e>
                        </m:d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90°</m:t>
                            </m:r>
                          </m:e>
                        </m:d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+</m:t>
                    </m:r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90°</m:t>
                            </m:r>
                          </m:e>
                        </m:d>
                      </m:e>
                    </m:func>
                  </m:oMath>
                </a14:m>
                <a:endParaRPr lang="en-AU" sz="2800" b="0" dirty="0" smtClean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80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8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AU" sz="28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+90°</m:t>
                            </m:r>
                          </m:e>
                        </m:d>
                      </m:e>
                    </m:func>
                    <m:r>
                      <a:rPr lang="en-AU" sz="28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                                                     </m:t>
                    </m:r>
                  </m:oMath>
                </a14:m>
                <a:endParaRPr lang="en-AU" sz="2800" dirty="0"/>
              </a:p>
              <a:p>
                <a:pPr algn="ctr"/>
                <a:endParaRPr lang="en-US" sz="2800" dirty="0" smtClean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⁡(2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AU" sz="2800" b="0" i="1" smtClean="0">
                            <a:latin typeface="Cambria Math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AU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charset="0"/>
                          </a:rPr>
                          <m:t>2</m:t>
                        </m:r>
                        <m:func>
                          <m:funcPr>
                            <m:ctrlPr>
                              <a:rPr lang="en-AU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AU" sz="2800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cos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AU" sz="2800" b="0" i="1" smtClean="0">
                            <a:latin typeface="Cambria Math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AU" sz="2800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AU" sz="2800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sz="2800" b="0" i="0" smtClean="0">
                        <a:latin typeface="Cambria Math" charset="0"/>
                      </a:rPr>
                      <m:t>cos</m:t>
                    </m:r>
                    <m:r>
                      <a:rPr lang="en-AU" sz="2800" b="0" i="1" smtClean="0">
                        <a:latin typeface="Cambria Math" charset="0"/>
                      </a:rPr>
                      <m:t>⁡(</m:t>
                    </m:r>
                    <m:r>
                      <a:rPr lang="en-AU" sz="2800" b="0" i="1" smtClean="0">
                        <a:latin typeface="Cambria Math" charset="0"/>
                      </a:rPr>
                      <m:t>𝐴</m:t>
                    </m:r>
                    <m:r>
                      <a:rPr lang="en-AU" sz="28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AU" sz="28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331518"/>
                <a:ext cx="10058400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803820" y="2188035"/>
            <a:ext cx="5190186" cy="63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73640" y="2963955"/>
            <a:ext cx="5190186" cy="63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13797" y="3955237"/>
            <a:ext cx="1830947" cy="7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44744" y="3955237"/>
            <a:ext cx="1830947" cy="7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5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1" animBg="1"/>
      <p:bldP spid="10" grpId="1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for Experts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Prove the Compound Angle rules: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3974134" y="2065534"/>
            <a:ext cx="6312865" cy="3803560"/>
            <a:chOff x="3974134" y="2065534"/>
            <a:chExt cx="6312865" cy="3803560"/>
          </a:xfrm>
        </p:grpSpPr>
        <p:sp>
          <p:nvSpPr>
            <p:cNvPr id="4" name="Right Triangle 3"/>
            <p:cNvSpPr/>
            <p:nvPr/>
          </p:nvSpPr>
          <p:spPr>
            <a:xfrm flipH="1">
              <a:off x="4843461" y="3257550"/>
              <a:ext cx="5443538" cy="2611544"/>
            </a:xfrm>
            <a:prstGeom prst="rt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/>
            <p:cNvSpPr/>
            <p:nvPr/>
          </p:nvSpPr>
          <p:spPr>
            <a:xfrm rot="20063388" flipH="1">
              <a:off x="3974134" y="2065534"/>
              <a:ext cx="6037107" cy="2611544"/>
            </a:xfrm>
            <a:prstGeom prst="rt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>
            <a:off x="4340772" y="5070307"/>
            <a:ext cx="1597573" cy="1597573"/>
          </a:xfrm>
          <a:prstGeom prst="arc">
            <a:avLst>
              <a:gd name="adj1" fmla="val 1955634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4340772" y="4887311"/>
            <a:ext cx="1755228" cy="1765028"/>
          </a:xfrm>
          <a:prstGeom prst="arc">
            <a:avLst>
              <a:gd name="adj1" fmla="val 17661040"/>
              <a:gd name="adj2" fmla="val 1963072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3788230" y="3701142"/>
            <a:ext cx="3541486" cy="4601028"/>
          </a:xfrm>
          <a:prstGeom prst="arc">
            <a:avLst>
              <a:gd name="adj1" fmla="val 17598073"/>
              <a:gd name="adj2" fmla="val 2129374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92689" y="5338103"/>
            <a:ext cx="35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415374" y="4975496"/>
            <a:ext cx="35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37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Sums &amp; Products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Now we can handle the case of two angles being combined.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What about when we have two trig functions added together? </a:t>
                </a:r>
              </a:p>
              <a:p>
                <a:r>
                  <a:rPr lang="en-US" sz="2800" dirty="0" smtClean="0"/>
                  <a:t>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8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latin typeface="Cambria Math" charset="0"/>
                          </a:rPr>
                          <m:t>𝐴</m:t>
                        </m:r>
                      </m:e>
                    </m:func>
                    <m:r>
                      <a:rPr lang="en-AU" sz="2800" b="0" i="1" smtClean="0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AU" sz="2800" b="0" i="0" smtClean="0">
                        <a:latin typeface="Cambria Math" charset="0"/>
                      </a:rPr>
                      <m:t>sin</m:t>
                    </m:r>
                    <m:r>
                      <a:rPr lang="en-AU" sz="2800" b="0" i="1" smtClean="0">
                        <a:latin typeface="Cambria Math" charset="0"/>
                      </a:rPr>
                      <m:t>⁡</m:t>
                    </m:r>
                    <m:r>
                      <a:rPr lang="en-AU" sz="2800" b="0" i="1" smtClean="0">
                        <a:latin typeface="Cambria Math" charset="0"/>
                      </a:rPr>
                      <m:t>𝐵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These are called the “sums”, and the reverse are the “products”.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2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Sums &amp;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I’m not going to go through all the formulae, they are on the formula sheet.</a:t>
            </a:r>
          </a:p>
          <a:p>
            <a:endParaRPr lang="en-US" sz="2800" dirty="0"/>
          </a:p>
          <a:p>
            <a:r>
              <a:rPr lang="en-US" sz="2800" dirty="0" smtClean="0"/>
              <a:t>One thing: don’t miss the negative for the final Sum formula!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557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183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Cambria Math</vt:lpstr>
      <vt:lpstr>Retrospect</vt:lpstr>
      <vt:lpstr>Trigonometry</vt:lpstr>
      <vt:lpstr>Compound Angles</vt:lpstr>
      <vt:lpstr>Double Angles</vt:lpstr>
      <vt:lpstr>Double Angles</vt:lpstr>
      <vt:lpstr>Compound Angles</vt:lpstr>
      <vt:lpstr>Examples</vt:lpstr>
      <vt:lpstr>Extra for Experts</vt:lpstr>
      <vt:lpstr>Sums &amp; Products</vt:lpstr>
      <vt:lpstr>Sums &amp; Products</vt:lpstr>
      <vt:lpstr>Examples</vt:lpstr>
      <vt:lpstr>Do Now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Trigonometry</dc:title>
  <dc:creator>Aaron Stockdill</dc:creator>
  <cp:lastModifiedBy>Aaron Stockdill</cp:lastModifiedBy>
  <cp:revision>18</cp:revision>
  <cp:lastPrinted>2016-05-28T00:52:02Z</cp:lastPrinted>
  <dcterms:created xsi:type="dcterms:W3CDTF">2016-04-28T01:27:37Z</dcterms:created>
  <dcterms:modified xsi:type="dcterms:W3CDTF">2016-05-28T00:55:36Z</dcterms:modified>
</cp:coreProperties>
</file>