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9" r:id="rId4"/>
    <p:sldId id="262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3" r:id="rId13"/>
    <p:sldId id="270" r:id="rId14"/>
    <p:sldId id="271" r:id="rId15"/>
    <p:sldId id="257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/>
    <p:restoredTop sz="94682"/>
  </p:normalViewPr>
  <p:slideViewPr>
    <p:cSldViewPr snapToGrid="0" snapToObjects="1">
      <p:cViewPr>
        <p:scale>
          <a:sx n="87" d="100"/>
          <a:sy n="87" d="100"/>
        </p:scale>
        <p:origin x="162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Year 10 Geometry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Circles and Spheres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of Revolution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The edge of each disc is given by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charset="0"/>
                      </a:rPr>
                      <m:t>2</m:t>
                    </m:r>
                    <m:r>
                      <a:rPr lang="en-AU" sz="2800" b="0" i="1" smtClean="0">
                        <a:latin typeface="Cambria Math" charset="0"/>
                      </a:rPr>
                      <m:t>𝜋</m:t>
                    </m:r>
                    <m:r>
                      <a:rPr lang="en-AU" sz="2800" b="0" i="1" smtClean="0">
                        <a:latin typeface="Cambria Math" charset="0"/>
                      </a:rPr>
                      <m:t>𝑟h</m:t>
                    </m:r>
                  </m:oMath>
                </a14:m>
                <a:r>
                  <a:rPr lang="en-US" sz="2800" dirty="0" smtClean="0"/>
                  <a:t>, and we can define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sz="2800" dirty="0" smtClean="0"/>
                  <a:t> as we before defined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2800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sz="2800" dirty="0" smtClean="0"/>
                  <a:t> is the radius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81890" y="3184142"/>
                <a:ext cx="4394536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  <m:rad>
                            <m:radPr>
                              <m:degHide m:val="on"/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2800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800" i="1">
                                              <a:latin typeface="Cambria Math" charset="0"/>
                                            </a:rPr>
                                            <m:t>𝑑𝑦</m:t>
                                          </m:r>
                                        </m:num>
                                        <m:den>
                                          <m:r>
                                            <a:rPr lang="en-AU" sz="2800" i="1">
                                              <a:latin typeface="Cambria Math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AU" sz="2800" i="1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90" y="3184142"/>
                <a:ext cx="4394536" cy="12730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3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Show that the surface area of a sphere is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charset="0"/>
                      </a:rPr>
                      <m:t>4</m:t>
                    </m:r>
                    <m:r>
                      <a:rPr lang="en-AU" sz="2800" b="0" i="1" smtClean="0">
                        <a:latin typeface="Cambria Math" charset="0"/>
                      </a:rPr>
                      <m:t>𝜋</m:t>
                    </m:r>
                    <m:sSup>
                      <m:sSup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lang="en-AU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33738" y="2278143"/>
                <a:ext cx="4394536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  <m:rad>
                            <m:radPr>
                              <m:degHide m:val="on"/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2800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800" i="1">
                                              <a:latin typeface="Cambria Math" charset="0"/>
                                            </a:rPr>
                                            <m:t>𝑑𝑦</m:t>
                                          </m:r>
                                        </m:num>
                                        <m:den>
                                          <m:r>
                                            <a:rPr lang="en-AU" sz="2800" i="1">
                                              <a:latin typeface="Cambria Math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AU" sz="2800" i="1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38" y="2278143"/>
                <a:ext cx="4394536" cy="12730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15238" y="2530732"/>
                <a:ext cx="1765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𝑟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38" y="2530732"/>
                <a:ext cx="176554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15238" y="3058878"/>
                <a:ext cx="17207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𝑟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38" y="3058878"/>
                <a:ext cx="172072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53111" y="2511776"/>
                <a:ext cx="28733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𝑟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111" y="2511776"/>
                <a:ext cx="287335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53111" y="3032081"/>
                <a:ext cx="26602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𝑟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111" y="3032081"/>
                <a:ext cx="266021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15237" y="3528029"/>
                <a:ext cx="2035044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cot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37" y="3528029"/>
                <a:ext cx="2035044" cy="8180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6561" y="4429275"/>
                <a:ext cx="6849246" cy="93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nary>
                        <m:nary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  <m:e>
                          <m:r>
                            <a:rPr lang="en-AU" sz="2800" i="1">
                              <a:latin typeface="Cambria Math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ad>
                            <m:radPr>
                              <m:degHide m:val="on"/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AU" sz="28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>
                                          <a:latin typeface="Cambria Math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  <m:r>
                            <a:rPr lang="en-AU" sz="2800" i="1">
                              <a:latin typeface="Cambria Math" charset="0"/>
                            </a:rPr>
                            <m:t>⋅−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𝑟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2800">
                              <a:latin typeface="Cambria Math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AU" sz="280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AU" sz="2800" i="1">
                              <a:latin typeface="Cambria Math" charset="0"/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a:rPr lang="en-AU" sz="2800" i="1" dirty="0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i="1" dirty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i="1" dirty="0">
                              <a:latin typeface="Cambria Math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61" y="4429275"/>
                <a:ext cx="6849246" cy="93102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46560" y="5307220"/>
                <a:ext cx="5155194" cy="93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nary>
                        <m:nary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AU" sz="280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cosec</m:t>
                              </m:r>
                            </m:fName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800" i="1" dirty="0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i="1" dirty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i="1" dirty="0">
                              <a:latin typeface="Cambria Math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60" y="5307220"/>
                <a:ext cx="5155194" cy="93102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85825" y="5282033"/>
                <a:ext cx="3488199" cy="93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nary>
                        <m:nary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8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825" y="5282033"/>
                <a:ext cx="3488199" cy="93102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436922" y="5530658"/>
                <a:ext cx="2505686" cy="433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sSubSup>
                        <m:sSub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922" y="5530658"/>
                <a:ext cx="2505686" cy="4337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11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Show that the surface area of a sphere is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charset="0"/>
                      </a:rPr>
                      <m:t>4</m:t>
                    </m:r>
                    <m:r>
                      <a:rPr lang="en-AU" sz="2800" b="0" i="1" smtClean="0">
                        <a:latin typeface="Cambria Math" charset="0"/>
                      </a:rPr>
                      <m:t>𝜋</m:t>
                    </m:r>
                    <m:sSup>
                      <m:sSup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lang="en-AU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97280" y="2580980"/>
                <a:ext cx="2836609" cy="433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sSubSup>
                        <m:sSub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580980"/>
                <a:ext cx="2836609" cy="4337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001000" y="471704"/>
            <a:ext cx="3765015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As before, we went backwards around the curve, so we can just take the positive version.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008792" y="3316226"/>
                <a:ext cx="50433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</m:func>
                            </m:e>
                          </m:d>
                          <m:r>
                            <a:rPr lang="en-AU" sz="2800" b="0" i="1" smtClean="0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792" y="3316226"/>
                <a:ext cx="504336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97279" y="4048586"/>
                <a:ext cx="2858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048586"/>
                <a:ext cx="285860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97279" y="4743396"/>
                <a:ext cx="18237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=−4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743396"/>
                <a:ext cx="182370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97279" y="5438206"/>
                <a:ext cx="1556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=4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5438206"/>
                <a:ext cx="155600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9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of Revolution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Again, this is basically the same thing, but easier. Now, instead of considering the edges of some disks, we’re considering the area that the disks took up. The area of a single disk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𝜋</m:t>
                    </m:r>
                    <m:sSup>
                      <m:sSupPr>
                        <m:ctrlPr>
                          <a:rPr lang="en-US" sz="280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sz="280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, so the entire volume is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 r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85627" y="3818322"/>
                <a:ext cx="2481705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𝑉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627" y="3818322"/>
                <a:ext cx="2481705" cy="8810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7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the volume of a sphere?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38568" y="412712"/>
                <a:ext cx="5527448" cy="1255985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It’s on the formula sheet (and your year 10 teacher will be disappointed if you don’t know), but we’re aiming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sz="2800" i="1" dirty="0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AU" sz="2800" i="1" dirty="0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AU" sz="2800" i="1" dirty="0" smtClean="0">
                        <a:latin typeface="Cambria Math" charset="0"/>
                      </a:rPr>
                      <m:t>𝜋</m:t>
                    </m:r>
                    <m:sSup>
                      <m:sSupPr>
                        <m:ctrlPr>
                          <a:rPr lang="en-AU" sz="280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sz="2800" i="1" dirty="0" smtClean="0"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lang="en-AU" sz="2800" i="1" dirty="0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68" y="412712"/>
                <a:ext cx="5527448" cy="1255985"/>
              </a:xfrm>
              <a:prstGeom prst="rect">
                <a:avLst/>
              </a:prstGeom>
              <a:blipFill rotWithShape="0">
                <a:blip r:embed="rId2"/>
                <a:stretch>
                  <a:fillRect t="-1896" r="-548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68917" y="3550500"/>
                <a:ext cx="29910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17" y="3550500"/>
                <a:ext cx="299101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81989" y="2577473"/>
                <a:ext cx="2481705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𝑉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989" y="2577473"/>
                <a:ext cx="2481705" cy="8810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8918" y="4083049"/>
                <a:ext cx="4444358" cy="1399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𝑉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nary>
                        <m:nary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AU" sz="2800" b="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18" y="4083049"/>
                <a:ext cx="4444358" cy="13996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68917" y="5129955"/>
                <a:ext cx="3781100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𝑉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nary>
                        <m:nary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𝑟</m:t>
                          </m:r>
                        </m:sup>
                        <m:e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𝑟𝑥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17" y="5129955"/>
                <a:ext cx="3781100" cy="9687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02273" y="2175388"/>
                <a:ext cx="3096425" cy="1116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𝑉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sSubSup>
                        <m:sSub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273" y="2175388"/>
                <a:ext cx="3096425" cy="11160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57243" y="3399773"/>
                <a:ext cx="4009111" cy="976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(2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)−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243" y="3399773"/>
                <a:ext cx="4009111" cy="97680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57243" y="4536412"/>
                <a:ext cx="2741455" cy="97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12</m:t>
                              </m:r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−8</m:t>
                              </m:r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243" y="4536412"/>
                <a:ext cx="2741455" cy="9721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57243" y="5465137"/>
                <a:ext cx="1284904" cy="807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243" y="5465137"/>
                <a:ext cx="1284904" cy="80791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0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8792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Any Questions?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Delta </a:t>
            </a: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Exercises 21.1, 21.2, 21.3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Pages 164-167, 170-173, 176-179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8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27" y="1800114"/>
            <a:ext cx="1712693" cy="599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4215" y="2697372"/>
            <a:ext cx="5455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work is licensed under a Creative Commons Attribution-NonCommercial-ShareAlike 4.0 International License.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4215" y="5360418"/>
            <a:ext cx="5455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Aaron </a:t>
            </a:r>
            <a:r>
              <a:rPr lang="en-GB" sz="2800" dirty="0" err="1" smtClean="0"/>
              <a:t>Stockdill</a:t>
            </a:r>
            <a:endParaRPr lang="en-GB" sz="2800" dirty="0"/>
          </a:p>
          <a:p>
            <a:pPr algn="ctr"/>
            <a:r>
              <a:rPr lang="en-GB" sz="2800" dirty="0" smtClean="0"/>
              <a:t>2016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845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 Length, Surface and Volume of 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44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800" dirty="0" smtClean="0"/>
          </a:p>
          <a:p>
            <a:r>
              <a:rPr lang="en-AU" sz="2800" dirty="0" smtClean="0"/>
              <a:t>We have learned that integrating is just adding up lots of little pieces to work out the area under a curve. It turns out we can generalise this to adding up any sequence.</a:t>
            </a:r>
          </a:p>
          <a:p>
            <a:endParaRPr lang="en-AU" sz="2800" dirty="0"/>
          </a:p>
          <a:p>
            <a:r>
              <a:rPr lang="en-AU" sz="2800" dirty="0" smtClean="0"/>
              <a:t>How do we find out the length of a curve? Add up lots of little straight segments.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0504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Length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896361" y="2644727"/>
            <a:ext cx="8642776" cy="2619359"/>
          </a:xfrm>
          <a:custGeom>
            <a:avLst/>
            <a:gdLst>
              <a:gd name="connsiteX0" fmla="*/ 0 w 3937299"/>
              <a:gd name="connsiteY0" fmla="*/ 1473797 h 1699804"/>
              <a:gd name="connsiteX1" fmla="*/ 1570617 w 3937299"/>
              <a:gd name="connsiteY1" fmla="*/ 86061 h 1699804"/>
              <a:gd name="connsiteX2" fmla="*/ 2915323 w 3937299"/>
              <a:gd name="connsiteY2" fmla="*/ 1699708 h 1699804"/>
              <a:gd name="connsiteX3" fmla="*/ 3937299 w 3937299"/>
              <a:gd name="connsiteY3" fmla="*/ 0 h 1699804"/>
              <a:gd name="connsiteX4" fmla="*/ 3937299 w 3937299"/>
              <a:gd name="connsiteY4" fmla="*/ 0 h 169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299" h="1699804">
                <a:moveTo>
                  <a:pt x="0" y="1473797"/>
                </a:moveTo>
                <a:cubicBezTo>
                  <a:pt x="542365" y="761103"/>
                  <a:pt x="1084730" y="48409"/>
                  <a:pt x="1570617" y="86061"/>
                </a:cubicBezTo>
                <a:cubicBezTo>
                  <a:pt x="2056504" y="123713"/>
                  <a:pt x="2520876" y="1714051"/>
                  <a:pt x="2915323" y="1699708"/>
                </a:cubicBezTo>
                <a:cubicBezTo>
                  <a:pt x="3309770" y="1685365"/>
                  <a:pt x="3937299" y="0"/>
                  <a:pt x="3937299" y="0"/>
                </a:cubicBezTo>
                <a:lnTo>
                  <a:pt x="3937299" y="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4" idx="1"/>
          </p:cNvCxnSpPr>
          <p:nvPr/>
        </p:nvCxnSpPr>
        <p:spPr>
          <a:xfrm flipV="1">
            <a:off x="1896361" y="2777345"/>
            <a:ext cx="3447666" cy="21463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</p:cNvCxnSpPr>
          <p:nvPr/>
        </p:nvCxnSpPr>
        <p:spPr>
          <a:xfrm flipH="1" flipV="1">
            <a:off x="5344027" y="2777346"/>
            <a:ext cx="2951768" cy="24865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4" idx="3"/>
          </p:cNvCxnSpPr>
          <p:nvPr/>
        </p:nvCxnSpPr>
        <p:spPr>
          <a:xfrm flipV="1">
            <a:off x="8295795" y="2644727"/>
            <a:ext cx="2243342" cy="26192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0"/>
          </p:cNvCxnSpPr>
          <p:nvPr/>
        </p:nvCxnSpPr>
        <p:spPr>
          <a:xfrm flipV="1">
            <a:off x="1896361" y="3523534"/>
            <a:ext cx="1623735" cy="13922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 flipV="1">
            <a:off x="3520096" y="2777345"/>
            <a:ext cx="1823931" cy="7461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4027" y="2777198"/>
            <a:ext cx="1534599" cy="12434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4" idx="2"/>
          </p:cNvCxnSpPr>
          <p:nvPr/>
        </p:nvCxnSpPr>
        <p:spPr>
          <a:xfrm>
            <a:off x="6878626" y="4020568"/>
            <a:ext cx="1417169" cy="12433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295795" y="4219674"/>
            <a:ext cx="1246966" cy="10441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4" idx="3"/>
          </p:cNvCxnSpPr>
          <p:nvPr/>
        </p:nvCxnSpPr>
        <p:spPr>
          <a:xfrm flipV="1">
            <a:off x="9542761" y="2644727"/>
            <a:ext cx="996376" cy="15790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097280" y="5457360"/>
            <a:ext cx="10058400" cy="812784"/>
          </a:xfrm>
        </p:spPr>
        <p:txBody>
          <a:bodyPr>
            <a:normAutofit lnSpcReduction="10000"/>
          </a:bodyPr>
          <a:lstStyle/>
          <a:p>
            <a:r>
              <a:rPr lang="en-AU" sz="2800" dirty="0" smtClean="0"/>
              <a:t>By using shorter lines, I get a better estimate. What is the shortest line? A line that is length 0.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027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8626"/>
            <a:ext cx="10058400" cy="35028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length of each short section is given by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So the whole length is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72201" y="3312389"/>
                <a:ext cx="3393558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smtClean="0">
                          <a:latin typeface="Cambria Math" charset="0"/>
                        </a:rPr>
                        <m:t>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𝑠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>
                                      <a:latin typeface="Cambria Math" charset="0"/>
                                    </a:rPr>
                                    <m:t>Δ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>
                                      <a:latin typeface="Cambria Math" charset="0"/>
                                    </a:rPr>
                                    <m:t>Δ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201" y="3312389"/>
                <a:ext cx="3393558" cy="521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40702" y="2880501"/>
                <a:ext cx="2966902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AU" sz="2800">
                                          <a:latin typeface="Cambria Math" charset="0"/>
                                        </a:rPr>
                                        <m:t>Δ</m:t>
                                      </m:r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latin typeface="Cambria Math" charset="0"/>
                                        </a:rPr>
                                        <m:t>Δ</m:t>
                                      </m:r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charset="0"/>
                        </a:rPr>
                        <m:t>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702" y="2880501"/>
                <a:ext cx="2966902" cy="12730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07604" y="2880500"/>
                <a:ext cx="3839064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𝑑𝑠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604" y="2880500"/>
                <a:ext cx="3839064" cy="12730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81890" y="4909706"/>
                <a:ext cx="4812856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𝑆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𝑑𝑠</m:t>
                          </m:r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2800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800" i="1">
                                              <a:latin typeface="Cambria Math" charset="0"/>
                                            </a:rPr>
                                            <m:t>𝑑𝑦</m:t>
                                          </m:r>
                                        </m:num>
                                        <m:den>
                                          <m:r>
                                            <a:rPr lang="en-AU" sz="2800" i="1">
                                              <a:latin typeface="Cambria Math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AU" sz="2800" i="1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90" y="4909706"/>
                <a:ext cx="4812856" cy="12730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2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57662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Prove the circumference of a circle is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charset="0"/>
                      </a:rPr>
                      <m:t>2</m:t>
                    </m:r>
                    <m:r>
                      <a:rPr lang="en-AU" sz="2800" b="0" i="1" smtClean="0">
                        <a:latin typeface="Cambria Math" charset="0"/>
                      </a:rPr>
                      <m:t>𝜋</m:t>
                    </m:r>
                    <m:r>
                      <a:rPr lang="en-AU" sz="2800" b="0" i="1" smtClean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576624"/>
              </a:xfrm>
              <a:blipFill rotWithShape="0">
                <a:blip r:embed="rId2"/>
                <a:stretch>
                  <a:fillRect l="-1212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7280" y="2422358"/>
                <a:ext cx="3604256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𝑆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2800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800" i="1">
                                              <a:latin typeface="Cambria Math" charset="0"/>
                                            </a:rPr>
                                            <m:t>𝑑𝑦</m:t>
                                          </m:r>
                                        </m:num>
                                        <m:den>
                                          <m:r>
                                            <a:rPr lang="en-AU" sz="2800" i="1">
                                              <a:latin typeface="Cambria Math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AU" sz="2800" i="1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422358"/>
                <a:ext cx="3604256" cy="12730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15238" y="2530732"/>
                <a:ext cx="1765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𝑟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38" y="2530732"/>
                <a:ext cx="176554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15238" y="3058878"/>
                <a:ext cx="17207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𝑟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38" y="3058878"/>
                <a:ext cx="172072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53111" y="2511776"/>
                <a:ext cx="28733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𝑟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111" y="2511776"/>
                <a:ext cx="287335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53111" y="3032081"/>
                <a:ext cx="26602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𝑟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111" y="3032081"/>
                <a:ext cx="266021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15237" y="3734502"/>
                <a:ext cx="2035044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cot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37" y="3734502"/>
                <a:ext cx="2035044" cy="8180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04775" y="5009949"/>
                <a:ext cx="6150658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𝑆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AU" sz="2800" b="0" i="0" smtClean="0">
                                              <a:latin typeface="Cambria Math" charset="0"/>
                                            </a:rPr>
                                            <m:t>cot</m:t>
                                          </m:r>
                                        </m:fName>
                                        <m:e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AU" sz="2800" i="1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8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75" y="5009949"/>
                <a:ext cx="6150658" cy="96879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28613" y="5009949"/>
                <a:ext cx="5062219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latin typeface="Cambria Math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AU" sz="2800" b="0" i="0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  <m:r>
                            <a:rPr lang="en-AU" sz="2800" i="1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8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613" y="5009949"/>
                <a:ext cx="5062219" cy="96879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2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57662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Prove the circumference of a circle is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charset="0"/>
                      </a:rPr>
                      <m:t>2</m:t>
                    </m:r>
                    <m:r>
                      <a:rPr lang="en-AU" sz="2800" b="0" i="1" smtClean="0">
                        <a:latin typeface="Cambria Math" charset="0"/>
                      </a:rPr>
                      <m:t>𝜋</m:t>
                    </m:r>
                    <m:r>
                      <a:rPr lang="en-AU" sz="2800" b="0" i="1" smtClean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576624"/>
              </a:xfrm>
              <a:blipFill rotWithShape="0">
                <a:blip r:embed="rId2"/>
                <a:stretch>
                  <a:fillRect l="-1212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7280" y="2422358"/>
                <a:ext cx="5359737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𝑆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latin typeface="Cambria Math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en-AU" sz="2800" b="0" i="0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  <m:r>
                            <a:rPr lang="en-AU" sz="2800" i="1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8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422358"/>
                <a:ext cx="5359737" cy="9687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97280" y="3483377"/>
                <a:ext cx="4651338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𝑆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cosec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800" i="1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8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83377"/>
                <a:ext cx="4651338" cy="9687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97280" y="4758724"/>
                <a:ext cx="2495940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𝑆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758724"/>
                <a:ext cx="2495940" cy="9687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77148" y="4850319"/>
                <a:ext cx="1621854" cy="785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𝑟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𝜃</m:t>
                      </m:r>
                      <m:sSubSup>
                        <m:sSub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148" y="4850319"/>
                <a:ext cx="1621854" cy="785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2930" y="5027675"/>
                <a:ext cx="2202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𝑟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⋅2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930" y="5027675"/>
                <a:ext cx="220252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85456" y="5027674"/>
                <a:ext cx="13083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=−2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456" y="5027674"/>
                <a:ext cx="1308307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001000" y="471704"/>
            <a:ext cx="3765015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The arc length method actually works clockwise, but we went anticlockwise so got a negative number instead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93763" y="5027674"/>
                <a:ext cx="10374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charset="0"/>
                        </a:rPr>
                        <m:t>≈</m:t>
                      </m:r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𝜋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763" y="5027674"/>
                <a:ext cx="103740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04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of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This is almost the same thing as arc length, but with a small tweak!</a:t>
            </a:r>
          </a:p>
          <a:p>
            <a:endParaRPr lang="en-US" sz="2800" dirty="0"/>
          </a:p>
          <a:p>
            <a:r>
              <a:rPr lang="en-US" sz="2800" dirty="0" smtClean="0"/>
              <a:t>If we consider a revolved object as a collection of discs, we can work out the surface area.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82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of Revolution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 rot="5400000">
            <a:off x="3384881" y="3465097"/>
            <a:ext cx="2117561" cy="673767"/>
          </a:xfrm>
          <a:prstGeom prst="can">
            <a:avLst>
              <a:gd name="adj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5400000">
            <a:off x="3720163" y="3465097"/>
            <a:ext cx="2117561" cy="673767"/>
          </a:xfrm>
          <a:prstGeom prst="can">
            <a:avLst>
              <a:gd name="adj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5400000">
            <a:off x="4055445" y="3465097"/>
            <a:ext cx="2117561" cy="673767"/>
          </a:xfrm>
          <a:prstGeom prst="can">
            <a:avLst>
              <a:gd name="adj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 rot="5400000">
            <a:off x="4390618" y="3465096"/>
            <a:ext cx="2117561" cy="673767"/>
          </a:xfrm>
          <a:prstGeom prst="can">
            <a:avLst>
              <a:gd name="adj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 rot="5400000">
            <a:off x="4724189" y="3465096"/>
            <a:ext cx="2117561" cy="673767"/>
          </a:xfrm>
          <a:prstGeom prst="can">
            <a:avLst>
              <a:gd name="adj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 rot="5400000">
            <a:off x="5056049" y="3465096"/>
            <a:ext cx="2117561" cy="673767"/>
          </a:xfrm>
          <a:prstGeom prst="can">
            <a:avLst>
              <a:gd name="adj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 rot="5400000">
            <a:off x="5391849" y="3465096"/>
            <a:ext cx="2117561" cy="673767"/>
          </a:xfrm>
          <a:prstGeom prst="can">
            <a:avLst>
              <a:gd name="adj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 rot="5400000">
            <a:off x="5727542" y="3465095"/>
            <a:ext cx="2117561" cy="673767"/>
          </a:xfrm>
          <a:prstGeom prst="can">
            <a:avLst>
              <a:gd name="adj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7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0.0276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L 0.05482 -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0.08203 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0.10989 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13841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0.1664 1.85185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0.19622 1.85185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1176</TotalTime>
  <Words>528</Words>
  <Application>Microsoft Macintosh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Cambria Math</vt:lpstr>
      <vt:lpstr>Retrospect</vt:lpstr>
      <vt:lpstr>Year 10 Geometry</vt:lpstr>
      <vt:lpstr>Integration</vt:lpstr>
      <vt:lpstr>Arc Length</vt:lpstr>
      <vt:lpstr>Arc Length</vt:lpstr>
      <vt:lpstr>Arc Length</vt:lpstr>
      <vt:lpstr>Example</vt:lpstr>
      <vt:lpstr>Example</vt:lpstr>
      <vt:lpstr>Surface of Revolution</vt:lpstr>
      <vt:lpstr>Surface of Revolution</vt:lpstr>
      <vt:lpstr>Surface of Revolution</vt:lpstr>
      <vt:lpstr>Example</vt:lpstr>
      <vt:lpstr>Example</vt:lpstr>
      <vt:lpstr>Volume of Revolution</vt:lpstr>
      <vt:lpstr>Example</vt:lpstr>
      <vt:lpstr>Do Now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</dc:title>
  <dc:creator>Aaron Stockdill</dc:creator>
  <cp:lastModifiedBy>Aaron Stockdill</cp:lastModifiedBy>
  <cp:revision>24</cp:revision>
  <dcterms:created xsi:type="dcterms:W3CDTF">2016-07-01T07:40:12Z</dcterms:created>
  <dcterms:modified xsi:type="dcterms:W3CDTF">2016-07-08T03:48:09Z</dcterms:modified>
</cp:coreProperties>
</file>