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59" r:id="rId4"/>
    <p:sldId id="261" r:id="rId5"/>
    <p:sldId id="262" r:id="rId6"/>
    <p:sldId id="263" r:id="rId7"/>
    <p:sldId id="264" r:id="rId8"/>
    <p:sldId id="265" r:id="rId9"/>
    <p:sldId id="266" r:id="rId10"/>
    <p:sldId id="267"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8"/>
    <p:restoredTop sz="94682"/>
  </p:normalViewPr>
  <p:slideViewPr>
    <p:cSldViewPr snapToGrid="0" snapToObjects="1">
      <p:cViewPr varScale="1">
        <p:scale>
          <a:sx n="73" d="100"/>
          <a:sy n="73" d="100"/>
        </p:scale>
        <p:origin x="216"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CF225-49DD-D14B-891C-9A8A1B8F8F02}" type="datetimeFigureOut">
              <a:rPr lang="en-US" smtClean="0"/>
              <a:t>7/22/16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0590-1F78-F64E-9B3C-B4E400806CE1}" type="slidenum">
              <a:rPr lang="en-US" smtClean="0"/>
              <a:t>‹#›</a:t>
            </a:fld>
            <a:endParaRPr lang="en-US"/>
          </a:p>
        </p:txBody>
      </p:sp>
    </p:spTree>
    <p:extLst>
      <p:ext uri="{BB962C8B-B14F-4D97-AF65-F5344CB8AC3E}">
        <p14:creationId xmlns:p14="http://schemas.microsoft.com/office/powerpoint/2010/main" val="155676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BC0590-1F78-F64E-9B3C-B4E400806CE1}" type="slidenum">
              <a:rPr lang="en-US" smtClean="0"/>
              <a:t>4</a:t>
            </a:fld>
            <a:endParaRPr lang="en-US"/>
          </a:p>
        </p:txBody>
      </p:sp>
    </p:spTree>
    <p:extLst>
      <p:ext uri="{BB962C8B-B14F-4D97-AF65-F5344CB8AC3E}">
        <p14:creationId xmlns:p14="http://schemas.microsoft.com/office/powerpoint/2010/main" val="181116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7/22/16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7/22/16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7/22/16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Differential Equations</a:t>
            </a:r>
            <a:endParaRPr lang="en-US" dirty="0"/>
          </a:p>
        </p:txBody>
      </p:sp>
      <p:sp>
        <p:nvSpPr>
          <p:cNvPr id="3" name="Subtitle 2"/>
          <p:cNvSpPr>
            <a:spLocks noGrp="1"/>
          </p:cNvSpPr>
          <p:nvPr>
            <p:ph type="subTitle" idx="1"/>
          </p:nvPr>
        </p:nvSpPr>
        <p:spPr/>
        <p:txBody>
          <a:bodyPr/>
          <a:lstStyle/>
          <a:p>
            <a:r>
              <a:rPr lang="en-US" dirty="0" smtClean="0"/>
              <a:t>Separable Equations, Integrating Factors</a:t>
            </a:r>
            <a:endParaRPr lang="en-US" dirty="0"/>
          </a:p>
        </p:txBody>
      </p:sp>
    </p:spTree>
    <p:extLst>
      <p:ext uri="{BB962C8B-B14F-4D97-AF65-F5344CB8AC3E}">
        <p14:creationId xmlns:p14="http://schemas.microsoft.com/office/powerpoint/2010/main" val="816723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365773" y="2312488"/>
                <a:ext cx="223939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𝜇</m:t>
                      </m:r>
                      <m:r>
                        <a:rPr lang="en-AU" sz="2800" b="0" i="1" smtClean="0">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4365773" y="2312488"/>
                <a:ext cx="2239396"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221811" y="2074860"/>
                <a:ext cx="2757101" cy="9061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𝜇</m:t>
                          </m:r>
                        </m:den>
                      </m:f>
                      <m:nary>
                        <m:naryPr>
                          <m:subHide m:val="on"/>
                          <m:supHide m:val="on"/>
                          <m:ctrlPr>
                            <a:rPr lang="en-AU" sz="2800" b="0" i="1" smtClean="0">
                              <a:latin typeface="Cambria Math" charset="0"/>
                            </a:rPr>
                          </m:ctrlPr>
                        </m:naryPr>
                        <m:sub/>
                        <m:sup/>
                        <m:e>
                          <m:r>
                            <a:rPr lang="en-AU" sz="2800" i="1">
                              <a:latin typeface="Cambria Math" charset="0"/>
                            </a:rPr>
                            <m:t>𝜇</m:t>
                          </m:r>
                          <m:r>
                            <a:rPr lang="en-AU" sz="2800" i="1">
                              <a:latin typeface="Cambria Math" charset="0"/>
                            </a:rPr>
                            <m:t>𝑞</m:t>
                          </m:r>
                          <m:d>
                            <m:dPr>
                              <m:ctrlPr>
                                <a:rPr lang="en-AU" sz="2800" i="1">
                                  <a:latin typeface="Cambria Math" charset="0"/>
                                </a:rPr>
                              </m:ctrlPr>
                            </m:dPr>
                            <m:e>
                              <m:r>
                                <a:rPr lang="en-AU" sz="2800" i="1">
                                  <a:latin typeface="Cambria Math" charset="0"/>
                                </a:rPr>
                                <m:t>𝑥</m:t>
                              </m:r>
                            </m:e>
                          </m:d>
                          <m:r>
                            <a:rPr lang="en-AU" sz="2800" b="0" i="1" smtClean="0">
                              <a:latin typeface="Cambria Math" charset="0"/>
                            </a:rPr>
                            <m:t>.</m:t>
                          </m:r>
                          <m:r>
                            <a:rPr lang="en-AU" sz="2800" b="0" i="1" smtClean="0">
                              <a:latin typeface="Cambria Math" charset="0"/>
                            </a:rPr>
                            <m:t>𝑑𝑥</m:t>
                          </m:r>
                        </m:e>
                      </m:nary>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221811" y="2074860"/>
                <a:ext cx="2757101" cy="9061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992030" y="2312487"/>
                <a:ext cx="254640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𝑞</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4</m:t>
                          </m:r>
                        </m:sup>
                      </m:sSup>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6992030" y="2312487"/>
                <a:ext cx="2546402"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221810" y="3318505"/>
                <a:ext cx="5717912" cy="8810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nary>
                        <m:naryPr>
                          <m:subHide m:val="on"/>
                          <m:supHide m:val="on"/>
                          <m:ctrlPr>
                            <a:rPr lang="en-AU" sz="2800" b="0" i="1" smtClean="0">
                              <a:latin typeface="Cambria Math" charset="0"/>
                            </a:rPr>
                          </m:ctrlPr>
                        </m:naryPr>
                        <m:sub/>
                        <m:sup/>
                        <m:e>
                          <m:sSup>
                            <m:sSupPr>
                              <m:ctrlPr>
                                <a:rPr lang="en-AU" sz="2800" i="1">
                                  <a:latin typeface="Cambria Math" charset="0"/>
                                </a:rPr>
                              </m:ctrlPr>
                            </m:sSupPr>
                            <m:e>
                              <m:d>
                                <m:dPr>
                                  <m:ctrlPr>
                                    <a:rPr lang="en-AU" sz="2800" i="1">
                                      <a:latin typeface="Cambria Math" charset="0"/>
                                    </a:rPr>
                                  </m:ctrlPr>
                                </m:dPr>
                                <m:e>
                                  <m:r>
                                    <a:rPr lang="en-AU" sz="2800" i="1">
                                      <a:latin typeface="Cambria Math" charset="0"/>
                                    </a:rPr>
                                    <m:t>𝑥</m:t>
                                  </m:r>
                                  <m:r>
                                    <a:rPr lang="en-AU" sz="2800" i="1">
                                      <a:latin typeface="Cambria Math" charset="0"/>
                                    </a:rPr>
                                    <m:t>+1</m:t>
                                  </m:r>
                                </m:e>
                              </m:d>
                            </m:e>
                            <m:sup>
                              <m:r>
                                <a:rPr lang="en-AU" sz="2800" i="1">
                                  <a:latin typeface="Cambria Math" charset="0"/>
                                </a:rPr>
                                <m:t>−3</m:t>
                              </m:r>
                            </m:sup>
                          </m:sSup>
                          <m:sSup>
                            <m:sSupPr>
                              <m:ctrlPr>
                                <a:rPr lang="en-AU" sz="2800" i="1">
                                  <a:latin typeface="Cambria Math" charset="0"/>
                                </a:rPr>
                              </m:ctrlPr>
                            </m:sSupPr>
                            <m:e>
                              <m:d>
                                <m:dPr>
                                  <m:ctrlPr>
                                    <a:rPr lang="en-AU" sz="2800" i="1">
                                      <a:latin typeface="Cambria Math" charset="0"/>
                                    </a:rPr>
                                  </m:ctrlPr>
                                </m:dPr>
                                <m:e>
                                  <m:r>
                                    <a:rPr lang="en-AU" sz="2800" i="1">
                                      <a:latin typeface="Cambria Math" charset="0"/>
                                    </a:rPr>
                                    <m:t>𝑥</m:t>
                                  </m:r>
                                  <m:r>
                                    <a:rPr lang="en-AU" sz="2800" i="1">
                                      <a:latin typeface="Cambria Math" charset="0"/>
                                    </a:rPr>
                                    <m:t>+1</m:t>
                                  </m:r>
                                </m:e>
                              </m:d>
                            </m:e>
                            <m:sup>
                              <m:r>
                                <a:rPr lang="en-AU" sz="2800" i="1">
                                  <a:latin typeface="Cambria Math" charset="0"/>
                                </a:rPr>
                                <m:t>4</m:t>
                              </m:r>
                            </m:sup>
                          </m:sSup>
                          <m:r>
                            <a:rPr lang="en-AU" sz="2800" b="0" i="1" smtClean="0">
                              <a:latin typeface="Cambria Math" charset="0"/>
                            </a:rPr>
                            <m:t>.</m:t>
                          </m:r>
                          <m:r>
                            <a:rPr lang="en-AU" sz="2800" b="0" i="1" smtClean="0">
                              <a:latin typeface="Cambria Math" charset="0"/>
                            </a:rPr>
                            <m:t>𝑑𝑥</m:t>
                          </m:r>
                        </m:e>
                      </m:nary>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1221810" y="3318505"/>
                <a:ext cx="5717912" cy="88101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21810" y="4434067"/>
                <a:ext cx="4067267" cy="8810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nary>
                        <m:naryPr>
                          <m:subHide m:val="on"/>
                          <m:supHide m:val="on"/>
                          <m:ctrlPr>
                            <a:rPr lang="en-AU" sz="2800" b="0" i="1" smtClean="0">
                              <a:latin typeface="Cambria Math" charset="0"/>
                            </a:rPr>
                          </m:ctrlPr>
                        </m:naryPr>
                        <m:sub/>
                        <m:sup/>
                        <m:e>
                          <m:r>
                            <a:rPr lang="en-AU" sz="2800" b="0" i="1" smtClean="0">
                              <a:latin typeface="Cambria Math" charset="0"/>
                            </a:rPr>
                            <m:t>(</m:t>
                          </m:r>
                          <m:r>
                            <a:rPr lang="en-AU" sz="2800" b="0" i="1" smtClean="0">
                              <a:latin typeface="Cambria Math" charset="0"/>
                            </a:rPr>
                            <m:t>𝑥</m:t>
                          </m:r>
                          <m:r>
                            <a:rPr lang="en-AU" sz="2800" b="0" i="1" smtClean="0">
                              <a:latin typeface="Cambria Math" charset="0"/>
                            </a:rPr>
                            <m:t>+1).</m:t>
                          </m:r>
                          <m:r>
                            <a:rPr lang="en-AU" sz="2800" b="0" i="1" smtClean="0">
                              <a:latin typeface="Cambria Math" charset="0"/>
                            </a:rPr>
                            <m:t>𝑑𝑥</m:t>
                          </m:r>
                        </m:e>
                      </m:nary>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1221810" y="4434067"/>
                <a:ext cx="4067267" cy="8810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1810" y="5292257"/>
                <a:ext cx="4130490" cy="9768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d>
                        <m:dPr>
                          <m:ctrlPr>
                            <a:rPr lang="en-AU" sz="2800" b="0" i="1" smtClean="0">
                              <a:latin typeface="Cambria Math" charset="0"/>
                            </a:rPr>
                          </m:ctrlPr>
                        </m:dPr>
                        <m:e>
                          <m:f>
                            <m:fPr>
                              <m:ctrlPr>
                                <a:rPr lang="en-AU" sz="2800" b="0" i="1" smtClean="0">
                                  <a:latin typeface="Cambria Math" charset="0"/>
                                </a:rPr>
                              </m:ctrlPr>
                            </m:fPr>
                            <m:num>
                              <m:sSup>
                                <m:sSupPr>
                                  <m:ctrlPr>
                                    <a:rPr lang="en-AU" sz="2800" b="0" i="1" smtClean="0">
                                      <a:latin typeface="Cambria Math" charset="0"/>
                                    </a:rPr>
                                  </m:ctrlPr>
                                </m:sSupPr>
                                <m:e>
                                  <m:r>
                                    <a:rPr lang="en-AU" sz="2800" b="0" i="1" smtClean="0">
                                      <a:latin typeface="Cambria Math" charset="0"/>
                                    </a:rPr>
                                    <m:t>𝑥</m:t>
                                  </m:r>
                                </m:e>
                                <m:sup>
                                  <m:r>
                                    <a:rPr lang="en-AU" sz="2800" b="0" i="1" smtClean="0">
                                      <a:latin typeface="Cambria Math" charset="0"/>
                                    </a:rPr>
                                    <m:t>2</m:t>
                                  </m:r>
                                </m:sup>
                              </m:sSup>
                            </m:num>
                            <m:den>
                              <m:r>
                                <a:rPr lang="en-AU" sz="2800" b="0" i="1" smtClean="0">
                                  <a:latin typeface="Cambria Math" charset="0"/>
                                </a:rPr>
                                <m:t>2</m:t>
                              </m:r>
                            </m:den>
                          </m:f>
                          <m:r>
                            <a:rPr lang="en-AU" sz="2800" b="0" i="1" smtClean="0">
                              <a:latin typeface="Cambria Math" charset="0"/>
                            </a:rPr>
                            <m:t>+</m:t>
                          </m:r>
                          <m:r>
                            <a:rPr lang="en-AU" sz="2800" b="0" i="1" smtClean="0">
                              <a:latin typeface="Cambria Math" charset="0"/>
                            </a:rPr>
                            <m:t>𝑥</m:t>
                          </m:r>
                          <m:r>
                            <a:rPr lang="en-AU" sz="2800" b="0" i="1" smtClean="0">
                              <a:latin typeface="Cambria Math" charset="0"/>
                            </a:rPr>
                            <m:t>+</m:t>
                          </m:r>
                          <m:r>
                            <a:rPr lang="en-AU" sz="2800" b="0" i="1" smtClean="0">
                              <a:latin typeface="Cambria Math" charset="0"/>
                            </a:rPr>
                            <m:t>𝑐</m:t>
                          </m:r>
                        </m:e>
                      </m:d>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1221810" y="5292257"/>
                <a:ext cx="4130490" cy="97680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229600" y="471704"/>
                <a:ext cx="3536415" cy="646331"/>
              </a:xfrm>
              <a:prstGeom prst="rect">
                <a:avLst/>
              </a:prstGeom>
              <a:noFill/>
              <a:ln w="28575">
                <a:solidFill>
                  <a:srgbClr val="C00000"/>
                </a:solidFill>
              </a:ln>
            </p:spPr>
            <p:txBody>
              <a:bodyPr wrap="square" rtlCol="0">
                <a:spAutoFit/>
              </a:bodyPr>
              <a:lstStyle/>
              <a:p>
                <a:pPr algn="ctr"/>
                <a:r>
                  <a:rPr lang="en-AU" dirty="0" smtClean="0"/>
                  <a:t>Remember when</a:t>
                </a:r>
              </a:p>
              <a:p>
                <a:pPr algn="ctr"/>
                <a14:m>
                  <m:oMath xmlns:m="http://schemas.openxmlformats.org/officeDocument/2006/math">
                    <m:r>
                      <a:rPr lang="en-AU" b="0" i="1" smtClean="0">
                        <a:latin typeface="Cambria Math" charset="0"/>
                      </a:rPr>
                      <m:t>𝑥</m:t>
                    </m:r>
                    <m:r>
                      <a:rPr lang="en-AU" b="0" i="1" smtClean="0">
                        <a:latin typeface="Cambria Math" charset="0"/>
                      </a:rPr>
                      <m:t>=0</m:t>
                    </m:r>
                  </m:oMath>
                </a14:m>
                <a:r>
                  <a:rPr lang="en-US" dirty="0" smtClean="0"/>
                  <a:t>, </a:t>
                </a:r>
                <a14:m>
                  <m:oMath xmlns:m="http://schemas.openxmlformats.org/officeDocument/2006/math">
                    <m:r>
                      <a:rPr lang="en-AU" i="1">
                        <a:latin typeface="Cambria Math" charset="0"/>
                      </a:rPr>
                      <m:t>𝑦</m:t>
                    </m:r>
                    <m:r>
                      <a:rPr lang="en-AU" i="1">
                        <a:latin typeface="Cambria Math" charset="0"/>
                      </a:rPr>
                      <m:t>=0</m:t>
                    </m:r>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229600" y="471704"/>
                <a:ext cx="3536415" cy="646331"/>
              </a:xfrm>
              <a:prstGeom prst="rect">
                <a:avLst/>
              </a:prstGeom>
              <a:blipFill rotWithShape="0">
                <a:blip r:embed="rId8"/>
                <a:stretch>
                  <a:fillRect t="-2703" b="-10811"/>
                </a:stretch>
              </a:blipFill>
              <a:ln w="28575">
                <a:solidFill>
                  <a:srgbClr val="C0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635525" y="3222709"/>
                <a:ext cx="4108176" cy="9768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0</m:t>
                      </m:r>
                      <m:r>
                        <a:rPr lang="en-AU" sz="2800" i="1">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0+1</m:t>
                              </m:r>
                            </m:e>
                          </m:d>
                        </m:e>
                        <m:sup>
                          <m:r>
                            <a:rPr lang="en-AU" sz="2800" b="0" i="1" smtClean="0">
                              <a:latin typeface="Cambria Math" charset="0"/>
                            </a:rPr>
                            <m:t>3</m:t>
                          </m:r>
                        </m:sup>
                      </m:sSup>
                      <m:d>
                        <m:dPr>
                          <m:ctrlPr>
                            <a:rPr lang="en-AU" sz="2800" b="0" i="1" smtClean="0">
                              <a:latin typeface="Cambria Math" charset="0"/>
                            </a:rPr>
                          </m:ctrlPr>
                        </m:dPr>
                        <m:e>
                          <m:f>
                            <m:fPr>
                              <m:ctrlPr>
                                <a:rPr lang="en-AU" sz="2800" b="0" i="1" smtClean="0">
                                  <a:latin typeface="Cambria Math" charset="0"/>
                                </a:rPr>
                              </m:ctrlPr>
                            </m:fPr>
                            <m:num>
                              <m:sSup>
                                <m:sSupPr>
                                  <m:ctrlPr>
                                    <a:rPr lang="en-AU" sz="2800" b="0" i="1" smtClean="0">
                                      <a:latin typeface="Cambria Math" charset="0"/>
                                    </a:rPr>
                                  </m:ctrlPr>
                                </m:sSupPr>
                                <m:e>
                                  <m:r>
                                    <a:rPr lang="en-AU" sz="2800" b="0" i="1" smtClean="0">
                                      <a:latin typeface="Cambria Math" charset="0"/>
                                    </a:rPr>
                                    <m:t>0</m:t>
                                  </m:r>
                                </m:e>
                                <m:sup>
                                  <m:r>
                                    <a:rPr lang="en-AU" sz="2800" b="0" i="1" smtClean="0">
                                      <a:latin typeface="Cambria Math" charset="0"/>
                                    </a:rPr>
                                    <m:t>2</m:t>
                                  </m:r>
                                </m:sup>
                              </m:sSup>
                            </m:num>
                            <m:den>
                              <m:r>
                                <a:rPr lang="en-AU" sz="2800" b="0" i="1" smtClean="0">
                                  <a:latin typeface="Cambria Math" charset="0"/>
                                </a:rPr>
                                <m:t>2</m:t>
                              </m:r>
                            </m:den>
                          </m:f>
                          <m:r>
                            <a:rPr lang="en-AU" sz="2800" b="0" i="1" smtClean="0">
                              <a:latin typeface="Cambria Math" charset="0"/>
                            </a:rPr>
                            <m:t>+0+</m:t>
                          </m:r>
                          <m:r>
                            <a:rPr lang="en-AU" sz="2800" b="0" i="1" smtClean="0">
                              <a:latin typeface="Cambria Math" charset="0"/>
                            </a:rPr>
                            <m:t>𝑐</m:t>
                          </m:r>
                        </m:e>
                      </m:d>
                    </m:oMath>
                  </m:oMathPara>
                </a14:m>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7635525" y="3222709"/>
                <a:ext cx="4108176" cy="976806"/>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657839" y="4298110"/>
                <a:ext cx="92429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0</m:t>
                      </m:r>
                      <m:r>
                        <a:rPr lang="en-AU" sz="2800" i="1">
                          <a:latin typeface="Cambria Math" charset="0"/>
                        </a:rPr>
                        <m:t>=</m:t>
                      </m:r>
                      <m:r>
                        <a:rPr lang="en-AU" sz="2800" b="0" i="1" smtClean="0">
                          <a:latin typeface="Cambria Math" charset="0"/>
                        </a:rPr>
                        <m:t>𝑐</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7657839" y="4298110"/>
                <a:ext cx="924291"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7648381" y="4802897"/>
                <a:ext cx="3526735" cy="9768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d>
                        <m:dPr>
                          <m:ctrlPr>
                            <a:rPr lang="en-AU" sz="2800" b="0" i="1" smtClean="0">
                              <a:latin typeface="Cambria Math" charset="0"/>
                            </a:rPr>
                          </m:ctrlPr>
                        </m:dPr>
                        <m:e>
                          <m:f>
                            <m:fPr>
                              <m:ctrlPr>
                                <a:rPr lang="en-AU" sz="2800" b="0" i="1" smtClean="0">
                                  <a:latin typeface="Cambria Math" charset="0"/>
                                </a:rPr>
                              </m:ctrlPr>
                            </m:fPr>
                            <m:num>
                              <m:sSup>
                                <m:sSupPr>
                                  <m:ctrlPr>
                                    <a:rPr lang="en-AU" sz="2800" b="0" i="1" smtClean="0">
                                      <a:latin typeface="Cambria Math" charset="0"/>
                                    </a:rPr>
                                  </m:ctrlPr>
                                </m:sSupPr>
                                <m:e>
                                  <m:r>
                                    <a:rPr lang="en-AU" sz="2800" b="0" i="1" smtClean="0">
                                      <a:latin typeface="Cambria Math" charset="0"/>
                                    </a:rPr>
                                    <m:t>𝑥</m:t>
                                  </m:r>
                                </m:e>
                                <m:sup>
                                  <m:r>
                                    <a:rPr lang="en-AU" sz="2800" b="0" i="1" smtClean="0">
                                      <a:latin typeface="Cambria Math" charset="0"/>
                                    </a:rPr>
                                    <m:t>2</m:t>
                                  </m:r>
                                </m:sup>
                              </m:sSup>
                            </m:num>
                            <m:den>
                              <m:r>
                                <a:rPr lang="en-AU" sz="2800" b="0" i="1" smtClean="0">
                                  <a:latin typeface="Cambria Math" charset="0"/>
                                </a:rPr>
                                <m:t>2</m:t>
                              </m:r>
                            </m:den>
                          </m:f>
                          <m:r>
                            <a:rPr lang="en-AU" sz="2800" b="0" i="1" smtClean="0">
                              <a:latin typeface="Cambria Math" charset="0"/>
                            </a:rPr>
                            <m:t>+</m:t>
                          </m:r>
                          <m:r>
                            <a:rPr lang="en-AU" sz="2800" b="0" i="1" smtClean="0">
                              <a:latin typeface="Cambria Math" charset="0"/>
                            </a:rPr>
                            <m:t>𝑥</m:t>
                          </m:r>
                        </m:e>
                      </m:d>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7648381" y="4802897"/>
                <a:ext cx="3526735" cy="976806"/>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6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Now</a:t>
            </a:r>
            <a:endParaRPr lang="en-US" dirty="0"/>
          </a:p>
        </p:txBody>
      </p:sp>
      <p:sp>
        <p:nvSpPr>
          <p:cNvPr id="3" name="Content Placeholder 2"/>
          <p:cNvSpPr>
            <a:spLocks noGrp="1"/>
          </p:cNvSpPr>
          <p:nvPr>
            <p:ph idx="1"/>
          </p:nvPr>
        </p:nvSpPr>
        <p:spPr>
          <a:xfrm>
            <a:off x="1097280" y="2133600"/>
            <a:ext cx="10058400" cy="3879273"/>
          </a:xfrm>
        </p:spPr>
        <p:txBody>
          <a:bodyPr>
            <a:normAutofit/>
          </a:bodyPr>
          <a:lstStyle/>
          <a:p>
            <a:r>
              <a:rPr lang="en-US" sz="2800" dirty="0" smtClean="0"/>
              <a:t>Any Questions?</a:t>
            </a:r>
          </a:p>
          <a:p>
            <a:pPr>
              <a:lnSpc>
                <a:spcPct val="150000"/>
              </a:lnSpc>
            </a:pPr>
            <a:r>
              <a:rPr lang="en-US" sz="2800" dirty="0" smtClean="0"/>
              <a:t>Delta </a:t>
            </a:r>
            <a:r>
              <a:rPr lang="en-US" sz="2800" dirty="0"/>
              <a:t>Workbook</a:t>
            </a:r>
          </a:p>
          <a:p>
            <a:r>
              <a:rPr lang="en-US" sz="2800" dirty="0"/>
              <a:t>    </a:t>
            </a:r>
            <a:r>
              <a:rPr lang="en-US" sz="2800" dirty="0" smtClean="0"/>
              <a:t>Exercises </a:t>
            </a:r>
            <a:r>
              <a:rPr lang="en-US" sz="2800" dirty="0" smtClean="0"/>
              <a:t>24.1–24.3, 25.1-25.2, Extension Exercise 25</a:t>
            </a:r>
            <a:endParaRPr lang="en-US" sz="2800" dirty="0"/>
          </a:p>
          <a:p>
            <a:pPr>
              <a:lnSpc>
                <a:spcPct val="150000"/>
              </a:lnSpc>
            </a:pPr>
            <a:r>
              <a:rPr lang="en-US" sz="2800" dirty="0"/>
              <a:t>Workbook</a:t>
            </a:r>
          </a:p>
          <a:p>
            <a:r>
              <a:rPr lang="en-US" sz="2800" dirty="0"/>
              <a:t>    </a:t>
            </a:r>
            <a:r>
              <a:rPr lang="en-US" sz="2800" dirty="0" smtClean="0"/>
              <a:t>Pages </a:t>
            </a:r>
            <a:r>
              <a:rPr lang="en-US" sz="2800" dirty="0" smtClean="0"/>
              <a:t>182-184, 186-189</a:t>
            </a:r>
            <a:endParaRPr lang="en-US" sz="2800" dirty="0"/>
          </a:p>
        </p:txBody>
      </p:sp>
    </p:spTree>
    <p:extLst>
      <p:ext uri="{BB962C8B-B14F-4D97-AF65-F5344CB8AC3E}">
        <p14:creationId xmlns:p14="http://schemas.microsoft.com/office/powerpoint/2010/main" val="40230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5527" y="1800114"/>
            <a:ext cx="1712693" cy="599230"/>
          </a:xfrm>
          <a:prstGeom prst="rect">
            <a:avLst/>
          </a:prstGeom>
        </p:spPr>
      </p:pic>
      <p:sp>
        <p:nvSpPr>
          <p:cNvPr id="3" name="TextBox 2"/>
          <p:cNvSpPr txBox="1"/>
          <p:nvPr/>
        </p:nvSpPr>
        <p:spPr>
          <a:xfrm>
            <a:off x="3384215" y="2697372"/>
            <a:ext cx="5455315" cy="1815882"/>
          </a:xfrm>
          <a:prstGeom prst="rect">
            <a:avLst/>
          </a:prstGeom>
          <a:noFill/>
        </p:spPr>
        <p:txBody>
          <a:bodyPr wrap="square" rtlCol="0">
            <a:spAutoFit/>
          </a:bodyPr>
          <a:lstStyle/>
          <a:p>
            <a:pPr algn="ctr"/>
            <a:r>
              <a:rPr lang="en-GB" sz="2800" dirty="0"/>
              <a:t>This work is licensed under a Creative Commons Attribution-NonCommercial-ShareAlike 4.0 International License.</a:t>
            </a:r>
          </a:p>
        </p:txBody>
      </p:sp>
      <p:sp>
        <p:nvSpPr>
          <p:cNvPr id="4" name="TextBox 3"/>
          <p:cNvSpPr txBox="1"/>
          <p:nvPr/>
        </p:nvSpPr>
        <p:spPr>
          <a:xfrm>
            <a:off x="3384215" y="5360418"/>
            <a:ext cx="5455315" cy="954107"/>
          </a:xfrm>
          <a:prstGeom prst="rect">
            <a:avLst/>
          </a:prstGeom>
          <a:noFill/>
        </p:spPr>
        <p:txBody>
          <a:bodyPr wrap="square" rtlCol="0">
            <a:spAutoFit/>
          </a:bodyPr>
          <a:lstStyle/>
          <a:p>
            <a:pPr algn="ctr"/>
            <a:r>
              <a:rPr lang="en-GB" sz="2800" dirty="0" smtClean="0"/>
              <a:t>Aaron </a:t>
            </a:r>
            <a:r>
              <a:rPr lang="en-GB" sz="2800" dirty="0" err="1" smtClean="0"/>
              <a:t>Stockdill</a:t>
            </a:r>
            <a:endParaRPr lang="en-GB" sz="2800" dirty="0"/>
          </a:p>
          <a:p>
            <a:pPr algn="ctr"/>
            <a:r>
              <a:rPr lang="en-GB" sz="2800" dirty="0" smtClean="0"/>
              <a:t>2016</a:t>
            </a:r>
            <a:endParaRPr lang="en-GB" sz="2800" dirty="0"/>
          </a:p>
        </p:txBody>
      </p:sp>
    </p:spTree>
    <p:extLst>
      <p:ext uri="{BB962C8B-B14F-4D97-AF65-F5344CB8AC3E}">
        <p14:creationId xmlns:p14="http://schemas.microsoft.com/office/powerpoint/2010/main" val="1344624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Equations</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Differential equations are equations that are specified in terms of a rate of change that depends on the current value.</a:t>
            </a:r>
          </a:p>
          <a:p>
            <a:endParaRPr lang="en-US" sz="2800" dirty="0"/>
          </a:p>
          <a:p>
            <a:r>
              <a:rPr lang="en-US" sz="2800" dirty="0" smtClean="0"/>
              <a:t>Many physical processes can be written like this. A typical example is a puddle evaporating. The larger the surface area, the faster it evaporates. But the more it evaporates, the smaller it’s surface area!</a:t>
            </a:r>
            <a:endParaRPr lang="en-US" sz="2800" dirty="0"/>
          </a:p>
        </p:txBody>
      </p:sp>
    </p:spTree>
    <p:extLst>
      <p:ext uri="{BB962C8B-B14F-4D97-AF65-F5344CB8AC3E}">
        <p14:creationId xmlns:p14="http://schemas.microsoft.com/office/powerpoint/2010/main" val="1343801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Separable Differential Equations</a:t>
            </a:r>
            <a:endParaRPr lang="en-US" dirty="0"/>
          </a:p>
        </p:txBody>
      </p:sp>
      <p:sp>
        <p:nvSpPr>
          <p:cNvPr id="3" name="Content Placeholder 2"/>
          <p:cNvSpPr>
            <a:spLocks noGrp="1"/>
          </p:cNvSpPr>
          <p:nvPr>
            <p:ph idx="1"/>
          </p:nvPr>
        </p:nvSpPr>
        <p:spPr>
          <a:xfrm>
            <a:off x="1097280" y="2125362"/>
            <a:ext cx="10058400" cy="3743732"/>
          </a:xfrm>
        </p:spPr>
        <p:txBody>
          <a:bodyPr>
            <a:normAutofit/>
          </a:bodyPr>
          <a:lstStyle/>
          <a:p>
            <a:r>
              <a:rPr lang="en-US" sz="2800" dirty="0" smtClean="0"/>
              <a:t>These are your “basic” differential equations, and are exactly the kind you will see in Year 13.</a:t>
            </a:r>
          </a:p>
          <a:p>
            <a:endParaRPr lang="en-US" sz="1400" dirty="0"/>
          </a:p>
          <a:p>
            <a:r>
              <a:rPr lang="en-US" sz="2800" dirty="0" smtClean="0"/>
              <a:t>All take the form</a:t>
            </a:r>
          </a:p>
          <a:p>
            <a:endParaRPr lang="en-US" sz="1000" dirty="0" smtClean="0"/>
          </a:p>
          <a:p>
            <a:endParaRPr lang="en-US" sz="1050" dirty="0"/>
          </a:p>
          <a:p>
            <a:r>
              <a:rPr lang="is-IS" sz="2800" dirty="0" smtClean="0"/>
              <a:t>… and can be rearranged to be solved as</a:t>
            </a:r>
            <a:endParaRPr lang="en-US" sz="2800" dirty="0"/>
          </a:p>
        </p:txBody>
      </p:sp>
      <mc:AlternateContent xmlns:mc="http://schemas.openxmlformats.org/markup-compatibility/2006">
        <mc:Choice xmlns:a14="http://schemas.microsoft.com/office/drawing/2010/main" Requires="a14">
          <p:sp>
            <p:nvSpPr>
              <p:cNvPr id="4" name="TextBox 3"/>
              <p:cNvSpPr txBox="1"/>
              <p:nvPr/>
            </p:nvSpPr>
            <p:spPr>
              <a:xfrm>
                <a:off x="4826124" y="3638881"/>
                <a:ext cx="2600712"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sz="2800" b="0" i="1" smtClean="0">
                              <a:latin typeface="Cambria Math" charset="0"/>
                            </a:rPr>
                          </m:ctrlPr>
                        </m:fPr>
                        <m:num>
                          <m:r>
                            <a:rPr lang="en-AU" sz="2800" b="0" i="1" smtClean="0">
                              <a:latin typeface="Cambria Math" charset="0"/>
                            </a:rPr>
                            <m:t>𝑑𝑥</m:t>
                          </m:r>
                        </m:num>
                        <m:den>
                          <m:r>
                            <a:rPr lang="en-AU" sz="2800" b="0" i="1" smtClean="0">
                              <a:latin typeface="Cambria Math" charset="0"/>
                            </a:rPr>
                            <m:t>𝑑𝑡</m:t>
                          </m:r>
                        </m:den>
                      </m:f>
                      <m:r>
                        <a:rPr lang="en-AU" sz="2800" b="0" i="1" smtClean="0">
                          <a:latin typeface="Cambria Math" charset="0"/>
                        </a:rPr>
                        <m:t>=</m:t>
                      </m:r>
                      <m:r>
                        <a:rPr lang="en-AU" sz="2800" b="0" i="1" smtClean="0">
                          <a:latin typeface="Cambria Math" charset="0"/>
                        </a:rPr>
                        <m:t>𝑓</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r>
                        <a:rPr lang="en-AU" sz="2800" b="0" i="1" smtClean="0">
                          <a:latin typeface="Cambria Math" charset="0"/>
                        </a:rPr>
                        <m:t>𝑔</m:t>
                      </m:r>
                      <m:r>
                        <a:rPr lang="en-AU" sz="2800" b="0" i="1" smtClean="0">
                          <a:latin typeface="Cambria Math" charset="0"/>
                        </a:rPr>
                        <m:t>(</m:t>
                      </m:r>
                      <m:r>
                        <a:rPr lang="en-AU" sz="2800" b="0" i="1" smtClean="0">
                          <a:latin typeface="Cambria Math" charset="0"/>
                        </a:rPr>
                        <m:t>𝑡</m:t>
                      </m:r>
                      <m:r>
                        <a:rPr lang="en-AU" sz="2800" b="0" i="1" smtClean="0">
                          <a:latin typeface="Cambria Math" charset="0"/>
                        </a:rPr>
                        <m:t>)</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4826124" y="3638881"/>
                <a:ext cx="2600712" cy="81804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294312" y="5289166"/>
                <a:ext cx="3664336" cy="9061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subHide m:val="on"/>
                          <m:supHide m:val="on"/>
                          <m:ctrlPr>
                            <a:rPr lang="en-AU" sz="2800" b="0" i="1" smtClean="0">
                              <a:latin typeface="Cambria Math" charset="0"/>
                            </a:rPr>
                          </m:ctrlPr>
                        </m:naryPr>
                        <m:sub/>
                        <m:sup/>
                        <m:e>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𝑓</m:t>
                              </m:r>
                              <m:d>
                                <m:dPr>
                                  <m:ctrlPr>
                                    <a:rPr lang="en-AU" sz="2800" b="0" i="1" smtClean="0">
                                      <a:latin typeface="Cambria Math" charset="0"/>
                                    </a:rPr>
                                  </m:ctrlPr>
                                </m:dPr>
                                <m:e>
                                  <m:r>
                                    <a:rPr lang="en-AU" sz="2800" b="0" i="1" smtClean="0">
                                      <a:latin typeface="Cambria Math" charset="0"/>
                                    </a:rPr>
                                    <m:t>𝑥</m:t>
                                  </m:r>
                                </m:e>
                              </m:d>
                            </m:den>
                          </m:f>
                          <m:r>
                            <a:rPr lang="en-AU" sz="2800" b="0" i="1" smtClean="0">
                              <a:latin typeface="Cambria Math" charset="0"/>
                            </a:rPr>
                            <m:t>.</m:t>
                          </m:r>
                          <m:r>
                            <a:rPr lang="en-AU" sz="2800" b="0" i="1" smtClean="0">
                              <a:latin typeface="Cambria Math" charset="0"/>
                            </a:rPr>
                            <m:t>𝑑𝑥</m:t>
                          </m:r>
                        </m:e>
                      </m:nary>
                      <m:r>
                        <a:rPr lang="en-AU" sz="2800" b="0" i="1" smtClean="0">
                          <a:latin typeface="Cambria Math" charset="0"/>
                        </a:rPr>
                        <m:t>=</m:t>
                      </m:r>
                      <m:nary>
                        <m:naryPr>
                          <m:subHide m:val="on"/>
                          <m:supHide m:val="on"/>
                          <m:ctrlPr>
                            <a:rPr lang="en-AU" sz="2800" b="0" i="1" smtClean="0">
                              <a:latin typeface="Cambria Math" charset="0"/>
                            </a:rPr>
                          </m:ctrlPr>
                        </m:naryPr>
                        <m:sub/>
                        <m:sup/>
                        <m:e>
                          <m:r>
                            <a:rPr lang="en-AU" sz="2800" b="0" i="1" smtClean="0">
                              <a:latin typeface="Cambria Math" charset="0"/>
                            </a:rPr>
                            <m:t>𝑔</m:t>
                          </m:r>
                          <m:d>
                            <m:dPr>
                              <m:ctrlPr>
                                <a:rPr lang="en-AU" sz="2800" b="0" i="1" smtClean="0">
                                  <a:latin typeface="Cambria Math" charset="0"/>
                                </a:rPr>
                              </m:ctrlPr>
                            </m:dPr>
                            <m:e>
                              <m:r>
                                <a:rPr lang="en-AU" sz="2800" b="0" i="1" smtClean="0">
                                  <a:latin typeface="Cambria Math" charset="0"/>
                                </a:rPr>
                                <m:t>𝑡</m:t>
                              </m:r>
                            </m:e>
                          </m:d>
                          <m:r>
                            <a:rPr lang="en-AU" sz="2800" b="0" i="1" smtClean="0">
                              <a:latin typeface="Cambria Math" charset="0"/>
                            </a:rPr>
                            <m:t>.</m:t>
                          </m:r>
                          <m:r>
                            <a:rPr lang="en-AU" sz="2800" b="0" i="1" smtClean="0">
                              <a:latin typeface="Cambria Math" charset="0"/>
                            </a:rPr>
                            <m:t>𝑑𝑡</m:t>
                          </m:r>
                        </m:e>
                      </m:nary>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4294312" y="5289166"/>
                <a:ext cx="3664336" cy="90614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6673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800" dirty="0" smtClean="0"/>
                  <a:t>We can model the current </a:t>
                </a:r>
                <a14:m>
                  <m:oMath xmlns:m="http://schemas.openxmlformats.org/officeDocument/2006/math">
                    <m:r>
                      <a:rPr lang="en-US" sz="2800" i="1" dirty="0" smtClean="0">
                        <a:latin typeface="Cambria Math" charset="0"/>
                      </a:rPr>
                      <m:t>𝐼</m:t>
                    </m:r>
                  </m:oMath>
                </a14:m>
                <a:r>
                  <a:rPr lang="en-US" sz="2800" dirty="0" smtClean="0"/>
                  <a:t> through a particular circuit with the following equation:</a:t>
                </a:r>
              </a:p>
              <a:p>
                <a:endParaRPr lang="en-US" sz="2800" dirty="0"/>
              </a:p>
              <a:p>
                <a:r>
                  <a:rPr lang="en-US" sz="2800" dirty="0" smtClean="0"/>
                  <a:t>Given that the current is initially zero, determine how the current behaves over time.</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2" t="-25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735105" y="2391034"/>
                <a:ext cx="233705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2</m:t>
                      </m:r>
                      <m:f>
                        <m:fPr>
                          <m:ctrlPr>
                            <a:rPr lang="en-AU" sz="2800" b="0" i="1" smtClean="0">
                              <a:latin typeface="Cambria Math" charset="0"/>
                            </a:rPr>
                          </m:ctrlPr>
                        </m:fPr>
                        <m:num>
                          <m:r>
                            <a:rPr lang="en-AU" sz="2800" b="0" i="1" smtClean="0">
                              <a:latin typeface="Cambria Math" charset="0"/>
                            </a:rPr>
                            <m:t>𝑑𝐼</m:t>
                          </m:r>
                        </m:num>
                        <m:den>
                          <m:r>
                            <a:rPr lang="en-AU" sz="2800" b="0" i="1" smtClean="0">
                              <a:latin typeface="Cambria Math" charset="0"/>
                            </a:rPr>
                            <m:t>𝑑𝑡</m:t>
                          </m:r>
                        </m:den>
                      </m:f>
                      <m:r>
                        <a:rPr lang="en-AU" sz="2800" b="0" i="1" smtClean="0">
                          <a:latin typeface="Cambria Math" charset="0"/>
                        </a:rPr>
                        <m:t>+4</m:t>
                      </m:r>
                      <m:r>
                        <a:rPr lang="en-AU" sz="2800" b="0" i="1" smtClean="0">
                          <a:latin typeface="Cambria Math" charset="0"/>
                        </a:rPr>
                        <m:t>𝐼</m:t>
                      </m:r>
                      <m:r>
                        <a:rPr lang="en-AU" sz="2800" b="0" i="1" smtClean="0">
                          <a:latin typeface="Cambria Math" charset="0"/>
                        </a:rPr>
                        <m:t>=12</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4735105" y="2391034"/>
                <a:ext cx="2337050" cy="81804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097280" y="4458732"/>
                <a:ext cx="233705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2</m:t>
                      </m:r>
                      <m:f>
                        <m:fPr>
                          <m:ctrlPr>
                            <a:rPr lang="en-AU" sz="2800" b="0" i="1" smtClean="0">
                              <a:latin typeface="Cambria Math" charset="0"/>
                            </a:rPr>
                          </m:ctrlPr>
                        </m:fPr>
                        <m:num>
                          <m:r>
                            <a:rPr lang="en-AU" sz="2800" b="0" i="1" smtClean="0">
                              <a:latin typeface="Cambria Math" charset="0"/>
                            </a:rPr>
                            <m:t>𝑑𝐼</m:t>
                          </m:r>
                        </m:num>
                        <m:den>
                          <m:r>
                            <a:rPr lang="en-AU" sz="2800" b="0" i="1" smtClean="0">
                              <a:latin typeface="Cambria Math" charset="0"/>
                            </a:rPr>
                            <m:t>𝑑𝑡</m:t>
                          </m:r>
                        </m:den>
                      </m:f>
                      <m:r>
                        <a:rPr lang="en-AU" sz="2800" b="0" i="1" smtClean="0">
                          <a:latin typeface="Cambria Math" charset="0"/>
                        </a:rPr>
                        <m:t>+4</m:t>
                      </m:r>
                      <m:r>
                        <a:rPr lang="en-AU" sz="2800" b="0" i="1" smtClean="0">
                          <a:latin typeface="Cambria Math" charset="0"/>
                        </a:rPr>
                        <m:t>𝐼</m:t>
                      </m:r>
                      <m:r>
                        <a:rPr lang="en-AU" sz="2800" b="0" i="1" smtClean="0">
                          <a:latin typeface="Cambria Math" charset="0"/>
                        </a:rPr>
                        <m:t>=12</m:t>
                      </m:r>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097280" y="4458732"/>
                <a:ext cx="2337050" cy="81804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618036" y="4458731"/>
                <a:ext cx="2508444"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i="1" smtClean="0">
                          <a:latin typeface="Cambria Math" charset="0"/>
                        </a:rPr>
                        <m:t>⇔</m:t>
                      </m:r>
                      <m:r>
                        <a:rPr lang="en-AU" sz="2800" b="0" i="1" smtClean="0">
                          <a:latin typeface="Cambria Math" charset="0"/>
                        </a:rPr>
                        <m:t>  </m:t>
                      </m:r>
                      <m:f>
                        <m:fPr>
                          <m:ctrlPr>
                            <a:rPr lang="en-AU" sz="2800" b="0" i="1" smtClean="0">
                              <a:latin typeface="Cambria Math" charset="0"/>
                            </a:rPr>
                          </m:ctrlPr>
                        </m:fPr>
                        <m:num>
                          <m:r>
                            <a:rPr lang="en-AU" sz="2800" b="0" i="1" smtClean="0">
                              <a:latin typeface="Cambria Math" charset="0"/>
                            </a:rPr>
                            <m:t>𝑑𝐼</m:t>
                          </m:r>
                        </m:num>
                        <m:den>
                          <m:r>
                            <a:rPr lang="en-AU" sz="2800" b="0" i="1" smtClean="0">
                              <a:latin typeface="Cambria Math" charset="0"/>
                            </a:rPr>
                            <m:t>𝑑𝑡</m:t>
                          </m:r>
                        </m:den>
                      </m:f>
                      <m:r>
                        <a:rPr lang="en-AU" sz="2800" b="0" i="1" smtClean="0">
                          <a:latin typeface="Cambria Math" charset="0"/>
                        </a:rPr>
                        <m:t>=6−2</m:t>
                      </m:r>
                      <m:r>
                        <a:rPr lang="en-AU" sz="2800" b="0" i="1" smtClean="0">
                          <a:latin typeface="Cambria Math" charset="0"/>
                        </a:rPr>
                        <m:t>𝐼</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3618036" y="4458731"/>
                <a:ext cx="2508444" cy="81804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310186" y="4481386"/>
                <a:ext cx="3641959" cy="9061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i="1" smtClean="0">
                          <a:latin typeface="Cambria Math" charset="0"/>
                        </a:rPr>
                        <m:t>⇔</m:t>
                      </m:r>
                      <m:r>
                        <a:rPr lang="en-AU" sz="2800" b="0" i="1" smtClean="0">
                          <a:latin typeface="Cambria Math" charset="0"/>
                        </a:rPr>
                        <m:t>  </m:t>
                      </m:r>
                      <m:nary>
                        <m:naryPr>
                          <m:subHide m:val="on"/>
                          <m:supHide m:val="on"/>
                          <m:ctrlPr>
                            <a:rPr lang="en-AU" sz="2800" b="0" i="1" smtClean="0">
                              <a:latin typeface="Cambria Math" charset="0"/>
                            </a:rPr>
                          </m:ctrlPr>
                        </m:naryPr>
                        <m:sub/>
                        <m:sup/>
                        <m:e>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6 −2</m:t>
                              </m:r>
                              <m:r>
                                <a:rPr lang="en-AU" sz="2800" b="0" i="1" smtClean="0">
                                  <a:latin typeface="Cambria Math" charset="0"/>
                                </a:rPr>
                                <m:t>𝐼</m:t>
                              </m:r>
                            </m:den>
                          </m:f>
                        </m:e>
                      </m:nary>
                      <m:r>
                        <a:rPr lang="en-AU" sz="2800" b="0" i="1" smtClean="0">
                          <a:latin typeface="Cambria Math" charset="0"/>
                        </a:rPr>
                        <m:t>𝑑𝐼</m:t>
                      </m:r>
                      <m:r>
                        <a:rPr lang="en-AU" sz="2800" b="0" i="1" smtClean="0">
                          <a:latin typeface="Cambria Math" charset="0"/>
                        </a:rPr>
                        <m:t>=</m:t>
                      </m:r>
                      <m:nary>
                        <m:naryPr>
                          <m:subHide m:val="on"/>
                          <m:supHide m:val="on"/>
                          <m:ctrlPr>
                            <a:rPr lang="en-AU" sz="2800" b="0" i="1" smtClean="0">
                              <a:latin typeface="Cambria Math" charset="0"/>
                            </a:rPr>
                          </m:ctrlPr>
                        </m:naryPr>
                        <m:sub/>
                        <m:sup/>
                        <m:e>
                          <m:r>
                            <a:rPr lang="en-AU" sz="2800" b="0" i="1" smtClean="0">
                              <a:latin typeface="Cambria Math" charset="0"/>
                            </a:rPr>
                            <m:t>𝑑𝑡</m:t>
                          </m:r>
                        </m:e>
                      </m:nary>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6310186" y="4481386"/>
                <a:ext cx="3641959" cy="90614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310186" y="5441414"/>
                <a:ext cx="4244175"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i="1" smtClean="0">
                          <a:latin typeface="Cambria Math" charset="0"/>
                        </a:rPr>
                        <m:t>⇔</m:t>
                      </m:r>
                      <m:r>
                        <a:rPr lang="en-AU" sz="2800" b="0" i="1" smtClean="0">
                          <a:latin typeface="Cambria Math" charset="0"/>
                        </a:rPr>
                        <m:t>  −</m:t>
                      </m:r>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2</m:t>
                          </m:r>
                        </m:den>
                      </m:f>
                      <m:func>
                        <m:funcPr>
                          <m:ctrlPr>
                            <a:rPr lang="en-AU" sz="2800" b="0" i="1" smtClean="0">
                              <a:latin typeface="Cambria Math" charset="0"/>
                            </a:rPr>
                          </m:ctrlPr>
                        </m:funcPr>
                        <m:fName>
                          <m:r>
                            <m:rPr>
                              <m:sty m:val="p"/>
                            </m:rPr>
                            <a:rPr lang="en-AU" sz="2800" b="0" i="0" smtClean="0">
                              <a:latin typeface="Cambria Math" charset="0"/>
                            </a:rPr>
                            <m:t>ln</m:t>
                          </m:r>
                        </m:fName>
                        <m:e>
                          <m:r>
                            <a:rPr lang="en-AU" sz="2800" b="0" i="1" smtClean="0">
                              <a:latin typeface="Cambria Math" charset="0"/>
                            </a:rPr>
                            <m:t>|6 −2</m:t>
                          </m:r>
                          <m:r>
                            <a:rPr lang="en-AU" sz="2800" b="0" i="1" smtClean="0">
                              <a:latin typeface="Cambria Math" charset="0"/>
                            </a:rPr>
                            <m:t>𝐼</m:t>
                          </m:r>
                          <m:r>
                            <a:rPr lang="en-AU" sz="2800" b="0" i="1" smtClean="0">
                              <a:latin typeface="Cambria Math" charset="0"/>
                            </a:rPr>
                            <m:t>|</m:t>
                          </m:r>
                        </m:e>
                      </m:func>
                      <m:r>
                        <a:rPr lang="en-AU" sz="2800" b="0" i="1" smtClean="0">
                          <a:latin typeface="Cambria Math" charset="0"/>
                        </a:rPr>
                        <m:t>=</m:t>
                      </m:r>
                      <m:r>
                        <a:rPr lang="en-AU" sz="2800" b="0" i="1" smtClean="0">
                          <a:latin typeface="Cambria Math" charset="0"/>
                        </a:rPr>
                        <m:t>𝑡</m:t>
                      </m:r>
                      <m:r>
                        <a:rPr lang="en-AU" sz="2800" b="0" i="1" smtClean="0">
                          <a:latin typeface="Cambria Math" charset="0"/>
                        </a:rPr>
                        <m:t>+</m:t>
                      </m:r>
                      <m:r>
                        <a:rPr lang="en-AU" sz="2800" b="0" i="1" smtClean="0">
                          <a:latin typeface="Cambria Math" charset="0"/>
                        </a:rPr>
                        <m:t>𝐶</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6310186" y="5441414"/>
                <a:ext cx="4244175" cy="806631"/>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029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561916" y="2120849"/>
                <a:ext cx="3500830" cy="8066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2</m:t>
                          </m:r>
                        </m:den>
                      </m:f>
                      <m:func>
                        <m:funcPr>
                          <m:ctrlPr>
                            <a:rPr lang="en-AU" sz="2800" b="0" i="1" smtClean="0">
                              <a:latin typeface="Cambria Math" charset="0"/>
                            </a:rPr>
                          </m:ctrlPr>
                        </m:funcPr>
                        <m:fName>
                          <m:r>
                            <m:rPr>
                              <m:sty m:val="p"/>
                            </m:rPr>
                            <a:rPr lang="en-AU" sz="2800" b="0" i="0" smtClean="0">
                              <a:latin typeface="Cambria Math" charset="0"/>
                            </a:rPr>
                            <m:t>ln</m:t>
                          </m:r>
                        </m:fName>
                        <m:e>
                          <m:r>
                            <a:rPr lang="en-AU" sz="2800" b="0" i="1" smtClean="0">
                              <a:latin typeface="Cambria Math" charset="0"/>
                            </a:rPr>
                            <m:t>|6−2</m:t>
                          </m:r>
                          <m:r>
                            <a:rPr lang="en-AU" sz="2800" b="0" i="1" smtClean="0">
                              <a:latin typeface="Cambria Math" charset="0"/>
                            </a:rPr>
                            <m:t>𝐼</m:t>
                          </m:r>
                          <m:r>
                            <a:rPr lang="en-AU" sz="2800" b="0" i="1" smtClean="0">
                              <a:latin typeface="Cambria Math" charset="0"/>
                            </a:rPr>
                            <m:t>|</m:t>
                          </m:r>
                        </m:e>
                      </m:func>
                      <m:r>
                        <a:rPr lang="en-AU" sz="2800" b="0" i="1" smtClean="0">
                          <a:latin typeface="Cambria Math" charset="0"/>
                        </a:rPr>
                        <m:t>=</m:t>
                      </m:r>
                      <m:r>
                        <a:rPr lang="en-AU" sz="2800" b="0" i="1" smtClean="0">
                          <a:latin typeface="Cambria Math" charset="0"/>
                        </a:rPr>
                        <m:t>𝑡</m:t>
                      </m:r>
                      <m:r>
                        <a:rPr lang="en-AU" sz="2800" b="0" i="1" smtClean="0">
                          <a:latin typeface="Cambria Math" charset="0"/>
                        </a:rPr>
                        <m:t>+</m:t>
                      </m:r>
                      <m:r>
                        <a:rPr lang="en-AU" sz="2800" b="0" i="1" smtClean="0">
                          <a:latin typeface="Cambria Math" charset="0"/>
                        </a:rPr>
                        <m:t>𝐶</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1561916" y="2120849"/>
                <a:ext cx="3500830" cy="80663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097280" y="3134821"/>
                <a:ext cx="385285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unc>
                        <m:funcPr>
                          <m:ctrlPr>
                            <a:rPr lang="en-AU" sz="2800" b="0" i="1" smtClean="0">
                              <a:latin typeface="Cambria Math" charset="0"/>
                            </a:rPr>
                          </m:ctrlPr>
                        </m:funcPr>
                        <m:fName>
                          <m:r>
                            <m:rPr>
                              <m:sty m:val="p"/>
                            </m:rPr>
                            <a:rPr lang="en-AU" sz="2800" b="0" i="0" smtClean="0">
                              <a:latin typeface="Cambria Math" charset="0"/>
                            </a:rPr>
                            <m:t>ln</m:t>
                          </m:r>
                        </m:fName>
                        <m:e>
                          <m:r>
                            <a:rPr lang="en-AU" sz="2800" b="0" i="1" smtClean="0">
                              <a:latin typeface="Cambria Math" charset="0"/>
                            </a:rPr>
                            <m:t>|6−2</m:t>
                          </m:r>
                          <m:r>
                            <a:rPr lang="en-AU" sz="2800" b="0" i="1" smtClean="0">
                              <a:latin typeface="Cambria Math" charset="0"/>
                            </a:rPr>
                            <m:t>𝐼</m:t>
                          </m:r>
                          <m:r>
                            <a:rPr lang="en-AU" sz="2800" b="0" i="1" smtClean="0">
                              <a:latin typeface="Cambria Math" charset="0"/>
                            </a:rPr>
                            <m:t>|</m:t>
                          </m:r>
                        </m:e>
                      </m:func>
                      <m:r>
                        <a:rPr lang="en-AU" sz="2800" b="0" i="1" smtClean="0">
                          <a:latin typeface="Cambria Math" charset="0"/>
                        </a:rPr>
                        <m:t>=−2</m:t>
                      </m:r>
                      <m:r>
                        <a:rPr lang="en-AU" sz="2800" b="0" i="1" smtClean="0">
                          <a:latin typeface="Cambria Math" charset="0"/>
                        </a:rPr>
                        <m:t>𝑡</m:t>
                      </m:r>
                      <m:r>
                        <a:rPr lang="en-AU" sz="2800" b="0" i="1" smtClean="0">
                          <a:latin typeface="Cambria Math" charset="0"/>
                        </a:rPr>
                        <m:t>+</m:t>
                      </m:r>
                      <m:r>
                        <a:rPr lang="en-AU" sz="2800" b="0" i="1" smtClean="0">
                          <a:latin typeface="Cambria Math" charset="0"/>
                        </a:rPr>
                        <m:t>𝐶</m:t>
                      </m:r>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097280" y="3134821"/>
                <a:ext cx="3852850"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97280" y="3805980"/>
                <a:ext cx="5912965" cy="4322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⇔6−2</m:t>
                      </m:r>
                      <m:r>
                        <a:rPr lang="en-AU" sz="2800" b="0" i="1" smtClean="0">
                          <a:latin typeface="Cambria Math" charset="0"/>
                        </a:rPr>
                        <m:t>𝐼</m:t>
                      </m:r>
                      <m:r>
                        <a:rPr lang="en-AU" sz="2800" b="0" i="1" smtClean="0">
                          <a:latin typeface="Cambria Math" charset="0"/>
                        </a:rPr>
                        <m:t>=</m:t>
                      </m:r>
                      <m:sSup>
                        <m:sSupPr>
                          <m:ctrlPr>
                            <a:rPr lang="en-AU" sz="2800" b="0" i="1" smtClean="0">
                              <a:latin typeface="Cambria Math" charset="0"/>
                            </a:rPr>
                          </m:ctrlPr>
                        </m:sSupPr>
                        <m:e>
                          <m:r>
                            <a:rPr lang="en-AU" sz="2800" b="0" i="1" smtClean="0">
                              <a:latin typeface="Cambria Math" charset="0"/>
                            </a:rPr>
                            <m:t>𝑒</m:t>
                          </m:r>
                        </m:e>
                        <m:sup>
                          <m:r>
                            <a:rPr lang="en-AU" sz="2800" i="1">
                              <a:latin typeface="Cambria Math" charset="0"/>
                            </a:rPr>
                            <m:t>−2</m:t>
                          </m:r>
                          <m:r>
                            <a:rPr lang="en-AU" sz="2800" i="1">
                              <a:latin typeface="Cambria Math" charset="0"/>
                            </a:rPr>
                            <m:t>𝑡</m:t>
                          </m:r>
                          <m:r>
                            <a:rPr lang="en-AU" sz="2800" b="0" i="1" smtClean="0">
                              <a:latin typeface="Cambria Math" charset="0"/>
                            </a:rPr>
                            <m:t>+</m:t>
                          </m:r>
                          <m:r>
                            <a:rPr lang="en-AU" sz="2800" b="0" i="1" smtClean="0">
                              <a:latin typeface="Cambria Math" charset="0"/>
                            </a:rPr>
                            <m:t>𝐶</m:t>
                          </m:r>
                        </m:sup>
                      </m:sSup>
                      <m:r>
                        <a:rPr lang="en-AU" sz="2800" b="0" i="1" smtClean="0">
                          <a:latin typeface="Cambria Math" charset="0"/>
                        </a:rPr>
                        <m:t>=</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−2</m:t>
                          </m:r>
                          <m:r>
                            <a:rPr lang="en-AU" sz="2800" b="0" i="1" smtClean="0">
                              <a:latin typeface="Cambria Math" charset="0"/>
                            </a:rPr>
                            <m:t>𝑡</m:t>
                          </m:r>
                        </m:sup>
                      </m:sSup>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𝐶</m:t>
                          </m:r>
                        </m:sup>
                      </m:sSup>
                      <m:r>
                        <a:rPr lang="en-AU" sz="2800" b="0" i="1" smtClean="0">
                          <a:latin typeface="Cambria Math" charset="0"/>
                        </a:rPr>
                        <m:t>=</m:t>
                      </m:r>
                      <m:r>
                        <a:rPr lang="en-AU" sz="2800" b="0" i="1" smtClean="0">
                          <a:latin typeface="Cambria Math" charset="0"/>
                        </a:rPr>
                        <m:t>𝑘</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−2</m:t>
                          </m:r>
                          <m:r>
                            <a:rPr lang="en-AU" sz="2800" b="0" i="1" smtClean="0">
                              <a:latin typeface="Cambria Math" charset="0"/>
                            </a:rPr>
                            <m:t>𝑡</m:t>
                          </m:r>
                        </m:sup>
                      </m:sSup>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1097280" y="3805980"/>
                <a:ext cx="5912965" cy="43229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097280" y="4532282"/>
                <a:ext cx="314772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⇔−2</m:t>
                      </m:r>
                      <m:r>
                        <a:rPr lang="en-AU" sz="2800" b="0" i="1" smtClean="0">
                          <a:latin typeface="Cambria Math" charset="0"/>
                        </a:rPr>
                        <m:t>𝐼</m:t>
                      </m:r>
                      <m:r>
                        <a:rPr lang="en-AU" sz="2800" b="0" i="1" smtClean="0">
                          <a:latin typeface="Cambria Math" charset="0"/>
                        </a:rPr>
                        <m:t>=</m:t>
                      </m:r>
                      <m:r>
                        <a:rPr lang="en-AU" sz="2800" b="0" i="1" smtClean="0">
                          <a:latin typeface="Cambria Math" charset="0"/>
                        </a:rPr>
                        <m:t>𝑘</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−2</m:t>
                          </m:r>
                          <m:r>
                            <a:rPr lang="en-AU" sz="2800" b="0" i="1" smtClean="0">
                              <a:latin typeface="Cambria Math" charset="0"/>
                            </a:rPr>
                            <m:t>𝑡</m:t>
                          </m:r>
                        </m:sup>
                      </m:sSup>
                      <m:r>
                        <a:rPr lang="en-AU" sz="2800" b="0" i="1" smtClean="0">
                          <a:latin typeface="Cambria Math" charset="0"/>
                        </a:rPr>
                        <m:t>−6</m:t>
                      </m:r>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1097280" y="4532282"/>
                <a:ext cx="3147721"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097279" y="5218455"/>
                <a:ext cx="268124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r>
                        <a:rPr lang="en-AU" sz="2800" b="0" i="1" smtClean="0">
                          <a:latin typeface="Cambria Math" charset="0"/>
                        </a:rPr>
                        <m:t>𝐼</m:t>
                      </m:r>
                      <m:r>
                        <a:rPr lang="en-AU" sz="2800" b="0" i="1" smtClean="0">
                          <a:latin typeface="Cambria Math" charset="0"/>
                        </a:rPr>
                        <m:t>=3−</m:t>
                      </m:r>
                      <m:r>
                        <a:rPr lang="en-AU" sz="2800" b="0" i="1" smtClean="0">
                          <a:latin typeface="Cambria Math" charset="0"/>
                        </a:rPr>
                        <m:t>𝑘</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−2</m:t>
                          </m:r>
                          <m:r>
                            <a:rPr lang="en-AU" sz="2800" b="0" i="1" smtClean="0">
                              <a:latin typeface="Cambria Math" charset="0"/>
                            </a:rPr>
                            <m:t>𝑡</m:t>
                          </m:r>
                        </m:sup>
                      </m:sSup>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1097279" y="5218455"/>
                <a:ext cx="2681247"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229600" y="471704"/>
                <a:ext cx="3536415" cy="923330"/>
              </a:xfrm>
              <a:prstGeom prst="rect">
                <a:avLst/>
              </a:prstGeom>
              <a:noFill/>
              <a:ln w="28575">
                <a:solidFill>
                  <a:srgbClr val="C00000"/>
                </a:solidFill>
              </a:ln>
            </p:spPr>
            <p:txBody>
              <a:bodyPr wrap="square" rtlCol="0">
                <a:spAutoFit/>
              </a:bodyPr>
              <a:lstStyle/>
              <a:p>
                <a:pPr algn="ctr"/>
                <a:r>
                  <a:rPr lang="en-AU" dirty="0" smtClean="0"/>
                  <a:t>We know that when </a:t>
                </a:r>
                <a14:m>
                  <m:oMath xmlns:m="http://schemas.openxmlformats.org/officeDocument/2006/math">
                    <m:r>
                      <a:rPr lang="en-AU" i="1" dirty="0" smtClean="0">
                        <a:latin typeface="Cambria Math" charset="0"/>
                      </a:rPr>
                      <m:t>𝑡</m:t>
                    </m:r>
                    <m:r>
                      <a:rPr lang="en-AU" i="1" dirty="0" smtClean="0">
                        <a:latin typeface="Cambria Math" charset="0"/>
                      </a:rPr>
                      <m:t>=0</m:t>
                    </m:r>
                  </m:oMath>
                </a14:m>
                <a:r>
                  <a:rPr lang="en-AU" dirty="0" smtClean="0"/>
                  <a:t>, </a:t>
                </a:r>
                <a14:m>
                  <m:oMath xmlns:m="http://schemas.openxmlformats.org/officeDocument/2006/math">
                    <m:r>
                      <a:rPr lang="en-AU" i="1" dirty="0" smtClean="0">
                        <a:latin typeface="Cambria Math" charset="0"/>
                      </a:rPr>
                      <m:t>𝐼</m:t>
                    </m:r>
                    <m:r>
                      <a:rPr lang="en-AU" i="1" dirty="0" smtClean="0">
                        <a:latin typeface="Cambria Math" charset="0"/>
                      </a:rPr>
                      <m:t>=0</m:t>
                    </m:r>
                  </m:oMath>
                </a14:m>
                <a:r>
                  <a:rPr lang="en-AU" dirty="0" smtClean="0"/>
                  <a:t>, so we can substitute that point to find </a:t>
                </a:r>
                <a14:m>
                  <m:oMath xmlns:m="http://schemas.openxmlformats.org/officeDocument/2006/math">
                    <m:r>
                      <a:rPr lang="en-AU" i="1" dirty="0" smtClean="0">
                        <a:latin typeface="Cambria Math" charset="0"/>
                      </a:rPr>
                      <m:t>𝑘</m:t>
                    </m:r>
                  </m:oMath>
                </a14:m>
                <a:r>
                  <a:rPr lang="en-AU" dirty="0" smtClean="0"/>
                  <a:t>.</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8229600" y="471704"/>
                <a:ext cx="3536415" cy="923330"/>
              </a:xfrm>
              <a:prstGeom prst="rect">
                <a:avLst/>
              </a:prstGeom>
              <a:blipFill rotWithShape="0">
                <a:blip r:embed="rId7"/>
                <a:stretch>
                  <a:fillRect t="-1911" b="-7006"/>
                </a:stretch>
              </a:blipFill>
              <a:ln w="28575">
                <a:solidFill>
                  <a:srgbClr val="C0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9050302" y="2120849"/>
                <a:ext cx="255659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0</m:t>
                      </m:r>
                      <m:r>
                        <a:rPr lang="en-AU" sz="2800" b="0" i="1" smtClean="0">
                          <a:latin typeface="Cambria Math" charset="0"/>
                        </a:rPr>
                        <m:t>=3−</m:t>
                      </m:r>
                      <m:r>
                        <a:rPr lang="en-AU" sz="2800" b="0" i="1" smtClean="0">
                          <a:latin typeface="Cambria Math" charset="0"/>
                        </a:rPr>
                        <m:t>𝑘</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−2×0</m:t>
                          </m:r>
                        </m:sup>
                      </m:sSup>
                    </m:oMath>
                  </m:oMathPara>
                </a14:m>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9050302" y="2120849"/>
                <a:ext cx="2556597"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657182" y="2703934"/>
                <a:ext cx="241912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⇔0</m:t>
                      </m:r>
                      <m:r>
                        <a:rPr lang="en-AU" sz="2800" b="0" i="1" smtClean="0">
                          <a:latin typeface="Cambria Math" charset="0"/>
                        </a:rPr>
                        <m:t>=3−</m:t>
                      </m:r>
                      <m:r>
                        <a:rPr lang="en-AU" sz="2800" b="0" i="1" smtClean="0">
                          <a:latin typeface="Cambria Math" charset="0"/>
                        </a:rPr>
                        <m:t>𝑘</m:t>
                      </m:r>
                      <m:sSup>
                        <m:sSupPr>
                          <m:ctrlPr>
                            <a:rPr lang="en-AU" sz="2800" b="0" i="1" smtClean="0">
                              <a:latin typeface="Cambria Math" charset="0"/>
                            </a:rPr>
                          </m:ctrlPr>
                        </m:sSupPr>
                        <m:e>
                          <m:r>
                            <a:rPr lang="en-AU" sz="2800" b="0" i="1" smtClean="0">
                              <a:latin typeface="Cambria Math" charset="0"/>
                            </a:rPr>
                            <m:t>𝑒</m:t>
                          </m:r>
                        </m:e>
                        <m:sup>
                          <m:r>
                            <a:rPr lang="en-AU" sz="2800" b="0" i="1" smtClean="0">
                              <a:latin typeface="Cambria Math" charset="0"/>
                            </a:rPr>
                            <m:t>0</m:t>
                          </m:r>
                        </m:sup>
                      </m:sSup>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8657182" y="2703934"/>
                <a:ext cx="2419124"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8657182" y="3250189"/>
                <a:ext cx="205473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⇔0</m:t>
                      </m:r>
                      <m:r>
                        <a:rPr lang="en-AU" sz="2800" b="0" i="1" smtClean="0">
                          <a:latin typeface="Cambria Math" charset="0"/>
                        </a:rPr>
                        <m:t>=3−</m:t>
                      </m:r>
                      <m:r>
                        <a:rPr lang="en-AU" sz="2800" b="0" i="1" smtClean="0">
                          <a:latin typeface="Cambria Math" charset="0"/>
                        </a:rPr>
                        <m:t>𝑘</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8657182" y="3250189"/>
                <a:ext cx="2054730"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657182" y="3807391"/>
                <a:ext cx="142872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r>
                        <a:rPr lang="en-AU" sz="2800" b="0" i="1" smtClean="0">
                          <a:latin typeface="Cambria Math" charset="0"/>
                        </a:rPr>
                        <m:t>𝑘</m:t>
                      </m:r>
                      <m:r>
                        <a:rPr lang="en-AU" sz="2800" b="0" i="1" smtClean="0">
                          <a:latin typeface="Cambria Math" charset="0"/>
                        </a:rPr>
                        <m:t>=3</m:t>
                      </m:r>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8657182" y="3807391"/>
                <a:ext cx="1428724"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645224" y="5018399"/>
                <a:ext cx="4240456" cy="8309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5400" b="0" i="1" smtClean="0">
                          <a:latin typeface="Cambria Math" charset="0"/>
                        </a:rPr>
                        <m:t>𝐼</m:t>
                      </m:r>
                      <m:r>
                        <a:rPr lang="en-AU" sz="5400" b="0" i="1" smtClean="0">
                          <a:latin typeface="Cambria Math" charset="0"/>
                        </a:rPr>
                        <m:t>=3−3</m:t>
                      </m:r>
                      <m:sSup>
                        <m:sSupPr>
                          <m:ctrlPr>
                            <a:rPr lang="en-AU" sz="5400" b="0" i="1" smtClean="0">
                              <a:latin typeface="Cambria Math" charset="0"/>
                            </a:rPr>
                          </m:ctrlPr>
                        </m:sSupPr>
                        <m:e>
                          <m:r>
                            <a:rPr lang="en-AU" sz="5400" b="0" i="1" smtClean="0">
                              <a:latin typeface="Cambria Math" charset="0"/>
                            </a:rPr>
                            <m:t>𝑒</m:t>
                          </m:r>
                        </m:e>
                        <m:sup>
                          <m:r>
                            <a:rPr lang="en-AU" sz="5400" b="0" i="1" smtClean="0">
                              <a:latin typeface="Cambria Math" charset="0"/>
                            </a:rPr>
                            <m:t>−2</m:t>
                          </m:r>
                          <m:r>
                            <a:rPr lang="en-AU" sz="5400" b="0" i="1" smtClean="0">
                              <a:latin typeface="Cambria Math" charset="0"/>
                            </a:rPr>
                            <m:t>𝑡</m:t>
                          </m:r>
                        </m:sup>
                      </m:sSup>
                    </m:oMath>
                  </m:oMathPara>
                </a14:m>
                <a:endParaRPr lang="en-US" sz="5400" dirty="0"/>
              </a:p>
            </p:txBody>
          </p:sp>
        </mc:Choice>
        <mc:Fallback>
          <p:sp>
            <p:nvSpPr>
              <p:cNvPr id="15" name="TextBox 14"/>
              <p:cNvSpPr txBox="1">
                <a:spLocks noRot="1" noChangeAspect="1" noMove="1" noResize="1" noEditPoints="1" noAdjustHandles="1" noChangeArrowheads="1" noChangeShapeType="1" noTextEdit="1"/>
              </p:cNvSpPr>
              <p:nvPr/>
            </p:nvSpPr>
            <p:spPr>
              <a:xfrm>
                <a:off x="6645224" y="5018399"/>
                <a:ext cx="4240456" cy="830997"/>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93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1" animBg="1"/>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Factors</a:t>
            </a:r>
            <a:endParaRPr lang="en-US" dirty="0"/>
          </a:p>
        </p:txBody>
      </p:sp>
      <p:sp>
        <p:nvSpPr>
          <p:cNvPr id="3" name="Content Placeholder 2"/>
          <p:cNvSpPr>
            <a:spLocks noGrp="1"/>
          </p:cNvSpPr>
          <p:nvPr>
            <p:ph idx="1"/>
          </p:nvPr>
        </p:nvSpPr>
        <p:spPr>
          <a:xfrm>
            <a:off x="1097280" y="2022230"/>
            <a:ext cx="10058400" cy="3846863"/>
          </a:xfrm>
        </p:spPr>
        <p:txBody>
          <a:bodyPr>
            <a:normAutofit/>
          </a:bodyPr>
          <a:lstStyle/>
          <a:p>
            <a:r>
              <a:rPr lang="en-US" sz="2800" dirty="0" smtClean="0"/>
              <a:t>Sometimes we get stuck with an equation that we can’t separate. When we get this, we need to find some way to make it work by multiplying by the same factor on both sides of the equation.</a:t>
            </a:r>
          </a:p>
          <a:p>
            <a:endParaRPr lang="en-US" sz="2800" dirty="0"/>
          </a:p>
          <a:p>
            <a:r>
              <a:rPr lang="en-US" sz="2800" dirty="0" smtClean="0"/>
              <a:t>What do we multiply by? It’s called the ”integrating factor”, and takes a particular form which we will see on the next slide.</a:t>
            </a:r>
            <a:endParaRPr lang="en-US" sz="2800" dirty="0"/>
          </a:p>
        </p:txBody>
      </p:sp>
    </p:spTree>
    <p:extLst>
      <p:ext uri="{BB962C8B-B14F-4D97-AF65-F5344CB8AC3E}">
        <p14:creationId xmlns:p14="http://schemas.microsoft.com/office/powerpoint/2010/main" val="1574870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Factors</a:t>
            </a:r>
            <a:endParaRPr lang="en-US" dirty="0"/>
          </a:p>
        </p:txBody>
      </p:sp>
      <p:sp>
        <p:nvSpPr>
          <p:cNvPr id="3" name="Content Placeholder 2"/>
          <p:cNvSpPr>
            <a:spLocks noGrp="1"/>
          </p:cNvSpPr>
          <p:nvPr>
            <p:ph idx="1"/>
          </p:nvPr>
        </p:nvSpPr>
        <p:spPr/>
        <p:txBody>
          <a:bodyPr>
            <a:normAutofit/>
          </a:bodyPr>
          <a:lstStyle/>
          <a:p>
            <a:r>
              <a:rPr lang="en-US" sz="2800" dirty="0" smtClean="0"/>
              <a:t>Given an inseparable differential equation in the form</a:t>
            </a:r>
          </a:p>
          <a:p>
            <a:endParaRPr lang="en-US" sz="2800" dirty="0" smtClean="0"/>
          </a:p>
          <a:p>
            <a:endParaRPr lang="en-US" sz="2800" dirty="0"/>
          </a:p>
          <a:p>
            <a:r>
              <a:rPr lang="en-US" sz="2800" dirty="0" smtClean="0"/>
              <a:t>the integrating factor is </a:t>
            </a:r>
          </a:p>
          <a:p>
            <a:endParaRPr lang="en-US" sz="2800" dirty="0"/>
          </a:p>
          <a:p>
            <a:endParaRPr lang="en-US" sz="2800" dirty="0" smtClean="0"/>
          </a:p>
          <a:p>
            <a:r>
              <a:rPr lang="en-US" sz="2800" dirty="0" smtClean="0"/>
              <a:t>But why does that work?</a:t>
            </a:r>
            <a:endParaRPr lang="en-US" sz="2800" dirty="0"/>
          </a:p>
        </p:txBody>
      </p:sp>
      <mc:AlternateContent xmlns:mc="http://schemas.openxmlformats.org/markup-compatibility/2006">
        <mc:Choice xmlns:a14="http://schemas.microsoft.com/office/drawing/2010/main" Requires="a14">
          <p:sp>
            <p:nvSpPr>
              <p:cNvPr id="4" name="TextBox 3"/>
              <p:cNvSpPr txBox="1"/>
              <p:nvPr/>
            </p:nvSpPr>
            <p:spPr>
              <a:xfrm>
                <a:off x="4623087" y="2497015"/>
                <a:ext cx="3006785"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sz="2800" b="0" i="1" smtClean="0">
                              <a:latin typeface="Cambria Math" charset="0"/>
                            </a:rPr>
                          </m:ctrlPr>
                        </m:fPr>
                        <m:num>
                          <m:r>
                            <a:rPr lang="en-AU" sz="2800" b="0" i="1" smtClean="0">
                              <a:latin typeface="Cambria Math" charset="0"/>
                            </a:rPr>
                            <m:t>𝑑𝑦</m:t>
                          </m:r>
                        </m:num>
                        <m:den>
                          <m:r>
                            <a:rPr lang="en-AU" sz="2800" b="0" i="1" smtClean="0">
                              <a:latin typeface="Cambria Math" charset="0"/>
                            </a:rPr>
                            <m:t>𝑑𝑥</m:t>
                          </m:r>
                        </m:den>
                      </m:f>
                      <m:r>
                        <a:rPr lang="en-AU" sz="2800" b="0" i="1" smtClean="0">
                          <a:latin typeface="Cambria Math" charset="0"/>
                        </a:rPr>
                        <m:t>+</m:t>
                      </m:r>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𝑦</m:t>
                      </m:r>
                      <m:r>
                        <a:rPr lang="en-AU" sz="2800" b="0" i="1" smtClean="0">
                          <a:latin typeface="Cambria Math" charset="0"/>
                        </a:rPr>
                        <m:t>=</m:t>
                      </m:r>
                      <m:r>
                        <a:rPr lang="en-AU" sz="2800" b="0" i="1" smtClean="0">
                          <a:latin typeface="Cambria Math" charset="0"/>
                        </a:rPr>
                        <m:t>𝑞</m:t>
                      </m:r>
                      <m:r>
                        <a:rPr lang="en-AU" sz="2800" b="0" i="1" smtClean="0">
                          <a:latin typeface="Cambria Math" charset="0"/>
                        </a:rPr>
                        <m:t>(</m:t>
                      </m:r>
                      <m:r>
                        <a:rPr lang="en-AU" sz="2800" b="0" i="1" smtClean="0">
                          <a:latin typeface="Cambria Math" charset="0"/>
                        </a:rPr>
                        <m:t>𝑥</m:t>
                      </m:r>
                      <m:r>
                        <a:rPr lang="en-AU" sz="2800" b="0" i="1" smtClean="0">
                          <a:latin typeface="Cambria Math" charset="0"/>
                        </a:rPr>
                        <m:t>)</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4623087" y="2497015"/>
                <a:ext cx="3006785" cy="81804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623087" y="4271315"/>
                <a:ext cx="2713500" cy="6415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3600" b="0" i="1" smtClean="0">
                          <a:latin typeface="Cambria Math" charset="0"/>
                        </a:rPr>
                        <m:t>𝜇</m:t>
                      </m:r>
                      <m:r>
                        <a:rPr lang="en-AU" sz="3600" b="0" i="1" smtClean="0">
                          <a:latin typeface="Cambria Math" charset="0"/>
                        </a:rPr>
                        <m:t>=</m:t>
                      </m:r>
                      <m:sSup>
                        <m:sSupPr>
                          <m:ctrlPr>
                            <a:rPr lang="en-AU" sz="3600" b="0" i="1" smtClean="0">
                              <a:latin typeface="Cambria Math" charset="0"/>
                            </a:rPr>
                          </m:ctrlPr>
                        </m:sSupPr>
                        <m:e>
                          <m:r>
                            <a:rPr lang="en-AU" sz="3600" b="0" i="1" smtClean="0">
                              <a:latin typeface="Cambria Math" charset="0"/>
                            </a:rPr>
                            <m:t>𝑒</m:t>
                          </m:r>
                        </m:e>
                        <m:sup>
                          <m:nary>
                            <m:naryPr>
                              <m:subHide m:val="on"/>
                              <m:supHide m:val="on"/>
                              <m:ctrlPr>
                                <a:rPr lang="en-AU" sz="3600" b="0" i="1" smtClean="0">
                                  <a:latin typeface="Cambria Math" charset="0"/>
                                </a:rPr>
                              </m:ctrlPr>
                            </m:naryPr>
                            <m:sub/>
                            <m:sup/>
                            <m:e>
                              <m:r>
                                <a:rPr lang="en-AU" sz="3600" b="0" i="1" smtClean="0">
                                  <a:latin typeface="Cambria Math" charset="0"/>
                                </a:rPr>
                                <m:t>𝑝</m:t>
                              </m:r>
                              <m:d>
                                <m:dPr>
                                  <m:ctrlPr>
                                    <a:rPr lang="en-AU" sz="3600" b="0" i="1" smtClean="0">
                                      <a:latin typeface="Cambria Math" charset="0"/>
                                    </a:rPr>
                                  </m:ctrlPr>
                                </m:dPr>
                                <m:e>
                                  <m:r>
                                    <a:rPr lang="en-AU" sz="3600" b="0" i="1" smtClean="0">
                                      <a:latin typeface="Cambria Math" charset="0"/>
                                    </a:rPr>
                                    <m:t>𝑥</m:t>
                                  </m:r>
                                </m:e>
                              </m:d>
                              <m:r>
                                <a:rPr lang="en-AU" sz="3600" b="0" i="1" smtClean="0">
                                  <a:latin typeface="Cambria Math" charset="0"/>
                                </a:rPr>
                                <m:t>.</m:t>
                              </m:r>
                              <m:r>
                                <a:rPr lang="en-AU" sz="3600" b="0" i="1" smtClean="0">
                                  <a:latin typeface="Cambria Math" charset="0"/>
                                </a:rPr>
                                <m:t>𝑑𝑥</m:t>
                              </m:r>
                            </m:e>
                          </m:nary>
                        </m:sup>
                      </m:sSup>
                    </m:oMath>
                  </m:oMathPara>
                </a14:m>
                <a:endParaRPr lang="en-US" sz="3600" dirty="0"/>
              </a:p>
            </p:txBody>
          </p:sp>
        </mc:Choice>
        <mc:Fallback>
          <p:sp>
            <p:nvSpPr>
              <p:cNvPr id="5" name="TextBox 4"/>
              <p:cNvSpPr txBox="1">
                <a:spLocks noRot="1" noChangeAspect="1" noMove="1" noResize="1" noEditPoints="1" noAdjustHandles="1" noChangeArrowheads="1" noChangeShapeType="1" noTextEdit="1"/>
              </p:cNvSpPr>
              <p:nvPr/>
            </p:nvSpPr>
            <p:spPr>
              <a:xfrm>
                <a:off x="4623087" y="4271315"/>
                <a:ext cx="2713500" cy="64152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8229600" y="471704"/>
                <a:ext cx="3536415" cy="768287"/>
              </a:xfrm>
              <a:prstGeom prst="rect">
                <a:avLst/>
              </a:prstGeom>
              <a:noFill/>
              <a:ln w="28575">
                <a:solidFill>
                  <a:srgbClr val="C00000"/>
                </a:solidFill>
              </a:ln>
            </p:spPr>
            <p:txBody>
              <a:bodyPr wrap="square" rtlCol="0">
                <a:spAutoFit/>
              </a:bodyPr>
              <a:lstStyle/>
              <a:p>
                <a:pPr algn="ctr"/>
                <a:r>
                  <a:rPr lang="en-AU" dirty="0" smtClean="0"/>
                  <a:t>If the </a:t>
                </a:r>
                <a14:m>
                  <m:oMath xmlns:m="http://schemas.openxmlformats.org/officeDocument/2006/math">
                    <m:f>
                      <m:fPr>
                        <m:ctrlPr>
                          <a:rPr lang="en-AU" i="1" dirty="0" smtClean="0">
                            <a:latin typeface="Cambria Math" charset="0"/>
                          </a:rPr>
                        </m:ctrlPr>
                      </m:fPr>
                      <m:num>
                        <m:r>
                          <a:rPr lang="en-AU" i="1" dirty="0" smtClean="0">
                            <a:latin typeface="Cambria Math" charset="0"/>
                          </a:rPr>
                          <m:t>𝑑𝑦</m:t>
                        </m:r>
                      </m:num>
                      <m:den>
                        <m:r>
                          <a:rPr lang="en-AU" i="1" dirty="0" smtClean="0">
                            <a:latin typeface="Cambria Math" charset="0"/>
                          </a:rPr>
                          <m:t>𝑑𝑥</m:t>
                        </m:r>
                      </m:den>
                    </m:f>
                  </m:oMath>
                </a14:m>
                <a:r>
                  <a:rPr lang="en-AU" dirty="0" smtClean="0"/>
                  <a:t> is not on it’s own, divide through by whatever is in the way!</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8229600" y="471704"/>
                <a:ext cx="3536415" cy="768287"/>
              </a:xfrm>
              <a:prstGeom prst="rect">
                <a:avLst/>
              </a:prstGeom>
              <a:blipFill rotWithShape="0">
                <a:blip r:embed="rId4"/>
                <a:stretch>
                  <a:fillRect b="-9160"/>
                </a:stretch>
              </a:blipFill>
              <a:ln w="28575">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7168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Factors</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097280" y="2429543"/>
                <a:ext cx="955326"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sz="2800" b="0" i="1" smtClean="0">
                              <a:latin typeface="Cambria Math" charset="0"/>
                            </a:rPr>
                          </m:ctrlPr>
                        </m:fPr>
                        <m:num>
                          <m:r>
                            <a:rPr lang="en-AU" sz="2800" b="0" i="1" smtClean="0">
                              <a:latin typeface="Cambria Math" charset="0"/>
                            </a:rPr>
                            <m:t>𝑑</m:t>
                          </m:r>
                        </m:num>
                        <m:den>
                          <m:r>
                            <a:rPr lang="en-AU" sz="2800" b="0" i="1" smtClean="0">
                              <a:latin typeface="Cambria Math" charset="0"/>
                            </a:rPr>
                            <m:t>𝑑𝑥</m:t>
                          </m:r>
                        </m:den>
                      </m:f>
                      <m:r>
                        <a:rPr lang="en-AU" sz="2800" b="0" i="1" smtClean="0">
                          <a:latin typeface="Cambria Math" charset="0"/>
                        </a:rPr>
                        <m:t>𝜇</m:t>
                      </m:r>
                      <m:r>
                        <a:rPr lang="en-AU" sz="2800" b="0" i="1" smtClean="0">
                          <a:latin typeface="Cambria Math" charset="0"/>
                        </a:rPr>
                        <m:t>𝑦</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1097280" y="2429543"/>
                <a:ext cx="955326" cy="81804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1097280" y="1845734"/>
                <a:ext cx="10058400" cy="475435"/>
              </a:xfrm>
            </p:spPr>
            <p:txBody>
              <a:bodyPr>
                <a:normAutofit lnSpcReduction="10000"/>
              </a:bodyPr>
              <a:lstStyle/>
              <a:p>
                <a:r>
                  <a:rPr lang="en-US" sz="2800" dirty="0" smtClean="0"/>
                  <a:t>Consider the function </a:t>
                </a:r>
                <a14:m>
                  <m:oMath xmlns:m="http://schemas.openxmlformats.org/officeDocument/2006/math">
                    <m:r>
                      <a:rPr lang="en-US" sz="2800" i="1" dirty="0" smtClean="0">
                        <a:latin typeface="Cambria Math" charset="0"/>
                      </a:rPr>
                      <m:t>𝜇</m:t>
                    </m:r>
                    <m:r>
                      <a:rPr lang="en-US" sz="2800" i="1" dirty="0" smtClean="0">
                        <a:latin typeface="Cambria Math" charset="0"/>
                      </a:rPr>
                      <m:t>𝑦</m:t>
                    </m:r>
                  </m:oMath>
                </a14:m>
                <a:endParaRPr lang="en-US" sz="2800" dirty="0"/>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1097280" y="1845734"/>
                <a:ext cx="10058400" cy="475435"/>
              </a:xfrm>
              <a:blipFill rotWithShape="0">
                <a:blip r:embed="rId3"/>
                <a:stretch>
                  <a:fillRect l="-1212" t="-29487" b="-294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052606" y="2429543"/>
                <a:ext cx="2485104"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𝑑</m:t>
                          </m:r>
                        </m:num>
                        <m:den>
                          <m:r>
                            <a:rPr lang="en-AU" sz="2800" b="0" i="1" smtClean="0">
                              <a:latin typeface="Cambria Math" charset="0"/>
                            </a:rPr>
                            <m:t>𝑑𝑥</m:t>
                          </m:r>
                        </m:den>
                      </m:f>
                      <m:r>
                        <a:rPr lang="en-AU" sz="2800" b="0" i="1" smtClean="0">
                          <a:latin typeface="Cambria Math" charset="0"/>
                        </a:rPr>
                        <m:t>𝑦</m:t>
                      </m:r>
                      <m:sSup>
                        <m:sSupPr>
                          <m:ctrlPr>
                            <a:rPr lang="en-AU" sz="2800" b="0" i="1" smtClean="0">
                              <a:latin typeface="Cambria Math" charset="0"/>
                            </a:rPr>
                          </m:ctrlPr>
                        </m:sSupPr>
                        <m:e>
                          <m:r>
                            <a:rPr lang="en-AU" sz="2800" b="0" i="1" smtClean="0">
                              <a:latin typeface="Cambria Math" charset="0"/>
                            </a:rPr>
                            <m:t>𝑒</m:t>
                          </m:r>
                        </m:e>
                        <m:sup>
                          <m:nary>
                            <m:naryPr>
                              <m:subHide m:val="on"/>
                              <m:supHide m:val="on"/>
                              <m:ctrlPr>
                                <a:rPr lang="en-AU" sz="2800" b="0" i="1" smtClean="0">
                                  <a:latin typeface="Cambria Math" charset="0"/>
                                </a:rPr>
                              </m:ctrlPr>
                            </m:naryPr>
                            <m:sub/>
                            <m:sup/>
                            <m:e>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r>
                                <a:rPr lang="en-AU" sz="2800" b="0" i="1" smtClean="0">
                                  <a:latin typeface="Cambria Math" charset="0"/>
                                </a:rPr>
                                <m:t>𝑑𝑥</m:t>
                              </m:r>
                            </m:e>
                          </m:nary>
                        </m:sup>
                      </m:sSup>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052606" y="2429543"/>
                <a:ext cx="2485104" cy="81804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052606" y="3584561"/>
                <a:ext cx="503266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𝑑𝑦</m:t>
                          </m:r>
                        </m:num>
                        <m:den>
                          <m:r>
                            <a:rPr lang="en-AU" sz="2800" b="0" i="1" smtClean="0">
                              <a:latin typeface="Cambria Math" charset="0"/>
                            </a:rPr>
                            <m:t>𝑑𝑥</m:t>
                          </m:r>
                        </m:den>
                      </m:f>
                      <m:sSup>
                        <m:sSupPr>
                          <m:ctrlPr>
                            <a:rPr lang="en-AU" sz="2800" b="0" i="1" smtClean="0">
                              <a:latin typeface="Cambria Math" charset="0"/>
                            </a:rPr>
                          </m:ctrlPr>
                        </m:sSupPr>
                        <m:e>
                          <m:r>
                            <a:rPr lang="en-AU" sz="2800" b="0" i="1" smtClean="0">
                              <a:latin typeface="Cambria Math" charset="0"/>
                            </a:rPr>
                            <m:t>𝑒</m:t>
                          </m:r>
                        </m:e>
                        <m:sup>
                          <m:nary>
                            <m:naryPr>
                              <m:subHide m:val="on"/>
                              <m:supHide m:val="on"/>
                              <m:ctrlPr>
                                <a:rPr lang="en-AU" sz="2800" b="0" i="1" smtClean="0">
                                  <a:latin typeface="Cambria Math" charset="0"/>
                                </a:rPr>
                              </m:ctrlPr>
                            </m:naryPr>
                            <m:sub/>
                            <m:sup/>
                            <m:e>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r>
                                <a:rPr lang="en-AU" sz="2800" b="0" i="1" smtClean="0">
                                  <a:latin typeface="Cambria Math" charset="0"/>
                                </a:rPr>
                                <m:t>𝑑𝑥</m:t>
                              </m:r>
                            </m:e>
                          </m:nary>
                        </m:sup>
                      </m:sSup>
                      <m:r>
                        <a:rPr lang="en-AU" sz="2800" b="0" i="1" smtClean="0">
                          <a:latin typeface="Cambria Math" charset="0"/>
                        </a:rPr>
                        <m:t>+</m:t>
                      </m:r>
                      <m:r>
                        <a:rPr lang="en-AU" sz="2800" b="0" i="1" smtClean="0">
                          <a:latin typeface="Cambria Math" charset="0"/>
                        </a:rPr>
                        <m:t>𝑦𝑝</m:t>
                      </m:r>
                      <m:d>
                        <m:dPr>
                          <m:ctrlPr>
                            <a:rPr lang="en-AU" sz="2800" b="0" i="1" smtClean="0">
                              <a:latin typeface="Cambria Math" charset="0"/>
                            </a:rPr>
                          </m:ctrlPr>
                        </m:dPr>
                        <m:e>
                          <m:r>
                            <a:rPr lang="en-AU" sz="2800" b="0" i="1" smtClean="0">
                              <a:latin typeface="Cambria Math" charset="0"/>
                            </a:rPr>
                            <m:t>𝑥</m:t>
                          </m:r>
                        </m:e>
                      </m:d>
                      <m:sSup>
                        <m:sSupPr>
                          <m:ctrlPr>
                            <a:rPr lang="en-AU" sz="2800" b="0" i="1" smtClean="0">
                              <a:latin typeface="Cambria Math" charset="0"/>
                            </a:rPr>
                          </m:ctrlPr>
                        </m:sSupPr>
                        <m:e>
                          <m:r>
                            <a:rPr lang="en-AU" sz="2800" b="0" i="1" smtClean="0">
                              <a:latin typeface="Cambria Math" charset="0"/>
                            </a:rPr>
                            <m:t>𝑒</m:t>
                          </m:r>
                        </m:e>
                        <m:sup>
                          <m:nary>
                            <m:naryPr>
                              <m:subHide m:val="on"/>
                              <m:supHide m:val="on"/>
                              <m:ctrlPr>
                                <a:rPr lang="en-AU" sz="2800" b="0" i="1" smtClean="0">
                                  <a:latin typeface="Cambria Math" charset="0"/>
                                </a:rPr>
                              </m:ctrlPr>
                            </m:naryPr>
                            <m:sub/>
                            <m:sup/>
                            <m:e>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r>
                                <a:rPr lang="en-AU" sz="2800" b="0" i="1" smtClean="0">
                                  <a:latin typeface="Cambria Math" charset="0"/>
                                </a:rPr>
                                <m:t>𝑑𝑥</m:t>
                              </m:r>
                            </m:e>
                          </m:nary>
                        </m:sup>
                      </m:sSup>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052606" y="3584561"/>
                <a:ext cx="5032660" cy="81804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052606" y="4631371"/>
                <a:ext cx="2669577"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𝑑𝑦</m:t>
                          </m:r>
                        </m:num>
                        <m:den>
                          <m:r>
                            <a:rPr lang="en-AU" sz="2800" b="0" i="1" smtClean="0">
                              <a:latin typeface="Cambria Math" charset="0"/>
                            </a:rPr>
                            <m:t>𝑑𝑥</m:t>
                          </m:r>
                        </m:den>
                      </m:f>
                      <m:r>
                        <a:rPr lang="en-AU" sz="2800" b="0" i="1" smtClean="0">
                          <a:latin typeface="Cambria Math" charset="0"/>
                        </a:rPr>
                        <m:t>𝜇</m:t>
                      </m:r>
                      <m:r>
                        <a:rPr lang="en-AU" sz="2800" b="0" i="1" smtClean="0">
                          <a:latin typeface="Cambria Math" charset="0"/>
                        </a:rPr>
                        <m:t>+</m:t>
                      </m:r>
                      <m:r>
                        <a:rPr lang="en-AU" sz="2800" b="0" i="1" smtClean="0">
                          <a:latin typeface="Cambria Math" charset="0"/>
                        </a:rPr>
                        <m:t>𝑦𝑝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𝜇</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2052606" y="4631371"/>
                <a:ext cx="2669577" cy="81804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757353" y="4517189"/>
                <a:ext cx="2900474" cy="11136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r>
                        <a:rPr lang="en-AU" sz="2800" b="0" i="1" smtClean="0">
                          <a:latin typeface="Cambria Math" charset="0"/>
                        </a:rPr>
                        <m:t>𝜇</m:t>
                      </m:r>
                      <m:d>
                        <m:dPr>
                          <m:ctrlPr>
                            <a:rPr lang="en-AU" sz="2800" b="0" i="1" smtClean="0">
                              <a:latin typeface="Cambria Math" charset="0"/>
                            </a:rPr>
                          </m:ctrlPr>
                        </m:dPr>
                        <m:e>
                          <m:f>
                            <m:fPr>
                              <m:ctrlPr>
                                <a:rPr lang="en-AU" sz="2800" b="0" i="1" smtClean="0">
                                  <a:latin typeface="Cambria Math" charset="0"/>
                                </a:rPr>
                              </m:ctrlPr>
                            </m:fPr>
                            <m:num>
                              <m:r>
                                <a:rPr lang="en-AU" sz="2800" b="0" i="1" smtClean="0">
                                  <a:latin typeface="Cambria Math" charset="0"/>
                                </a:rPr>
                                <m:t>𝑑𝑦</m:t>
                              </m:r>
                            </m:num>
                            <m:den>
                              <m:r>
                                <a:rPr lang="en-AU" sz="2800" b="0" i="1" smtClean="0">
                                  <a:latin typeface="Cambria Math" charset="0"/>
                                </a:rPr>
                                <m:t>𝑑𝑥</m:t>
                              </m:r>
                            </m:den>
                          </m:f>
                          <m:r>
                            <a:rPr lang="en-AU" sz="2800" b="0" i="1" smtClean="0">
                              <a:latin typeface="Cambria Math" charset="0"/>
                            </a:rPr>
                            <m:t>+</m:t>
                          </m:r>
                          <m:r>
                            <a:rPr lang="en-AU" sz="2800" b="0" i="1" smtClean="0">
                              <a:latin typeface="Cambria Math" charset="0"/>
                            </a:rPr>
                            <m:t>𝑦𝑝</m:t>
                          </m:r>
                          <m:d>
                            <m:dPr>
                              <m:ctrlPr>
                                <a:rPr lang="en-AU" sz="2800" b="0" i="1" smtClean="0">
                                  <a:latin typeface="Cambria Math" charset="0"/>
                                </a:rPr>
                              </m:ctrlPr>
                            </m:dPr>
                            <m:e>
                              <m:r>
                                <a:rPr lang="en-AU" sz="2800" b="0" i="1" smtClean="0">
                                  <a:latin typeface="Cambria Math" charset="0"/>
                                </a:rPr>
                                <m:t>𝑥</m:t>
                              </m:r>
                            </m:e>
                          </m:d>
                        </m:e>
                      </m:d>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4757353" y="4517189"/>
                <a:ext cx="2900474" cy="1113638"/>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57353" y="5745411"/>
                <a:ext cx="135107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r>
                        <a:rPr lang="en-AU" sz="2800" b="0" i="1" smtClean="0">
                          <a:latin typeface="Cambria Math" charset="0"/>
                        </a:rPr>
                        <m:t>𝜇</m:t>
                      </m:r>
                      <m:r>
                        <a:rPr lang="en-AU" sz="2800" b="0" i="1" smtClean="0">
                          <a:latin typeface="Cambria Math" charset="0"/>
                        </a:rPr>
                        <m:t>𝑞</m:t>
                      </m:r>
                      <m:r>
                        <a:rPr lang="en-AU" sz="2800" b="0" i="1" smtClean="0">
                          <a:latin typeface="Cambria Math" charset="0"/>
                        </a:rPr>
                        <m:t>(</m:t>
                      </m:r>
                      <m:r>
                        <a:rPr lang="en-AU" sz="2800" b="0" i="1" smtClean="0">
                          <a:latin typeface="Cambria Math" charset="0"/>
                        </a:rPr>
                        <m:t>𝑥</m:t>
                      </m:r>
                      <m:r>
                        <a:rPr lang="en-AU" sz="2800" b="0" i="1" smtClean="0">
                          <a:latin typeface="Cambria Math" charset="0"/>
                        </a:rPr>
                        <m:t>)</m:t>
                      </m:r>
                    </m:oMath>
                  </m:oMathPara>
                </a14:m>
                <a:endParaRPr lang="en-US" sz="2800" dirty="0"/>
              </a:p>
            </p:txBody>
          </p:sp>
        </mc:Choice>
        <mc:Fallback>
          <p:sp>
            <p:nvSpPr>
              <p:cNvPr id="10" name="TextBox 9"/>
              <p:cNvSpPr txBox="1">
                <a:spLocks noRot="1" noChangeAspect="1" noMove="1" noResize="1" noEditPoints="1" noAdjustHandles="1" noChangeArrowheads="1" noChangeShapeType="1" noTextEdit="1"/>
              </p:cNvSpPr>
              <p:nvPr/>
            </p:nvSpPr>
            <p:spPr>
              <a:xfrm>
                <a:off x="4757353" y="5745411"/>
                <a:ext cx="1351075"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8229600" y="471704"/>
                <a:ext cx="3536415" cy="895245"/>
              </a:xfrm>
              <a:prstGeom prst="rect">
                <a:avLst/>
              </a:prstGeom>
              <a:noFill/>
              <a:ln w="28575">
                <a:solidFill>
                  <a:srgbClr val="C00000"/>
                </a:solidFill>
              </a:ln>
            </p:spPr>
            <p:txBody>
              <a:bodyPr wrap="square" rtlCol="0">
                <a:spAutoFit/>
              </a:bodyPr>
              <a:lstStyle/>
              <a:p>
                <a:pPr algn="ctr"/>
                <a:r>
                  <a:rPr lang="en-AU" dirty="0" smtClean="0"/>
                  <a:t>Remember that</a:t>
                </a:r>
              </a:p>
              <a:p>
                <a:pPr algn="ctr"/>
                <a14:m>
                  <m:oMathPara xmlns:m="http://schemas.openxmlformats.org/officeDocument/2006/math">
                    <m:oMathParaPr>
                      <m:jc m:val="centerGroup"/>
                    </m:oMathParaPr>
                    <m:oMath xmlns:m="http://schemas.openxmlformats.org/officeDocument/2006/math">
                      <m:f>
                        <m:fPr>
                          <m:ctrlPr>
                            <a:rPr lang="en-AU" b="0" i="1" smtClean="0">
                              <a:latin typeface="Cambria Math" charset="0"/>
                            </a:rPr>
                          </m:ctrlPr>
                        </m:fPr>
                        <m:num>
                          <m:r>
                            <a:rPr lang="en-AU" b="0" i="1" smtClean="0">
                              <a:latin typeface="Cambria Math" charset="0"/>
                            </a:rPr>
                            <m:t>𝑑𝑦</m:t>
                          </m:r>
                        </m:num>
                        <m:den>
                          <m:r>
                            <a:rPr lang="en-AU" b="0" i="1" smtClean="0">
                              <a:latin typeface="Cambria Math" charset="0"/>
                            </a:rPr>
                            <m:t>𝑑𝑥</m:t>
                          </m:r>
                        </m:den>
                      </m:f>
                      <m:r>
                        <a:rPr lang="en-AU" b="0" i="1" smtClean="0">
                          <a:latin typeface="Cambria Math" charset="0"/>
                        </a:rPr>
                        <m:t>+</m:t>
                      </m:r>
                      <m:r>
                        <a:rPr lang="en-AU" b="0" i="1" smtClean="0">
                          <a:latin typeface="Cambria Math" charset="0"/>
                        </a:rPr>
                        <m:t>𝑦𝑝</m:t>
                      </m:r>
                      <m:d>
                        <m:dPr>
                          <m:ctrlPr>
                            <a:rPr lang="en-AU" b="0" i="1" smtClean="0">
                              <a:latin typeface="Cambria Math" charset="0"/>
                            </a:rPr>
                          </m:ctrlPr>
                        </m:dPr>
                        <m:e>
                          <m:r>
                            <a:rPr lang="en-AU" b="0" i="1" smtClean="0">
                              <a:latin typeface="Cambria Math" charset="0"/>
                            </a:rPr>
                            <m:t>𝑥</m:t>
                          </m:r>
                        </m:e>
                      </m:d>
                      <m:r>
                        <a:rPr lang="en-AU" b="0" i="1" smtClean="0">
                          <a:latin typeface="Cambria Math" charset="0"/>
                        </a:rPr>
                        <m:t>=</m:t>
                      </m:r>
                      <m:r>
                        <a:rPr lang="en-AU" b="0" i="1" smtClean="0">
                          <a:latin typeface="Cambria Math" charset="0"/>
                        </a:rPr>
                        <m:t>𝑞</m:t>
                      </m:r>
                      <m:r>
                        <a:rPr lang="en-AU" b="0" i="1" smtClean="0">
                          <a:latin typeface="Cambria Math" charset="0"/>
                        </a:rPr>
                        <m:t>(</m:t>
                      </m:r>
                      <m:r>
                        <a:rPr lang="en-AU" b="0" i="1" smtClean="0">
                          <a:latin typeface="Cambria Math" charset="0"/>
                        </a:rPr>
                        <m:t>𝑥</m:t>
                      </m:r>
                      <m:r>
                        <a:rPr lang="en-AU" b="0" i="1" smtClean="0">
                          <a:latin typeface="Cambria Math" charset="0"/>
                        </a:rPr>
                        <m:t>)</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8229600" y="471704"/>
                <a:ext cx="3536415" cy="895245"/>
              </a:xfrm>
              <a:prstGeom prst="rect">
                <a:avLst/>
              </a:prstGeom>
              <a:blipFill rotWithShape="0">
                <a:blip r:embed="rId9"/>
                <a:stretch>
                  <a:fillRect t="-1974"/>
                </a:stretch>
              </a:blipFill>
              <a:ln w="28575">
                <a:solidFill>
                  <a:srgbClr val="C0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229600" y="2429543"/>
                <a:ext cx="2324419"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sz="2800" b="0" i="1" smtClean="0">
                              <a:latin typeface="Cambria Math" charset="0"/>
                            </a:rPr>
                          </m:ctrlPr>
                        </m:fPr>
                        <m:num>
                          <m:r>
                            <a:rPr lang="en-AU" sz="2800" b="0" i="1" smtClean="0">
                              <a:latin typeface="Cambria Math" charset="0"/>
                            </a:rPr>
                            <m:t>𝑑</m:t>
                          </m:r>
                        </m:num>
                        <m:den>
                          <m:r>
                            <a:rPr lang="en-AU" sz="2800" b="0" i="1" smtClean="0">
                              <a:latin typeface="Cambria Math" charset="0"/>
                            </a:rPr>
                            <m:t>𝑑𝑥</m:t>
                          </m:r>
                        </m:den>
                      </m:f>
                      <m:r>
                        <a:rPr lang="en-AU" sz="2800" b="0" i="1" smtClean="0">
                          <a:latin typeface="Cambria Math" charset="0"/>
                        </a:rPr>
                        <m:t>𝜇</m:t>
                      </m:r>
                      <m:r>
                        <a:rPr lang="en-AU" sz="2800" b="0" i="1" smtClean="0">
                          <a:latin typeface="Cambria Math" charset="0"/>
                        </a:rPr>
                        <m:t>𝑦</m:t>
                      </m:r>
                      <m:r>
                        <a:rPr lang="en-AU" sz="2800" i="1">
                          <a:latin typeface="Cambria Math" charset="0"/>
                        </a:rPr>
                        <m:t>=</m:t>
                      </m:r>
                      <m:r>
                        <a:rPr lang="en-AU" sz="2800" i="1">
                          <a:latin typeface="Cambria Math" charset="0"/>
                        </a:rPr>
                        <m:t>𝜇</m:t>
                      </m:r>
                      <m:r>
                        <a:rPr lang="en-AU" sz="2800" i="1">
                          <a:latin typeface="Cambria Math" charset="0"/>
                        </a:rPr>
                        <m:t>𝑞</m:t>
                      </m:r>
                      <m:r>
                        <a:rPr lang="en-AU" sz="2800" i="1">
                          <a:latin typeface="Cambria Math" charset="0"/>
                        </a:rPr>
                        <m:t>(</m:t>
                      </m:r>
                      <m:r>
                        <a:rPr lang="en-AU" sz="2800" i="1">
                          <a:latin typeface="Cambria Math" charset="0"/>
                        </a:rPr>
                        <m:t>𝑥</m:t>
                      </m:r>
                      <m:r>
                        <a:rPr lang="en-AU" sz="2800" i="1">
                          <a:latin typeface="Cambria Math" charset="0"/>
                        </a:rPr>
                        <m:t>)</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8229600" y="2429543"/>
                <a:ext cx="2324419" cy="81804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8704385" y="3273600"/>
                <a:ext cx="2687659" cy="8810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𝜇</m:t>
                      </m:r>
                      <m:r>
                        <a:rPr lang="en-AU" sz="2800" b="0" i="1" smtClean="0">
                          <a:latin typeface="Cambria Math" charset="0"/>
                        </a:rPr>
                        <m:t>𝑦</m:t>
                      </m:r>
                      <m:r>
                        <a:rPr lang="en-AU" sz="2800" i="1">
                          <a:latin typeface="Cambria Math" charset="0"/>
                        </a:rPr>
                        <m:t>=</m:t>
                      </m:r>
                      <m:nary>
                        <m:naryPr>
                          <m:subHide m:val="on"/>
                          <m:supHide m:val="on"/>
                          <m:ctrlPr>
                            <a:rPr lang="en-AU" sz="2800" b="0" i="1" smtClean="0">
                              <a:latin typeface="Cambria Math" charset="0"/>
                            </a:rPr>
                          </m:ctrlPr>
                        </m:naryPr>
                        <m:sub/>
                        <m:sup/>
                        <m:e>
                          <m:r>
                            <a:rPr lang="en-AU" sz="2800" i="1">
                              <a:latin typeface="Cambria Math" charset="0"/>
                            </a:rPr>
                            <m:t>𝜇</m:t>
                          </m:r>
                          <m:r>
                            <a:rPr lang="en-AU" sz="2800" i="1">
                              <a:latin typeface="Cambria Math" charset="0"/>
                            </a:rPr>
                            <m:t>𝑞</m:t>
                          </m:r>
                          <m:d>
                            <m:dPr>
                              <m:ctrlPr>
                                <a:rPr lang="en-AU" sz="2800" i="1">
                                  <a:latin typeface="Cambria Math" charset="0"/>
                                </a:rPr>
                              </m:ctrlPr>
                            </m:dPr>
                            <m:e>
                              <m:r>
                                <a:rPr lang="en-AU" sz="2800" i="1">
                                  <a:latin typeface="Cambria Math" charset="0"/>
                                </a:rPr>
                                <m:t>𝑥</m:t>
                              </m:r>
                            </m:e>
                          </m:d>
                          <m:r>
                            <a:rPr lang="en-AU" sz="2800" b="0" i="1" smtClean="0">
                              <a:latin typeface="Cambria Math" charset="0"/>
                            </a:rPr>
                            <m:t>.</m:t>
                          </m:r>
                          <m:r>
                            <a:rPr lang="en-AU" sz="2800" b="0" i="1" smtClean="0">
                              <a:latin typeface="Cambria Math" charset="0"/>
                            </a:rPr>
                            <m:t>𝑑𝑥</m:t>
                          </m:r>
                        </m:e>
                      </m:nary>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8704385" y="3273600"/>
                <a:ext cx="2687659" cy="8810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915400" y="4163041"/>
                <a:ext cx="2757101" cy="9061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𝑦</m:t>
                      </m:r>
                      <m:r>
                        <a:rPr lang="en-AU" sz="2800" i="1">
                          <a:latin typeface="Cambria Math" charset="0"/>
                        </a:rPr>
                        <m:t>=</m:t>
                      </m:r>
                      <m:f>
                        <m:fPr>
                          <m:ctrlPr>
                            <a:rPr lang="en-AU" sz="2800" b="0" i="1" smtClean="0">
                              <a:latin typeface="Cambria Math" charset="0"/>
                            </a:rPr>
                          </m:ctrlPr>
                        </m:fPr>
                        <m:num>
                          <m:r>
                            <a:rPr lang="en-AU" sz="2800" b="0" i="1" smtClean="0">
                              <a:latin typeface="Cambria Math" charset="0"/>
                            </a:rPr>
                            <m:t>1</m:t>
                          </m:r>
                        </m:num>
                        <m:den>
                          <m:r>
                            <a:rPr lang="en-AU" sz="2800" b="0" i="1" smtClean="0">
                              <a:latin typeface="Cambria Math" charset="0"/>
                            </a:rPr>
                            <m:t>𝜇</m:t>
                          </m:r>
                        </m:den>
                      </m:f>
                      <m:nary>
                        <m:naryPr>
                          <m:subHide m:val="on"/>
                          <m:supHide m:val="on"/>
                          <m:ctrlPr>
                            <a:rPr lang="en-AU" sz="2800" b="0" i="1" smtClean="0">
                              <a:latin typeface="Cambria Math" charset="0"/>
                            </a:rPr>
                          </m:ctrlPr>
                        </m:naryPr>
                        <m:sub/>
                        <m:sup/>
                        <m:e>
                          <m:r>
                            <a:rPr lang="en-AU" sz="2800" i="1">
                              <a:latin typeface="Cambria Math" charset="0"/>
                            </a:rPr>
                            <m:t>𝜇</m:t>
                          </m:r>
                          <m:r>
                            <a:rPr lang="en-AU" sz="2800" i="1">
                              <a:latin typeface="Cambria Math" charset="0"/>
                            </a:rPr>
                            <m:t>𝑞</m:t>
                          </m:r>
                          <m:d>
                            <m:dPr>
                              <m:ctrlPr>
                                <a:rPr lang="en-AU" sz="2800" i="1">
                                  <a:latin typeface="Cambria Math" charset="0"/>
                                </a:rPr>
                              </m:ctrlPr>
                            </m:dPr>
                            <m:e>
                              <m:r>
                                <a:rPr lang="en-AU" sz="2800" i="1">
                                  <a:latin typeface="Cambria Math" charset="0"/>
                                </a:rPr>
                                <m:t>𝑥</m:t>
                              </m:r>
                            </m:e>
                          </m:d>
                          <m:r>
                            <a:rPr lang="en-AU" sz="2800" b="0" i="1" smtClean="0">
                              <a:latin typeface="Cambria Math" charset="0"/>
                            </a:rPr>
                            <m:t>.</m:t>
                          </m:r>
                          <m:r>
                            <a:rPr lang="en-AU" sz="2800" b="0" i="1" smtClean="0">
                              <a:latin typeface="Cambria Math" charset="0"/>
                            </a:rPr>
                            <m:t>𝑑𝑥</m:t>
                          </m:r>
                        </m:e>
                      </m:nary>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8915400" y="4163041"/>
                <a:ext cx="2757101" cy="906145"/>
              </a:xfrm>
              <a:prstGeom prst="rect">
                <a:avLst/>
              </a:prstGeom>
              <a:blipFill rotWithShape="0">
                <a:blip r:embed="rId12"/>
                <a:stretch>
                  <a:fillRect/>
                </a:stretch>
              </a:blipFill>
            </p:spPr>
            <p:txBody>
              <a:bodyPr/>
              <a:lstStyle/>
              <a:p>
                <a:r>
                  <a:rPr lang="en-US">
                    <a:noFill/>
                  </a:rPr>
                  <a:t> </a:t>
                </a:r>
              </a:p>
            </p:txBody>
          </p:sp>
        </mc:Fallback>
      </mc:AlternateContent>
      <p:sp>
        <p:nvSpPr>
          <p:cNvPr id="15" name="Content Placeholder 2"/>
          <p:cNvSpPr txBox="1">
            <a:spLocks/>
          </p:cNvSpPr>
          <p:nvPr/>
        </p:nvSpPr>
        <p:spPr>
          <a:xfrm>
            <a:off x="8651631" y="5473638"/>
            <a:ext cx="3281289" cy="82538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This can now be solved by integration.</a:t>
            </a:r>
            <a:endParaRPr lang="en-US" sz="2800" dirty="0"/>
          </a:p>
        </p:txBody>
      </p:sp>
    </p:spTree>
    <p:extLst>
      <p:ext uri="{BB962C8B-B14F-4D97-AF65-F5344CB8AC3E}">
        <p14:creationId xmlns:p14="http://schemas.microsoft.com/office/powerpoint/2010/main" val="197884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animBg="1"/>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310054" y="2004646"/>
                <a:ext cx="3511667" cy="825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sz="2800" b="0" i="1" smtClean="0">
                              <a:latin typeface="Cambria Math" charset="0"/>
                            </a:rPr>
                          </m:ctrlPr>
                        </m:fPr>
                        <m:num>
                          <m:r>
                            <a:rPr lang="en-AU" sz="2800" b="0" i="1" smtClean="0">
                              <a:latin typeface="Cambria Math" charset="0"/>
                            </a:rPr>
                            <m:t>𝑑𝑦</m:t>
                          </m:r>
                        </m:num>
                        <m:den>
                          <m:r>
                            <a:rPr lang="en-AU" sz="2800" b="0" i="1" smtClean="0">
                              <a:latin typeface="Cambria Math" charset="0"/>
                            </a:rPr>
                            <m:t>𝑑𝑥</m:t>
                          </m:r>
                        </m:den>
                      </m:f>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3</m:t>
                          </m:r>
                          <m:r>
                            <a:rPr lang="en-AU" sz="2800" b="0" i="1" smtClean="0">
                              <a:latin typeface="Cambria Math" charset="0"/>
                            </a:rPr>
                            <m:t>𝑦</m:t>
                          </m:r>
                        </m:num>
                        <m:den>
                          <m:r>
                            <a:rPr lang="en-AU" sz="2800" b="0" i="1" smtClean="0">
                              <a:latin typeface="Cambria Math" charset="0"/>
                            </a:rPr>
                            <m:t>𝑥</m:t>
                          </m:r>
                          <m:r>
                            <a:rPr lang="en-AU" sz="2800" b="0" i="1" smtClean="0">
                              <a:latin typeface="Cambria Math" charset="0"/>
                            </a:rPr>
                            <m:t>+1</m:t>
                          </m:r>
                        </m:den>
                      </m:f>
                      <m:r>
                        <a:rPr lang="en-AU" sz="2800" b="0" i="1" smtClean="0">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4</m:t>
                          </m:r>
                        </m:sup>
                      </m:sSup>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1310054" y="2004646"/>
                <a:ext cx="3511667" cy="82522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5451231" y="2161806"/>
                <a:ext cx="3165232" cy="510905"/>
              </a:xfrm>
            </p:spPr>
            <p:txBody>
              <a:bodyPr>
                <a:normAutofit/>
              </a:bodyPr>
              <a:lstStyle/>
              <a:p>
                <a:r>
                  <a:rPr lang="en-US" sz="2800" dirty="0" smtClean="0"/>
                  <a:t>When </a:t>
                </a:r>
                <a14:m>
                  <m:oMath xmlns:m="http://schemas.openxmlformats.org/officeDocument/2006/math">
                    <m:r>
                      <a:rPr lang="en-US" sz="2800" i="1" dirty="0" smtClean="0">
                        <a:latin typeface="Cambria Math" charset="0"/>
                      </a:rPr>
                      <m:t>𝑥</m:t>
                    </m:r>
                    <m:r>
                      <a:rPr lang="en-US" sz="2800" i="1" dirty="0" smtClean="0">
                        <a:latin typeface="Cambria Math" charset="0"/>
                      </a:rPr>
                      <m:t>=0</m:t>
                    </m:r>
                  </m:oMath>
                </a14:m>
                <a:r>
                  <a:rPr lang="en-US" sz="2800" dirty="0" smtClean="0"/>
                  <a:t>, </a:t>
                </a:r>
                <a14:m>
                  <m:oMath xmlns:m="http://schemas.openxmlformats.org/officeDocument/2006/math">
                    <m:r>
                      <a:rPr lang="en-US" sz="2800" i="1" dirty="0" smtClean="0">
                        <a:latin typeface="Cambria Math" charset="0"/>
                      </a:rPr>
                      <m:t>𝑦</m:t>
                    </m:r>
                    <m:r>
                      <a:rPr lang="en-US" sz="2800" i="1" dirty="0" smtClean="0">
                        <a:latin typeface="Cambria Math" charset="0"/>
                      </a:rPr>
                      <m:t>=0</m:t>
                    </m:r>
                  </m:oMath>
                </a14:m>
                <a:r>
                  <a:rPr lang="en-US" sz="2800" dirty="0" smtClean="0"/>
                  <a:t>. </a:t>
                </a:r>
                <a:endParaRPr lang="en-US" sz="2800" dirty="0"/>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5451231" y="2161806"/>
                <a:ext cx="3165232" cy="510905"/>
              </a:xfrm>
              <a:blipFill rotWithShape="0">
                <a:blip r:embed="rId3"/>
                <a:stretch>
                  <a:fillRect l="-3854" t="-20482" r="-5010" b="-289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277208" y="2886142"/>
                <a:ext cx="2408608" cy="8166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3</m:t>
                          </m:r>
                        </m:num>
                        <m:den>
                          <m:r>
                            <a:rPr lang="en-AU" sz="2800" b="0" i="1" smtClean="0">
                              <a:latin typeface="Cambria Math" charset="0"/>
                            </a:rPr>
                            <m:t>𝑥</m:t>
                          </m:r>
                          <m:r>
                            <a:rPr lang="en-AU" sz="2800" b="0" i="1" smtClean="0">
                              <a:latin typeface="Cambria Math" charset="0"/>
                            </a:rPr>
                            <m:t>+1</m:t>
                          </m:r>
                        </m:den>
                      </m:f>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277208" y="2886142"/>
                <a:ext cx="2408608" cy="81663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489652" y="3846969"/>
                <a:ext cx="4194738" cy="9061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subHide m:val="on"/>
                          <m:supHide m:val="on"/>
                          <m:ctrlPr>
                            <a:rPr lang="en-AU" sz="2800" b="0" i="1" smtClean="0">
                              <a:latin typeface="Cambria Math" charset="0"/>
                            </a:rPr>
                          </m:ctrlPr>
                        </m:naryPr>
                        <m:sub/>
                        <m:sup/>
                        <m:e>
                          <m:r>
                            <a:rPr lang="en-AU" sz="2800" b="0" i="1" smtClean="0">
                              <a:latin typeface="Cambria Math" charset="0"/>
                            </a:rPr>
                            <m:t>𝑝</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r>
                            <a:rPr lang="en-AU" sz="2800" b="0" i="1" smtClean="0">
                              <a:latin typeface="Cambria Math" charset="0"/>
                            </a:rPr>
                            <m:t>𝑑𝑥</m:t>
                          </m:r>
                        </m:e>
                      </m:nary>
                      <m:r>
                        <a:rPr lang="en-AU" sz="2800" b="0" i="1" smtClean="0">
                          <a:latin typeface="Cambria Math" charset="0"/>
                        </a:rPr>
                        <m:t>=</m:t>
                      </m:r>
                      <m:nary>
                        <m:naryPr>
                          <m:subHide m:val="on"/>
                          <m:supHide m:val="on"/>
                          <m:ctrlPr>
                            <a:rPr lang="en-AU" sz="2800" b="0" i="1" smtClean="0">
                              <a:latin typeface="Cambria Math" charset="0"/>
                            </a:rPr>
                          </m:ctrlPr>
                        </m:naryPr>
                        <m:sub/>
                        <m:sup/>
                        <m:e>
                          <m:r>
                            <a:rPr lang="en-AU" sz="2800" b="0" i="1" smtClean="0">
                              <a:latin typeface="Cambria Math" charset="0"/>
                            </a:rPr>
                            <m:t>−</m:t>
                          </m:r>
                          <m:f>
                            <m:fPr>
                              <m:ctrlPr>
                                <a:rPr lang="en-AU" sz="2800" b="0" i="1" smtClean="0">
                                  <a:latin typeface="Cambria Math" charset="0"/>
                                </a:rPr>
                              </m:ctrlPr>
                            </m:fPr>
                            <m:num>
                              <m:r>
                                <a:rPr lang="en-AU" sz="2800" b="0" i="1" smtClean="0">
                                  <a:latin typeface="Cambria Math" charset="0"/>
                                </a:rPr>
                                <m:t>3</m:t>
                              </m:r>
                            </m:num>
                            <m:den>
                              <m:r>
                                <a:rPr lang="en-AU" sz="2800" b="0" i="1" smtClean="0">
                                  <a:latin typeface="Cambria Math" charset="0"/>
                                </a:rPr>
                                <m:t>𝑥</m:t>
                              </m:r>
                              <m:r>
                                <a:rPr lang="en-AU" sz="2800" b="0" i="1" smtClean="0">
                                  <a:latin typeface="Cambria Math" charset="0"/>
                                </a:rPr>
                                <m:t>+1</m:t>
                              </m:r>
                            </m:den>
                          </m:f>
                          <m:r>
                            <a:rPr lang="en-AU" sz="2800" b="0" i="1" smtClean="0">
                              <a:latin typeface="Cambria Math" charset="0"/>
                            </a:rPr>
                            <m:t>.</m:t>
                          </m:r>
                          <m:r>
                            <a:rPr lang="en-AU" sz="2800" b="0" i="1" smtClean="0">
                              <a:latin typeface="Cambria Math" charset="0"/>
                            </a:rPr>
                            <m:t>𝑑𝑥</m:t>
                          </m:r>
                        </m:e>
                      </m:nary>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1489652" y="3846969"/>
                <a:ext cx="4194738" cy="90614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065887" y="4955329"/>
                <a:ext cx="232897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m:t>
                      </m:r>
                      <m:func>
                        <m:funcPr>
                          <m:ctrlPr>
                            <a:rPr lang="en-AU" sz="2800" b="0" i="1" smtClean="0">
                              <a:latin typeface="Cambria Math" charset="0"/>
                            </a:rPr>
                          </m:ctrlPr>
                        </m:funcPr>
                        <m:fName>
                          <m:r>
                            <a:rPr lang="en-AU" sz="2800" b="0" i="0" smtClean="0">
                              <a:latin typeface="Cambria Math" charset="0"/>
                            </a:rPr>
                            <m:t>−3</m:t>
                          </m:r>
                          <m:r>
                            <m:rPr>
                              <m:sty m:val="p"/>
                            </m:rPr>
                            <a:rPr lang="en-AU" sz="2800" b="0" i="0" smtClean="0">
                              <a:latin typeface="Cambria Math" charset="0"/>
                            </a:rPr>
                            <m:t>ln</m:t>
                          </m:r>
                        </m:fName>
                        <m:e>
                          <m:r>
                            <a:rPr lang="en-AU" sz="2800" b="0" i="1" smtClean="0">
                              <a:latin typeface="Cambria Math" charset="0"/>
                            </a:rPr>
                            <m:t>|</m:t>
                          </m:r>
                          <m:r>
                            <a:rPr lang="en-AU" sz="2800" b="0" i="1" smtClean="0">
                              <a:latin typeface="Cambria Math" charset="0"/>
                            </a:rPr>
                            <m:t>𝑥</m:t>
                          </m:r>
                          <m:r>
                            <a:rPr lang="en-AU" sz="2800" b="0" i="1" smtClean="0">
                              <a:latin typeface="Cambria Math" charset="0"/>
                            </a:rPr>
                            <m:t>+1|</m:t>
                          </m:r>
                        </m:e>
                      </m:func>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3065887" y="4955329"/>
                <a:ext cx="2328971"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813840" y="5702342"/>
                <a:ext cx="4242379" cy="4500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𝜇</m:t>
                      </m:r>
                      <m:r>
                        <a:rPr lang="en-AU" sz="2800" b="0" i="1" smtClean="0">
                          <a:latin typeface="Cambria Math" charset="0"/>
                        </a:rPr>
                        <m:t>=</m:t>
                      </m:r>
                      <m:sSup>
                        <m:sSupPr>
                          <m:ctrlPr>
                            <a:rPr lang="en-AU" sz="2800" b="0" i="1" smtClean="0">
                              <a:latin typeface="Cambria Math" charset="0"/>
                            </a:rPr>
                          </m:ctrlPr>
                        </m:sSupPr>
                        <m:e>
                          <m:r>
                            <a:rPr lang="en-AU" sz="2800" b="0" i="1" smtClean="0">
                              <a:latin typeface="Cambria Math" charset="0"/>
                            </a:rPr>
                            <m:t>𝑒</m:t>
                          </m:r>
                        </m:e>
                        <m:sup>
                          <m:func>
                            <m:funcPr>
                              <m:ctrlPr>
                                <a:rPr lang="en-AU" sz="2800" i="1">
                                  <a:latin typeface="Cambria Math" charset="0"/>
                                </a:rPr>
                              </m:ctrlPr>
                            </m:funcPr>
                            <m:fName>
                              <m:r>
                                <a:rPr lang="en-AU" sz="2800" b="0" i="0" smtClean="0">
                                  <a:latin typeface="Cambria Math" charset="0"/>
                                </a:rPr>
                                <m:t>−3</m:t>
                              </m:r>
                              <m:r>
                                <m:rPr>
                                  <m:sty m:val="p"/>
                                </m:rPr>
                                <a:rPr lang="en-AU" sz="2800">
                                  <a:latin typeface="Cambria Math" charset="0"/>
                                </a:rPr>
                                <m:t>ln</m:t>
                              </m:r>
                            </m:fName>
                            <m:e>
                              <m:r>
                                <a:rPr lang="en-AU" sz="2800" b="0" i="1" smtClean="0">
                                  <a:latin typeface="Cambria Math" charset="0"/>
                                </a:rPr>
                                <m:t>|</m:t>
                              </m:r>
                              <m:r>
                                <a:rPr lang="en-AU" sz="2800" b="0" i="1" smtClean="0">
                                  <a:latin typeface="Cambria Math" charset="0"/>
                                </a:rPr>
                                <m:t>𝑥</m:t>
                              </m:r>
                              <m:r>
                                <a:rPr lang="en-AU" sz="2800" b="0" i="1" smtClean="0">
                                  <a:latin typeface="Cambria Math" charset="0"/>
                                </a:rPr>
                                <m:t>+1|</m:t>
                              </m:r>
                            </m:e>
                          </m:func>
                        </m:sup>
                      </m:sSup>
                      <m:r>
                        <a:rPr lang="en-AU" sz="2800" b="0" i="1" smtClean="0">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−3</m:t>
                          </m:r>
                        </m:sup>
                      </m:sSup>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2813840" y="5702342"/>
                <a:ext cx="4242379" cy="45006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394858" y="3122977"/>
                <a:ext cx="254640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sz="2800" b="0" i="1" smtClean="0">
                          <a:latin typeface="Cambria Math" charset="0"/>
                        </a:rPr>
                        <m:t>𝑞</m:t>
                      </m:r>
                      <m:d>
                        <m:dPr>
                          <m:ctrlPr>
                            <a:rPr lang="en-AU" sz="2800" b="0" i="1" smtClean="0">
                              <a:latin typeface="Cambria Math" charset="0"/>
                            </a:rPr>
                          </m:ctrlPr>
                        </m:dPr>
                        <m:e>
                          <m:r>
                            <a:rPr lang="en-AU" sz="2800" b="0" i="1" smtClean="0">
                              <a:latin typeface="Cambria Math" charset="0"/>
                            </a:rPr>
                            <m:t>𝑥</m:t>
                          </m:r>
                        </m:e>
                      </m:d>
                      <m:r>
                        <a:rPr lang="en-AU" sz="2800" b="0" i="1" smtClean="0">
                          <a:latin typeface="Cambria Math" charset="0"/>
                        </a:rPr>
                        <m:t>=</m:t>
                      </m:r>
                      <m:sSup>
                        <m:sSupPr>
                          <m:ctrlPr>
                            <a:rPr lang="en-AU" sz="2800" b="0" i="1" smtClean="0">
                              <a:latin typeface="Cambria Math" charset="0"/>
                            </a:rPr>
                          </m:ctrlPr>
                        </m:sSupPr>
                        <m:e>
                          <m:d>
                            <m:dPr>
                              <m:ctrlPr>
                                <a:rPr lang="en-AU" sz="2800" b="0" i="1" smtClean="0">
                                  <a:latin typeface="Cambria Math" charset="0"/>
                                </a:rPr>
                              </m:ctrlPr>
                            </m:dPr>
                            <m:e>
                              <m:r>
                                <a:rPr lang="en-AU" sz="2800" b="0" i="1" smtClean="0">
                                  <a:latin typeface="Cambria Math" charset="0"/>
                                </a:rPr>
                                <m:t>𝑥</m:t>
                              </m:r>
                              <m:r>
                                <a:rPr lang="en-AU" sz="2800" b="0" i="1" smtClean="0">
                                  <a:latin typeface="Cambria Math" charset="0"/>
                                </a:rPr>
                                <m:t>+1</m:t>
                              </m:r>
                            </m:e>
                          </m:d>
                        </m:e>
                        <m:sup>
                          <m:r>
                            <a:rPr lang="en-AU" sz="2800" b="0" i="1" smtClean="0">
                              <a:latin typeface="Cambria Math" charset="0"/>
                            </a:rPr>
                            <m:t>4</m:t>
                          </m:r>
                        </m:sup>
                      </m:sSup>
                    </m:oMath>
                  </m:oMathPara>
                </a14:m>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5394858" y="3122977"/>
                <a:ext cx="2546402" cy="430887"/>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8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Lst>
  </p:timing>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978</TotalTime>
  <Words>438</Words>
  <Application>Microsoft Macintosh PowerPoint</Application>
  <PresentationFormat>Widescreen</PresentationFormat>
  <Paragraphs>96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Cambria Math</vt:lpstr>
      <vt:lpstr>Retrospect</vt:lpstr>
      <vt:lpstr>Differential Equations</vt:lpstr>
      <vt:lpstr>Differential Equations</vt:lpstr>
      <vt:lpstr>Separable Differential Equations</vt:lpstr>
      <vt:lpstr>Example</vt:lpstr>
      <vt:lpstr>Example</vt:lpstr>
      <vt:lpstr>Integrating Factors</vt:lpstr>
      <vt:lpstr>Integrating Factors</vt:lpstr>
      <vt:lpstr>Integrating Factors</vt:lpstr>
      <vt:lpstr>Example</vt:lpstr>
      <vt:lpstr>Example</vt:lpstr>
      <vt:lpstr>Do Now</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Equations</dc:title>
  <dc:creator>Aaron Stockdill</dc:creator>
  <cp:lastModifiedBy>Aaron Stockdill</cp:lastModifiedBy>
  <cp:revision>13</cp:revision>
  <cp:lastPrinted>2016-07-22T09:22:07Z</cp:lastPrinted>
  <dcterms:created xsi:type="dcterms:W3CDTF">2016-07-22T07:34:26Z</dcterms:created>
  <dcterms:modified xsi:type="dcterms:W3CDTF">2016-07-22T23:52:32Z</dcterms:modified>
</cp:coreProperties>
</file>