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8"/>
    <p:restoredTop sz="94682"/>
  </p:normalViewPr>
  <p:slideViewPr>
    <p:cSldViewPr snapToGrid="0" snapToObjects="1">
      <p:cViewPr>
        <p:scale>
          <a:sx n="75" d="100"/>
          <a:sy n="75" d="100"/>
        </p:scale>
        <p:origin x="10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Substitution for First and Second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1119" y="2158980"/>
                <a:ext cx="1612108" cy="883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19" y="2158980"/>
                <a:ext cx="1612108" cy="883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charset="0"/>
                        </a:rPr>
                        <m:t>𝑧</m:t>
                      </m:r>
                      <m:r>
                        <a:rPr lang="en-US" sz="2800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dirty="0" err="1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09843" y="3395201"/>
                <a:ext cx="1823384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43" y="3395201"/>
                <a:ext cx="1823384" cy="8916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1119" y="4640014"/>
                <a:ext cx="2578911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119" y="4640014"/>
                <a:ext cx="2578911" cy="9061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22438" y="4877642"/>
                <a:ext cx="2715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𝐶𝑦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𝐷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438" y="4877642"/>
                <a:ext cx="271593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26400" y="471704"/>
                <a:ext cx="3739615" cy="6463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This is as nice as this equation is going to get – we can’t write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𝑦</m:t>
                    </m:r>
                    <m:r>
                      <a:rPr lang="en-AU" i="1" dirty="0" smtClean="0">
                        <a:latin typeface="Cambria Math" charset="0"/>
                      </a:rPr>
                      <m:t>=</m:t>
                    </m:r>
                    <m:r>
                      <a:rPr lang="en-AU" i="1" dirty="0" smtClean="0">
                        <a:latin typeface="Cambria Math" charset="0"/>
                      </a:rPr>
                      <m:t>𝑓</m:t>
                    </m:r>
                    <m:r>
                      <a:rPr lang="en-AU" i="1" dirty="0" smtClean="0">
                        <a:latin typeface="Cambria Math" charset="0"/>
                      </a:rPr>
                      <m:t>(</m:t>
                    </m:r>
                    <m:r>
                      <a:rPr lang="en-AU" i="1" dirty="0" smtClean="0">
                        <a:latin typeface="Cambria Math" charset="0"/>
                      </a:rPr>
                      <m:t>𝑥</m:t>
                    </m:r>
                    <m:r>
                      <a:rPr lang="en-AU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0" y="471704"/>
                <a:ext cx="3739615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133" t="-2703" r="-1618" b="-1081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1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879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 Questions?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Delta </a:t>
            </a: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Nothing this time.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Workbook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Pages </a:t>
            </a:r>
            <a:r>
              <a:rPr lang="en-US" sz="2800" dirty="0" smtClean="0"/>
              <a:t>194-197, 201-203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4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27" y="1800114"/>
            <a:ext cx="1712693" cy="599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4215" y="2697372"/>
            <a:ext cx="5455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This work is licensed under a Creative Commons Attribution-NonCommercial-ShareAlike 4.0 International License.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4215" y="5360418"/>
            <a:ext cx="5455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Aaron </a:t>
            </a:r>
            <a:r>
              <a:rPr lang="en-GB" sz="2800" dirty="0" err="1" smtClean="0"/>
              <a:t>Stockdill</a:t>
            </a:r>
            <a:endParaRPr lang="en-GB" sz="2800" dirty="0"/>
          </a:p>
          <a:p>
            <a:pPr algn="ctr"/>
            <a:r>
              <a:rPr lang="en-GB" sz="2800" dirty="0" smtClean="0"/>
              <a:t>2016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7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vs Second 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A first order differential equation contains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800" dirty="0" smtClean="0"/>
                  <a:t> term.</a:t>
                </a:r>
              </a:p>
              <a:p>
                <a:r>
                  <a:rPr lang="en-US" sz="2800" dirty="0" smtClean="0"/>
                  <a:t>This is what we’ve seen so far.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A second order differential equation contains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US" sz="2800" i="1" dirty="0" smtClean="0"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/>
                  <a:t> term.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So far, we’ve seen “Separation of Variables”, and “Integrating Factors”. The next technique we will use is called “Substitution”.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When we have something  that has a common combination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, we make the substitution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𝑧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 err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 smtClean="0"/>
                  <a:t>. Often, this is a ratio or difference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0708" y="1816661"/>
                <a:ext cx="363644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8" y="1816661"/>
                <a:ext cx="3636444" cy="8180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229600" y="471704"/>
                <a:ext cx="3536415" cy="9233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 smtClean="0"/>
                  <a:t>We can’t see anything consistent between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AU" dirty="0" smtClean="0"/>
                  <a:t> yet, so we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i="1" dirty="0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AU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 smtClean="0"/>
                  <a:t> to find something.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71704"/>
                <a:ext cx="3536415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1911" r="-171" b="-7006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0707" y="2898922"/>
                <a:ext cx="363644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7" y="2898922"/>
                <a:ext cx="3636445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68462" y="4027735"/>
                <a:ext cx="3408690" cy="822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+4+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62" y="4027735"/>
                <a:ext cx="3408690" cy="8228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7061" y="5113915"/>
                <a:ext cx="4310091" cy="827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charset="0"/>
                            </a:rPr>
                            <m:t>𝑧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+4+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1" y="5113915"/>
                <a:ext cx="4310091" cy="8271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19803" y="4070311"/>
                <a:ext cx="1013354" cy="737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03" y="4070311"/>
                <a:ext cx="1013354" cy="7377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09312" y="4032545"/>
                <a:ext cx="224196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12" y="4032545"/>
                <a:ext cx="2241960" cy="8180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58452" y="4223718"/>
                <a:ext cx="1125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2" y="4223718"/>
                <a:ext cx="112556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343768" y="5112133"/>
                <a:ext cx="319754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𝑥𝑧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+4+2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68" y="5112133"/>
                <a:ext cx="3197542" cy="81804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94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95158" y="1998230"/>
                <a:ext cx="319754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𝑥𝑧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+4+2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58" y="1998230"/>
                <a:ext cx="3197542" cy="8180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5064" y="2953576"/>
                <a:ext cx="2749406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−4 −2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64" y="2953576"/>
                <a:ext cx="2749406" cy="8645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74610" y="4128243"/>
                <a:ext cx="3895234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610" y="4128243"/>
                <a:ext cx="3895234" cy="9061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08218" y="5344459"/>
                <a:ext cx="422801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+4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18" y="5344459"/>
                <a:ext cx="4228017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54791" y="2191840"/>
                <a:ext cx="2109232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91" y="2191840"/>
                <a:ext cx="2109232" cy="8179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427111" y="3184500"/>
                <a:ext cx="2536912" cy="822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+4=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b="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11" y="3184500"/>
                <a:ext cx="2536912" cy="8227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398488" y="4181968"/>
                <a:ext cx="2136482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−4</m:t>
                      </m:r>
                    </m:oMath>
                  </m:oMathPara>
                </a14:m>
                <a:endParaRPr lang="en-AU" sz="2800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88" y="4181968"/>
                <a:ext cx="2136482" cy="8645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559126" y="5235491"/>
                <a:ext cx="2315314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−2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26" y="5235491"/>
                <a:ext cx="2315314" cy="8179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229600" y="471704"/>
            <a:ext cx="3536415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 didn’t give you initial conditions, so we are, in fact, done! Yay!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for Second Order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09628" cy="4023360"/>
              </a:xfrm>
            </p:spPr>
            <p:txBody>
              <a:bodyPr>
                <a:normAutofit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The second order differential equations we will consider are of a very special type: they contain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terms, or they contain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terms.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We use a very specific substitution,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𝑧</m:t>
                    </m:r>
                    <m:r>
                      <a:rPr lang="en-US" sz="280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dirty="0" err="1" smtClean="0">
                            <a:latin typeface="Cambria Math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 dirty="0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800" dirty="0" smtClean="0"/>
                  <a:t>, and the following identity: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09628" cy="4023360"/>
              </a:xfrm>
              <a:blipFill rotWithShape="0">
                <a:blip r:embed="rId2"/>
                <a:stretch>
                  <a:fillRect l="-1194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94815" y="4695093"/>
                <a:ext cx="3263329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5" y="4695093"/>
                <a:ext cx="3263329" cy="8737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7638" y="2026792"/>
                <a:ext cx="2886239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38" y="2026792"/>
                <a:ext cx="2886239" cy="8645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14038" y="2026792"/>
                <a:ext cx="1327864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charset="0"/>
                        </a:rPr>
                        <m:t>𝑧</m:t>
                      </m:r>
                      <m:r>
                        <a:rPr lang="en-US" sz="2800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dirty="0" err="1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38" y="2026792"/>
                <a:ext cx="1327864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51153" y="2049682"/>
                <a:ext cx="1634999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153" y="2049682"/>
                <a:ext cx="1634999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4233" y="3927837"/>
                <a:ext cx="196598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33" y="3927837"/>
                <a:ext cx="1965986" cy="8180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43334" y="471704"/>
            <a:ext cx="3722682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This equation cannot be separated, so we have to use an integrating factor.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40177" y="4143783"/>
                <a:ext cx="2115259" cy="498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𝜇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177" y="4143783"/>
                <a:ext cx="2115259" cy="4989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556485" y="3907416"/>
                <a:ext cx="1639871" cy="900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𝑝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charset="0"/>
                            </a:rPr>
                            <m:t>4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85" y="3907416"/>
                <a:ext cx="1639871" cy="9001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89600" y="4143783"/>
                <a:ext cx="16400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charset="0"/>
                        </a:rPr>
                        <m:t>𝑞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(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)=</m:t>
                      </m:r>
                      <m:r>
                        <a:rPr lang="en-AU" sz="2800" b="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00" y="4143783"/>
                <a:ext cx="164000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940177" y="4807599"/>
                <a:ext cx="1650837" cy="45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𝜇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177" y="4807599"/>
                <a:ext cx="1650837" cy="4500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591014" y="4834623"/>
                <a:ext cx="8268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014" y="4834623"/>
                <a:ext cx="82682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83118" y="5095025"/>
                <a:ext cx="2757101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800" i="1">
                              <a:latin typeface="Cambria Math" charset="0"/>
                            </a:rPr>
                            <m:t>𝜇</m:t>
                          </m:r>
                          <m:r>
                            <a:rPr lang="en-AU" sz="2800" i="1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18" y="5095025"/>
                <a:ext cx="2757101" cy="9061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2946" y="5095025"/>
                <a:ext cx="2097497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46" y="5095025"/>
                <a:ext cx="2097497" cy="9061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41902" y="5077031"/>
                <a:ext cx="163166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02" y="5077031"/>
                <a:ext cx="1631665" cy="8645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774183" y="2976053"/>
                <a:ext cx="2403415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𝑥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+4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3" y="2976053"/>
                <a:ext cx="2403415" cy="8180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7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89020" y="2191104"/>
                <a:ext cx="1910715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20" y="2191104"/>
                <a:ext cx="1910715" cy="8645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charset="0"/>
                        </a:rPr>
                        <m:t>𝑧</m:t>
                      </m:r>
                      <m:r>
                        <a:rPr lang="en-US" sz="2800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dirty="0" err="1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53379" y="3367943"/>
                <a:ext cx="214635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79" y="3367943"/>
                <a:ext cx="2146357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71435" y="4544782"/>
                <a:ext cx="2972609" cy="961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𝑦</m:t>
                      </m:r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8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i="1">
                                  <a:latin typeface="Cambria Math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AU" sz="28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dirty="0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35" y="4544782"/>
                <a:ext cx="2972609" cy="9612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01989" y="4554036"/>
                <a:ext cx="253659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18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89" y="4554036"/>
                <a:ext cx="2536592" cy="864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84478" y="471704"/>
            <a:ext cx="4081538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Notice we have two constants of integration, which is normal for 2nd order DEs. Normally, we would be given two conditions to use to find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27638" y="2145323"/>
                <a:ext cx="3154261" cy="912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38" y="2145323"/>
                <a:ext cx="3154261" cy="912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charset="0"/>
                        </a:rPr>
                        <m:t>𝑧</m:t>
                      </m:r>
                      <m:r>
                        <a:rPr lang="en-US" sz="2800" i="1" dirty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800" i="1" dirty="0" err="1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i="1" dirty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38" y="2145323"/>
                <a:ext cx="1327864" cy="91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51153" y="2168213"/>
                <a:ext cx="1634999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153" y="2168213"/>
                <a:ext cx="1634999" cy="864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095403" y="2168213"/>
                <a:ext cx="2049407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403" y="2168213"/>
                <a:ext cx="2049407" cy="8916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06273" y="3235013"/>
                <a:ext cx="2001124" cy="938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>
                              <a:latin typeface="Cambria Math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800" i="1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⋅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73" y="3235013"/>
                <a:ext cx="2001124" cy="9382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09913" y="3258289"/>
                <a:ext cx="2571986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𝑧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13" y="3258289"/>
                <a:ext cx="2571986" cy="8916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47520" y="4173219"/>
                <a:ext cx="1766702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20" y="4173219"/>
                <a:ext cx="1766702" cy="8916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397740" y="5219043"/>
                <a:ext cx="3180230" cy="906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𝑑𝑧</m:t>
                          </m:r>
                        </m:e>
                      </m:nary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8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AU" sz="2800" b="0" i="1" smtClean="0">
                              <a:latin typeface="Cambria Math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0" y="5219043"/>
                <a:ext cx="3180230" cy="9061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15173" y="5219042"/>
                <a:ext cx="2267159" cy="883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73" y="5219042"/>
                <a:ext cx="2267159" cy="8830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519535" y="5219042"/>
                <a:ext cx="1612108" cy="883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charset="0"/>
                            </a:rPr>
                            <m:t>𝑦</m:t>
                          </m:r>
                        </m:den>
                      </m:f>
                      <m:r>
                        <a:rPr lang="en-AU" sz="2800" b="0" i="1" smtClean="0">
                          <a:latin typeface="Cambria Math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35" y="5219042"/>
                <a:ext cx="1612108" cy="88306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7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1609</TotalTime>
  <Words>331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Differential Equations</vt:lpstr>
      <vt:lpstr>First Order vs Second Order</vt:lpstr>
      <vt:lpstr>Substitution</vt:lpstr>
      <vt:lpstr>Example</vt:lpstr>
      <vt:lpstr>Example</vt:lpstr>
      <vt:lpstr>Substitution for Second Order</vt:lpstr>
      <vt:lpstr>Example 1</vt:lpstr>
      <vt:lpstr>Example 1</vt:lpstr>
      <vt:lpstr>Example 2</vt:lpstr>
      <vt:lpstr>Example 2</vt:lpstr>
      <vt:lpstr>Do Now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Equations</dc:title>
  <dc:creator>Aaron Stockdill</dc:creator>
  <cp:lastModifiedBy>Aaron Stockdill</cp:lastModifiedBy>
  <cp:revision>18</cp:revision>
  <dcterms:created xsi:type="dcterms:W3CDTF">2016-08-06T03:49:00Z</dcterms:created>
  <dcterms:modified xsi:type="dcterms:W3CDTF">2016-08-07T06:38:56Z</dcterms:modified>
</cp:coreProperties>
</file>