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rxsk2hAKNi7uFhCs9AGjXWgsN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82828E-5054-41F0-9FC5-3E1D85260DB9}">
  <a:tblStyle styleId="{8282828E-5054-41F0-9FC5-3E1D85260DB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AA79B7A-41B6-4EC8-B6BE-C933306A9B8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italic.fntdata"/><Relationship Id="rId25" Type="http://schemas.openxmlformats.org/officeDocument/2006/relationships/font" Target="fonts/OldStandardTT-bold.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27c19c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27c19c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27c19c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d427c19ce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27c19c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d427c19ce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427c19c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427c19ce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 name="Shape 11"/>
        <p:cNvGrpSpPr/>
        <p:nvPr/>
      </p:nvGrpSpPr>
      <p:grpSpPr>
        <a:xfrm>
          <a:off x="0" y="0"/>
          <a:ext cx="0" cy="0"/>
          <a:chOff x="0" y="0"/>
          <a:chExt cx="0" cy="0"/>
        </a:xfrm>
      </p:grpSpPr>
      <p:sp>
        <p:nvSpPr>
          <p:cNvPr id="12" name="Google Shape;1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 name="Google Shape;1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 name="Google Shape;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 name="Shape 16"/>
        <p:cNvGrpSpPr/>
        <p:nvPr/>
      </p:nvGrpSpPr>
      <p:grpSpPr>
        <a:xfrm>
          <a:off x="0" y="0"/>
          <a:ext cx="0" cy="0"/>
          <a:chOff x="0" y="0"/>
          <a:chExt cx="0" cy="0"/>
        </a:xfrm>
      </p:grpSpPr>
      <p:sp>
        <p:nvSpPr>
          <p:cNvPr id="17" name="Google Shape;17;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 name="Google Shape;3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67800" y="175750"/>
            <a:ext cx="8770500" cy="481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700" u="none" cap="none" strike="noStrike">
                <a:solidFill>
                  <a:srgbClr val="000000"/>
                </a:solidFill>
                <a:latin typeface="Old Standard TT"/>
                <a:ea typeface="Old Standard TT"/>
                <a:cs typeface="Old Standard TT"/>
                <a:sym typeface="Old Standard TT"/>
              </a:rPr>
              <a:t>Mini Project Presentation</a:t>
            </a:r>
            <a:endParaRPr b="1"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1" i="0" lang="en" sz="1700" u="none" cap="none" strike="noStrike">
                <a:solidFill>
                  <a:srgbClr val="000000"/>
                </a:solidFill>
                <a:latin typeface="Old Standard TT"/>
                <a:ea typeface="Old Standard TT"/>
                <a:cs typeface="Old Standard TT"/>
                <a:sym typeface="Old Standard TT"/>
              </a:rPr>
              <a:t>on</a:t>
            </a:r>
            <a:endParaRPr b="1" i="0" sz="1700" u="none" cap="none" strike="noStrike">
              <a:solidFill>
                <a:srgbClr val="000000"/>
              </a:solidFill>
              <a:latin typeface="Old Standard TT"/>
              <a:ea typeface="Old Standard TT"/>
              <a:cs typeface="Old Standard TT"/>
              <a:sym typeface="Old Standard TT"/>
            </a:endParaRPr>
          </a:p>
          <a:p>
            <a:pPr indent="0" lvl="0" marL="0" rtl="0" algn="ctr">
              <a:lnSpc>
                <a:spcPct val="11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A preprocessing approach at intelligent driving model car</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1" sz="1800">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t/>
            </a:r>
            <a:endParaRPr b="1"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Clr>
                <a:srgbClr val="000000"/>
              </a:buClr>
              <a:buSzPts val="1700"/>
              <a:buFont typeface="Arial"/>
              <a:buNone/>
            </a:pPr>
            <a:r>
              <a:rPr b="0" i="0" lang="en" sz="1700" u="none" cap="none" strike="noStrike">
                <a:solidFill>
                  <a:srgbClr val="000000"/>
                </a:solidFill>
                <a:latin typeface="Old Standard TT"/>
                <a:ea typeface="Old Standard TT"/>
                <a:cs typeface="Old Standard TT"/>
                <a:sym typeface="Old Standard TT"/>
              </a:rPr>
              <a:t>Submitted by:</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rgbClr val="000000"/>
                </a:solidFill>
                <a:latin typeface="Old Standard TT"/>
                <a:ea typeface="Old Standard TT"/>
                <a:cs typeface="Old Standard TT"/>
                <a:sym typeface="Old Standard TT"/>
              </a:rPr>
              <a:t>Rishik Mishra</a:t>
            </a:r>
            <a:endParaRPr b="1" i="0" sz="1700" u="none" cap="none" strike="noStrike">
              <a:solidFill>
                <a:srgbClr val="000000"/>
              </a:solidFill>
              <a:latin typeface="Old Standard TT"/>
              <a:ea typeface="Old Standard TT"/>
              <a:cs typeface="Old Standard TT"/>
              <a:sym typeface="Old Standard TT"/>
            </a:endParaRPr>
          </a:p>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rgbClr val="000000"/>
                </a:solidFill>
                <a:latin typeface="Old Standard TT"/>
                <a:ea typeface="Old Standard TT"/>
                <a:cs typeface="Old Standard TT"/>
                <a:sym typeface="Old Standard TT"/>
              </a:rPr>
              <a:t>Roll No: 181500569</a:t>
            </a:r>
            <a:endParaRPr b="1"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Old Standard TT"/>
                <a:ea typeface="Old Standard TT"/>
                <a:cs typeface="Old Standard TT"/>
                <a:sym typeface="Old Standard TT"/>
              </a:rPr>
              <a:t>Under the Supervision of:</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1" lang="en" sz="1700">
                <a:latin typeface="Old Standard TT"/>
                <a:ea typeface="Old Standard TT"/>
                <a:cs typeface="Old Standard TT"/>
                <a:sym typeface="Old Standard TT"/>
              </a:rPr>
              <a:t>Mr Piyush Vashisht</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Old Standard TT"/>
                <a:ea typeface="Old Standard TT"/>
                <a:cs typeface="Old Standard TT"/>
                <a:sym typeface="Old Standard TT"/>
              </a:rPr>
              <a:t>Dept. of Computer Engineering &amp; Applications, IET,</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Old Standard TT"/>
                <a:ea typeface="Old Standard TT"/>
                <a:cs typeface="Old Standard TT"/>
                <a:sym typeface="Old Standard TT"/>
              </a:rPr>
              <a:t>GLA University, Mathura</a:t>
            </a:r>
            <a:endParaRPr b="0" i="0" sz="1700" u="none" cap="none" strike="noStrike">
              <a:solidFill>
                <a:srgbClr val="000000"/>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Old Standard TT"/>
              <a:ea typeface="Old Standard TT"/>
              <a:cs typeface="Old Standard TT"/>
              <a:sym typeface="Old Standard TT"/>
            </a:endParaRPr>
          </a:p>
        </p:txBody>
      </p:sp>
      <p:pic>
        <p:nvPicPr>
          <p:cNvPr id="55" name="Google Shape;55;p1"/>
          <p:cNvPicPr preferRelativeResize="0"/>
          <p:nvPr/>
        </p:nvPicPr>
        <p:blipFill rotWithShape="1">
          <a:blip r:embed="rId3">
            <a:alphaModFix/>
          </a:blip>
          <a:srcRect b="0" l="0" r="0" t="0"/>
          <a:stretch/>
        </p:blipFill>
        <p:spPr>
          <a:xfrm>
            <a:off x="3455754" y="1127800"/>
            <a:ext cx="2232475" cy="1120625"/>
          </a:xfrm>
          <a:prstGeom prst="rect">
            <a:avLst/>
          </a:prstGeom>
          <a:noFill/>
          <a:ln>
            <a:noFill/>
          </a:ln>
        </p:spPr>
      </p:pic>
      <p:sp>
        <p:nvSpPr>
          <p:cNvPr id="56" name="Google Shape;5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0" name="Google Shape;120;p9"/>
          <p:cNvSpPr txBox="1"/>
          <p:nvPr/>
        </p:nvSpPr>
        <p:spPr>
          <a:xfrm>
            <a:off x="579275" y="4435350"/>
            <a:ext cx="7957200" cy="31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Fig 1.3 Proposed Methodology</a:t>
            </a:r>
            <a:endParaRPr b="0" i="0" sz="1000" u="none" cap="none" strike="noStrike">
              <a:solidFill>
                <a:srgbClr val="000000"/>
              </a:solidFill>
              <a:latin typeface="Arial"/>
              <a:ea typeface="Arial"/>
              <a:cs typeface="Arial"/>
              <a:sym typeface="Arial"/>
            </a:endParaRPr>
          </a:p>
        </p:txBody>
      </p:sp>
      <p:pic>
        <p:nvPicPr>
          <p:cNvPr id="121" name="Google Shape;121;p9"/>
          <p:cNvPicPr preferRelativeResize="0"/>
          <p:nvPr/>
        </p:nvPicPr>
        <p:blipFill>
          <a:blip r:embed="rId3">
            <a:alphaModFix/>
          </a:blip>
          <a:stretch>
            <a:fillRect/>
          </a:stretch>
        </p:blipFill>
        <p:spPr>
          <a:xfrm>
            <a:off x="152400" y="152400"/>
            <a:ext cx="8656751" cy="428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7" name="Google Shape;127;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ctr">
              <a:lnSpc>
                <a:spcPct val="200000"/>
              </a:lnSpc>
              <a:spcBef>
                <a:spcPts val="1800"/>
              </a:spcBef>
              <a:spcAft>
                <a:spcPts val="600"/>
              </a:spcAft>
              <a:buClr>
                <a:schemeClr val="dk1"/>
              </a:buClr>
              <a:buSzPts val="1100"/>
              <a:buFont typeface="Arial"/>
              <a:buNone/>
            </a:pPr>
            <a:r>
              <a:rPr lang="en">
                <a:latin typeface="Times New Roman"/>
                <a:ea typeface="Times New Roman"/>
                <a:cs typeface="Times New Roman"/>
                <a:sym typeface="Times New Roman"/>
              </a:rPr>
              <a:t>Pre Training Phase</a:t>
            </a:r>
            <a:endParaRPr/>
          </a:p>
        </p:txBody>
      </p:sp>
      <p:sp>
        <p:nvSpPr>
          <p:cNvPr id="128" name="Google Shape;128;p10"/>
          <p:cNvSpPr txBox="1"/>
          <p:nvPr>
            <p:ph idx="1" type="body"/>
          </p:nvPr>
        </p:nvSpPr>
        <p:spPr>
          <a:xfrm>
            <a:off x="311700" y="1389600"/>
            <a:ext cx="3567000" cy="317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For the training of our final model we need the images to be available in a processed form instead of in the raw form.For this step/ we first semantically segment the images into various objects (from 1 of 128) so the images from any scenario could be generalised.Then from the segmented images the traffic sign segment is extracted and sent to a classifier for the classification between various types of traffic signs</a:t>
            </a:r>
            <a:endParaRPr/>
          </a:p>
        </p:txBody>
      </p:sp>
      <p:sp>
        <p:nvSpPr>
          <p:cNvPr id="129" name="Google Shape;129;p10"/>
          <p:cNvSpPr txBox="1"/>
          <p:nvPr/>
        </p:nvSpPr>
        <p:spPr>
          <a:xfrm>
            <a:off x="4024125" y="4275325"/>
            <a:ext cx="4997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30" name="Google Shape;130;p10"/>
          <p:cNvSpPr/>
          <p:nvPr/>
        </p:nvSpPr>
        <p:spPr>
          <a:xfrm>
            <a:off x="6867199" y="3551299"/>
            <a:ext cx="884100" cy="387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10"/>
          <p:cNvCxnSpPr>
            <a:stCxn id="130" idx="0"/>
            <a:endCxn id="130" idx="3"/>
          </p:cNvCxnSpPr>
          <p:nvPr/>
        </p:nvCxnSpPr>
        <p:spPr>
          <a:xfrm>
            <a:off x="7309249" y="3551299"/>
            <a:ext cx="441900" cy="193800"/>
          </a:xfrm>
          <a:prstGeom prst="straightConnector1">
            <a:avLst/>
          </a:prstGeom>
          <a:noFill/>
          <a:ln cap="flat" cmpd="sng" w="9525">
            <a:solidFill>
              <a:srgbClr val="000000"/>
            </a:solidFill>
            <a:prstDash val="solid"/>
            <a:round/>
            <a:headEnd len="sm" w="sm" type="none"/>
            <a:tailEnd len="sm" w="sm" type="none"/>
          </a:ln>
        </p:spPr>
      </p:cxnSp>
      <p:pic>
        <p:nvPicPr>
          <p:cNvPr id="132" name="Google Shape;132;p10"/>
          <p:cNvPicPr preferRelativeResize="0"/>
          <p:nvPr/>
        </p:nvPicPr>
        <p:blipFill>
          <a:blip r:embed="rId3">
            <a:alphaModFix/>
          </a:blip>
          <a:stretch>
            <a:fillRect/>
          </a:stretch>
        </p:blipFill>
        <p:spPr>
          <a:xfrm>
            <a:off x="4042425" y="746325"/>
            <a:ext cx="4960500" cy="3192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99975" y="3818975"/>
            <a:ext cx="8072400" cy="84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The above images represent the original image, predict image segments and ground truth segments for an image of the road predicted by UNet model trained by us.</a:t>
            </a:r>
            <a:endParaRPr sz="1000"/>
          </a:p>
        </p:txBody>
      </p:sp>
      <p:sp>
        <p:nvSpPr>
          <p:cNvPr id="138" name="Google Shape;13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9" name="Google Shape;139;p11"/>
          <p:cNvPicPr preferRelativeResize="0"/>
          <p:nvPr/>
        </p:nvPicPr>
        <p:blipFill>
          <a:blip r:embed="rId3">
            <a:alphaModFix/>
          </a:blip>
          <a:stretch>
            <a:fillRect/>
          </a:stretch>
        </p:blipFill>
        <p:spPr>
          <a:xfrm>
            <a:off x="6176790" y="152400"/>
            <a:ext cx="2767585" cy="3295720"/>
          </a:xfrm>
          <a:prstGeom prst="rect">
            <a:avLst/>
          </a:prstGeom>
          <a:noFill/>
          <a:ln>
            <a:noFill/>
          </a:ln>
        </p:spPr>
      </p:pic>
      <p:pic>
        <p:nvPicPr>
          <p:cNvPr id="140" name="Google Shape;140;p11"/>
          <p:cNvPicPr preferRelativeResize="0"/>
          <p:nvPr/>
        </p:nvPicPr>
        <p:blipFill>
          <a:blip r:embed="rId4">
            <a:alphaModFix/>
          </a:blip>
          <a:stretch>
            <a:fillRect/>
          </a:stretch>
        </p:blipFill>
        <p:spPr>
          <a:xfrm>
            <a:off x="3199539" y="152400"/>
            <a:ext cx="2753607" cy="3261210"/>
          </a:xfrm>
          <a:prstGeom prst="rect">
            <a:avLst/>
          </a:prstGeom>
          <a:noFill/>
          <a:ln>
            <a:noFill/>
          </a:ln>
        </p:spPr>
      </p:pic>
      <p:pic>
        <p:nvPicPr>
          <p:cNvPr id="141" name="Google Shape;141;p11"/>
          <p:cNvPicPr preferRelativeResize="0"/>
          <p:nvPr/>
        </p:nvPicPr>
        <p:blipFill>
          <a:blip r:embed="rId5">
            <a:alphaModFix/>
          </a:blip>
          <a:stretch>
            <a:fillRect/>
          </a:stretch>
        </p:blipFill>
        <p:spPr>
          <a:xfrm>
            <a:off x="152400" y="152400"/>
            <a:ext cx="2823496" cy="331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158650" y="158650"/>
            <a:ext cx="8783100" cy="5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Old Standard TT"/>
                <a:ea typeface="Old Standard TT"/>
                <a:cs typeface="Old Standard TT"/>
                <a:sym typeface="Old Standard TT"/>
              </a:rPr>
              <a:t>MAPGI - The modular adaptive preprocessing for gastrointestinal tract image</a:t>
            </a:r>
            <a:endParaRPr b="1" i="0" sz="1500" u="none" cap="none" strike="noStrike">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Old Standard TT"/>
                <a:ea typeface="Old Standard TT"/>
                <a:cs typeface="Old Standard TT"/>
                <a:sym typeface="Old Standard TT"/>
              </a:rPr>
              <a:t>Proposed by Coger et al.</a:t>
            </a:r>
            <a:endParaRPr b="1" i="0" sz="1500" u="none" cap="none" strike="noStrike">
              <a:solidFill>
                <a:srgbClr val="FFFFFF"/>
              </a:solidFill>
              <a:latin typeface="Old Standard TT"/>
              <a:ea typeface="Old Standard TT"/>
              <a:cs typeface="Old Standard TT"/>
              <a:sym typeface="Old Standard TT"/>
            </a:endParaRPr>
          </a:p>
        </p:txBody>
      </p:sp>
      <p:sp>
        <p:nvSpPr>
          <p:cNvPr id="147" name="Google Shape;14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8" name="Google Shape;148;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1800"/>
              </a:spcBef>
              <a:spcAft>
                <a:spcPts val="600"/>
              </a:spcAft>
              <a:buClr>
                <a:schemeClr val="dk1"/>
              </a:buClr>
              <a:buSzPts val="1100"/>
              <a:buFont typeface="Arial"/>
              <a:buNone/>
            </a:pPr>
            <a:r>
              <a:rPr lang="en">
                <a:latin typeface="Times New Roman"/>
                <a:ea typeface="Times New Roman"/>
                <a:cs typeface="Times New Roman"/>
                <a:sym typeface="Times New Roman"/>
              </a:rPr>
              <a:t>Traffic light classification stage</a:t>
            </a:r>
            <a:endParaRPr/>
          </a:p>
        </p:txBody>
      </p:sp>
      <p:sp>
        <p:nvSpPr>
          <p:cNvPr id="149" name="Google Shape;149;p13"/>
          <p:cNvSpPr txBox="1"/>
          <p:nvPr>
            <p:ph idx="1" type="body"/>
          </p:nvPr>
        </p:nvSpPr>
        <p:spPr>
          <a:xfrm>
            <a:off x="311700" y="1389600"/>
            <a:ext cx="4085100" cy="3179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images that the MRI dataset provides contain multiple slides of the brain and different studies might use different thickness of the slides . the most influencing region of the brain in the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detection of Parkinson’s is the Substantia Nigra  region , we localize the Substantia Nigra  region to classify between PD and no PD ,to improve the accuracy of the localization we separate the images containing the Substantia Nigra  region ,In this study we use a custom CNN  for automatically differentiating Substantia Nigra  in image and no Substantia Nigra  in image </a:t>
            </a:r>
            <a:endParaRPr/>
          </a:p>
        </p:txBody>
      </p:sp>
      <p:sp>
        <p:nvSpPr>
          <p:cNvPr id="150" name="Google Shape;150;p13"/>
          <p:cNvSpPr txBox="1"/>
          <p:nvPr/>
        </p:nvSpPr>
        <p:spPr>
          <a:xfrm>
            <a:off x="5700150" y="4238100"/>
            <a:ext cx="2554800" cy="33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151" name="Google Shape;151;p13"/>
          <p:cNvPicPr preferRelativeResize="0"/>
          <p:nvPr/>
        </p:nvPicPr>
        <p:blipFill>
          <a:blip r:embed="rId3">
            <a:alphaModFix/>
          </a:blip>
          <a:stretch>
            <a:fillRect/>
          </a:stretch>
        </p:blipFill>
        <p:spPr>
          <a:xfrm>
            <a:off x="4549200" y="902350"/>
            <a:ext cx="4442400" cy="3068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57" name="Google Shape;157;p14"/>
          <p:cNvPicPr preferRelativeResize="0"/>
          <p:nvPr/>
        </p:nvPicPr>
        <p:blipFill>
          <a:blip r:embed="rId3">
            <a:alphaModFix/>
          </a:blip>
          <a:stretch>
            <a:fillRect/>
          </a:stretch>
        </p:blipFill>
        <p:spPr>
          <a:xfrm>
            <a:off x="5935719" y="284275"/>
            <a:ext cx="2482668" cy="2056066"/>
          </a:xfrm>
          <a:prstGeom prst="rect">
            <a:avLst/>
          </a:prstGeom>
          <a:noFill/>
          <a:ln>
            <a:noFill/>
          </a:ln>
        </p:spPr>
      </p:pic>
      <p:pic>
        <p:nvPicPr>
          <p:cNvPr id="158" name="Google Shape;158;p14"/>
          <p:cNvPicPr preferRelativeResize="0"/>
          <p:nvPr/>
        </p:nvPicPr>
        <p:blipFill>
          <a:blip r:embed="rId4">
            <a:alphaModFix/>
          </a:blip>
          <a:stretch>
            <a:fillRect/>
          </a:stretch>
        </p:blipFill>
        <p:spPr>
          <a:xfrm>
            <a:off x="725613" y="2607159"/>
            <a:ext cx="2272865" cy="2056066"/>
          </a:xfrm>
          <a:prstGeom prst="rect">
            <a:avLst/>
          </a:prstGeom>
          <a:noFill/>
          <a:ln>
            <a:noFill/>
          </a:ln>
        </p:spPr>
      </p:pic>
      <p:pic>
        <p:nvPicPr>
          <p:cNvPr id="159" name="Google Shape;159;p14"/>
          <p:cNvPicPr preferRelativeResize="0"/>
          <p:nvPr/>
        </p:nvPicPr>
        <p:blipFill>
          <a:blip r:embed="rId5">
            <a:alphaModFix/>
          </a:blip>
          <a:stretch>
            <a:fillRect/>
          </a:stretch>
        </p:blipFill>
        <p:spPr>
          <a:xfrm>
            <a:off x="3575436" y="284275"/>
            <a:ext cx="2080546" cy="2056066"/>
          </a:xfrm>
          <a:prstGeom prst="rect">
            <a:avLst/>
          </a:prstGeom>
          <a:noFill/>
          <a:ln>
            <a:noFill/>
          </a:ln>
        </p:spPr>
      </p:pic>
      <p:pic>
        <p:nvPicPr>
          <p:cNvPr id="160" name="Google Shape;160;p14"/>
          <p:cNvPicPr preferRelativeResize="0"/>
          <p:nvPr/>
        </p:nvPicPr>
        <p:blipFill>
          <a:blip r:embed="rId6">
            <a:alphaModFix/>
          </a:blip>
          <a:stretch>
            <a:fillRect/>
          </a:stretch>
        </p:blipFill>
        <p:spPr>
          <a:xfrm>
            <a:off x="725613" y="284275"/>
            <a:ext cx="2570086" cy="2071761"/>
          </a:xfrm>
          <a:prstGeom prst="rect">
            <a:avLst/>
          </a:prstGeom>
          <a:noFill/>
          <a:ln>
            <a:noFill/>
          </a:ln>
        </p:spPr>
      </p:pic>
      <p:sp>
        <p:nvSpPr>
          <p:cNvPr id="161" name="Google Shape;161;p14"/>
          <p:cNvSpPr txBox="1"/>
          <p:nvPr/>
        </p:nvSpPr>
        <p:spPr>
          <a:xfrm>
            <a:off x="3295700" y="2790100"/>
            <a:ext cx="5122800" cy="195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000_0002.png;165;151;23;12;149;138;0;</a:t>
            </a:r>
            <a:endParaRPr sz="1050">
              <a:solidFill>
                <a:schemeClr val="dk1"/>
              </a:solidFill>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000_0003.png;128;122;22;14;116;105;3;</a:t>
            </a:r>
            <a:endParaRPr sz="1050">
              <a:solidFill>
                <a:schemeClr val="dk1"/>
              </a:solidFill>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000_0010.png;80;73;14;8;67;63;5;</a:t>
            </a:r>
            <a:endParaRPr sz="1050">
              <a:solidFill>
                <a:schemeClr val="dk1"/>
              </a:solidFill>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000_0011.png;186;174;36;15;155;157;17;</a:t>
            </a:r>
            <a:endParaRPr sz="1050">
              <a:solidFill>
                <a:schemeClr val="dk1"/>
              </a:solidFill>
              <a:highlight>
                <a:srgbClr val="FFFFFF"/>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The results of this stage as mentioned above produce the image size,sign bounding top right and bottom left coordinates and the class of the image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427c19ce7_0_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67" name="Google Shape;167;gd427c19ce7_0_16"/>
          <p:cNvGraphicFramePr/>
          <p:nvPr/>
        </p:nvGraphicFramePr>
        <p:xfrm>
          <a:off x="318956" y="-7"/>
          <a:ext cx="3000000" cy="3000000"/>
        </p:xfrm>
        <a:graphic>
          <a:graphicData uri="http://schemas.openxmlformats.org/drawingml/2006/table">
            <a:tbl>
              <a:tblPr>
                <a:noFill/>
                <a:tableStyleId>{DAA79B7A-41B6-4EC8-B6BE-C933306A9B8C}</a:tableStyleId>
              </a:tblPr>
              <a:tblGrid>
                <a:gridCol w="714375"/>
                <a:gridCol w="3695700"/>
              </a:tblGrid>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S.No</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Item Name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150 RPM dual shaft geared motor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5000 mAh lithium polymer power bank</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5V 0.2A Cooling Fan</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Raspberry Pi 4 b</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Raspberry pi 4 heatsink</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6.</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Battery holder case 4x 1.5V AA</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7.</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IR Proximity Sensor</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8.</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NiMH 3000mAh battery</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9.</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Raspberry pi 5MP camera</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L293D Motor Shield</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11.</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16GB MicroSDHC</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12.</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Arduino Uno</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13.</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Wheels 2.5’’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Laptop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BreadBoard</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16.</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Jumper Cables(m-m,f-m,f-f) </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17.</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USB A to USB B cable</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270700">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18.</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rtl="0" algn="ctr">
                        <a:spcBef>
                          <a:spcPts val="0"/>
                        </a:spcBef>
                        <a:spcAft>
                          <a:spcPts val="0"/>
                        </a:spcAft>
                        <a:buNone/>
                      </a:pPr>
                      <a:r>
                        <a:rPr lang="en" sz="900">
                          <a:latin typeface="Times New Roman"/>
                          <a:ea typeface="Times New Roman"/>
                          <a:cs typeface="Times New Roman"/>
                          <a:sym typeface="Times New Roman"/>
                        </a:rPr>
                        <a:t>LED</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bl>
          </a:graphicData>
        </a:graphic>
      </p:graphicFrame>
      <p:sp>
        <p:nvSpPr>
          <p:cNvPr id="168" name="Google Shape;168;gd427c19ce7_0_16"/>
          <p:cNvSpPr txBox="1"/>
          <p:nvPr/>
        </p:nvSpPr>
        <p:spPr>
          <a:xfrm>
            <a:off x="5472450" y="216560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2000"/>
              </a:spcBef>
              <a:spcAft>
                <a:spcPts val="600"/>
              </a:spcAft>
              <a:buNone/>
            </a:pPr>
            <a:r>
              <a:rPr lang="en" sz="2400">
                <a:solidFill>
                  <a:schemeClr val="dk1"/>
                </a:solidFill>
                <a:latin typeface="Times New Roman"/>
                <a:ea typeface="Times New Roman"/>
                <a:cs typeface="Times New Roman"/>
                <a:sym typeface="Times New Roman"/>
              </a:rPr>
              <a:t>Hardware Required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Software used</a:t>
            </a:r>
            <a:endParaRPr/>
          </a:p>
        </p:txBody>
      </p:sp>
      <p:sp>
        <p:nvSpPr>
          <p:cNvPr id="174" name="Google Shape;17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Tensorflow,Keras</a:t>
            </a:r>
            <a:endParaRPr/>
          </a:p>
          <a:p>
            <a:pPr indent="-342900" lvl="0" marL="457200" rtl="0" algn="l">
              <a:lnSpc>
                <a:spcPct val="115000"/>
              </a:lnSpc>
              <a:spcBef>
                <a:spcPts val="1600"/>
              </a:spcBef>
              <a:spcAft>
                <a:spcPts val="0"/>
              </a:spcAft>
              <a:buSzPts val="1800"/>
              <a:buChar char="●"/>
            </a:pPr>
            <a:r>
              <a:rPr lang="en"/>
              <a:t>OpenCV</a:t>
            </a:r>
            <a:endParaRPr/>
          </a:p>
          <a:p>
            <a:pPr indent="-342900" lvl="0" marL="457200" rtl="0" algn="l">
              <a:lnSpc>
                <a:spcPct val="115000"/>
              </a:lnSpc>
              <a:spcBef>
                <a:spcPts val="1600"/>
              </a:spcBef>
              <a:spcAft>
                <a:spcPts val="0"/>
              </a:spcAft>
              <a:buSzPts val="1800"/>
              <a:buChar char="●"/>
            </a:pPr>
            <a:r>
              <a:rPr lang="en"/>
              <a:t>Google Drive</a:t>
            </a:r>
            <a:endParaRPr/>
          </a:p>
          <a:p>
            <a:pPr indent="-342900" lvl="0" marL="457200" rtl="0" algn="l">
              <a:lnSpc>
                <a:spcPct val="115000"/>
              </a:lnSpc>
              <a:spcBef>
                <a:spcPts val="1600"/>
              </a:spcBef>
              <a:spcAft>
                <a:spcPts val="0"/>
              </a:spcAft>
              <a:buSzPts val="1800"/>
              <a:buChar char="●"/>
            </a:pPr>
            <a:r>
              <a:rPr lang="en"/>
              <a:t>Google Colab</a:t>
            </a:r>
            <a:endParaRPr/>
          </a:p>
          <a:p>
            <a:pPr indent="-342900" lvl="0" marL="457200" rtl="0" algn="l">
              <a:lnSpc>
                <a:spcPct val="115000"/>
              </a:lnSpc>
              <a:spcBef>
                <a:spcPts val="1600"/>
              </a:spcBef>
              <a:spcAft>
                <a:spcPts val="0"/>
              </a:spcAft>
              <a:buSzPts val="1800"/>
              <a:buChar char="●"/>
            </a:pPr>
            <a:r>
              <a:rPr lang="en"/>
              <a:t>Python libraries(numpy,matplotlib etc)</a:t>
            </a:r>
            <a:endParaRPr/>
          </a:p>
          <a:p>
            <a:pPr indent="-342900" lvl="0" marL="457200" rtl="0" algn="l">
              <a:lnSpc>
                <a:spcPct val="115000"/>
              </a:lnSpc>
              <a:spcBef>
                <a:spcPts val="1600"/>
              </a:spcBef>
              <a:spcAft>
                <a:spcPts val="0"/>
              </a:spcAft>
              <a:buSzPts val="1800"/>
              <a:buChar char="●"/>
            </a:pPr>
            <a:r>
              <a:rPr lang="en"/>
              <a:t>Google sheets</a:t>
            </a:r>
            <a:endParaRPr/>
          </a:p>
          <a:p>
            <a:pPr indent="-342900" lvl="0" marL="457200" rtl="0" algn="l">
              <a:lnSpc>
                <a:spcPct val="115000"/>
              </a:lnSpc>
              <a:spcBef>
                <a:spcPts val="1600"/>
              </a:spcBef>
              <a:spcAft>
                <a:spcPts val="1600"/>
              </a:spcAft>
              <a:buSzPts val="1800"/>
              <a:buChar char="●"/>
            </a:pPr>
            <a:r>
              <a:rPr lang="en"/>
              <a:t>Arduino IDE</a:t>
            </a:r>
            <a:endParaRPr/>
          </a:p>
        </p:txBody>
      </p:sp>
      <p:sp>
        <p:nvSpPr>
          <p:cNvPr id="175" name="Google Shape;17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Thank You</a:t>
            </a:r>
            <a:endParaRPr/>
          </a:p>
        </p:txBody>
      </p:sp>
      <p:sp>
        <p:nvSpPr>
          <p:cNvPr id="181" name="Google Shape;18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62" name="Google Shape;62;p2"/>
          <p:cNvGraphicFramePr/>
          <p:nvPr/>
        </p:nvGraphicFramePr>
        <p:xfrm>
          <a:off x="1494275" y="645175"/>
          <a:ext cx="3000000" cy="3000000"/>
        </p:xfrm>
        <a:graphic>
          <a:graphicData uri="http://schemas.openxmlformats.org/drawingml/2006/table">
            <a:tbl>
              <a:tblPr>
                <a:noFill/>
                <a:tableStyleId>{8282828E-5054-41F0-9FC5-3E1D85260DB9}</a:tableStyleId>
              </a:tblPr>
              <a:tblGrid>
                <a:gridCol w="3161250"/>
                <a:gridCol w="3161250"/>
              </a:tblGrid>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Introduction</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3</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Motivation</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4</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Problem Statement</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5</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Dataset</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6</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Proposed Method</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8</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Image Enhancement</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10</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Region of interest extraction</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13</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Parkinson’s Classification</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15</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Experimental Result</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17</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Software Used</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20</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0075">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Conclusion</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 sz="1300" u="none" cap="none" strike="noStrike"/>
                        <a:t>21</a:t>
                      </a:r>
                      <a:endParaRPr sz="13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3" name="Google Shape;63;p2"/>
          <p:cNvSpPr txBox="1"/>
          <p:nvPr/>
        </p:nvSpPr>
        <p:spPr>
          <a:xfrm>
            <a:off x="3748950" y="84250"/>
            <a:ext cx="16461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Contents</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262150"/>
            <a:ext cx="8520600" cy="4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Introduction</a:t>
            </a:r>
            <a:endParaRPr sz="2600"/>
          </a:p>
        </p:txBody>
      </p:sp>
      <p:sp>
        <p:nvSpPr>
          <p:cNvPr id="69" name="Google Shape;69;p3"/>
          <p:cNvSpPr txBox="1"/>
          <p:nvPr>
            <p:ph idx="1" type="body"/>
          </p:nvPr>
        </p:nvSpPr>
        <p:spPr>
          <a:xfrm>
            <a:off x="311700" y="1024200"/>
            <a:ext cx="4260300" cy="37707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rgbClr val="000000"/>
              </a:buClr>
              <a:buSzPts val="1100"/>
              <a:buFont typeface="Times New Roman"/>
              <a:buChar char="➔"/>
            </a:pPr>
            <a:r>
              <a:rPr lang="en">
                <a:solidFill>
                  <a:schemeClr val="dk1"/>
                </a:solidFill>
                <a:latin typeface="Times New Roman"/>
                <a:ea typeface="Times New Roman"/>
                <a:cs typeface="Times New Roman"/>
                <a:sym typeface="Times New Roman"/>
              </a:rPr>
              <a:t>Intelligent driving is not just an avenue for commercial vehicles like cars and trucks but also for industrial,healthcare and academic uses.Intelligent driving refers to the ability of a bot to drive without the aid of humans and to intelligently identify obstacles and course.We have thus implemented intelligent driving in a bot ,meant to be used in a variety of scenarios ,from hospitals,schools,emergency situation to vehicular assistance.The intelligent base of our driving system consists of a raspberry pi and an arduino uno,very readily available and inexpensive boards which also add the benefit of the project moving towards open source.The method we intend to implement works well for any situation as instead of processing and learning on raw images we train our model on semantically segmented masks.</a:t>
            </a:r>
            <a:endParaRPr>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70" name="Google Shape;7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1" name="Google Shape;71;p3"/>
          <p:cNvPicPr preferRelativeResize="0"/>
          <p:nvPr/>
        </p:nvPicPr>
        <p:blipFill rotWithShape="1">
          <a:blip r:embed="rId3">
            <a:alphaModFix/>
          </a:blip>
          <a:srcRect b="8028" l="0" r="0" t="26752"/>
          <a:stretch/>
        </p:blipFill>
        <p:spPr>
          <a:xfrm>
            <a:off x="4889100" y="1024200"/>
            <a:ext cx="3583351" cy="34232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statement</a:t>
            </a:r>
            <a:endParaRPr/>
          </a:p>
        </p:txBody>
      </p:sp>
      <p:sp>
        <p:nvSpPr>
          <p:cNvPr id="77" name="Google Shape;77;p5"/>
          <p:cNvSpPr txBox="1"/>
          <p:nvPr>
            <p:ph idx="1" type="body"/>
          </p:nvPr>
        </p:nvSpPr>
        <p:spPr>
          <a:xfrm>
            <a:off x="311700" y="2084700"/>
            <a:ext cx="8520600" cy="18969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objective of intelligent driving cars is to create a fully functional automated car that is able to reduce human effort and better traffic flow. intelligent-driving cars were created to provide benefits to the society we live in, such as providing transportation for those people who are not able to drive because of age or physical impairment or automating the work in dangerous workplaces.</a:t>
            </a:r>
            <a:endParaRPr sz="1800">
              <a:latin typeface="Times New Roman"/>
              <a:ea typeface="Times New Roman"/>
              <a:cs typeface="Times New Roman"/>
              <a:sym typeface="Times New Roman"/>
            </a:endParaRPr>
          </a:p>
        </p:txBody>
      </p:sp>
      <p:sp>
        <p:nvSpPr>
          <p:cNvPr id="78" name="Google Shape;7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84" name="Google Shape;84;p6"/>
          <p:cNvSpPr txBox="1"/>
          <p:nvPr>
            <p:ph idx="1" type="body"/>
          </p:nvPr>
        </p:nvSpPr>
        <p:spPr>
          <a:xfrm>
            <a:off x="760650" y="1357525"/>
            <a:ext cx="7622700" cy="32238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For the first phase of this study.ie. in the semantic segmentation stage we have used the Mapillary Vistas Dataset, a novel, large scale street-level image dataset containing 25,000 high resolution images annotated into 66 object categories with additional, instance-specific labels for 37 classes. Annotation is performed in a dense and fine-grained style by using polygons for delineating individual objects. The dataset is 5× larger than the total amount of fine annotations for Cityscapes and contains images from all around the world, captured at various conditions regarding weather, season and daytime.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
        <p:nvSpPr>
          <p:cNvPr id="85" name="Google Shape;8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427c19ce7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91" name="Google Shape;91;gd427c19ce7_0_1"/>
          <p:cNvSpPr txBox="1"/>
          <p:nvPr>
            <p:ph idx="1" type="body"/>
          </p:nvPr>
        </p:nvSpPr>
        <p:spPr>
          <a:xfrm>
            <a:off x="760650" y="1357525"/>
            <a:ext cx="7622700" cy="32238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For the traffic sign detection stage we have used the TSDD dataset which includes 10000 traffic scene images containing many kinds of signs. The images are collected under different time,weather conditions,lighting conditions as well as moving blurring.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
        <p:nvSpPr>
          <p:cNvPr id="92" name="Google Shape;92;gd427c19ce7_0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427c19ce7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a:t>
            </a:r>
            <a:endParaRPr/>
          </a:p>
        </p:txBody>
      </p:sp>
      <p:sp>
        <p:nvSpPr>
          <p:cNvPr id="98" name="Google Shape;98;gd427c19ce7_0_7"/>
          <p:cNvSpPr txBox="1"/>
          <p:nvPr>
            <p:ph idx="1" type="body"/>
          </p:nvPr>
        </p:nvSpPr>
        <p:spPr>
          <a:xfrm>
            <a:off x="760650" y="1357525"/>
            <a:ext cx="7622700" cy="32238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For the final training we have used a custom dataset created on a specifically created scenario with the model car driven manually on 2 separate tracks and the 2 minute videos of each track from the camera mounted on the model car,resulting in 24000 images along with additional data like ir sensor data and steering angles.</a:t>
            </a:r>
            <a:endParaRPr sz="1800">
              <a:solidFill>
                <a:schemeClr val="dk1"/>
              </a:solidFill>
              <a:latin typeface="Times New Roman"/>
              <a:ea typeface="Times New Roman"/>
              <a:cs typeface="Times New Roman"/>
              <a:sym typeface="Times New Roman"/>
            </a:endParaRPr>
          </a:p>
        </p:txBody>
      </p:sp>
      <p:sp>
        <p:nvSpPr>
          <p:cNvPr id="99" name="Google Shape;99;gd427c19ce7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427c19ce7_0_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Dataset Sample</a:t>
            </a:r>
            <a:endParaRPr/>
          </a:p>
        </p:txBody>
      </p:sp>
      <p:sp>
        <p:nvSpPr>
          <p:cNvPr id="105" name="Google Shape;105;gd427c19ce7_0_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06" name="Google Shape;106;gd427c19ce7_0_61"/>
          <p:cNvPicPr preferRelativeResize="0"/>
          <p:nvPr/>
        </p:nvPicPr>
        <p:blipFill>
          <a:blip r:embed="rId3">
            <a:alphaModFix/>
          </a:blip>
          <a:stretch>
            <a:fillRect/>
          </a:stretch>
        </p:blipFill>
        <p:spPr>
          <a:xfrm>
            <a:off x="152400" y="1170125"/>
            <a:ext cx="3528750" cy="3404000"/>
          </a:xfrm>
          <a:prstGeom prst="rect">
            <a:avLst/>
          </a:prstGeom>
          <a:noFill/>
          <a:ln>
            <a:noFill/>
          </a:ln>
        </p:spPr>
      </p:pic>
      <p:pic>
        <p:nvPicPr>
          <p:cNvPr id="107" name="Google Shape;107;gd427c19ce7_0_61"/>
          <p:cNvPicPr preferRelativeResize="0"/>
          <p:nvPr/>
        </p:nvPicPr>
        <p:blipFill>
          <a:blip r:embed="rId4">
            <a:alphaModFix/>
          </a:blip>
          <a:stretch>
            <a:fillRect/>
          </a:stretch>
        </p:blipFill>
        <p:spPr>
          <a:xfrm>
            <a:off x="4797425" y="1125575"/>
            <a:ext cx="3675032" cy="349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Proposed Method</a:t>
            </a:r>
            <a:endParaRPr sz="2600"/>
          </a:p>
        </p:txBody>
      </p:sp>
      <p:sp>
        <p:nvSpPr>
          <p:cNvPr id="113" name="Google Shape;11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4" name="Google Shape;11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just">
              <a:lnSpc>
                <a:spcPct val="200000"/>
              </a:lnSpc>
              <a:spcBef>
                <a:spcPts val="0"/>
              </a:spcBef>
              <a:spcAft>
                <a:spcPts val="0"/>
              </a:spcAft>
              <a:buSzPts val="2000"/>
              <a:buChar char="➔"/>
            </a:pPr>
            <a:r>
              <a:rPr lang="en" sz="1500">
                <a:solidFill>
                  <a:schemeClr val="dk1"/>
                </a:solidFill>
                <a:latin typeface="Times New Roman"/>
                <a:ea typeface="Times New Roman"/>
                <a:cs typeface="Times New Roman"/>
                <a:sym typeface="Times New Roman"/>
              </a:rPr>
              <a:t>Our method works by a cooperative operation between an arduino which acts as a drive unit and a raspberry pi which acts as the brain.The arduino is connected to an h-bridge which controls 2 geared dc motors and 1 servo motor, the arduino is further connected to 3 ir sensors which measure the distance between the objects on 3 sides.The arduino sends data to the raspberry pi through usb bus and receives serial instruction from the pi after he raw dat has been processed and a prediction has been made.</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