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8F9C5B-B02F-40D0-86F3-57DCDE78148F}">
  <a:tblStyle styleId="{518F9C5B-B02F-40D0-86F3-57DCDE781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regular.fntdata"/><Relationship Id="rId21" Type="http://schemas.openxmlformats.org/officeDocument/2006/relationships/slide" Target="slides/slide14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erriweather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a181ac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a181ac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900d19e6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900d19e6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900d19e6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900d19e6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900d19e6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900d19e6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900d19e6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900d19e6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900d19e6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900d19e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900d19e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900d19e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00d19e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900d19e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900d19e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900d19e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ce612adb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ce612adb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900d19e6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900d19e6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900d19e6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900d19e6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900d19e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900d19e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9826313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982631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tiQ8BqgEPWgpoDfp3JCDnbu_kuUbzfyrZ4A-QqadXww/ed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brand.ly/programaton2023B" TargetMode="External"/><Relationship Id="rId4" Type="http://schemas.openxmlformats.org/officeDocument/2006/relationships/hyperlink" Target="https://padlet.com/faltschuler/ejercicios-en-grupo-y1hm65ie19n2wcsd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4915375" y="1846825"/>
            <a:ext cx="4024800" cy="1919100"/>
          </a:xfrm>
          <a:prstGeom prst="roundRect">
            <a:avLst>
              <a:gd fmla="val 16667" name="adj"/>
            </a:avLst>
          </a:prstGeom>
          <a:solidFill>
            <a:srgbClr val="FBC2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>
            <p:ph type="ctrTitle"/>
          </p:nvPr>
        </p:nvSpPr>
        <p:spPr>
          <a:xfrm>
            <a:off x="311700" y="1797420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/>
              <a:t>Unidad 1: Python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y las estructuras en la programación</a:t>
            </a:r>
            <a:endParaRPr sz="2100"/>
          </a:p>
        </p:txBody>
      </p:sp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4949725" y="1915975"/>
            <a:ext cx="3956100" cy="193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Resumen de Contenidos</a:t>
            </a:r>
            <a:endParaRPr b="1">
              <a:solidFill>
                <a:srgbClr val="000000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-419">
                <a:solidFill>
                  <a:srgbClr val="000000"/>
                </a:solidFill>
              </a:rPr>
              <a:t>Tarea y repaso</a:t>
            </a:r>
            <a:endParaRPr>
              <a:solidFill>
                <a:srgbClr val="000000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-419">
                <a:solidFill>
                  <a:srgbClr val="000000"/>
                </a:solidFill>
              </a:rPr>
              <a:t>Organización encuentro exactas </a:t>
            </a:r>
            <a:endParaRPr>
              <a:solidFill>
                <a:srgbClr val="000000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-419">
                <a:solidFill>
                  <a:srgbClr val="000000"/>
                </a:solidFill>
              </a:rPr>
              <a:t>Estructura condicional 2.0 - ejercitación y puesta en común</a:t>
            </a:r>
            <a:endParaRPr>
              <a:solidFill>
                <a:srgbClr val="000000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-419">
                <a:solidFill>
                  <a:srgbClr val="000000"/>
                </a:solidFill>
              </a:rPr>
              <a:t>Listas (si llegamos)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368225" y="1150589"/>
            <a:ext cx="528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Diplomatura de Introducción a la Programación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 a la Ciencia de Datos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 b="84081" l="0" r="0" t="0"/>
          <a:stretch/>
        </p:blipFill>
        <p:spPr>
          <a:xfrm>
            <a:off x="-22337" y="0"/>
            <a:ext cx="9188675" cy="103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84085"/>
          <a:stretch/>
        </p:blipFill>
        <p:spPr>
          <a:xfrm>
            <a:off x="-23462" y="4109425"/>
            <a:ext cx="9190929" cy="10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505700"/>
            <a:ext cx="3652800" cy="21588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a=5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b=3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c=6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if a &gt; b and c &gt; a: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print("Las condiciones son verdaderas")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2" type="body"/>
          </p:nvPr>
        </p:nvSpPr>
        <p:spPr>
          <a:xfrm>
            <a:off x="4185500" y="2877300"/>
            <a:ext cx="4657800" cy="21588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a=5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b=3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c=6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if a &gt; b or a &gt; 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print("Al menos una de las condiciones es verdadera")</a:t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4855600" y="1823050"/>
            <a:ext cx="3488100" cy="45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CCCCCC"/>
                </a:solidFill>
              </a:rPr>
              <a:t>¿Qué devuelve el programa en cada caso?</a:t>
            </a:r>
            <a:endParaRPr b="1" sz="1200">
              <a:solidFill>
                <a:srgbClr val="CCCCCC"/>
              </a:solidFill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734875" y="3980700"/>
            <a:ext cx="1159500" cy="45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CCCCCC"/>
                </a:solidFill>
              </a:rPr>
              <a:t>¿Por qué?</a:t>
            </a:r>
            <a:endParaRPr b="1"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20"/>
              <a:t>Definamos la mejor estructura para cada situación</a:t>
            </a:r>
            <a:endParaRPr sz="2120"/>
          </a:p>
        </p:txBody>
      </p:sp>
      <p:sp>
        <p:nvSpPr>
          <p:cNvPr id="208" name="Google Shape;208;p35"/>
          <p:cNvSpPr txBox="1"/>
          <p:nvPr/>
        </p:nvSpPr>
        <p:spPr>
          <a:xfrm>
            <a:off x="305802" y="1434550"/>
            <a:ext cx="2504400" cy="369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1.Si sale el sol no uso paraguas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3028798" y="1434550"/>
            <a:ext cx="5803500" cy="55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2.Si el paquete de </a:t>
            </a:r>
            <a:r>
              <a:rPr i="1" lang="es-419" sz="1200">
                <a:latin typeface="Roboto"/>
                <a:ea typeface="Roboto"/>
                <a:cs typeface="Roboto"/>
                <a:sym typeface="Roboto"/>
              </a:rPr>
              <a:t>chocolinas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sale menos de $300, compro dos paquetes y hago una chocotorta, si no compro </a:t>
            </a:r>
            <a:r>
              <a:rPr i="1" lang="es-419" sz="1200">
                <a:latin typeface="Roboto"/>
                <a:ea typeface="Roboto"/>
                <a:cs typeface="Roboto"/>
                <a:sym typeface="Roboto"/>
              </a:rPr>
              <a:t>chocodia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y hago una chocotorta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311725" y="2113775"/>
            <a:ext cx="85206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3.La calefacción de mi casa funciona con termostato. La temperatura óptima de la casa es de 16 a 26ºC. Con lo cual si la temperatura de la casa es menor a ese valor se prende la calefacción y si es mayor se prende el aire acondicionado. Si la 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temperatura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es óptima, no se prende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311726" y="2977800"/>
            <a:ext cx="4341900" cy="369300"/>
          </a:xfrm>
          <a:prstGeom prst="rect">
            <a:avLst/>
          </a:prstGeom>
          <a:solidFill>
            <a:srgbClr val="FBC2A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4.Cuando tengo plata o 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ganas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, preparo un asado con amigos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3939075" y="4142800"/>
            <a:ext cx="2433600" cy="9234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.En la argentina, la inflación mes a mes de un 8%, asi que si si este mes está entre 4% y 6% festejo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194350" y="4142800"/>
            <a:ext cx="3617400" cy="923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</a:rPr>
              <a:t>Elijan 2 de estas situaciones y modelalas en el COLAB.</a:t>
            </a:r>
            <a:endParaRPr b="1" sz="1800">
              <a:solidFill>
                <a:srgbClr val="CCCCCC"/>
              </a:solidFill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305800" y="3467888"/>
            <a:ext cx="4159500" cy="55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6. Queremos decidir si comprar un artículo basado en su precio y nuestro presupuesto.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4750200" y="3069000"/>
            <a:ext cx="4082100" cy="9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5. Queremos decidir qué medio de transporte usar según la distancia y el tráfico. Si son hasta 15 cuadras, voy caminando. Si son mas de 15 cuadras y hay 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tráfico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, tomo el tren. Si no, me tomo el colectivo.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6543575" y="4022000"/>
            <a:ext cx="2091600" cy="103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7E9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Intenten usar la función </a:t>
            </a:r>
            <a:r>
              <a:rPr lang="es-419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input() 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</a:t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398378" y="2940225"/>
            <a:ext cx="3001800" cy="9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2.Si el paquete de </a:t>
            </a:r>
            <a:r>
              <a:rPr i="1" lang="es-419" sz="1200">
                <a:latin typeface="Roboto"/>
                <a:ea typeface="Roboto"/>
                <a:cs typeface="Roboto"/>
                <a:sym typeface="Roboto"/>
              </a:rPr>
              <a:t>chocolinas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sale menos de $300, compro dos paquetes y hago una chocotorta, si no compro </a:t>
            </a:r>
            <a:r>
              <a:rPr i="1" lang="es-419" sz="1200">
                <a:latin typeface="Roboto"/>
                <a:ea typeface="Roboto"/>
                <a:cs typeface="Roboto"/>
                <a:sym typeface="Roboto"/>
              </a:rPr>
              <a:t>chocodia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y hago una chocotorta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455275" y="1523500"/>
            <a:ext cx="363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precio_chocolina=200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if precio_cholina&gt;300: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   print('hago chocotorta')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else: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  print('no hago chocotorta')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4226275" y="1576800"/>
            <a:ext cx="3237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Si el paquete sale menos de 300$ hago chocotorta si no no.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5692050" y="2416300"/>
            <a:ext cx="363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contador= contador+1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acumuladores=acumuladores+5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4464175" y="2940225"/>
            <a:ext cx="5172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precio_chocolina=200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cant_paquetes_chocolinas=0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cant_paquetes_chocodias=0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if precio_cholina&lt;300: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    cant_paquetes_chocolinas=cant_paquetes_chocolinas+2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   print('hago chocotorta')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else: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  cant_paquetes_chocodias=cant_paquetes_chocodias+2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  print('no hago chocotorta')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20"/>
              <a:t>Vamos a crear</a:t>
            </a:r>
            <a:endParaRPr sz="2120"/>
          </a:p>
        </p:txBody>
      </p:sp>
      <p:sp>
        <p:nvSpPr>
          <p:cNvPr id="232" name="Google Shape;232;p37"/>
          <p:cNvSpPr txBox="1"/>
          <p:nvPr/>
        </p:nvSpPr>
        <p:spPr>
          <a:xfrm>
            <a:off x="286700" y="1722300"/>
            <a:ext cx="577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Les toca inventar ejercicios para sus compañeros.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Deben crear: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Una situación que se resuelva con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IF….ELIF….ELSE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Una situación que se resuelva con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IF….or….ELSE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Una situación que se resuelva con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IF….and….ELSE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Una situación que se resuelva con 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IF…not….ELSE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304800" y="3657600"/>
            <a:ext cx="565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https://docs.google.com/document/d/1tiQ8BqgEPWgpoDfp3JCDnbu_kuUbzfyrZ4A-QqadXww/edit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633150" y="146825"/>
            <a:ext cx="80655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-419" sz="2300"/>
              <a:t>Introducción a </a:t>
            </a:r>
            <a:r>
              <a:rPr b="1" lang="es-419" sz="2300"/>
              <a:t>listas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9" name="Google Shape;239;p38"/>
          <p:cNvSpPr txBox="1"/>
          <p:nvPr/>
        </p:nvSpPr>
        <p:spPr>
          <a:xfrm>
            <a:off x="164000" y="4585825"/>
            <a:ext cx="86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Ojo, esto es solo un repaso de lo que hicimos hoy. Hay más funciones que se pueden usar con las listas.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50" y="851899"/>
            <a:ext cx="6551051" cy="32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Planificacion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11700" y="1505700"/>
            <a:ext cx="5435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- DO LIST: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pagina web de la diplo y libro bibliografia recomendada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poner en comun tarea de la clase 2 en breakout rooms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el DISCORD?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confirmar numeros de estudiantes para evento exactas y llenar google forms de Solovey </a:t>
            </a: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https://rebrand.ly/programaton2023B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preguntar restricciones alimentarias (celiaquia, veganismo/vegetarianismo)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ejercicios if, elif, else, con and y or. Puesta en comun en padlet </a:t>
            </a: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https://padlet.com/faltschuler/ejercicios-en-grupo-y1hm65ie19n2wcsd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and y not / ver presentacion de listas para la clase de figuritas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950" y="1589549"/>
            <a:ext cx="1256799" cy="12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5325" y="2940749"/>
            <a:ext cx="3092401" cy="1977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311725" y="500925"/>
            <a:ext cx="3127500" cy="4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Dudas y puesta en común de la tarea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3918450" y="349700"/>
            <a:ext cx="5085000" cy="4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2"/>
                </a:solidFill>
              </a:rPr>
              <a:t>Ustedes son programadores contratados por una librería que les pidió el siguiente trabajo. La librería tiene usuarios con contraseña y les pidió que generen un sistema que haga lo siguiente.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s-419" sz="1400">
                <a:solidFill>
                  <a:schemeClr val="dk2"/>
                </a:solidFill>
              </a:rPr>
              <a:t>Pida que el usuario ingrese la contraseña, si la contraseña es 1234, el sistema le da la bienvenida al usuario. Si no, le dice que la contraseña es incorrecta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s-419" sz="1400">
                <a:solidFill>
                  <a:schemeClr val="dk2"/>
                </a:solidFill>
              </a:rPr>
              <a:t>Solamente en el caso donde la contraseña es correcta, le pide al usuario que ingrese </a:t>
            </a:r>
            <a:r>
              <a:rPr lang="es-419" sz="1400">
                <a:solidFill>
                  <a:schemeClr val="dk2"/>
                </a:solidFill>
              </a:rPr>
              <a:t>qué</a:t>
            </a:r>
            <a:r>
              <a:rPr lang="es-419" sz="1400">
                <a:solidFill>
                  <a:schemeClr val="dk2"/>
                </a:solidFill>
              </a:rPr>
              <a:t> libro quiere, siendo 1.Las malas, 2.No es un río, 3.Nuestra parte de Noche, 4.Rayuela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s-419" sz="1400">
                <a:solidFill>
                  <a:schemeClr val="dk2"/>
                </a:solidFill>
              </a:rPr>
              <a:t>El usuario debe elegir un número y el sistema le confirma cuál libro eleigió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2"/>
                </a:solidFill>
              </a:rPr>
              <a:t>Teniendo esto en cuenta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arenR"/>
            </a:pPr>
            <a:r>
              <a:rPr lang="es-419" sz="1400">
                <a:solidFill>
                  <a:schemeClr val="dk2"/>
                </a:solidFill>
              </a:rPr>
              <a:t>escriban en un papel el árbol de </a:t>
            </a:r>
            <a:r>
              <a:rPr lang="es-419" sz="1400">
                <a:solidFill>
                  <a:schemeClr val="dk2"/>
                </a:solidFill>
              </a:rPr>
              <a:t>decisión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arenR"/>
            </a:pPr>
            <a:r>
              <a:rPr lang="es-419" sz="1400">
                <a:solidFill>
                  <a:schemeClr val="dk2"/>
                </a:solidFill>
              </a:rPr>
              <a:t>Aprovechando los códigos que ya hicieron, hagan uno nuevo con los requerimientos de la librería.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25" y="500925"/>
            <a:ext cx="3127500" cy="4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de contenidos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/>
        </p:nvSpPr>
        <p:spPr>
          <a:xfrm>
            <a:off x="5025875" y="2087450"/>
            <a:ext cx="19623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erriweather"/>
                <a:ea typeface="Merriweather"/>
                <a:cs typeface="Merriweather"/>
                <a:sym typeface="Merriweather"/>
              </a:rPr>
              <a:t>Tipos de datos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4139150" y="3308825"/>
            <a:ext cx="11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Numéricos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5586950" y="3308825"/>
            <a:ext cx="113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String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(cadena de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caracteres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6958550" y="3308825"/>
            <a:ext cx="11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Booleanos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3758150" y="4299425"/>
            <a:ext cx="5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4901150" y="4299425"/>
            <a:ext cx="7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Entero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28"/>
          <p:cNvCxnSpPr>
            <a:stCxn id="134" idx="2"/>
            <a:endCxn id="135" idx="0"/>
          </p:cNvCxnSpPr>
          <p:nvPr/>
        </p:nvCxnSpPr>
        <p:spPr>
          <a:xfrm flipH="1">
            <a:off x="4705325" y="2564450"/>
            <a:ext cx="1301700" cy="744300"/>
          </a:xfrm>
          <a:prstGeom prst="straightConnector1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8"/>
          <p:cNvCxnSpPr>
            <a:stCxn id="134" idx="2"/>
            <a:endCxn id="137" idx="0"/>
          </p:cNvCxnSpPr>
          <p:nvPr/>
        </p:nvCxnSpPr>
        <p:spPr>
          <a:xfrm>
            <a:off x="6007025" y="2564450"/>
            <a:ext cx="1517700" cy="74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8"/>
          <p:cNvCxnSpPr>
            <a:stCxn id="134" idx="2"/>
            <a:endCxn id="136" idx="0"/>
          </p:cNvCxnSpPr>
          <p:nvPr/>
        </p:nvCxnSpPr>
        <p:spPr>
          <a:xfrm>
            <a:off x="6007025" y="2564450"/>
            <a:ext cx="146100" cy="74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8"/>
          <p:cNvCxnSpPr>
            <a:stCxn id="135" idx="2"/>
          </p:cNvCxnSpPr>
          <p:nvPr/>
        </p:nvCxnSpPr>
        <p:spPr>
          <a:xfrm flipH="1">
            <a:off x="4091750" y="3709025"/>
            <a:ext cx="613500" cy="56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8"/>
          <p:cNvCxnSpPr>
            <a:stCxn id="135" idx="2"/>
            <a:endCxn id="139" idx="0"/>
          </p:cNvCxnSpPr>
          <p:nvPr/>
        </p:nvCxnSpPr>
        <p:spPr>
          <a:xfrm>
            <a:off x="4705250" y="3709025"/>
            <a:ext cx="556800" cy="59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8"/>
          <p:cNvSpPr txBox="1"/>
          <p:nvPr/>
        </p:nvSpPr>
        <p:spPr>
          <a:xfrm>
            <a:off x="3906475" y="1096775"/>
            <a:ext cx="3710100" cy="7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erriweather"/>
                <a:ea typeface="Merriweather"/>
                <a:cs typeface="Merriweather"/>
                <a:sym typeface="Merriweather"/>
              </a:rPr>
              <a:t>Variables: </a:t>
            </a:r>
            <a:r>
              <a:rPr lang="es-419" sz="1500">
                <a:latin typeface="Merriweather"/>
                <a:ea typeface="Merriweather"/>
                <a:cs typeface="Merriweather"/>
                <a:sym typeface="Merriweather"/>
              </a:rPr>
              <a:t>E</a:t>
            </a:r>
            <a:r>
              <a:rPr lang="es-419" sz="1500">
                <a:latin typeface="Merriweather"/>
                <a:ea typeface="Merriweather"/>
                <a:cs typeface="Merriweather"/>
                <a:sym typeface="Merriweather"/>
              </a:rPr>
              <a:t>spacio para guardar información que puede cambiar.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3906475" y="119275"/>
            <a:ext cx="3710100" cy="76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erriweather"/>
                <a:ea typeface="Merriweather"/>
                <a:cs typeface="Merriweather"/>
                <a:sym typeface="Merriweather"/>
              </a:rPr>
              <a:t>Algoritmo: </a:t>
            </a:r>
            <a:r>
              <a:rPr lang="es-419" sz="1500">
                <a:latin typeface="Merriweather"/>
                <a:ea typeface="Merriweather"/>
                <a:cs typeface="Merriweather"/>
                <a:sym typeface="Merriweather"/>
              </a:rPr>
              <a:t>Conjunto ordenado de pasos para realizar una tarea</a:t>
            </a:r>
            <a:r>
              <a:rPr lang="es-419" sz="19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7" name="Google Shape;147;p28"/>
          <p:cNvCxnSpPr>
            <a:stCxn id="134" idx="3"/>
            <a:endCxn id="148" idx="1"/>
          </p:cNvCxnSpPr>
          <p:nvPr/>
        </p:nvCxnSpPr>
        <p:spPr>
          <a:xfrm>
            <a:off x="6988175" y="2325950"/>
            <a:ext cx="753600" cy="4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49" name="Google Shape;149;p28"/>
          <p:cNvSpPr txBox="1"/>
          <p:nvPr/>
        </p:nvSpPr>
        <p:spPr>
          <a:xfrm>
            <a:off x="7741763" y="2230775"/>
            <a:ext cx="164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Otros: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→Listas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→Diccionarios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→Conjuntos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→Etc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0" y="4699625"/>
            <a:ext cx="4040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24"/>
              <a:t>Pensar un ejemplo para cada tipo de dato..</a:t>
            </a:r>
            <a:endParaRPr sz="1624"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34258" t="0"/>
          <a:stretch/>
        </p:blipFill>
        <p:spPr>
          <a:xfrm>
            <a:off x="8090750" y="184426"/>
            <a:ext cx="721799" cy="63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113" y="1250676"/>
            <a:ext cx="978300" cy="4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279750" y="157475"/>
            <a:ext cx="7859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Roboto"/>
                <a:ea typeface="Roboto"/>
                <a:cs typeface="Roboto"/>
                <a:sym typeface="Roboto"/>
              </a:rPr>
              <a:t>¿Qué aprendimos?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 cada tipo de datos se le pueden hacer operaciones específicas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Funciones aprendidas: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input()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print()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type()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float()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int()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361775" y="248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{518F9C5B-B02F-40D0-86F3-57DCDE78148F}</a:tableStyleId>
              </a:tblPr>
              <a:tblGrid>
                <a:gridCol w="1364725"/>
                <a:gridCol w="1364725"/>
                <a:gridCol w="1020825"/>
                <a:gridCol w="1020825"/>
                <a:gridCol w="2105300"/>
                <a:gridCol w="1311825"/>
              </a:tblGrid>
              <a:tr h="22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dato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Representa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Ejemplo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Observación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Operaciones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Numérico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Cantidades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edad, precio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Entero(int())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Real(float())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+, -, /, *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"nombre"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"perro"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ingresar texto debemos colocar comillas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Booleano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 de verdad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Treu / False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Retomando el ejercicio del semáforo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-4916" l="0" r="71804" t="-2436"/>
          <a:stretch/>
        </p:blipFill>
        <p:spPr>
          <a:xfrm>
            <a:off x="111425" y="1369925"/>
            <a:ext cx="1268101" cy="30742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9100" y="12"/>
            <a:ext cx="764900" cy="136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25451" r="0" t="0"/>
          <a:stretch/>
        </p:blipFill>
        <p:spPr>
          <a:xfrm>
            <a:off x="5369282" y="1446125"/>
            <a:ext cx="3650844" cy="311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5">
            <a:alphaModFix/>
          </a:blip>
          <a:srcRect b="0" l="0" r="-38217" t="0"/>
          <a:stretch/>
        </p:blipFill>
        <p:spPr>
          <a:xfrm>
            <a:off x="1668700" y="1431150"/>
            <a:ext cx="3442649" cy="21692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30"/>
          <p:cNvSpPr txBox="1"/>
          <p:nvPr/>
        </p:nvSpPr>
        <p:spPr>
          <a:xfrm>
            <a:off x="165125" y="3694750"/>
            <a:ext cx="1159500" cy="623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Condición </a:t>
            </a: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s-419" sz="13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Acción</a:t>
            </a:r>
            <a:endParaRPr sz="13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3668950" y="1506400"/>
            <a:ext cx="1361100" cy="106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Condición </a:t>
            </a:r>
            <a:r>
              <a:rPr b="1" lang="es-419" sz="17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s-419" sz="13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Acción 1</a:t>
            </a:r>
            <a:endParaRPr sz="13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b="1" lang="es-419" sz="16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-419" sz="13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Acción 2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7496925" y="1565475"/>
            <a:ext cx="1469700" cy="130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Condición 1 </a:t>
            </a: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s-419" sz="13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Acción 1</a:t>
            </a:r>
            <a:endParaRPr sz="13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elif </a:t>
            </a:r>
            <a:r>
              <a:rPr b="1" lang="es-419" sz="1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Condición 1 </a:t>
            </a: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-419" sz="13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 Acción 2</a:t>
            </a:r>
            <a:endParaRPr sz="1300"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latin typeface="Roboto"/>
                <a:ea typeface="Roboto"/>
                <a:cs typeface="Roboto"/>
                <a:sym typeface="Roboto"/>
              </a:rPr>
              <a:t>else: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-419" sz="1300"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Acción 3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Retomando el ejercicio del semáforo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100" y="12"/>
            <a:ext cx="764900" cy="136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375" y="1591977"/>
            <a:ext cx="4583599" cy="355152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750" y="3163002"/>
            <a:ext cx="2692701" cy="18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2206475" y="182450"/>
            <a:ext cx="41589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erriweather"/>
                <a:ea typeface="Merriweather"/>
                <a:cs typeface="Merriweather"/>
                <a:sym typeface="Merriweather"/>
              </a:rPr>
              <a:t>    ESTRUCTURA</a:t>
            </a:r>
            <a:r>
              <a:rPr lang="es-419" sz="1900">
                <a:latin typeface="Merriweather"/>
                <a:ea typeface="Merriweather"/>
                <a:cs typeface="Merriweather"/>
                <a:sym typeface="Merriweather"/>
              </a:rPr>
              <a:t> CONDICIONAL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2467950" y="1281375"/>
            <a:ext cx="3666900" cy="2185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En las </a:t>
            </a:r>
            <a:r>
              <a:rPr b="1" lang="es-419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condiciones </a:t>
            </a:r>
            <a:r>
              <a:rPr lang="es-419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debemos comparar</a:t>
            </a:r>
            <a:endParaRPr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lang="es-419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símbolos </a:t>
            </a:r>
            <a:r>
              <a:rPr lang="es-419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para comparar son:</a:t>
            </a:r>
            <a:endParaRPr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E1E1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 &gt; 5		 variable  &lt;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  &gt;= 5		 variable  &lt;=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  == 5                variable  !=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Evaluar cada expresión si </a:t>
            </a:r>
            <a:r>
              <a:rPr lang="es-419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variable = 8</a:t>
            </a:r>
            <a:endParaRPr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¿Qué pasa si </a:t>
            </a:r>
            <a:r>
              <a:rPr lang="es-419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variable = “cinco”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s-419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>
                <a:highlight>
                  <a:schemeClr val="lt1"/>
                </a:highlight>
              </a:rPr>
              <a:t> 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205"/>
              <a:t>Diferencia del = para asignar valores a la variable frente al == para comparar</a:t>
            </a:r>
            <a:endParaRPr sz="120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205"/>
              <a:t>Hay ciertas operaciones que no se pueden hacer con todos los tipos de datos</a:t>
            </a:r>
            <a:endParaRPr sz="120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2206475" y="182450"/>
            <a:ext cx="39315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Merriweather"/>
                <a:ea typeface="Merriweather"/>
                <a:cs typeface="Merriweather"/>
                <a:sym typeface="Merriweather"/>
              </a:rPr>
              <a:t>       OPERADORES LÓGICOS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Merriweather"/>
                <a:ea typeface="Merriweather"/>
                <a:cs typeface="Merriweather"/>
                <a:sym typeface="Merriweather"/>
              </a:rPr>
              <a:t>Se usan para combinar dos o más condiciones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205"/>
              <a:t>Diferencia del = para asignar valores a la variable frente al == para comparar</a:t>
            </a:r>
            <a:endParaRPr sz="120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205"/>
              <a:t>Hay ciertas operaciones que no se pueden hacer con todos los tipos de datos</a:t>
            </a:r>
            <a:endParaRPr sz="1205"/>
          </a:p>
        </p:txBody>
      </p:sp>
      <p:graphicFrame>
        <p:nvGraphicFramePr>
          <p:cNvPr id="192" name="Google Shape;192;p33"/>
          <p:cNvGraphicFramePr/>
          <p:nvPr/>
        </p:nvGraphicFramePr>
        <p:xfrm>
          <a:off x="1823725" y="131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{518F9C5B-B02F-40D0-86F3-57DCDE78148F}</a:tableStyleId>
              </a:tblPr>
              <a:tblGrid>
                <a:gridCol w="787625"/>
                <a:gridCol w="2115375"/>
                <a:gridCol w="1630925"/>
                <a:gridCol w="1630925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Ejemplo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Expresión en criollo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Devuelve True si ambas condiciones son verdaderas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&gt; 5 and  x &lt;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“el número x es MAYOR a 5 </a:t>
                      </a:r>
                      <a:r>
                        <a:rPr b="1" lang="es-419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r>
                        <a:rPr lang="es-419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MENOR a 10”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Devuelve True si al menos una condición es verdadera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&gt; 5 or </a:t>
                      </a:r>
                      <a:r>
                        <a:rPr lang="es-419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&lt;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“El número x es MAYOR a 5 </a:t>
                      </a:r>
                      <a:r>
                        <a:rPr b="1" lang="es-419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 </a:t>
                      </a:r>
                      <a:r>
                        <a:rPr lang="es-419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MENOR a 10”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33"/>
          <p:cNvSpPr txBox="1"/>
          <p:nvPr/>
        </p:nvSpPr>
        <p:spPr>
          <a:xfrm>
            <a:off x="439675" y="3568425"/>
            <a:ext cx="48234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Evaluar cada expresión si </a:t>
            </a:r>
            <a:r>
              <a:rPr lang="es-419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4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 ¿Qué pasa si </a:t>
            </a:r>
            <a:r>
              <a:rPr lang="es-419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7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88B82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195E8B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