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B0604020202020204" charset="0"/>
      <p:regular r:id="rId27"/>
      <p:bold r:id="rId28"/>
      <p:italic r:id="rId29"/>
      <p:boldItalic r:id="rId30"/>
    </p:embeddedFon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12E647-1406-423D-9497-EC0AAE959989}">
  <a:tblStyle styleId="{CA12E647-1406-423D-9497-EC0AAE95998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8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Tam" userId="e6926201437f56d2" providerId="LiveId" clId="{EDAA9F78-32AF-418B-8C67-84F10C4BE3E4}"/>
    <pc:docChg chg="custSel modSld">
      <pc:chgData name="Aaron Tam" userId="e6926201437f56d2" providerId="LiveId" clId="{EDAA9F78-32AF-418B-8C67-84F10C4BE3E4}" dt="2020-03-16T21:00:27.114" v="2" actId="478"/>
      <pc:docMkLst>
        <pc:docMk/>
      </pc:docMkLst>
      <pc:sldChg chg="delSp modSp">
        <pc:chgData name="Aaron Tam" userId="e6926201437f56d2" providerId="LiveId" clId="{EDAA9F78-32AF-418B-8C67-84F10C4BE3E4}" dt="2020-03-16T21:00:27.114" v="2" actId="478"/>
        <pc:sldMkLst>
          <pc:docMk/>
          <pc:sldMk cId="0" sldId="256"/>
        </pc:sldMkLst>
        <pc:spChg chg="del mod">
          <ac:chgData name="Aaron Tam" userId="e6926201437f56d2" providerId="LiveId" clId="{EDAA9F78-32AF-418B-8C67-84F10C4BE3E4}" dt="2020-03-16T21:00:27.114" v="2" actId="478"/>
          <ac:spMkLst>
            <pc:docMk/>
            <pc:sldMk cId="0" sldId="256"/>
            <ac:spMk id="14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0f6b1c571_1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0f6b1c571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13 outliers</a:t>
            </a:r>
            <a:endParaRPr/>
          </a:p>
          <a:p>
            <a:pPr marL="0" lvl="0" indent="0" algn="l" rtl="0">
              <a:spcBef>
                <a:spcPts val="0"/>
              </a:spcBef>
              <a:spcAft>
                <a:spcPts val="0"/>
              </a:spcAft>
              <a:buNone/>
            </a:pPr>
            <a:r>
              <a:rPr lang="en"/>
              <a:t>Explain social reasons for outliers in clustering</a:t>
            </a:r>
            <a:endParaRPr/>
          </a:p>
          <a:p>
            <a:pPr marL="457200" lvl="0" indent="-298450" algn="l" rtl="0">
              <a:spcBef>
                <a:spcPts val="0"/>
              </a:spcBef>
              <a:spcAft>
                <a:spcPts val="0"/>
              </a:spcAft>
              <a:buSzPts val="1100"/>
              <a:buChar char="●"/>
            </a:pPr>
            <a:r>
              <a:rPr lang="en"/>
              <a:t>Public Health Care</a:t>
            </a:r>
            <a:endParaRPr/>
          </a:p>
          <a:p>
            <a:pPr marL="457200" lvl="0" indent="-298450" algn="l" rtl="0">
              <a:spcBef>
                <a:spcPts val="0"/>
              </a:spcBef>
              <a:spcAft>
                <a:spcPts val="0"/>
              </a:spcAft>
              <a:buSzPts val="1100"/>
              <a:buChar char="●"/>
            </a:pPr>
            <a:r>
              <a:rPr lang="en"/>
              <a:t>This allows countries to have low mortality and fertility rates relative to internet usage</a:t>
            </a:r>
            <a:endParaRPr/>
          </a:p>
          <a:p>
            <a:pPr marL="457200" lvl="0" indent="-298450" algn="l" rtl="0">
              <a:spcBef>
                <a:spcPts val="0"/>
              </a:spcBef>
              <a:spcAft>
                <a:spcPts val="0"/>
              </a:spcAft>
              <a:buSzPts val="1100"/>
              <a:buChar char="●"/>
            </a:pPr>
            <a:r>
              <a:rPr lang="en"/>
              <a:t>Internet was still novel in 2010 and  many countries could have adopted it at different levels</a:t>
            </a:r>
            <a:endParaRPr/>
          </a:p>
          <a:p>
            <a:pPr marL="914400" lvl="1" indent="-298450" algn="l" rtl="0">
              <a:spcBef>
                <a:spcPts val="0"/>
              </a:spcBef>
              <a:spcAft>
                <a:spcPts val="0"/>
              </a:spcAft>
              <a:buSzPts val="1100"/>
              <a:buChar char="○"/>
            </a:pPr>
            <a:r>
              <a:rPr lang="en"/>
              <a:t>Not necessarily in line with their level of economic development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1423c229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1423c229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1 has High fertility, high mortality, and low internet usage (Clearly the largest clusters in all models)</a:t>
            </a:r>
            <a:endParaRPr/>
          </a:p>
          <a:p>
            <a:pPr marL="0" lvl="0" indent="0" algn="l" rtl="0">
              <a:spcBef>
                <a:spcPts val="0"/>
              </a:spcBef>
              <a:spcAft>
                <a:spcPts val="0"/>
              </a:spcAft>
              <a:buNone/>
            </a:pPr>
            <a:r>
              <a:rPr lang="en"/>
              <a:t>Group 2 has slightly higher fertility rate than groups 2 &amp; 3, usage low mortality, and the highest internet usage</a:t>
            </a:r>
            <a:endParaRPr/>
          </a:p>
          <a:p>
            <a:pPr marL="0" lvl="0" indent="0" algn="l" rtl="0">
              <a:spcBef>
                <a:spcPts val="0"/>
              </a:spcBef>
              <a:spcAft>
                <a:spcPts val="0"/>
              </a:spcAft>
              <a:buNone/>
            </a:pPr>
            <a:r>
              <a:rPr lang="en"/>
              <a:t>Group 3 has the lowest fertility rate, similar but slightly higher mortality rate to groups 2 and 4, and internet usage between that of groups 2 &amp; 4</a:t>
            </a:r>
            <a:endParaRPr/>
          </a:p>
          <a:p>
            <a:pPr marL="0" lvl="0" indent="0" algn="l" rtl="0">
              <a:spcBef>
                <a:spcPts val="0"/>
              </a:spcBef>
              <a:spcAft>
                <a:spcPts val="0"/>
              </a:spcAft>
              <a:buNone/>
            </a:pPr>
            <a:r>
              <a:rPr lang="en"/>
              <a:t>Group 4 has  slightly higher fertility rate than group 3, the lowest mortality rate, and fairly low internet usage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0f6b1c571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0f6b1c57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Should be noted that several countries had extremely high adult mortality rates due to civil wars and other upheaval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0f6b1c571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0f6b1c57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Rationale: We predict that fertility will decrease in more highly developed nations, and that the mortality rate and internet usage are good indicators of development. Hypothesis 2 controls for continent- predicting that fertility rates will differ substantially between different continents. We also test a 3rd hypothesis and 4th hypothesis where mortality rate has a quadratic relationship with fertility as opposed to a linear relationship. We expect that as mortality rate increases fertility rate increases at a decreasing rate.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0f6b1c571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0f6b1c57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rgbClr val="000000"/>
              </a:buClr>
              <a:buSzPts val="1000"/>
              <a:buFont typeface="Lato"/>
              <a:buChar char="●"/>
            </a:pPr>
            <a:r>
              <a:rPr lang="en" sz="1000">
                <a:latin typeface="Lato"/>
                <a:ea typeface="Lato"/>
                <a:cs typeface="Lato"/>
                <a:sym typeface="Lato"/>
              </a:rPr>
              <a:t>Explanatory approach- we  find the best fitting model and compare the predicted values of the model vs actual values and find outlier countries</a:t>
            </a:r>
            <a:endParaRPr sz="1000">
              <a:latin typeface="Lato"/>
              <a:ea typeface="Lato"/>
              <a:cs typeface="Lato"/>
              <a:sym typeface="Lato"/>
            </a:endParaRPr>
          </a:p>
          <a:p>
            <a:pPr marL="457200" lvl="0" indent="-292100" algn="l" rtl="0">
              <a:lnSpc>
                <a:spcPct val="115000"/>
              </a:lnSpc>
              <a:spcBef>
                <a:spcPts val="0"/>
              </a:spcBef>
              <a:spcAft>
                <a:spcPts val="0"/>
              </a:spcAft>
              <a:buClr>
                <a:srgbClr val="000000"/>
              </a:buClr>
              <a:buSzPts val="1000"/>
              <a:buFont typeface="Lato"/>
              <a:buChar char="●"/>
            </a:pPr>
            <a:r>
              <a:rPr lang="en" sz="1000">
                <a:latin typeface="Lato"/>
                <a:ea typeface="Lato"/>
                <a:cs typeface="Lato"/>
                <a:sym typeface="Lato"/>
              </a:rPr>
              <a:t>Predictive approach- train a machine learning algorithm on a subset of the data and evaluate the performance of the model. Omitted na values to be able to run the machine learning algorithm.</a:t>
            </a:r>
            <a:endParaRPr sz="1000">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0f6b1c571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0f6b1c57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0f6b1c571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0f6b1c571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Linearity between dependent variable and predictors should follow a linear, horizontal trend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0f6b1c571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0f6b1c571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Normality of residuals is assumed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0f6b1c571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0f6b1c571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for homoscedasticity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0f6b1c571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0f6b1c57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Homoskedascity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0f6b1c57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0f6b1c57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Hello all,</a:t>
            </a:r>
            <a:endParaRPr/>
          </a:p>
          <a:p>
            <a:pPr marL="0" lvl="0" indent="0" algn="l" rtl="0">
              <a:lnSpc>
                <a:spcPct val="115000"/>
              </a:lnSpc>
              <a:spcBef>
                <a:spcPts val="1200"/>
              </a:spcBef>
              <a:spcAft>
                <a:spcPts val="0"/>
              </a:spcAft>
              <a:buNone/>
            </a:pPr>
            <a:r>
              <a:rPr lang="en"/>
              <a:t>We are Spencer, Trevor, and Aaron. As part of our project, we study the determining factors of general-well-being for countries and consider the possible policy implications on the relationship between health and economic development. Health and economic development for a country is essential to human happiness and well-being for its citizens. Discerning complex links and variables between general and health and economic indicators can help impact outcomes like poverty reduction or infant mortality rates. Understanding these relationships can help countries sustained health and economic growth.</a:t>
            </a:r>
            <a:endParaRPr/>
          </a:p>
          <a:p>
            <a:pPr marL="0" lvl="0" indent="0" algn="l" rtl="0">
              <a:lnSpc>
                <a:spcPct val="115000"/>
              </a:lnSpc>
              <a:spcBef>
                <a:spcPts val="1200"/>
              </a:spcBef>
              <a:spcAft>
                <a:spcPts val="0"/>
              </a:spcAft>
              <a:buNone/>
            </a:pPr>
            <a:r>
              <a:rPr lang="en"/>
              <a:t>As part of our project, we choose 2010 annual datasets studying fertility, mortality, and internet rates for countries. These datasets were pulled from the United Nations and World bank database. </a:t>
            </a:r>
            <a:endParaRPr/>
          </a:p>
          <a:p>
            <a:pPr marL="0" lvl="0" indent="0" algn="l" rtl="0">
              <a:spcBef>
                <a:spcPts val="120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0f6b1c571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0f6b1c571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the effect of atypical values. Determine if outliers are influential.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0f6b1c571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80f6b1c571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80f6b1c571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80f6b1c571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0f6b1c571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80f6b1c571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0f6b1c571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0f6b1c571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rgbClr val="000000"/>
              </a:buClr>
              <a:buSzPts val="1000"/>
              <a:buFont typeface="Lato"/>
              <a:buChar char="●"/>
            </a:pPr>
            <a:r>
              <a:rPr lang="en" sz="1000">
                <a:latin typeface="Lato"/>
                <a:ea typeface="Lato"/>
                <a:cs typeface="Lato"/>
                <a:sym typeface="Lato"/>
              </a:rPr>
              <a:t>Quality-of-life development  indicators like Internet Usage may not be the best predictor of population dynamics in countries</a:t>
            </a:r>
            <a:endParaRPr sz="1000">
              <a:latin typeface="Lato"/>
              <a:ea typeface="Lato"/>
              <a:cs typeface="Lato"/>
              <a:sym typeface="Lato"/>
            </a:endParaRPr>
          </a:p>
          <a:p>
            <a:pPr marL="457200" lvl="0" indent="-292100" algn="l" rtl="0">
              <a:lnSpc>
                <a:spcPct val="115000"/>
              </a:lnSpc>
              <a:spcBef>
                <a:spcPts val="0"/>
              </a:spcBef>
              <a:spcAft>
                <a:spcPts val="0"/>
              </a:spcAft>
              <a:buClr>
                <a:srgbClr val="000000"/>
              </a:buClr>
              <a:buSzPts val="1000"/>
              <a:buFont typeface="Lato"/>
              <a:buChar char="●"/>
            </a:pPr>
            <a:r>
              <a:rPr lang="en" sz="1000">
                <a:latin typeface="Lato"/>
                <a:ea typeface="Lato"/>
                <a:cs typeface="Lato"/>
                <a:sym typeface="Lato"/>
              </a:rPr>
              <a:t>The goal of decreasing fertility rates may be best served by focusing on contraceptive education, family planning education, and improved life expectancy instead of focusing on improvements in economic well-being  like access to internet</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0f6b1c57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0f6b1c57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Data</a:t>
            </a:r>
            <a:endParaRPr/>
          </a:p>
          <a:p>
            <a:pPr marL="457200" lvl="0" indent="0" algn="l" rtl="0">
              <a:lnSpc>
                <a:spcPct val="115000"/>
              </a:lnSpc>
              <a:spcBef>
                <a:spcPts val="1200"/>
              </a:spcBef>
              <a:spcAft>
                <a:spcPts val="0"/>
              </a:spcAft>
              <a:buNone/>
            </a:pPr>
            <a:r>
              <a:rPr lang="en" sz="1000"/>
              <a:t>·</a:t>
            </a:r>
            <a:r>
              <a:rPr lang="en" sz="700">
                <a:latin typeface="Times New Roman"/>
                <a:ea typeface="Times New Roman"/>
                <a:cs typeface="Times New Roman"/>
                <a:sym typeface="Times New Roman"/>
              </a:rPr>
              <a:t>         </a:t>
            </a:r>
            <a:r>
              <a:rPr lang="en"/>
              <a:t>Fertility</a:t>
            </a:r>
            <a:endParaRPr/>
          </a:p>
          <a:p>
            <a:pPr marL="0" lvl="0" indent="0" algn="l" rtl="0">
              <a:spcBef>
                <a:spcPts val="0"/>
              </a:spcBef>
              <a:spcAft>
                <a:spcPts val="0"/>
              </a:spcAft>
              <a:buNone/>
            </a:pPr>
            <a:r>
              <a:rPr lang="en" sz="1000">
                <a:latin typeface="Courier New"/>
                <a:ea typeface="Courier New"/>
                <a:cs typeface="Courier New"/>
                <a:sym typeface="Courier New"/>
              </a:rPr>
              <a:t>o</a:t>
            </a:r>
            <a:r>
              <a:rPr lang="en"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marL="0" lvl="0" indent="0" algn="l" rtl="0">
              <a:spcBef>
                <a:spcPts val="0"/>
              </a:spcBef>
              <a:spcAft>
                <a:spcPts val="0"/>
              </a:spcAft>
              <a:buNone/>
            </a:pPr>
            <a:r>
              <a:rPr lang="en"/>
              <a:t>Fertility rates, total</a:t>
            </a:r>
            <a:endParaRPr/>
          </a:p>
          <a:p>
            <a:pPr marL="914400" lvl="0" indent="0" algn="l" rtl="0">
              <a:lnSpc>
                <a:spcPct val="115000"/>
              </a:lnSpc>
              <a:spcBef>
                <a:spcPts val="0"/>
              </a:spcBef>
              <a:spcAft>
                <a:spcPts val="0"/>
              </a:spcAft>
              <a:buNone/>
            </a:pPr>
            <a:r>
              <a:rPr lang="en"/>
              <a:t>(births per woman) per country in 2010</a:t>
            </a:r>
            <a:endParaRPr/>
          </a:p>
          <a:p>
            <a:pPr marL="0" lvl="0" indent="0" algn="l" rtl="0">
              <a:spcBef>
                <a:spcPts val="0"/>
              </a:spcBef>
              <a:spcAft>
                <a:spcPts val="0"/>
              </a:spcAft>
              <a:buNone/>
            </a:pPr>
            <a:r>
              <a:rPr lang="en" sz="1000">
                <a:latin typeface="Courier New"/>
                <a:ea typeface="Courier New"/>
                <a:cs typeface="Courier New"/>
                <a:sym typeface="Courier New"/>
              </a:rPr>
              <a:t>o</a:t>
            </a:r>
            <a:r>
              <a:rPr lang="en"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marL="0" lvl="0" indent="0" algn="l" rtl="0">
              <a:spcBef>
                <a:spcPts val="0"/>
              </a:spcBef>
              <a:spcAft>
                <a:spcPts val="0"/>
              </a:spcAft>
              <a:buNone/>
            </a:pPr>
            <a:r>
              <a:rPr lang="en"/>
              <a:t>The data is collected</a:t>
            </a:r>
            <a:endParaRPr/>
          </a:p>
          <a:p>
            <a:pPr marL="0" lvl="0" indent="0" algn="l" rtl="0">
              <a:spcBef>
                <a:spcPts val="0"/>
              </a:spcBef>
              <a:spcAft>
                <a:spcPts val="0"/>
              </a:spcAft>
              <a:buNone/>
            </a:pPr>
            <a:r>
              <a:rPr lang="en"/>
              <a:t>from census reports and other statistical publications from national</a:t>
            </a:r>
            <a:endParaRPr/>
          </a:p>
          <a:p>
            <a:pPr marL="914400" lvl="0" indent="0" algn="l" rtl="0">
              <a:lnSpc>
                <a:spcPct val="115000"/>
              </a:lnSpc>
              <a:spcBef>
                <a:spcPts val="0"/>
              </a:spcBef>
              <a:spcAft>
                <a:spcPts val="0"/>
              </a:spcAft>
              <a:buNone/>
            </a:pPr>
            <a:r>
              <a:rPr lang="en"/>
              <a:t>statistical offices.</a:t>
            </a:r>
            <a:endParaRPr/>
          </a:p>
          <a:p>
            <a:pPr marL="0" lvl="0" indent="0" algn="l" rtl="0">
              <a:spcBef>
                <a:spcPts val="0"/>
              </a:spcBef>
              <a:spcAft>
                <a:spcPts val="0"/>
              </a:spcAft>
              <a:buNone/>
            </a:pPr>
            <a:r>
              <a:rPr lang="en" sz="1000"/>
              <a:t>·</a:t>
            </a:r>
            <a:r>
              <a:rPr lang="en"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a:t>Mortality</a:t>
            </a:r>
            <a:endParaRPr/>
          </a:p>
          <a:p>
            <a:pPr marL="0" lvl="0" indent="0" algn="l" rtl="0">
              <a:spcBef>
                <a:spcPts val="0"/>
              </a:spcBef>
              <a:spcAft>
                <a:spcPts val="0"/>
              </a:spcAft>
              <a:buNone/>
            </a:pPr>
            <a:r>
              <a:rPr lang="en" sz="1000">
                <a:latin typeface="Courier New"/>
                <a:ea typeface="Courier New"/>
                <a:cs typeface="Courier New"/>
                <a:sym typeface="Courier New"/>
              </a:rPr>
              <a:t>o</a:t>
            </a:r>
            <a:r>
              <a:rPr lang="en"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marL="0" lvl="0" indent="0" algn="l" rtl="0">
              <a:spcBef>
                <a:spcPts val="0"/>
              </a:spcBef>
              <a:spcAft>
                <a:spcPts val="0"/>
              </a:spcAft>
              <a:buNone/>
            </a:pPr>
            <a:r>
              <a:rPr lang="en"/>
              <a:t>Adult mortality rate</a:t>
            </a:r>
            <a:endParaRPr/>
          </a:p>
          <a:p>
            <a:pPr marL="914400" lvl="0" indent="0" algn="l" rtl="0">
              <a:lnSpc>
                <a:spcPct val="115000"/>
              </a:lnSpc>
              <a:spcBef>
                <a:spcPts val="0"/>
              </a:spcBef>
              <a:spcAft>
                <a:spcPts val="0"/>
              </a:spcAft>
              <a:buNone/>
            </a:pPr>
            <a:r>
              <a:rPr lang="en"/>
              <a:t>(over 35 years of age) per country in 2010</a:t>
            </a:r>
            <a:endParaRPr/>
          </a:p>
          <a:p>
            <a:pPr marL="0" lvl="0" indent="0" algn="l" rtl="0">
              <a:spcBef>
                <a:spcPts val="0"/>
              </a:spcBef>
              <a:spcAft>
                <a:spcPts val="0"/>
              </a:spcAft>
              <a:buNone/>
            </a:pPr>
            <a:r>
              <a:rPr lang="en" sz="1000">
                <a:solidFill>
                  <a:srgbClr val="FFFFFF"/>
                </a:solidFill>
              </a:rPr>
              <a:t>§</a:t>
            </a:r>
            <a:r>
              <a:rPr lang="en" sz="700">
                <a:solidFill>
                  <a:srgbClr val="FFFFFF"/>
                </a:solidFill>
                <a:latin typeface="Times New Roman"/>
                <a:ea typeface="Times New Roman"/>
                <a:cs typeface="Times New Roman"/>
                <a:sym typeface="Times New Roman"/>
              </a:rPr>
              <a:t> </a:t>
            </a:r>
            <a:endParaRPr sz="7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a:t>Deaths per 100 of</a:t>
            </a:r>
            <a:endParaRPr/>
          </a:p>
          <a:p>
            <a:pPr marL="1371600" lvl="0" indent="0" algn="l" rtl="0">
              <a:lnSpc>
                <a:spcPct val="115000"/>
              </a:lnSpc>
              <a:spcBef>
                <a:spcPts val="0"/>
              </a:spcBef>
              <a:spcAft>
                <a:spcPts val="0"/>
              </a:spcAft>
              <a:buNone/>
            </a:pPr>
            <a:r>
              <a:rPr lang="en"/>
              <a:t>population 35 years of age and over</a:t>
            </a:r>
            <a:endParaRPr/>
          </a:p>
          <a:p>
            <a:pPr marL="0" lvl="0" indent="0" algn="l" rtl="0">
              <a:spcBef>
                <a:spcPts val="0"/>
              </a:spcBef>
              <a:spcAft>
                <a:spcPts val="0"/>
              </a:spcAft>
              <a:buNone/>
            </a:pPr>
            <a:r>
              <a:rPr lang="en" sz="1000">
                <a:solidFill>
                  <a:srgbClr val="FFFFFF"/>
                </a:solidFill>
                <a:latin typeface="Courier New"/>
                <a:ea typeface="Courier New"/>
                <a:cs typeface="Courier New"/>
                <a:sym typeface="Courier New"/>
              </a:rPr>
              <a:t>o</a:t>
            </a:r>
            <a:r>
              <a:rPr lang="en" sz="700">
                <a:solidFill>
                  <a:srgbClr val="FFFFFF"/>
                </a:solidFill>
                <a:latin typeface="Times New Roman"/>
                <a:ea typeface="Times New Roman"/>
                <a:cs typeface="Times New Roman"/>
                <a:sym typeface="Times New Roman"/>
              </a:rPr>
              <a:t>   </a:t>
            </a:r>
            <a:endParaRPr sz="7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a:t>The data is collected</a:t>
            </a:r>
            <a:endParaRPr/>
          </a:p>
          <a:p>
            <a:pPr marL="914400" lvl="0" indent="0" algn="l" rtl="0">
              <a:lnSpc>
                <a:spcPct val="115000"/>
              </a:lnSpc>
              <a:spcBef>
                <a:spcPts val="0"/>
              </a:spcBef>
              <a:spcAft>
                <a:spcPts val="0"/>
              </a:spcAft>
              <a:buNone/>
            </a:pPr>
            <a:r>
              <a:rPr lang="en"/>
              <a:t>from most recent health statistics for WHO member states</a:t>
            </a:r>
            <a:endParaRPr/>
          </a:p>
          <a:p>
            <a:pPr marL="0" lvl="0" indent="0" algn="l" rtl="0">
              <a:spcBef>
                <a:spcPts val="0"/>
              </a:spcBef>
              <a:spcAft>
                <a:spcPts val="0"/>
              </a:spcAft>
              <a:buNone/>
            </a:pPr>
            <a:r>
              <a:rPr lang="en" sz="1000"/>
              <a:t>·</a:t>
            </a:r>
            <a:r>
              <a:rPr lang="en"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a:t>Internet</a:t>
            </a:r>
            <a:endParaRPr/>
          </a:p>
          <a:p>
            <a:pPr marL="0" lvl="0" indent="0" algn="l" rtl="0">
              <a:spcBef>
                <a:spcPts val="0"/>
              </a:spcBef>
              <a:spcAft>
                <a:spcPts val="0"/>
              </a:spcAft>
              <a:buNone/>
            </a:pPr>
            <a:r>
              <a:rPr lang="en" sz="1000">
                <a:latin typeface="Courier New"/>
                <a:ea typeface="Courier New"/>
                <a:cs typeface="Courier New"/>
                <a:sym typeface="Courier New"/>
              </a:rPr>
              <a:t>o</a:t>
            </a:r>
            <a:r>
              <a:rPr lang="en"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marL="0" lvl="0" indent="0" algn="l" rtl="0">
              <a:spcBef>
                <a:spcPts val="0"/>
              </a:spcBef>
              <a:spcAft>
                <a:spcPts val="0"/>
              </a:spcAft>
              <a:buNone/>
            </a:pPr>
            <a:r>
              <a:rPr lang="en"/>
              <a:t>Percent of country’s</a:t>
            </a:r>
            <a:endParaRPr/>
          </a:p>
          <a:p>
            <a:pPr marL="914400" lvl="0" indent="0" algn="l" rtl="0">
              <a:lnSpc>
                <a:spcPct val="115000"/>
              </a:lnSpc>
              <a:spcBef>
                <a:spcPts val="0"/>
              </a:spcBef>
              <a:spcAft>
                <a:spcPts val="0"/>
              </a:spcAft>
              <a:buNone/>
            </a:pPr>
            <a:r>
              <a:rPr lang="en"/>
              <a:t>population with access to internet in 2010</a:t>
            </a:r>
            <a:endParaRPr/>
          </a:p>
          <a:p>
            <a:pPr marL="0" lvl="0" indent="0" algn="l" rtl="0">
              <a:spcBef>
                <a:spcPts val="0"/>
              </a:spcBef>
              <a:spcAft>
                <a:spcPts val="0"/>
              </a:spcAft>
              <a:buNone/>
            </a:pPr>
            <a:r>
              <a:rPr lang="en" sz="1000">
                <a:solidFill>
                  <a:srgbClr val="FFFFFF"/>
                </a:solidFill>
                <a:latin typeface="Courier New"/>
                <a:ea typeface="Courier New"/>
                <a:cs typeface="Courier New"/>
                <a:sym typeface="Courier New"/>
              </a:rPr>
              <a:t>o</a:t>
            </a:r>
            <a:r>
              <a:rPr lang="en" sz="700">
                <a:solidFill>
                  <a:srgbClr val="FFFFFF"/>
                </a:solidFill>
                <a:latin typeface="Times New Roman"/>
                <a:ea typeface="Times New Roman"/>
                <a:cs typeface="Times New Roman"/>
                <a:sym typeface="Times New Roman"/>
              </a:rPr>
              <a:t>	</a:t>
            </a:r>
            <a:r>
              <a:rPr lang="en"/>
              <a:t>The data is collected from telecommunication regulatory</a:t>
            </a:r>
            <a:endParaRPr/>
          </a:p>
          <a:p>
            <a:pPr marL="0" lvl="0" indent="0" algn="l" rtl="0">
              <a:spcBef>
                <a:spcPts val="0"/>
              </a:spcBef>
              <a:spcAft>
                <a:spcPts val="0"/>
              </a:spcAft>
              <a:buNone/>
            </a:pPr>
            <a:r>
              <a:rPr lang="en"/>
              <a:t>agencies and/or ministries and national statistical offices by means of an</a:t>
            </a:r>
            <a:endParaRPr/>
          </a:p>
          <a:p>
            <a:pPr marL="0" lvl="0" indent="0" algn="l" rtl="0">
              <a:spcBef>
                <a:spcPts val="0"/>
              </a:spcBef>
              <a:spcAft>
                <a:spcPts val="0"/>
              </a:spcAft>
              <a:buNone/>
            </a:pPr>
            <a:r>
              <a:rPr lang="en"/>
              <a:t>annual questionnaire, and subsequently verified, harmonized and complemented by</a:t>
            </a:r>
            <a:endParaRPr/>
          </a:p>
          <a:p>
            <a:pPr marL="914400" lvl="0" indent="0" algn="l" rtl="0">
              <a:lnSpc>
                <a:spcPct val="115000"/>
              </a:lnSpc>
              <a:spcBef>
                <a:spcPts val="0"/>
              </a:spcBef>
              <a:spcAft>
                <a:spcPts val="0"/>
              </a:spcAft>
              <a:buNone/>
            </a:pPr>
            <a:r>
              <a:rPr lang="en"/>
              <a:t>International Telecommunications Union.</a:t>
            </a:r>
            <a:endParaRPr/>
          </a:p>
          <a:p>
            <a:pPr marL="914400" lvl="0" indent="0" algn="l" rtl="0">
              <a:lnSpc>
                <a:spcPct val="115000"/>
              </a:lnSpc>
              <a:spcBef>
                <a:spcPts val="1600"/>
              </a:spcBef>
              <a:spcAft>
                <a:spcPts val="0"/>
              </a:spcAft>
              <a:buNone/>
            </a:pPr>
            <a:r>
              <a:rPr lang="en" sz="1000">
                <a:solidFill>
                  <a:srgbClr val="FFFFFF"/>
                </a:solidFill>
                <a:latin typeface="Courier New"/>
                <a:ea typeface="Courier New"/>
                <a:cs typeface="Courier New"/>
                <a:sym typeface="Courier New"/>
              </a:rPr>
              <a:t>o</a:t>
            </a:r>
            <a:r>
              <a:rPr lang="en" sz="700">
                <a:solidFill>
                  <a:srgbClr val="FFFFFF"/>
                </a:solidFill>
                <a:latin typeface="Times New Roman"/>
                <a:ea typeface="Times New Roman"/>
                <a:cs typeface="Times New Roman"/>
                <a:sym typeface="Times New Roman"/>
              </a:rPr>
              <a:t>	</a:t>
            </a:r>
            <a:r>
              <a:rPr lang="en"/>
              <a:t>We also added continent variables to see if there are similar patterns by geographic location. </a:t>
            </a:r>
            <a:endParaRPr/>
          </a:p>
          <a:p>
            <a:pPr marL="0" lvl="0" indent="0" algn="l" rtl="0">
              <a:spcBef>
                <a:spcPts val="16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11768ff6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11768ff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Used all techniques mentioned in class (Partitioning, agglomerative hierarchical clustering, divisive hierarchical clustering, and density-based clustering</a:t>
            </a:r>
            <a:endParaRPr sz="1400"/>
          </a:p>
          <a:p>
            <a:pPr marL="0" lvl="0" indent="0" algn="l" rtl="0">
              <a:spcBef>
                <a:spcPts val="0"/>
              </a:spcBef>
              <a:spcAft>
                <a:spcPts val="0"/>
              </a:spcAft>
              <a:buNone/>
            </a:pPr>
            <a:r>
              <a:rPr lang="en" sz="1400"/>
              <a:t>158 Countries in our analysis</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0f6b1c571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0f6b1c571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0f6b1c571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0f6b1c571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Several countries in several groups had negative silhouettes meaning that they did not fit into their clusters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0f6b1c571_1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0f6b1c571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Divisive Hierarchical clustering we have no outliers that are placed in the wrong cluster</a:t>
            </a:r>
            <a:endParaRPr/>
          </a:p>
          <a:p>
            <a:pPr marL="0" lvl="0" indent="0" algn="l" rtl="0">
              <a:spcBef>
                <a:spcPts val="0"/>
              </a:spcBef>
              <a:spcAft>
                <a:spcPts val="0"/>
              </a:spcAft>
              <a:buNone/>
            </a:pPr>
            <a:r>
              <a:rPr lang="en"/>
              <a:t>Also, can see that average silhouette width is the largest (.61)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0f6b1c571_1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0f6b1c571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Side by side of supervised clustering techniques. It should be noted that diana is the only option without negative silhouettes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0f6b1c571_1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0f6b1c571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_2">
    <p:spTree>
      <p:nvGrpSpPr>
        <p:cNvPr id="1"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 name="Google Shape;132;p13"/>
          <p:cNvCxnSpPr/>
          <p:nvPr/>
        </p:nvCxnSpPr>
        <p:spPr>
          <a:xfrm rot="10800000">
            <a:off x="398200" y="977175"/>
            <a:ext cx="505800" cy="0"/>
          </a:xfrm>
          <a:prstGeom prst="straightConnector1">
            <a:avLst/>
          </a:prstGeom>
          <a:noFill/>
          <a:ln w="19050" cap="flat" cmpd="sng">
            <a:solidFill>
              <a:srgbClr val="FF5822"/>
            </a:solidFill>
            <a:prstDash val="solid"/>
            <a:round/>
            <a:headEnd type="none" w="sm" len="sm"/>
            <a:tailEnd type="none" w="sm" len="sm"/>
          </a:ln>
        </p:spPr>
      </p:cxnSp>
      <p:sp>
        <p:nvSpPr>
          <p:cNvPr id="133" name="Google Shape;133;p13"/>
          <p:cNvSpPr txBox="1">
            <a:spLocks noGrp="1"/>
          </p:cNvSpPr>
          <p:nvPr>
            <p:ph type="title"/>
          </p:nvPr>
        </p:nvSpPr>
        <p:spPr>
          <a:xfrm>
            <a:off x="311700" y="1153900"/>
            <a:ext cx="2655000" cy="858900"/>
          </a:xfrm>
          <a:prstGeom prst="rect">
            <a:avLst/>
          </a:prstGeom>
          <a:noFill/>
        </p:spPr>
        <p:txBody>
          <a:bodyPr spcFirstLastPara="1" wrap="square" lIns="91425" tIns="91425" rIns="91425" bIns="91425" anchor="ctr" anchorCtr="0">
            <a:noAutofit/>
          </a:bodyPr>
          <a:lstStyle>
            <a:lvl1pPr lvl="0" algn="l">
              <a:lnSpc>
                <a:spcPct val="100000"/>
              </a:lnSpc>
              <a:spcBef>
                <a:spcPts val="0"/>
              </a:spcBef>
              <a:spcAft>
                <a:spcPts val="0"/>
              </a:spcAft>
              <a:buNone/>
              <a:defRPr sz="2400" b="1">
                <a:solidFill>
                  <a:srgbClr val="000000"/>
                </a:solidFill>
              </a:defRPr>
            </a:lvl1pPr>
            <a:lvl2pPr lvl="1" algn="l">
              <a:lnSpc>
                <a:spcPct val="100000"/>
              </a:lnSpc>
              <a:spcBef>
                <a:spcPts val="0"/>
              </a:spcBef>
              <a:spcAft>
                <a:spcPts val="0"/>
              </a:spcAft>
              <a:buNone/>
              <a:defRPr sz="2400" b="1">
                <a:solidFill>
                  <a:srgbClr val="000000"/>
                </a:solidFill>
              </a:defRPr>
            </a:lvl2pPr>
            <a:lvl3pPr lvl="2" algn="l">
              <a:lnSpc>
                <a:spcPct val="100000"/>
              </a:lnSpc>
              <a:spcBef>
                <a:spcPts val="0"/>
              </a:spcBef>
              <a:spcAft>
                <a:spcPts val="0"/>
              </a:spcAft>
              <a:buNone/>
              <a:defRPr sz="2400" b="1">
                <a:solidFill>
                  <a:srgbClr val="000000"/>
                </a:solidFill>
              </a:defRPr>
            </a:lvl3pPr>
            <a:lvl4pPr lvl="3" algn="l">
              <a:lnSpc>
                <a:spcPct val="100000"/>
              </a:lnSpc>
              <a:spcBef>
                <a:spcPts val="0"/>
              </a:spcBef>
              <a:spcAft>
                <a:spcPts val="0"/>
              </a:spcAft>
              <a:buNone/>
              <a:defRPr sz="2400" b="1">
                <a:solidFill>
                  <a:srgbClr val="000000"/>
                </a:solidFill>
              </a:defRPr>
            </a:lvl4pPr>
            <a:lvl5pPr lvl="4" algn="l">
              <a:lnSpc>
                <a:spcPct val="100000"/>
              </a:lnSpc>
              <a:spcBef>
                <a:spcPts val="0"/>
              </a:spcBef>
              <a:spcAft>
                <a:spcPts val="0"/>
              </a:spcAft>
              <a:buNone/>
              <a:defRPr sz="2400" b="1">
                <a:solidFill>
                  <a:srgbClr val="000000"/>
                </a:solidFill>
              </a:defRPr>
            </a:lvl5pPr>
            <a:lvl6pPr lvl="5" algn="l">
              <a:lnSpc>
                <a:spcPct val="100000"/>
              </a:lnSpc>
              <a:spcBef>
                <a:spcPts val="0"/>
              </a:spcBef>
              <a:spcAft>
                <a:spcPts val="0"/>
              </a:spcAft>
              <a:buNone/>
              <a:defRPr sz="2400" b="1">
                <a:solidFill>
                  <a:srgbClr val="000000"/>
                </a:solidFill>
              </a:defRPr>
            </a:lvl6pPr>
            <a:lvl7pPr lvl="6" algn="l">
              <a:lnSpc>
                <a:spcPct val="100000"/>
              </a:lnSpc>
              <a:spcBef>
                <a:spcPts val="0"/>
              </a:spcBef>
              <a:spcAft>
                <a:spcPts val="0"/>
              </a:spcAft>
              <a:buNone/>
              <a:defRPr sz="2400" b="1">
                <a:solidFill>
                  <a:srgbClr val="000000"/>
                </a:solidFill>
              </a:defRPr>
            </a:lvl7pPr>
            <a:lvl8pPr lvl="7" algn="l">
              <a:lnSpc>
                <a:spcPct val="100000"/>
              </a:lnSpc>
              <a:spcBef>
                <a:spcPts val="0"/>
              </a:spcBef>
              <a:spcAft>
                <a:spcPts val="0"/>
              </a:spcAft>
              <a:buNone/>
              <a:defRPr sz="2400" b="1">
                <a:solidFill>
                  <a:srgbClr val="000000"/>
                </a:solidFill>
              </a:defRPr>
            </a:lvl8pPr>
            <a:lvl9pPr lvl="8" algn="l">
              <a:lnSpc>
                <a:spcPct val="100000"/>
              </a:lnSpc>
              <a:spcBef>
                <a:spcPts val="0"/>
              </a:spcBef>
              <a:spcAft>
                <a:spcPts val="0"/>
              </a:spcAft>
              <a:buNone/>
              <a:defRPr sz="2400" b="1">
                <a:solidFill>
                  <a:srgbClr val="000000"/>
                </a:solidFill>
              </a:defRPr>
            </a:lvl9pPr>
          </a:lstStyle>
          <a:p>
            <a:endParaRPr/>
          </a:p>
        </p:txBody>
      </p:sp>
      <p:sp>
        <p:nvSpPr>
          <p:cNvPr id="134" name="Google Shape;134;p13"/>
          <p:cNvSpPr txBox="1">
            <a:spLocks noGrp="1"/>
          </p:cNvSpPr>
          <p:nvPr>
            <p:ph type="body" idx="1"/>
          </p:nvPr>
        </p:nvSpPr>
        <p:spPr>
          <a:xfrm>
            <a:off x="311700" y="2022050"/>
            <a:ext cx="2655000" cy="2928300"/>
          </a:xfrm>
          <a:prstGeom prst="rect">
            <a:avLst/>
          </a:prstGeom>
          <a:noFill/>
        </p:spPr>
        <p:txBody>
          <a:bodyPr spcFirstLastPara="1" wrap="square" lIns="91425" tIns="91425" rIns="91425" bIns="91425" anchor="t" anchorCtr="0">
            <a:noAutofit/>
          </a:bodyPr>
          <a:lstStyle>
            <a:lvl1pPr marL="457200" lvl="0" indent="-292100" algn="l">
              <a:lnSpc>
                <a:spcPct val="115000"/>
              </a:lnSpc>
              <a:spcBef>
                <a:spcPts val="0"/>
              </a:spcBef>
              <a:spcAft>
                <a:spcPts val="0"/>
              </a:spcAft>
              <a:buClr>
                <a:srgbClr val="434343"/>
              </a:buClr>
              <a:buSzPts val="1000"/>
              <a:buChar char="●"/>
              <a:defRPr sz="1000">
                <a:solidFill>
                  <a:srgbClr val="434343"/>
                </a:solidFill>
              </a:defRPr>
            </a:lvl1pPr>
            <a:lvl2pPr marL="914400" lvl="1" indent="-292100" algn="l">
              <a:lnSpc>
                <a:spcPct val="115000"/>
              </a:lnSpc>
              <a:spcBef>
                <a:spcPts val="1600"/>
              </a:spcBef>
              <a:spcAft>
                <a:spcPts val="0"/>
              </a:spcAft>
              <a:buClr>
                <a:srgbClr val="434343"/>
              </a:buClr>
              <a:buSzPts val="1000"/>
              <a:buChar char="○"/>
              <a:defRPr sz="1000">
                <a:solidFill>
                  <a:srgbClr val="434343"/>
                </a:solidFill>
              </a:defRPr>
            </a:lvl2pPr>
            <a:lvl3pPr marL="1371600" lvl="2" indent="-292100" algn="l">
              <a:lnSpc>
                <a:spcPct val="115000"/>
              </a:lnSpc>
              <a:spcBef>
                <a:spcPts val="1600"/>
              </a:spcBef>
              <a:spcAft>
                <a:spcPts val="0"/>
              </a:spcAft>
              <a:buClr>
                <a:srgbClr val="434343"/>
              </a:buClr>
              <a:buSzPts val="1000"/>
              <a:buChar char="■"/>
              <a:defRPr sz="1000">
                <a:solidFill>
                  <a:srgbClr val="434343"/>
                </a:solidFill>
              </a:defRPr>
            </a:lvl3pPr>
            <a:lvl4pPr marL="1828800" lvl="3" indent="-292100" algn="l">
              <a:lnSpc>
                <a:spcPct val="115000"/>
              </a:lnSpc>
              <a:spcBef>
                <a:spcPts val="1600"/>
              </a:spcBef>
              <a:spcAft>
                <a:spcPts val="0"/>
              </a:spcAft>
              <a:buClr>
                <a:srgbClr val="434343"/>
              </a:buClr>
              <a:buSzPts val="1000"/>
              <a:buChar char="●"/>
              <a:defRPr sz="1000">
                <a:solidFill>
                  <a:srgbClr val="434343"/>
                </a:solidFill>
              </a:defRPr>
            </a:lvl4pPr>
            <a:lvl5pPr marL="2286000" lvl="4" indent="-292100" algn="l">
              <a:lnSpc>
                <a:spcPct val="115000"/>
              </a:lnSpc>
              <a:spcBef>
                <a:spcPts val="1600"/>
              </a:spcBef>
              <a:spcAft>
                <a:spcPts val="0"/>
              </a:spcAft>
              <a:buClr>
                <a:srgbClr val="434343"/>
              </a:buClr>
              <a:buSzPts val="1000"/>
              <a:buChar char="○"/>
              <a:defRPr sz="1000">
                <a:solidFill>
                  <a:srgbClr val="434343"/>
                </a:solidFill>
              </a:defRPr>
            </a:lvl5pPr>
            <a:lvl6pPr marL="2743200" lvl="5" indent="-292100" algn="l">
              <a:lnSpc>
                <a:spcPct val="115000"/>
              </a:lnSpc>
              <a:spcBef>
                <a:spcPts val="1600"/>
              </a:spcBef>
              <a:spcAft>
                <a:spcPts val="0"/>
              </a:spcAft>
              <a:buClr>
                <a:srgbClr val="434343"/>
              </a:buClr>
              <a:buSzPts val="1000"/>
              <a:buChar char="■"/>
              <a:defRPr sz="1000">
                <a:solidFill>
                  <a:srgbClr val="434343"/>
                </a:solidFill>
              </a:defRPr>
            </a:lvl6pPr>
            <a:lvl7pPr marL="3200400" lvl="6" indent="-292100" algn="l">
              <a:lnSpc>
                <a:spcPct val="115000"/>
              </a:lnSpc>
              <a:spcBef>
                <a:spcPts val="1600"/>
              </a:spcBef>
              <a:spcAft>
                <a:spcPts val="0"/>
              </a:spcAft>
              <a:buClr>
                <a:srgbClr val="434343"/>
              </a:buClr>
              <a:buSzPts val="1000"/>
              <a:buChar char="●"/>
              <a:defRPr sz="1000">
                <a:solidFill>
                  <a:srgbClr val="434343"/>
                </a:solidFill>
              </a:defRPr>
            </a:lvl7pPr>
            <a:lvl8pPr marL="3657600" lvl="7" indent="-292100" algn="l">
              <a:lnSpc>
                <a:spcPct val="115000"/>
              </a:lnSpc>
              <a:spcBef>
                <a:spcPts val="1600"/>
              </a:spcBef>
              <a:spcAft>
                <a:spcPts val="0"/>
              </a:spcAft>
              <a:buClr>
                <a:srgbClr val="434343"/>
              </a:buClr>
              <a:buSzPts val="1000"/>
              <a:buChar char="○"/>
              <a:defRPr sz="1000">
                <a:solidFill>
                  <a:srgbClr val="434343"/>
                </a:solidFill>
              </a:defRPr>
            </a:lvl8pPr>
            <a:lvl9pPr marL="4114800" lvl="8" indent="-292100" algn="l">
              <a:lnSpc>
                <a:spcPct val="115000"/>
              </a:lnSpc>
              <a:spcBef>
                <a:spcPts val="1600"/>
              </a:spcBef>
              <a:spcAft>
                <a:spcPts val="1600"/>
              </a:spcAft>
              <a:buClr>
                <a:srgbClr val="434343"/>
              </a:buClr>
              <a:buSzPts val="1000"/>
              <a:buChar char="■"/>
              <a:defRPr sz="1000">
                <a:solidFill>
                  <a:srgbClr val="434343"/>
                </a:solidFill>
              </a:defRPr>
            </a:lvl9pPr>
          </a:lstStyle>
          <a:p>
            <a:endParaRPr/>
          </a:p>
        </p:txBody>
      </p:sp>
      <p:sp>
        <p:nvSpPr>
          <p:cNvPr id="135" name="Google Shape;13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Fertility/Adult Mortality/Internet Usage</a:t>
            </a:r>
            <a:endParaRPr/>
          </a:p>
        </p:txBody>
      </p:sp>
      <p:sp>
        <p:nvSpPr>
          <p:cNvPr id="141" name="Google Shape;141;p14"/>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Spencer Leo, Trevor Press, Aaron Tam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Density Based Clustering</a:t>
            </a:r>
            <a:endParaRPr/>
          </a:p>
        </p:txBody>
      </p:sp>
      <p:pic>
        <p:nvPicPr>
          <p:cNvPr id="196" name="Google Shape;196;p23"/>
          <p:cNvPicPr preferRelativeResize="0"/>
          <p:nvPr/>
        </p:nvPicPr>
        <p:blipFill>
          <a:blip r:embed="rId3">
            <a:alphaModFix/>
          </a:blip>
          <a:stretch>
            <a:fillRect/>
          </a:stretch>
        </p:blipFill>
        <p:spPr>
          <a:xfrm>
            <a:off x="1711363" y="1307850"/>
            <a:ext cx="5721286"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Characteristics</a:t>
            </a:r>
            <a:endParaRPr/>
          </a:p>
        </p:txBody>
      </p:sp>
      <p:graphicFrame>
        <p:nvGraphicFramePr>
          <p:cNvPr id="202" name="Google Shape;202;p24"/>
          <p:cNvGraphicFramePr/>
          <p:nvPr/>
        </p:nvGraphicFramePr>
        <p:xfrm>
          <a:off x="1540350" y="1307850"/>
          <a:ext cx="3000000" cy="3000000"/>
        </p:xfrm>
        <a:graphic>
          <a:graphicData uri="http://schemas.openxmlformats.org/drawingml/2006/table">
            <a:tbl>
              <a:tblPr>
                <a:noFill/>
                <a:tableStyleId>{CA12E647-1406-423D-9497-EC0AAE959989}</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tblGrid>
              <a:tr h="0">
                <a:tc>
                  <a:txBody>
                    <a:bodyPr/>
                    <a:lstStyle/>
                    <a:p>
                      <a:pPr marL="0" lvl="0" indent="0" algn="l" rtl="0">
                        <a:lnSpc>
                          <a:spcPct val="115000"/>
                        </a:lnSpc>
                        <a:spcBef>
                          <a:spcPts val="1200"/>
                        </a:spcBef>
                        <a:spcAft>
                          <a:spcPts val="0"/>
                        </a:spcAft>
                        <a:buNone/>
                      </a:pPr>
                      <a:r>
                        <a:rPr lang="en">
                          <a:solidFill>
                            <a:srgbClr val="FFFFFF"/>
                          </a:solidFill>
                        </a:rPr>
                        <a:t>Groups</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Fertility Rate</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Adult Mortality Rate</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Internet Usage</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115000"/>
                        </a:lnSpc>
                        <a:spcBef>
                          <a:spcPts val="1200"/>
                        </a:spcBef>
                        <a:spcAft>
                          <a:spcPts val="0"/>
                        </a:spcAft>
                        <a:buNone/>
                      </a:pPr>
                      <a:r>
                        <a:rPr lang="en">
                          <a:solidFill>
                            <a:srgbClr val="FFFFFF"/>
                          </a:solidFill>
                        </a:rPr>
                        <a:t>0 (Outliers)</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1.903000</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0.06623077</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33.611869</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1200"/>
                        </a:spcBef>
                        <a:spcAft>
                          <a:spcPts val="0"/>
                        </a:spcAft>
                        <a:buNone/>
                      </a:pPr>
                      <a:r>
                        <a:rPr lang="en">
                          <a:solidFill>
                            <a:srgbClr val="FFFFFF"/>
                          </a:solidFill>
                        </a:rPr>
                        <a:t>1</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3.654769</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0.21788800</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2.417138</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15000"/>
                        </a:lnSpc>
                        <a:spcBef>
                          <a:spcPts val="1200"/>
                        </a:spcBef>
                        <a:spcAft>
                          <a:spcPts val="0"/>
                        </a:spcAft>
                        <a:buNone/>
                      </a:pPr>
                      <a:r>
                        <a:rPr lang="en">
                          <a:solidFill>
                            <a:srgbClr val="FFFFFF"/>
                          </a:solidFill>
                        </a:rPr>
                        <a:t>2</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1.804571</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0.06250000</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45.080279</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1200"/>
                        </a:spcBef>
                        <a:spcAft>
                          <a:spcPts val="0"/>
                        </a:spcAft>
                        <a:buNone/>
                      </a:pPr>
                      <a:r>
                        <a:rPr lang="en">
                          <a:solidFill>
                            <a:srgbClr val="FFFFFF"/>
                          </a:solidFill>
                        </a:rPr>
                        <a:t>3</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1.442250</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0.07500000</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29.553933</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1200"/>
                        </a:spcBef>
                        <a:spcAft>
                          <a:spcPts val="0"/>
                        </a:spcAft>
                        <a:buNone/>
                      </a:pPr>
                      <a:r>
                        <a:rPr lang="en">
                          <a:solidFill>
                            <a:srgbClr val="FFFFFF"/>
                          </a:solidFill>
                        </a:rPr>
                        <a:t>4</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1.657625</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0.06200000</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rgbClr val="FFFFFF"/>
                          </a:solidFill>
                        </a:rPr>
                        <a:t>15.286648</a:t>
                      </a:r>
                      <a:endParaRPr>
                        <a:solidFill>
                          <a:srgbClr val="FFFFFF"/>
                        </a:solidFill>
                      </a:endParaRPr>
                    </a:p>
                  </a:txBody>
                  <a:tcPr marL="68575" marR="68575" marT="91425" marB="91425">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a:t>
            </a:r>
            <a:endParaRPr/>
          </a:p>
        </p:txBody>
      </p:sp>
      <p:sp>
        <p:nvSpPr>
          <p:cNvPr id="208" name="Google Shape;208;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Used all techniques mentioned in class (Partitioning, agglomerative hierarchical clustering, divisive hierarchical clustering, and density-based clustering</a:t>
            </a:r>
            <a:endParaRPr sz="1400">
              <a:solidFill>
                <a:srgbClr val="FFFFFF"/>
              </a:solidFill>
              <a:latin typeface="Arial"/>
              <a:ea typeface="Arial"/>
              <a:cs typeface="Arial"/>
              <a:sym typeface="Arial"/>
            </a:endParaRPr>
          </a:p>
          <a:p>
            <a:pPr marL="914400" lvl="1"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Ultimately best method of non-density based clustering was diana</a:t>
            </a:r>
            <a:endParaRPr sz="1400">
              <a:solidFill>
                <a:srgbClr val="FFFFFF"/>
              </a:solidFill>
              <a:latin typeface="Arial"/>
              <a:ea typeface="Arial"/>
              <a:cs typeface="Arial"/>
              <a:sym typeface="Arial"/>
            </a:endParaRPr>
          </a:p>
          <a:p>
            <a:pPr marL="1371600" lvl="2"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Divisive Hierarchical Clustering</a:t>
            </a:r>
            <a:endParaRPr sz="1400">
              <a:solidFill>
                <a:srgbClr val="FFFFFF"/>
              </a:solidFill>
              <a:latin typeface="Arial"/>
              <a:ea typeface="Arial"/>
              <a:cs typeface="Arial"/>
              <a:sym typeface="Arial"/>
            </a:endParaRPr>
          </a:p>
          <a:p>
            <a:pPr marL="457200" lvl="0"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Density-based clustering yielded 13 outliers</a:t>
            </a:r>
            <a:endParaRPr sz="1400">
              <a:solidFill>
                <a:srgbClr val="FFFFFF"/>
              </a:solidFill>
              <a:latin typeface="Arial"/>
              <a:ea typeface="Arial"/>
              <a:cs typeface="Arial"/>
              <a:sym typeface="Arial"/>
            </a:endParaRPr>
          </a:p>
          <a:p>
            <a:pPr marL="914400" lvl="1"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Healthcare</a:t>
            </a:r>
            <a:endParaRPr sz="1400">
              <a:solidFill>
                <a:srgbClr val="FFFFFF"/>
              </a:solidFill>
              <a:latin typeface="Arial"/>
              <a:ea typeface="Arial"/>
              <a:cs typeface="Arial"/>
              <a:sym typeface="Arial"/>
            </a:endParaRPr>
          </a:p>
          <a:p>
            <a:pPr marL="914400" lvl="1"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Novelty of internet in 2010</a:t>
            </a:r>
            <a:endParaRPr sz="1400">
              <a:solidFill>
                <a:srgbClr val="FFFFFF"/>
              </a:solidFill>
              <a:latin typeface="Arial"/>
              <a:ea typeface="Arial"/>
              <a:cs typeface="Arial"/>
              <a:sym typeface="Arial"/>
            </a:endParaRPr>
          </a:p>
          <a:p>
            <a:pPr marL="457200" lvl="0"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Grouped by income levels and ultimately human development</a:t>
            </a:r>
            <a:endParaRPr sz="1400">
              <a:solidFill>
                <a:srgbClr val="FFFFFF"/>
              </a:solidFill>
              <a:latin typeface="Arial"/>
              <a:ea typeface="Arial"/>
              <a:cs typeface="Arial"/>
              <a:sym typeface="Arial"/>
            </a:endParaRPr>
          </a:p>
          <a:p>
            <a:pPr marL="914400" lvl="1"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Religious views towards contraception could also play a role</a:t>
            </a:r>
            <a:endParaRPr sz="1400">
              <a:solidFill>
                <a:srgbClr val="FFFFFF"/>
              </a:solidFill>
              <a:latin typeface="Arial"/>
              <a:ea typeface="Arial"/>
              <a:cs typeface="Arial"/>
              <a:sym typeface="Arial"/>
            </a:endParaRPr>
          </a:p>
          <a:p>
            <a:pPr marL="914400" lvl="1"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Type of government</a:t>
            </a:r>
            <a:endParaRPr sz="1400">
              <a:solidFill>
                <a:srgbClr val="FFFFFF"/>
              </a:solidFill>
              <a:latin typeface="Arial"/>
              <a:ea typeface="Arial"/>
              <a:cs typeface="Arial"/>
              <a:sym typeface="Arial"/>
            </a:endParaRPr>
          </a:p>
          <a:p>
            <a:pPr marL="914400" lvl="1"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Internal, political upheaval </a:t>
            </a:r>
            <a:endParaRPr sz="1400">
              <a:solidFill>
                <a:srgbClr val="FFFFFF"/>
              </a:solidFill>
              <a:latin typeface="Arial"/>
              <a:ea typeface="Arial"/>
              <a:cs typeface="Arial"/>
              <a:sym typeface="Arial"/>
            </a:endParaRPr>
          </a:p>
          <a:p>
            <a:pPr marL="1371600" lvl="2" indent="-317500" algn="l" rtl="0">
              <a:lnSpc>
                <a:spcPct val="100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Civil Wars (Afghanistan, Iraq, Sudan, etc.)</a:t>
            </a:r>
            <a:endParaRPr sz="14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a:t>
            </a:r>
            <a:endParaRPr/>
          </a:p>
        </p:txBody>
      </p:sp>
      <p:sp>
        <p:nvSpPr>
          <p:cNvPr id="214" name="Google Shape;214;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Hypotheses:</a:t>
            </a:r>
            <a:endParaRPr sz="1400"/>
          </a:p>
          <a:p>
            <a:pPr marL="457200" lvl="0" indent="-317500" algn="l" rtl="0">
              <a:spcBef>
                <a:spcPts val="1600"/>
              </a:spcBef>
              <a:spcAft>
                <a:spcPts val="0"/>
              </a:spcAft>
              <a:buClr>
                <a:schemeClr val="lt1"/>
              </a:buClr>
              <a:buSzPts val="1400"/>
              <a:buFont typeface="Lato"/>
              <a:buChar char="●"/>
            </a:pPr>
            <a:r>
              <a:rPr lang="en" sz="1400"/>
              <a:t>Hypothesis 1: Live births per woman will increase as mortality rate increases  and internet usage decreases</a:t>
            </a:r>
            <a:endParaRPr sz="1400"/>
          </a:p>
          <a:p>
            <a:pPr marL="457200" lvl="0" indent="-317500" algn="l" rtl="0">
              <a:spcBef>
                <a:spcPts val="0"/>
              </a:spcBef>
              <a:spcAft>
                <a:spcPts val="0"/>
              </a:spcAft>
              <a:buClr>
                <a:schemeClr val="lt1"/>
              </a:buClr>
              <a:buSzPts val="1400"/>
              <a:buFont typeface="Lato"/>
              <a:buChar char="●"/>
            </a:pPr>
            <a:r>
              <a:rPr lang="en" sz="1400"/>
              <a:t>Hypothesis 2: Live births per woman will increase as mortality rate increases and internet usage decreases controlling for continent</a:t>
            </a:r>
            <a:endParaRPr sz="1400"/>
          </a:p>
          <a:p>
            <a:pPr marL="457200" lvl="0" indent="-317500" algn="l" rtl="0">
              <a:lnSpc>
                <a:spcPct val="100000"/>
              </a:lnSpc>
              <a:spcBef>
                <a:spcPts val="0"/>
              </a:spcBef>
              <a:spcAft>
                <a:spcPts val="0"/>
              </a:spcAft>
              <a:buClr>
                <a:srgbClr val="FFFFFF"/>
              </a:buClr>
              <a:buSzPts val="1400"/>
              <a:buFont typeface="Arial"/>
              <a:buChar char="●"/>
            </a:pPr>
            <a:r>
              <a:rPr lang="en" sz="1400">
                <a:solidFill>
                  <a:srgbClr val="FFFFFF"/>
                </a:solidFill>
              </a:rPr>
              <a:t>Hypothesis 3: Live births per woman will increase at a decreasing rate as mortality rate increases and internet usage decreases</a:t>
            </a:r>
            <a:endParaRPr sz="1400">
              <a:solidFill>
                <a:srgbClr val="FFFFFF"/>
              </a:solidFill>
            </a:endParaRPr>
          </a:p>
          <a:p>
            <a:pPr marL="457200" lvl="0" indent="-317500" algn="l" rtl="0">
              <a:lnSpc>
                <a:spcPct val="100000"/>
              </a:lnSpc>
              <a:spcBef>
                <a:spcPts val="0"/>
              </a:spcBef>
              <a:spcAft>
                <a:spcPts val="0"/>
              </a:spcAft>
              <a:buClr>
                <a:srgbClr val="FFFFFF"/>
              </a:buClr>
              <a:buSzPts val="1400"/>
              <a:buFont typeface="Arial"/>
              <a:buChar char="●"/>
            </a:pPr>
            <a:r>
              <a:rPr lang="en" sz="1400">
                <a:solidFill>
                  <a:srgbClr val="FFFFFF"/>
                </a:solidFill>
              </a:rPr>
              <a:t>Hypothesis 4: Live births per woman will increase at a decreasing rate as mortality rate increases and internet usage decreases controlling for continent</a:t>
            </a:r>
            <a:endParaRPr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a:t>
            </a:r>
            <a:endParaRPr/>
          </a:p>
        </p:txBody>
      </p:sp>
      <p:sp>
        <p:nvSpPr>
          <p:cNvPr id="220" name="Google Shape;220;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Methods</a:t>
            </a:r>
            <a:endParaRPr sz="1800"/>
          </a:p>
          <a:p>
            <a:pPr marL="457200" lvl="0" indent="-342900" algn="l" rtl="0">
              <a:spcBef>
                <a:spcPts val="1600"/>
              </a:spcBef>
              <a:spcAft>
                <a:spcPts val="0"/>
              </a:spcAft>
              <a:buSzPts val="1800"/>
              <a:buChar char="●"/>
            </a:pPr>
            <a:r>
              <a:rPr lang="en" sz="1800"/>
              <a:t>Explanatory approach</a:t>
            </a:r>
            <a:endParaRPr sz="1800"/>
          </a:p>
          <a:p>
            <a:pPr marL="914400" lvl="1" indent="-342900" algn="l" rtl="0">
              <a:spcBef>
                <a:spcPts val="0"/>
              </a:spcBef>
              <a:spcAft>
                <a:spcPts val="0"/>
              </a:spcAft>
              <a:buSzPts val="1800"/>
              <a:buChar char="○"/>
            </a:pPr>
            <a:r>
              <a:rPr lang="en" sz="1800"/>
              <a:t>Check assumptions on linearity b/w dependent variable and predictors, normality of residuals, homoscedasticity</a:t>
            </a:r>
            <a:endParaRPr sz="1800"/>
          </a:p>
          <a:p>
            <a:pPr marL="914400" lvl="1" indent="-342900" algn="l" rtl="0">
              <a:spcBef>
                <a:spcPts val="0"/>
              </a:spcBef>
              <a:spcAft>
                <a:spcPts val="0"/>
              </a:spcAft>
              <a:buSzPts val="1800"/>
              <a:buChar char="○"/>
            </a:pPr>
            <a:r>
              <a:rPr lang="en" sz="1800"/>
              <a:t>Analyze effect of atypical values</a:t>
            </a:r>
            <a:endParaRPr sz="1800"/>
          </a:p>
          <a:p>
            <a:pPr marL="457200" lvl="0" indent="-342900" algn="l" rtl="0">
              <a:spcBef>
                <a:spcPts val="0"/>
              </a:spcBef>
              <a:spcAft>
                <a:spcPts val="0"/>
              </a:spcAft>
              <a:buSzPts val="1800"/>
              <a:buChar char="●"/>
            </a:pPr>
            <a:r>
              <a:rPr lang="en" sz="1800"/>
              <a:t>Predictive approach</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a:t>
            </a:r>
            <a:endParaRPr/>
          </a:p>
        </p:txBody>
      </p:sp>
      <p:sp>
        <p:nvSpPr>
          <p:cNvPr id="226" name="Google Shape;226;p28"/>
          <p:cNvSpPr txBox="1"/>
          <p:nvPr/>
        </p:nvSpPr>
        <p:spPr>
          <a:xfrm>
            <a:off x="179900" y="1578275"/>
            <a:ext cx="4929300" cy="255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Hypo 2 Results:</a:t>
            </a:r>
            <a:endParaRPr sz="1200">
              <a:solidFill>
                <a:srgbClr val="FFFFFF"/>
              </a:solidFill>
            </a:endParaRPr>
          </a:p>
          <a:p>
            <a:pPr marL="0" lvl="0" indent="0" algn="l" rtl="0">
              <a:spcBef>
                <a:spcPts val="0"/>
              </a:spcBef>
              <a:spcAft>
                <a:spcPts val="0"/>
              </a:spcAft>
              <a:buNone/>
            </a:pPr>
            <a:r>
              <a:rPr lang="en" sz="1200">
                <a:solidFill>
                  <a:srgbClr val="FFFFFF"/>
                </a:solidFill>
              </a:rPr>
              <a:t>Estimate Std. Error t value Pr(&gt;|t|)    </a:t>
            </a:r>
            <a:endParaRPr sz="1200">
              <a:solidFill>
                <a:srgbClr val="FFFFFF"/>
              </a:solidFill>
            </a:endParaRPr>
          </a:p>
          <a:p>
            <a:pPr marL="0" lvl="0" indent="0" algn="l" rtl="0">
              <a:spcBef>
                <a:spcPts val="0"/>
              </a:spcBef>
              <a:spcAft>
                <a:spcPts val="0"/>
              </a:spcAft>
              <a:buNone/>
            </a:pPr>
            <a:r>
              <a:rPr lang="en" sz="1200">
                <a:solidFill>
                  <a:srgbClr val="FFFFFF"/>
                </a:solidFill>
              </a:rPr>
              <a:t>(Intercept)      3.85351    0.33674  11.444  &lt; 2e-16 ***</a:t>
            </a:r>
            <a:endParaRPr sz="1200">
              <a:solidFill>
                <a:srgbClr val="FFFFFF"/>
              </a:solidFill>
            </a:endParaRPr>
          </a:p>
          <a:p>
            <a:pPr marL="0" lvl="0" indent="0" algn="l" rtl="0">
              <a:spcBef>
                <a:spcPts val="0"/>
              </a:spcBef>
              <a:spcAft>
                <a:spcPts val="0"/>
              </a:spcAft>
              <a:buNone/>
            </a:pPr>
            <a:r>
              <a:rPr lang="en" sz="1200">
                <a:solidFill>
                  <a:srgbClr val="FFFFFF"/>
                </a:solidFill>
              </a:rPr>
              <a:t>MortalityRate1   3.85245    0.85469   4.507 1.35e-05 ***</a:t>
            </a:r>
            <a:endParaRPr sz="1200">
              <a:solidFill>
                <a:srgbClr val="FFFFFF"/>
              </a:solidFill>
            </a:endParaRPr>
          </a:p>
          <a:p>
            <a:pPr marL="0" lvl="0" indent="0" algn="l" rtl="0">
              <a:spcBef>
                <a:spcPts val="0"/>
              </a:spcBef>
              <a:spcAft>
                <a:spcPts val="0"/>
              </a:spcAft>
              <a:buNone/>
            </a:pPr>
            <a:r>
              <a:rPr lang="en" sz="1200">
                <a:solidFill>
                  <a:srgbClr val="FFFFFF"/>
                </a:solidFill>
                <a:highlight>
                  <a:srgbClr val="980000"/>
                </a:highlight>
              </a:rPr>
              <a:t>X.InternetUsage -0.01328    0.00728  -1.825 0.070098 .  </a:t>
            </a:r>
            <a:endParaRPr sz="1200">
              <a:solidFill>
                <a:srgbClr val="FFFFFF"/>
              </a:solidFill>
              <a:highlight>
                <a:srgbClr val="980000"/>
              </a:highlight>
            </a:endParaRPr>
          </a:p>
          <a:p>
            <a:pPr marL="0" lvl="0" indent="0" algn="l" rtl="0">
              <a:spcBef>
                <a:spcPts val="0"/>
              </a:spcBef>
              <a:spcAft>
                <a:spcPts val="0"/>
              </a:spcAft>
              <a:buNone/>
            </a:pPr>
            <a:r>
              <a:rPr lang="en" sz="1200">
                <a:solidFill>
                  <a:srgbClr val="FFFFFF"/>
                </a:solidFill>
              </a:rPr>
              <a:t>ContinentCodeAS -1.57149    0.28508  -5.512 1.59e-07 ***</a:t>
            </a:r>
            <a:endParaRPr sz="1200">
              <a:solidFill>
                <a:srgbClr val="FFFFFF"/>
              </a:solidFill>
            </a:endParaRPr>
          </a:p>
          <a:p>
            <a:pPr marL="0" lvl="0" indent="0" algn="l" rtl="0">
              <a:spcBef>
                <a:spcPts val="0"/>
              </a:spcBef>
              <a:spcAft>
                <a:spcPts val="0"/>
              </a:spcAft>
              <a:buNone/>
            </a:pPr>
            <a:r>
              <a:rPr lang="en" sz="1200">
                <a:solidFill>
                  <a:srgbClr val="FFFFFF"/>
                </a:solidFill>
              </a:rPr>
              <a:t>ContinentCodeEU -2.39473    0.32253  -7.425 9.08e-12 ***</a:t>
            </a:r>
            <a:endParaRPr sz="1200">
              <a:solidFill>
                <a:srgbClr val="FFFFFF"/>
              </a:solidFill>
            </a:endParaRPr>
          </a:p>
          <a:p>
            <a:pPr marL="0" lvl="0" indent="0" algn="l" rtl="0">
              <a:spcBef>
                <a:spcPts val="0"/>
              </a:spcBef>
              <a:spcAft>
                <a:spcPts val="0"/>
              </a:spcAft>
              <a:buNone/>
            </a:pPr>
            <a:r>
              <a:rPr lang="en" sz="1200">
                <a:solidFill>
                  <a:srgbClr val="FFFFFF"/>
                </a:solidFill>
              </a:rPr>
              <a:t>ContinentCodeNA -1.50730    0.32489  -4.639 7.78e-06 ***</a:t>
            </a:r>
            <a:endParaRPr sz="1200">
              <a:solidFill>
                <a:srgbClr val="FFFFFF"/>
              </a:solidFill>
            </a:endParaRPr>
          </a:p>
          <a:p>
            <a:pPr marL="0" lvl="0" indent="0" algn="l" rtl="0">
              <a:spcBef>
                <a:spcPts val="0"/>
              </a:spcBef>
              <a:spcAft>
                <a:spcPts val="0"/>
              </a:spcAft>
              <a:buNone/>
            </a:pPr>
            <a:r>
              <a:rPr lang="en" sz="1200">
                <a:solidFill>
                  <a:srgbClr val="FFFFFF"/>
                </a:solidFill>
              </a:rPr>
              <a:t>ContinentCodeOC -0.62563    0.38352  -1.631 0.105014    </a:t>
            </a:r>
            <a:endParaRPr sz="1200">
              <a:solidFill>
                <a:srgbClr val="FFFFFF"/>
              </a:solidFill>
            </a:endParaRPr>
          </a:p>
          <a:p>
            <a:pPr marL="0" lvl="0" indent="0" algn="l" rtl="0">
              <a:spcBef>
                <a:spcPts val="0"/>
              </a:spcBef>
              <a:spcAft>
                <a:spcPts val="0"/>
              </a:spcAft>
              <a:buNone/>
            </a:pPr>
            <a:r>
              <a:rPr lang="en" sz="1200">
                <a:solidFill>
                  <a:srgbClr val="FFFFFF"/>
                </a:solidFill>
              </a:rPr>
              <a:t>ContinentCodeSA -1.44093    0.37249  -3.868 0.000165 ***</a:t>
            </a:r>
            <a:endParaRPr sz="1200">
              <a:solidFill>
                <a:srgbClr val="FFFFFF"/>
              </a:solidFill>
            </a:endParaRPr>
          </a:p>
          <a:p>
            <a:pPr marL="0" lvl="0" indent="0" algn="l" rtl="0">
              <a:spcBef>
                <a:spcPts val="0"/>
              </a:spcBef>
              <a:spcAft>
                <a:spcPts val="0"/>
              </a:spcAft>
              <a:buNone/>
            </a:pPr>
            <a:r>
              <a:rPr lang="en" sz="1200">
                <a:solidFill>
                  <a:srgbClr val="FFFFFF"/>
                </a:solidFill>
              </a:rPr>
              <a:t>R-squared 0.699724</a:t>
            </a:r>
            <a:endParaRPr sz="1200">
              <a:solidFill>
                <a:srgbClr val="FFFFFF"/>
              </a:solidFill>
            </a:endParaRPr>
          </a:p>
        </p:txBody>
      </p:sp>
      <p:sp>
        <p:nvSpPr>
          <p:cNvPr id="227" name="Google Shape;227;p28"/>
          <p:cNvSpPr txBox="1"/>
          <p:nvPr/>
        </p:nvSpPr>
        <p:spPr>
          <a:xfrm>
            <a:off x="4234025" y="1578275"/>
            <a:ext cx="4929300" cy="28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Hypo 4 Results:</a:t>
            </a:r>
            <a:endParaRPr sz="1200">
              <a:solidFill>
                <a:srgbClr val="FFFFFF"/>
              </a:solidFill>
            </a:endParaRPr>
          </a:p>
          <a:p>
            <a:pPr marL="0" lvl="0" indent="0" algn="l" rtl="0">
              <a:spcBef>
                <a:spcPts val="0"/>
              </a:spcBef>
              <a:spcAft>
                <a:spcPts val="0"/>
              </a:spcAft>
              <a:buNone/>
            </a:pPr>
            <a:r>
              <a:rPr lang="en" sz="1200">
                <a:solidFill>
                  <a:srgbClr val="FFFFFF"/>
                </a:solidFill>
              </a:rPr>
              <a:t>Estimate Std. Error t value Pr(&gt;|t|)    </a:t>
            </a:r>
            <a:endParaRPr sz="1200">
              <a:solidFill>
                <a:srgbClr val="FFFFFF"/>
              </a:solidFill>
            </a:endParaRPr>
          </a:p>
          <a:p>
            <a:pPr marL="0" lvl="0" indent="0" algn="l" rtl="0">
              <a:spcBef>
                <a:spcPts val="0"/>
              </a:spcBef>
              <a:spcAft>
                <a:spcPts val="0"/>
              </a:spcAft>
              <a:buNone/>
            </a:pPr>
            <a:r>
              <a:rPr lang="en" sz="1200">
                <a:solidFill>
                  <a:srgbClr val="FFFFFF"/>
                </a:solidFill>
              </a:rPr>
              <a:t>(Intercept)       1.872137   0.427779   4.376 2.31e-05 ***</a:t>
            </a:r>
            <a:endParaRPr sz="1200">
              <a:solidFill>
                <a:srgbClr val="FFFFFF"/>
              </a:solidFill>
            </a:endParaRPr>
          </a:p>
          <a:p>
            <a:pPr marL="0" lvl="0" indent="0" algn="l" rtl="0">
              <a:spcBef>
                <a:spcPts val="0"/>
              </a:spcBef>
              <a:spcAft>
                <a:spcPts val="0"/>
              </a:spcAft>
              <a:buNone/>
            </a:pPr>
            <a:r>
              <a:rPr lang="en" sz="1200">
                <a:solidFill>
                  <a:srgbClr val="FFFFFF"/>
                </a:solidFill>
              </a:rPr>
              <a:t>MortalityRate1   17.450006   2.240804   7.787 1.26e-12 ***</a:t>
            </a:r>
            <a:endParaRPr sz="1200">
              <a:solidFill>
                <a:srgbClr val="FFFFFF"/>
              </a:solidFill>
            </a:endParaRPr>
          </a:p>
          <a:p>
            <a:pPr marL="0" lvl="0" indent="0" algn="l" rtl="0">
              <a:spcBef>
                <a:spcPts val="0"/>
              </a:spcBef>
              <a:spcAft>
                <a:spcPts val="0"/>
              </a:spcAft>
              <a:buNone/>
            </a:pPr>
            <a:r>
              <a:rPr lang="en" sz="1200">
                <a:solidFill>
                  <a:srgbClr val="FFFFFF"/>
                </a:solidFill>
              </a:rPr>
              <a:t>MortalityRate2  -19.223314   2.982669  -6.445 1.66e-09 ***</a:t>
            </a:r>
            <a:endParaRPr sz="1200">
              <a:solidFill>
                <a:srgbClr val="FFFFFF"/>
              </a:solidFill>
            </a:endParaRPr>
          </a:p>
          <a:p>
            <a:pPr marL="0" lvl="0" indent="0" algn="l" rtl="0">
              <a:spcBef>
                <a:spcPts val="0"/>
              </a:spcBef>
              <a:spcAft>
                <a:spcPts val="0"/>
              </a:spcAft>
              <a:buNone/>
            </a:pPr>
            <a:r>
              <a:rPr lang="en" sz="1200">
                <a:solidFill>
                  <a:srgbClr val="FFFFFF"/>
                </a:solidFill>
                <a:highlight>
                  <a:srgbClr val="980000"/>
                </a:highlight>
              </a:rPr>
              <a:t>X.InternetUsage   0.004692   0.007010   0.669  0.50435    </a:t>
            </a:r>
            <a:endParaRPr sz="1200">
              <a:solidFill>
                <a:srgbClr val="FFFFFF"/>
              </a:solidFill>
              <a:highlight>
                <a:srgbClr val="980000"/>
              </a:highlight>
            </a:endParaRPr>
          </a:p>
          <a:p>
            <a:pPr marL="0" lvl="0" indent="0" algn="l" rtl="0">
              <a:spcBef>
                <a:spcPts val="0"/>
              </a:spcBef>
              <a:spcAft>
                <a:spcPts val="0"/>
              </a:spcAft>
              <a:buNone/>
            </a:pPr>
            <a:r>
              <a:rPr lang="en" sz="1200">
                <a:solidFill>
                  <a:srgbClr val="FFFFFF"/>
                </a:solidFill>
              </a:rPr>
              <a:t>ContinentCodeAS  -1.074269   0.263381  -4.079 7.49e-05 ***</a:t>
            </a:r>
            <a:endParaRPr sz="1200">
              <a:solidFill>
                <a:srgbClr val="FFFFFF"/>
              </a:solidFill>
            </a:endParaRPr>
          </a:p>
          <a:p>
            <a:pPr marL="0" lvl="0" indent="0" algn="l" rtl="0">
              <a:spcBef>
                <a:spcPts val="0"/>
              </a:spcBef>
              <a:spcAft>
                <a:spcPts val="0"/>
              </a:spcAft>
              <a:buNone/>
            </a:pPr>
            <a:r>
              <a:rPr lang="en" sz="1200">
                <a:solidFill>
                  <a:srgbClr val="FFFFFF"/>
                </a:solidFill>
              </a:rPr>
              <a:t>ContinentCodeEU  -1.715911   0.303758  -5.649 8.43e-08 ***</a:t>
            </a:r>
            <a:endParaRPr sz="1200">
              <a:solidFill>
                <a:srgbClr val="FFFFFF"/>
              </a:solidFill>
            </a:endParaRPr>
          </a:p>
          <a:p>
            <a:pPr marL="0" lvl="0" indent="0" algn="l" rtl="0">
              <a:spcBef>
                <a:spcPts val="0"/>
              </a:spcBef>
              <a:spcAft>
                <a:spcPts val="0"/>
              </a:spcAft>
              <a:buNone/>
            </a:pPr>
            <a:r>
              <a:rPr lang="en" sz="1200">
                <a:solidFill>
                  <a:srgbClr val="FFFFFF"/>
                </a:solidFill>
              </a:rPr>
              <a:t>ContinentCodeNA  -1.051267   0.295589  -3.557  0.00051 ***</a:t>
            </a:r>
            <a:endParaRPr sz="1200">
              <a:solidFill>
                <a:srgbClr val="FFFFFF"/>
              </a:solidFill>
            </a:endParaRPr>
          </a:p>
          <a:p>
            <a:pPr marL="0" lvl="0" indent="0" algn="l" rtl="0">
              <a:spcBef>
                <a:spcPts val="0"/>
              </a:spcBef>
              <a:spcAft>
                <a:spcPts val="0"/>
              </a:spcAft>
              <a:buNone/>
            </a:pPr>
            <a:r>
              <a:rPr lang="en" sz="1200">
                <a:solidFill>
                  <a:srgbClr val="FFFFFF"/>
                </a:solidFill>
              </a:rPr>
              <a:t>ContinentCodeOC  -0.474914   0.339593  -1.398  0.16413    </a:t>
            </a:r>
            <a:endParaRPr sz="1200">
              <a:solidFill>
                <a:srgbClr val="FFFFFF"/>
              </a:solidFill>
            </a:endParaRPr>
          </a:p>
          <a:p>
            <a:pPr marL="0" lvl="0" indent="0" algn="l" rtl="0">
              <a:spcBef>
                <a:spcPts val="0"/>
              </a:spcBef>
              <a:spcAft>
                <a:spcPts val="0"/>
              </a:spcAft>
              <a:buNone/>
            </a:pPr>
            <a:r>
              <a:rPr lang="en" sz="1200">
                <a:solidFill>
                  <a:srgbClr val="FFFFFF"/>
                </a:solidFill>
              </a:rPr>
              <a:t>ContinentCodeSA  -0.919237   0.338857  -2.713  0.00749 **</a:t>
            </a:r>
            <a:endParaRPr sz="1200">
              <a:solidFill>
                <a:srgbClr val="FFFFFF"/>
              </a:solidFill>
            </a:endParaRPr>
          </a:p>
          <a:p>
            <a:pPr marL="0" lvl="0" indent="0" algn="l" rtl="0">
              <a:spcBef>
                <a:spcPts val="0"/>
              </a:spcBef>
              <a:spcAft>
                <a:spcPts val="0"/>
              </a:spcAft>
              <a:buNone/>
            </a:pPr>
            <a:r>
              <a:rPr lang="en" sz="1200">
                <a:solidFill>
                  <a:srgbClr val="FFFFFF"/>
                </a:solidFill>
              </a:rPr>
              <a:t>R squared 0.7656866</a:t>
            </a:r>
            <a:endParaRPr sz="1200">
              <a:solidFill>
                <a:srgbClr val="FFFFFF"/>
              </a:solidFill>
            </a:endParaRPr>
          </a:p>
        </p:txBody>
      </p:sp>
      <p:sp>
        <p:nvSpPr>
          <p:cNvPr id="228" name="Google Shape;228;p28"/>
          <p:cNvSpPr txBox="1"/>
          <p:nvPr/>
        </p:nvSpPr>
        <p:spPr>
          <a:xfrm>
            <a:off x="1661625" y="4207475"/>
            <a:ext cx="56946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Signif. codes:  0 ‘***’ 0.001 ‘**’ 0.01 ‘*’ 0.05 ‘.’ 0.1 ‘ ’ 1</a:t>
            </a:r>
            <a:endParaRPr>
              <a:solidFill>
                <a:srgbClr val="FFFFFF"/>
              </a:solidFill>
            </a:endParaRPr>
          </a:p>
        </p:txBody>
      </p:sp>
      <p:sp>
        <p:nvSpPr>
          <p:cNvPr id="229" name="Google Shape;229;p28"/>
          <p:cNvSpPr txBox="1"/>
          <p:nvPr/>
        </p:nvSpPr>
        <p:spPr>
          <a:xfrm>
            <a:off x="834975" y="584500"/>
            <a:ext cx="7347900" cy="8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(Hypo 4)</a:t>
            </a:r>
            <a:endParaRPr/>
          </a:p>
        </p:txBody>
      </p:sp>
      <p:pic>
        <p:nvPicPr>
          <p:cNvPr id="235" name="Google Shape;235;p29"/>
          <p:cNvPicPr preferRelativeResize="0"/>
          <p:nvPr/>
        </p:nvPicPr>
        <p:blipFill>
          <a:blip r:embed="rId3">
            <a:alphaModFix/>
          </a:blip>
          <a:stretch>
            <a:fillRect/>
          </a:stretch>
        </p:blipFill>
        <p:spPr>
          <a:xfrm>
            <a:off x="1415975" y="947825"/>
            <a:ext cx="6798575" cy="4195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(Hypo 4)</a:t>
            </a:r>
            <a:endParaRPr/>
          </a:p>
        </p:txBody>
      </p:sp>
      <p:pic>
        <p:nvPicPr>
          <p:cNvPr id="241" name="Google Shape;241;p30"/>
          <p:cNvPicPr preferRelativeResize="0"/>
          <p:nvPr/>
        </p:nvPicPr>
        <p:blipFill>
          <a:blip r:embed="rId3">
            <a:alphaModFix/>
          </a:blip>
          <a:stretch>
            <a:fillRect/>
          </a:stretch>
        </p:blipFill>
        <p:spPr>
          <a:xfrm>
            <a:off x="1439650" y="997900"/>
            <a:ext cx="6717396" cy="4145601"/>
          </a:xfrm>
          <a:prstGeom prst="rect">
            <a:avLst/>
          </a:prstGeom>
          <a:noFill/>
          <a:ln>
            <a:noFill/>
          </a:ln>
        </p:spPr>
      </p:pic>
      <p:sp>
        <p:nvSpPr>
          <p:cNvPr id="242" name="Google Shape;242;p30"/>
          <p:cNvSpPr txBox="1"/>
          <p:nvPr/>
        </p:nvSpPr>
        <p:spPr>
          <a:xfrm>
            <a:off x="5610025" y="381000"/>
            <a:ext cx="27492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Shapiro-Wilk normality test</a:t>
            </a:r>
            <a:endParaRPr>
              <a:solidFill>
                <a:srgbClr val="FFFFFF"/>
              </a:solidFill>
            </a:endParaRPr>
          </a:p>
          <a:p>
            <a:pPr marL="0" lvl="0" indent="0" algn="l" rtl="0">
              <a:spcBef>
                <a:spcPts val="0"/>
              </a:spcBef>
              <a:spcAft>
                <a:spcPts val="0"/>
              </a:spcAft>
              <a:buNone/>
            </a:pPr>
            <a:r>
              <a:rPr lang="en">
                <a:solidFill>
                  <a:srgbClr val="FFFFFF"/>
                </a:solidFill>
              </a:rPr>
              <a:t>W = 0.99307, p-value = 0.6783</a:t>
            </a:r>
            <a:endParaRPr>
              <a:solidFill>
                <a:srgbClr val="FFFFFF"/>
              </a:solidFill>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(Hypo2)</a:t>
            </a:r>
            <a:endParaRPr/>
          </a:p>
        </p:txBody>
      </p:sp>
      <p:sp>
        <p:nvSpPr>
          <p:cNvPr id="248" name="Google Shape;248;p31"/>
          <p:cNvSpPr txBox="1"/>
          <p:nvPr/>
        </p:nvSpPr>
        <p:spPr>
          <a:xfrm>
            <a:off x="5320875" y="304800"/>
            <a:ext cx="3625200" cy="5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Studentized Breusch-Pagan test</a:t>
            </a:r>
            <a:endParaRPr>
              <a:solidFill>
                <a:srgbClr val="FFFFFF"/>
              </a:solidFill>
            </a:endParaRPr>
          </a:p>
          <a:p>
            <a:pPr marL="0" lvl="0" indent="0" algn="l" rtl="0">
              <a:spcBef>
                <a:spcPts val="0"/>
              </a:spcBef>
              <a:spcAft>
                <a:spcPts val="0"/>
              </a:spcAft>
              <a:buNone/>
            </a:pPr>
            <a:r>
              <a:rPr lang="en">
                <a:solidFill>
                  <a:srgbClr val="FFFFFF"/>
                </a:solidFill>
              </a:rPr>
              <a:t>BP = 32.659, df = 7, p-value = 3.065e-05</a:t>
            </a:r>
            <a:endParaRPr>
              <a:solidFill>
                <a:srgbClr val="FFFFFF"/>
              </a:solidFill>
            </a:endParaRPr>
          </a:p>
        </p:txBody>
      </p:sp>
      <p:pic>
        <p:nvPicPr>
          <p:cNvPr id="249" name="Google Shape;249;p31"/>
          <p:cNvPicPr preferRelativeResize="0"/>
          <p:nvPr/>
        </p:nvPicPr>
        <p:blipFill>
          <a:blip r:embed="rId3">
            <a:alphaModFix/>
          </a:blip>
          <a:stretch>
            <a:fillRect/>
          </a:stretch>
        </p:blipFill>
        <p:spPr>
          <a:xfrm>
            <a:off x="1404600" y="927175"/>
            <a:ext cx="7281901" cy="4493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(Hypo 4)</a:t>
            </a:r>
            <a:endParaRPr/>
          </a:p>
        </p:txBody>
      </p:sp>
      <p:pic>
        <p:nvPicPr>
          <p:cNvPr id="255" name="Google Shape;255;p32"/>
          <p:cNvPicPr preferRelativeResize="0"/>
          <p:nvPr/>
        </p:nvPicPr>
        <p:blipFill>
          <a:blip r:embed="rId3">
            <a:alphaModFix/>
          </a:blip>
          <a:stretch>
            <a:fillRect/>
          </a:stretch>
        </p:blipFill>
        <p:spPr>
          <a:xfrm>
            <a:off x="1406025" y="983450"/>
            <a:ext cx="6740786" cy="4160050"/>
          </a:xfrm>
          <a:prstGeom prst="rect">
            <a:avLst/>
          </a:prstGeom>
          <a:noFill/>
          <a:ln>
            <a:noFill/>
          </a:ln>
        </p:spPr>
      </p:pic>
      <p:sp>
        <p:nvSpPr>
          <p:cNvPr id="256" name="Google Shape;256;p32"/>
          <p:cNvSpPr txBox="1"/>
          <p:nvPr/>
        </p:nvSpPr>
        <p:spPr>
          <a:xfrm>
            <a:off x="5000425" y="304800"/>
            <a:ext cx="39150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studentized Breusch-Pagan test</a:t>
            </a:r>
            <a:endParaRPr>
              <a:solidFill>
                <a:srgbClr val="FFFFFF"/>
              </a:solidFill>
            </a:endParaRPr>
          </a:p>
          <a:p>
            <a:pPr marL="0" lvl="0" indent="0" algn="l" rtl="0">
              <a:spcBef>
                <a:spcPts val="0"/>
              </a:spcBef>
              <a:spcAft>
                <a:spcPts val="0"/>
              </a:spcAft>
              <a:buNone/>
            </a:pPr>
            <a:r>
              <a:rPr lang="en">
                <a:solidFill>
                  <a:srgbClr val="FFFFFF"/>
                </a:solidFill>
              </a:rPr>
              <a:t>BP = 18.716, df = 8, p-value = 0.01645</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5"/>
          <p:cNvPicPr preferRelativeResize="0"/>
          <p:nvPr/>
        </p:nvPicPr>
        <p:blipFill rotWithShape="1">
          <a:blip r:embed="rId3">
            <a:alphaModFix/>
          </a:blip>
          <a:srcRect l="11964" r="11972"/>
          <a:stretch/>
        </p:blipFill>
        <p:spPr>
          <a:xfrm>
            <a:off x="3278400" y="0"/>
            <a:ext cx="5865600" cy="5143499"/>
          </a:xfrm>
          <a:prstGeom prst="rect">
            <a:avLst/>
          </a:prstGeom>
          <a:noFill/>
          <a:ln>
            <a:noFill/>
          </a:ln>
        </p:spPr>
      </p:pic>
      <p:sp>
        <p:nvSpPr>
          <p:cNvPr id="148" name="Google Shape;148;p15"/>
          <p:cNvSpPr txBox="1">
            <a:spLocks noGrp="1"/>
          </p:cNvSpPr>
          <p:nvPr>
            <p:ph type="title"/>
          </p:nvPr>
        </p:nvSpPr>
        <p:spPr>
          <a:xfrm>
            <a:off x="311700" y="1153900"/>
            <a:ext cx="2655000" cy="85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Purpose</a:t>
            </a:r>
            <a:endParaRPr>
              <a:solidFill>
                <a:schemeClr val="dk2"/>
              </a:solidFill>
            </a:endParaRPr>
          </a:p>
        </p:txBody>
      </p:sp>
      <p:sp>
        <p:nvSpPr>
          <p:cNvPr id="149" name="Google Shape;149;p15"/>
          <p:cNvSpPr txBox="1">
            <a:spLocks noGrp="1"/>
          </p:cNvSpPr>
          <p:nvPr>
            <p:ph type="body" idx="1"/>
          </p:nvPr>
        </p:nvSpPr>
        <p:spPr>
          <a:xfrm>
            <a:off x="311700" y="2022050"/>
            <a:ext cx="2655000" cy="29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We intend to examine the correlations between country’s internet availability, mortality rate and fertility rate. </a:t>
            </a:r>
            <a:endParaRPr>
              <a:solidFill>
                <a:schemeClr val="dk2"/>
              </a:solidFill>
            </a:endParaRPr>
          </a:p>
          <a:p>
            <a:pPr marL="457200" lvl="0" indent="-292100" algn="l" rtl="0">
              <a:spcBef>
                <a:spcPts val="1600"/>
              </a:spcBef>
              <a:spcAft>
                <a:spcPts val="0"/>
              </a:spcAft>
              <a:buClr>
                <a:schemeClr val="dk2"/>
              </a:buClr>
              <a:buSzPts val="1000"/>
              <a:buChar char="●"/>
            </a:pPr>
            <a:r>
              <a:rPr lang="en">
                <a:solidFill>
                  <a:schemeClr val="dk2"/>
                </a:solidFill>
              </a:rPr>
              <a:t>How are these variables related to development?</a:t>
            </a:r>
            <a:endParaRPr>
              <a:solidFill>
                <a:schemeClr val="dk2"/>
              </a:solidFill>
            </a:endParaRPr>
          </a:p>
          <a:p>
            <a:pPr marL="457200" lvl="0" indent="-292100" algn="l" rtl="0">
              <a:spcBef>
                <a:spcPts val="0"/>
              </a:spcBef>
              <a:spcAft>
                <a:spcPts val="0"/>
              </a:spcAft>
              <a:buClr>
                <a:schemeClr val="dk2"/>
              </a:buClr>
              <a:buSzPts val="1000"/>
              <a:buChar char="●"/>
            </a:pPr>
            <a:r>
              <a:rPr lang="en">
                <a:solidFill>
                  <a:schemeClr val="dk2"/>
                </a:solidFill>
              </a:rPr>
              <a:t>Are all three of these variables highly correlated? </a:t>
            </a:r>
            <a:endParaRPr>
              <a:solidFill>
                <a:schemeClr val="dk2"/>
              </a:solidFill>
            </a:endParaRPr>
          </a:p>
          <a:p>
            <a:pPr marL="457200" lvl="0" indent="-292100" algn="l" rtl="0">
              <a:spcBef>
                <a:spcPts val="0"/>
              </a:spcBef>
              <a:spcAft>
                <a:spcPts val="0"/>
              </a:spcAft>
              <a:buClr>
                <a:schemeClr val="dk2"/>
              </a:buClr>
              <a:buSzPts val="1000"/>
              <a:buChar char="●"/>
            </a:pPr>
            <a:r>
              <a:rPr lang="en">
                <a:solidFill>
                  <a:schemeClr val="dk2"/>
                </a:solidFill>
              </a:rPr>
              <a:t>Are these variables functions of each other?</a:t>
            </a:r>
            <a:endParaRPr>
              <a:solidFill>
                <a:schemeClr val="dk2"/>
              </a:solidFill>
            </a:endParaRPr>
          </a:p>
          <a:p>
            <a:pPr marL="457200" lvl="0" indent="-292100" algn="l" rtl="0">
              <a:spcBef>
                <a:spcPts val="0"/>
              </a:spcBef>
              <a:spcAft>
                <a:spcPts val="0"/>
              </a:spcAft>
              <a:buClr>
                <a:schemeClr val="dk2"/>
              </a:buClr>
              <a:buSzPts val="1000"/>
              <a:buChar char="●"/>
            </a:pPr>
            <a:r>
              <a:rPr lang="en">
                <a:solidFill>
                  <a:schemeClr val="dk2"/>
                </a:solidFill>
              </a:rPr>
              <a:t>Does location influence these variables?</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(Hypo 4)</a:t>
            </a:r>
            <a:endParaRPr/>
          </a:p>
        </p:txBody>
      </p:sp>
      <p:pic>
        <p:nvPicPr>
          <p:cNvPr id="262" name="Google Shape;262;p33"/>
          <p:cNvPicPr preferRelativeResize="0"/>
          <p:nvPr/>
        </p:nvPicPr>
        <p:blipFill>
          <a:blip r:embed="rId3">
            <a:alphaModFix/>
          </a:blip>
          <a:stretch>
            <a:fillRect/>
          </a:stretch>
        </p:blipFill>
        <p:spPr>
          <a:xfrm>
            <a:off x="1350175" y="1020118"/>
            <a:ext cx="6681425" cy="41233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(Hypo 2)</a:t>
            </a:r>
            <a:endParaRPr/>
          </a:p>
        </p:txBody>
      </p:sp>
      <p:pic>
        <p:nvPicPr>
          <p:cNvPr id="268" name="Google Shape;268;p34"/>
          <p:cNvPicPr preferRelativeResize="0"/>
          <p:nvPr/>
        </p:nvPicPr>
        <p:blipFill>
          <a:blip r:embed="rId3">
            <a:alphaModFix/>
          </a:blip>
          <a:stretch>
            <a:fillRect/>
          </a:stretch>
        </p:blipFill>
        <p:spPr>
          <a:xfrm>
            <a:off x="1398350" y="999200"/>
            <a:ext cx="6715289" cy="4144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(Hypo 4)</a:t>
            </a:r>
            <a:endParaRPr/>
          </a:p>
        </p:txBody>
      </p:sp>
      <p:pic>
        <p:nvPicPr>
          <p:cNvPr id="274" name="Google Shape;274;p35"/>
          <p:cNvPicPr preferRelativeResize="0"/>
          <p:nvPr/>
        </p:nvPicPr>
        <p:blipFill>
          <a:blip r:embed="rId3">
            <a:alphaModFix/>
          </a:blip>
          <a:stretch>
            <a:fillRect/>
          </a:stretch>
        </p:blipFill>
        <p:spPr>
          <a:xfrm>
            <a:off x="1297500" y="983475"/>
            <a:ext cx="6740769" cy="4160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(Hypo 4)</a:t>
            </a:r>
            <a:endParaRPr/>
          </a:p>
        </p:txBody>
      </p:sp>
      <p:sp>
        <p:nvSpPr>
          <p:cNvPr id="280" name="Google Shape;280;p36"/>
          <p:cNvSpPr txBox="1"/>
          <p:nvPr/>
        </p:nvSpPr>
        <p:spPr>
          <a:xfrm>
            <a:off x="1297500" y="1059000"/>
            <a:ext cx="5690100" cy="3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Predictive Approach Results:</a:t>
            </a:r>
            <a:endParaRPr>
              <a:solidFill>
                <a:srgbClr val="FFFFFF"/>
              </a:solidFill>
            </a:endParaRPr>
          </a:p>
          <a:p>
            <a:pPr marL="0" lvl="0" indent="0" algn="l" rtl="0">
              <a:spcBef>
                <a:spcPts val="0"/>
              </a:spcBef>
              <a:spcAft>
                <a:spcPts val="0"/>
              </a:spcAft>
              <a:buNone/>
            </a:pPr>
            <a:r>
              <a:rPr lang="en">
                <a:solidFill>
                  <a:srgbClr val="FFFFFF"/>
                </a:solidFill>
              </a:rPr>
              <a:t>                  Estimate Std. Error t value Pr(&gt;|t|)    </a:t>
            </a:r>
            <a:endParaRPr>
              <a:solidFill>
                <a:srgbClr val="FFFFFF"/>
              </a:solidFill>
            </a:endParaRPr>
          </a:p>
          <a:p>
            <a:pPr marL="0" lvl="0" indent="0" algn="l" rtl="0">
              <a:spcBef>
                <a:spcPts val="0"/>
              </a:spcBef>
              <a:spcAft>
                <a:spcPts val="0"/>
              </a:spcAft>
              <a:buNone/>
            </a:pPr>
            <a:r>
              <a:rPr lang="en">
                <a:solidFill>
                  <a:srgbClr val="FFFFFF"/>
                </a:solidFill>
              </a:rPr>
              <a:t>(Intercept)       2.154889   0.519485   4.148 6.74e-05 ***</a:t>
            </a:r>
            <a:endParaRPr>
              <a:solidFill>
                <a:srgbClr val="FFFFFF"/>
              </a:solidFill>
            </a:endParaRPr>
          </a:p>
          <a:p>
            <a:pPr marL="0" lvl="0" indent="0" algn="l" rtl="0">
              <a:spcBef>
                <a:spcPts val="0"/>
              </a:spcBef>
              <a:spcAft>
                <a:spcPts val="0"/>
              </a:spcAft>
              <a:buNone/>
            </a:pPr>
            <a:r>
              <a:rPr lang="en">
                <a:solidFill>
                  <a:srgbClr val="FFFFFF"/>
                </a:solidFill>
              </a:rPr>
              <a:t>MortalityRate1   15.873550   2.604365   6.095 1.76e-08 ***</a:t>
            </a:r>
            <a:endParaRPr>
              <a:solidFill>
                <a:srgbClr val="FFFFFF"/>
              </a:solidFill>
            </a:endParaRPr>
          </a:p>
          <a:p>
            <a:pPr marL="0" lvl="0" indent="0" algn="l" rtl="0">
              <a:spcBef>
                <a:spcPts val="0"/>
              </a:spcBef>
              <a:spcAft>
                <a:spcPts val="0"/>
              </a:spcAft>
              <a:buNone/>
            </a:pPr>
            <a:r>
              <a:rPr lang="en">
                <a:solidFill>
                  <a:srgbClr val="FFFFFF"/>
                </a:solidFill>
              </a:rPr>
              <a:t>MortalityRate2  -17.654878   3.312427  -5.330 5.50e-07 ***</a:t>
            </a:r>
            <a:endParaRPr>
              <a:solidFill>
                <a:srgbClr val="FFFFFF"/>
              </a:solidFill>
            </a:endParaRPr>
          </a:p>
          <a:p>
            <a:pPr marL="0" lvl="0" indent="0" algn="l" rtl="0">
              <a:spcBef>
                <a:spcPts val="0"/>
              </a:spcBef>
              <a:spcAft>
                <a:spcPts val="0"/>
              </a:spcAft>
              <a:buNone/>
            </a:pPr>
            <a:r>
              <a:rPr lang="en">
                <a:solidFill>
                  <a:srgbClr val="FFFFFF"/>
                </a:solidFill>
              </a:rPr>
              <a:t>X.InternetUsage   0.002775   0.008507   0.326 0.744910    </a:t>
            </a:r>
            <a:endParaRPr>
              <a:solidFill>
                <a:srgbClr val="FFFFFF"/>
              </a:solidFill>
            </a:endParaRPr>
          </a:p>
          <a:p>
            <a:pPr marL="0" lvl="0" indent="0" algn="l" rtl="0">
              <a:spcBef>
                <a:spcPts val="0"/>
              </a:spcBef>
              <a:spcAft>
                <a:spcPts val="0"/>
              </a:spcAft>
              <a:buNone/>
            </a:pPr>
            <a:r>
              <a:rPr lang="en">
                <a:solidFill>
                  <a:srgbClr val="FFFFFF"/>
                </a:solidFill>
              </a:rPr>
              <a:t>ContinentCodeAS  -1.096045   0.315731  -3.471 0.000748 ***</a:t>
            </a:r>
            <a:endParaRPr>
              <a:solidFill>
                <a:srgbClr val="FFFFFF"/>
              </a:solidFill>
            </a:endParaRPr>
          </a:p>
          <a:p>
            <a:pPr marL="0" lvl="0" indent="0" algn="l" rtl="0">
              <a:spcBef>
                <a:spcPts val="0"/>
              </a:spcBef>
              <a:spcAft>
                <a:spcPts val="0"/>
              </a:spcAft>
              <a:buNone/>
            </a:pPr>
            <a:r>
              <a:rPr lang="en">
                <a:solidFill>
                  <a:srgbClr val="FFFFFF"/>
                </a:solidFill>
              </a:rPr>
              <a:t>ContinentCodeEU  -1.854045   0.365461  -5.073 1.66e-06 ***</a:t>
            </a:r>
            <a:endParaRPr>
              <a:solidFill>
                <a:srgbClr val="FFFFFF"/>
              </a:solidFill>
            </a:endParaRPr>
          </a:p>
          <a:p>
            <a:pPr marL="0" lvl="0" indent="0" algn="l" rtl="0">
              <a:spcBef>
                <a:spcPts val="0"/>
              </a:spcBef>
              <a:spcAft>
                <a:spcPts val="0"/>
              </a:spcAft>
              <a:buNone/>
            </a:pPr>
            <a:r>
              <a:rPr lang="en">
                <a:solidFill>
                  <a:srgbClr val="FFFFFF"/>
                </a:solidFill>
              </a:rPr>
              <a:t>ContinentCodeNA  -1.079514   0.343678  -3.141 0.002177 ** </a:t>
            </a:r>
            <a:endParaRPr>
              <a:solidFill>
                <a:srgbClr val="FFFFFF"/>
              </a:solidFill>
            </a:endParaRPr>
          </a:p>
          <a:p>
            <a:pPr marL="0" lvl="0" indent="0" algn="l" rtl="0">
              <a:spcBef>
                <a:spcPts val="0"/>
              </a:spcBef>
              <a:spcAft>
                <a:spcPts val="0"/>
              </a:spcAft>
              <a:buNone/>
            </a:pPr>
            <a:r>
              <a:rPr lang="en">
                <a:solidFill>
                  <a:srgbClr val="FFFFFF"/>
                </a:solidFill>
              </a:rPr>
              <a:t>ContinentCodeOC  -0.443848   0.442612  -1.003 0.318224    </a:t>
            </a:r>
            <a:endParaRPr>
              <a:solidFill>
                <a:srgbClr val="FFFFFF"/>
              </a:solidFill>
            </a:endParaRPr>
          </a:p>
          <a:p>
            <a:pPr marL="0" lvl="0" indent="0" algn="l" rtl="0">
              <a:spcBef>
                <a:spcPts val="0"/>
              </a:spcBef>
              <a:spcAft>
                <a:spcPts val="0"/>
              </a:spcAft>
              <a:buNone/>
            </a:pPr>
            <a:r>
              <a:rPr lang="en">
                <a:solidFill>
                  <a:srgbClr val="FFFFFF"/>
                </a:solidFill>
              </a:rPr>
              <a:t>ContinentCodeSA  -1.195706   0.414742  -2.883 0.004762 ** </a:t>
            </a:r>
            <a:endParaRPr>
              <a:solidFill>
                <a:srgbClr val="FFFFFF"/>
              </a:solidFill>
            </a:endParaRPr>
          </a:p>
          <a:p>
            <a:pPr marL="0" lvl="0" indent="0" algn="l" rtl="0">
              <a:spcBef>
                <a:spcPts val="0"/>
              </a:spcBef>
              <a:spcAft>
                <a:spcPts val="0"/>
              </a:spcAft>
              <a:buNone/>
            </a:pPr>
            <a:r>
              <a:rPr lang="en">
                <a:solidFill>
                  <a:srgbClr val="FFFFFF"/>
                </a:solidFill>
              </a:rPr>
              <a:t>RMSE  Rsquared       MAE </a:t>
            </a:r>
            <a:endParaRPr>
              <a:solidFill>
                <a:srgbClr val="FFFFFF"/>
              </a:solidFill>
            </a:endParaRPr>
          </a:p>
          <a:p>
            <a:pPr marL="0" lvl="0" indent="0" algn="l" rtl="0">
              <a:spcBef>
                <a:spcPts val="0"/>
              </a:spcBef>
              <a:spcAft>
                <a:spcPts val="0"/>
              </a:spcAft>
              <a:buNone/>
            </a:pPr>
            <a:r>
              <a:rPr lang="en">
                <a:solidFill>
                  <a:srgbClr val="FFFFFF"/>
                </a:solidFill>
              </a:rPr>
              <a:t>0.8337601 0.8029709 0.6536587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pic>
        <p:nvPicPr>
          <p:cNvPr id="286" name="Google Shape;286;p37"/>
          <p:cNvPicPr preferRelativeResize="0"/>
          <p:nvPr/>
        </p:nvPicPr>
        <p:blipFill>
          <a:blip r:embed="rId3">
            <a:alphaModFix/>
          </a:blip>
          <a:stretch>
            <a:fillRect/>
          </a:stretch>
        </p:blipFill>
        <p:spPr>
          <a:xfrm>
            <a:off x="4679825" y="1403446"/>
            <a:ext cx="4311775" cy="2858875"/>
          </a:xfrm>
          <a:prstGeom prst="rect">
            <a:avLst/>
          </a:prstGeom>
          <a:noFill/>
          <a:ln>
            <a:noFill/>
          </a:ln>
        </p:spPr>
      </p:pic>
      <p:pic>
        <p:nvPicPr>
          <p:cNvPr id="287" name="Google Shape;287;p37"/>
          <p:cNvPicPr preferRelativeResize="0"/>
          <p:nvPr/>
        </p:nvPicPr>
        <p:blipFill>
          <a:blip r:embed="rId4">
            <a:alphaModFix/>
          </a:blip>
          <a:stretch>
            <a:fillRect/>
          </a:stretch>
        </p:blipFill>
        <p:spPr>
          <a:xfrm>
            <a:off x="149850" y="1397675"/>
            <a:ext cx="4311774" cy="2870406"/>
          </a:xfrm>
          <a:prstGeom prst="rect">
            <a:avLst/>
          </a:prstGeom>
          <a:noFill/>
          <a:ln>
            <a:noFill/>
          </a:ln>
        </p:spPr>
      </p:pic>
      <p:sp>
        <p:nvSpPr>
          <p:cNvPr id="288" name="Google Shape;288;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t>
            </a:r>
            <a:endParaRPr/>
          </a:p>
        </p:txBody>
      </p:sp>
      <p:sp>
        <p:nvSpPr>
          <p:cNvPr id="155" name="Google Shape;155;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are using two sets of country level data from the United Nations Database and one from the World Bank</a:t>
            </a:r>
            <a:endParaRPr sz="1400"/>
          </a:p>
          <a:p>
            <a:pPr marL="457200" lvl="0" indent="-317500" algn="l" rtl="0">
              <a:spcBef>
                <a:spcPts val="1600"/>
              </a:spcBef>
              <a:spcAft>
                <a:spcPts val="0"/>
              </a:spcAft>
              <a:buSzPts val="1400"/>
              <a:buChar char="●"/>
            </a:pPr>
            <a:r>
              <a:rPr lang="en" sz="1400"/>
              <a:t>Fertility</a:t>
            </a:r>
            <a:endParaRPr sz="1400"/>
          </a:p>
          <a:p>
            <a:pPr marL="914400" lvl="1" indent="-317500" algn="l" rtl="0">
              <a:spcBef>
                <a:spcPts val="0"/>
              </a:spcBef>
              <a:spcAft>
                <a:spcPts val="0"/>
              </a:spcAft>
              <a:buSzPts val="1400"/>
              <a:buChar char="○"/>
            </a:pPr>
            <a:r>
              <a:rPr lang="en" sz="1400"/>
              <a:t>Data that identities the live births per woman by country in 2010</a:t>
            </a:r>
            <a:endParaRPr sz="1400"/>
          </a:p>
          <a:p>
            <a:pPr marL="457200" lvl="0" indent="-317500" algn="l" rtl="0">
              <a:spcBef>
                <a:spcPts val="0"/>
              </a:spcBef>
              <a:spcAft>
                <a:spcPts val="0"/>
              </a:spcAft>
              <a:buSzPts val="1400"/>
              <a:buChar char="●"/>
            </a:pPr>
            <a:r>
              <a:rPr lang="en" sz="1400"/>
              <a:t>Mortality</a:t>
            </a:r>
            <a:endParaRPr sz="1400"/>
          </a:p>
          <a:p>
            <a:pPr marL="914400" lvl="1" indent="-317500" algn="l" rtl="0">
              <a:spcBef>
                <a:spcPts val="0"/>
              </a:spcBef>
              <a:spcAft>
                <a:spcPts val="0"/>
              </a:spcAft>
              <a:buSzPts val="1400"/>
              <a:buChar char="○"/>
            </a:pPr>
            <a:r>
              <a:rPr lang="en" sz="1400"/>
              <a:t>Adult mortality rate (over 35 years of age) per country in 2010</a:t>
            </a:r>
            <a:endParaRPr sz="1400"/>
          </a:p>
          <a:p>
            <a:pPr marL="1371600" lvl="2" indent="-317500" algn="l" rtl="0">
              <a:spcBef>
                <a:spcPts val="0"/>
              </a:spcBef>
              <a:spcAft>
                <a:spcPts val="0"/>
              </a:spcAft>
              <a:buSzPts val="1400"/>
              <a:buChar char="■"/>
            </a:pPr>
            <a:r>
              <a:rPr lang="en" sz="1400"/>
              <a:t>Deaths per 100 of population 35 years of age and over</a:t>
            </a:r>
            <a:endParaRPr sz="1400"/>
          </a:p>
          <a:p>
            <a:pPr marL="457200" lvl="0" indent="-317500" algn="l" rtl="0">
              <a:spcBef>
                <a:spcPts val="0"/>
              </a:spcBef>
              <a:spcAft>
                <a:spcPts val="0"/>
              </a:spcAft>
              <a:buSzPts val="1400"/>
              <a:buChar char="●"/>
            </a:pPr>
            <a:r>
              <a:rPr lang="en" sz="1400"/>
              <a:t>Internet</a:t>
            </a:r>
            <a:endParaRPr sz="1400"/>
          </a:p>
          <a:p>
            <a:pPr marL="914400" lvl="1" indent="-317500" algn="l" rtl="0">
              <a:spcBef>
                <a:spcPts val="0"/>
              </a:spcBef>
              <a:spcAft>
                <a:spcPts val="0"/>
              </a:spcAft>
              <a:buSzPts val="1400"/>
              <a:buChar char="○"/>
            </a:pPr>
            <a:r>
              <a:rPr lang="en" sz="1400"/>
              <a:t>Percent of country’s population with access to internet in 2010</a:t>
            </a:r>
            <a:endParaRPr sz="1400"/>
          </a:p>
          <a:p>
            <a:pPr marL="457200" lvl="0" indent="-317500" algn="l" rtl="0">
              <a:spcBef>
                <a:spcPts val="0"/>
              </a:spcBef>
              <a:spcAft>
                <a:spcPts val="0"/>
              </a:spcAft>
              <a:buSzPts val="1400"/>
              <a:buChar char="●"/>
            </a:pPr>
            <a:r>
              <a:rPr lang="en" sz="1400"/>
              <a:t>Continent</a:t>
            </a:r>
            <a:endParaRPr sz="1400"/>
          </a:p>
          <a:p>
            <a:pPr marL="914400" lvl="1" indent="-317500" algn="l" rtl="0">
              <a:spcBef>
                <a:spcPts val="0"/>
              </a:spcBef>
              <a:spcAft>
                <a:spcPts val="0"/>
              </a:spcAft>
              <a:buSzPts val="1400"/>
              <a:buChar char="○"/>
            </a:pPr>
            <a:r>
              <a:rPr lang="en" sz="1400"/>
              <a:t>List of countries by continent from Wikipedia. Used for data analysis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Clustering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Partitioning Clustering</a:t>
            </a:r>
            <a:endParaRPr/>
          </a:p>
        </p:txBody>
      </p:sp>
      <p:pic>
        <p:nvPicPr>
          <p:cNvPr id="166" name="Google Shape;166;p18"/>
          <p:cNvPicPr preferRelativeResize="0"/>
          <p:nvPr/>
        </p:nvPicPr>
        <p:blipFill>
          <a:blip r:embed="rId3">
            <a:alphaModFix/>
          </a:blip>
          <a:stretch>
            <a:fillRect/>
          </a:stretch>
        </p:blipFill>
        <p:spPr>
          <a:xfrm>
            <a:off x="1956312" y="1307850"/>
            <a:ext cx="5721286"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Agglomerative Hierarchical Clustering</a:t>
            </a:r>
            <a:endParaRPr/>
          </a:p>
        </p:txBody>
      </p:sp>
      <p:pic>
        <p:nvPicPr>
          <p:cNvPr id="172" name="Google Shape;172;p19"/>
          <p:cNvPicPr preferRelativeResize="0"/>
          <p:nvPr/>
        </p:nvPicPr>
        <p:blipFill>
          <a:blip r:embed="rId3">
            <a:alphaModFix/>
          </a:blip>
          <a:stretch>
            <a:fillRect/>
          </a:stretch>
        </p:blipFill>
        <p:spPr>
          <a:xfrm>
            <a:off x="1711500" y="1307841"/>
            <a:ext cx="5720976" cy="35306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Divisive Hierarchical Clustering</a:t>
            </a:r>
            <a:endParaRPr/>
          </a:p>
        </p:txBody>
      </p:sp>
      <p:pic>
        <p:nvPicPr>
          <p:cNvPr id="178" name="Google Shape;178;p20"/>
          <p:cNvPicPr preferRelativeResize="0"/>
          <p:nvPr/>
        </p:nvPicPr>
        <p:blipFill>
          <a:blip r:embed="rId3">
            <a:alphaModFix/>
          </a:blip>
          <a:stretch>
            <a:fillRect/>
          </a:stretch>
        </p:blipFill>
        <p:spPr>
          <a:xfrm>
            <a:off x="1956463" y="1307850"/>
            <a:ext cx="5720977"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Supervised Clustering</a:t>
            </a:r>
            <a:endParaRPr/>
          </a:p>
        </p:txBody>
      </p:sp>
      <p:pic>
        <p:nvPicPr>
          <p:cNvPr id="184" name="Google Shape;184;p21"/>
          <p:cNvPicPr preferRelativeResize="0"/>
          <p:nvPr/>
        </p:nvPicPr>
        <p:blipFill>
          <a:blip r:embed="rId3">
            <a:alphaModFix/>
          </a:blip>
          <a:stretch>
            <a:fillRect/>
          </a:stretch>
        </p:blipFill>
        <p:spPr>
          <a:xfrm>
            <a:off x="1541724" y="1307850"/>
            <a:ext cx="6060551" cy="374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Density Based Clustering</a:t>
            </a:r>
            <a:endParaRPr/>
          </a:p>
        </p:txBody>
      </p:sp>
      <p:pic>
        <p:nvPicPr>
          <p:cNvPr id="190" name="Google Shape;190;p22"/>
          <p:cNvPicPr preferRelativeResize="0"/>
          <p:nvPr/>
        </p:nvPicPr>
        <p:blipFill>
          <a:blip r:embed="rId3">
            <a:alphaModFix/>
          </a:blip>
          <a:stretch>
            <a:fillRect/>
          </a:stretch>
        </p:blipFill>
        <p:spPr>
          <a:xfrm>
            <a:off x="1956463" y="1307850"/>
            <a:ext cx="5720977" cy="35308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1448</Words>
  <Application>Microsoft Office PowerPoint</Application>
  <PresentationFormat>On-screen Show (16:9)</PresentationFormat>
  <Paragraphs>188</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Montserrat</vt:lpstr>
      <vt:lpstr>Lato</vt:lpstr>
      <vt:lpstr>Times New Roman</vt:lpstr>
      <vt:lpstr>Arial</vt:lpstr>
      <vt:lpstr>Courier New</vt:lpstr>
      <vt:lpstr>Focus</vt:lpstr>
      <vt:lpstr>Fertility/Adult Mortality/Internet Usage</vt:lpstr>
      <vt:lpstr>Purpose</vt:lpstr>
      <vt:lpstr>Data </vt:lpstr>
      <vt:lpstr>Clustering</vt:lpstr>
      <vt:lpstr>Partitioning Clustering</vt:lpstr>
      <vt:lpstr>Agglomerative Hierarchical Clustering</vt:lpstr>
      <vt:lpstr>Divisive Hierarchical Clustering</vt:lpstr>
      <vt:lpstr>Supervised Clustering</vt:lpstr>
      <vt:lpstr>Density Based Clustering</vt:lpstr>
      <vt:lpstr>Density Based Clustering</vt:lpstr>
      <vt:lpstr>Group Characteristics</vt:lpstr>
      <vt:lpstr>Clustering</vt:lpstr>
      <vt:lpstr>Regression</vt:lpstr>
      <vt:lpstr>Regression</vt:lpstr>
      <vt:lpstr>Regression</vt:lpstr>
      <vt:lpstr>Regression (Hypo 4)</vt:lpstr>
      <vt:lpstr>Regression (Hypo 4)</vt:lpstr>
      <vt:lpstr>Regression (Hypo2)</vt:lpstr>
      <vt:lpstr>Regression (Hypo 4)</vt:lpstr>
      <vt:lpstr>Regression (Hypo 4)</vt:lpstr>
      <vt:lpstr>Regression (Hypo 2)</vt:lpstr>
      <vt:lpstr>Regression (Hypo 4)</vt:lpstr>
      <vt:lpstr>Regression (Hypo 4)</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Fertility/Adult Mortality/Internet Usage</dc:title>
  <cp:lastModifiedBy>Aaron Tam</cp:lastModifiedBy>
  <cp:revision>1</cp:revision>
  <dcterms:modified xsi:type="dcterms:W3CDTF">2020-03-16T21:00:28Z</dcterms:modified>
</cp:coreProperties>
</file>