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86" r:id="rId3"/>
    <p:sldId id="378" r:id="rId4"/>
    <p:sldId id="384" r:id="rId5"/>
    <p:sldId id="379" r:id="rId6"/>
    <p:sldId id="380" r:id="rId7"/>
    <p:sldId id="381" r:id="rId8"/>
    <p:sldId id="387" r:id="rId9"/>
    <p:sldId id="388" r:id="rId10"/>
    <p:sldId id="389" r:id="rId11"/>
    <p:sldId id="390" r:id="rId12"/>
    <p:sldId id="391" r:id="rId13"/>
    <p:sldId id="392" r:id="rId14"/>
    <p:sldId id="383" r:id="rId15"/>
    <p:sldId id="3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74B6"/>
    <a:srgbClr val="EE68AD"/>
    <a:srgbClr val="52BAAD"/>
    <a:srgbClr val="B5E1DC"/>
    <a:srgbClr val="D6EEEB"/>
    <a:srgbClr val="E1E2EF"/>
    <a:srgbClr val="BEE4DF"/>
    <a:srgbClr val="C6C8E0"/>
    <a:srgbClr val="989BC8"/>
    <a:srgbClr val="B47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449" autoAdjust="0"/>
  </p:normalViewPr>
  <p:slideViewPr>
    <p:cSldViewPr snapToGrid="0">
      <p:cViewPr varScale="1">
        <p:scale>
          <a:sx n="59" d="100"/>
          <a:sy n="59" d="100"/>
        </p:scale>
        <p:origin x="2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439B5-08E9-4CAC-B3D6-04D75247A085}" type="datetimeFigureOut">
              <a:rPr lang="en-CA" smtClean="0"/>
              <a:t>2021-04-09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A31CD-4CEB-4566-A163-8786364CFE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46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specifics about Agile, DevOps, etc. Either talking points or another slide.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Hint to our service catalog?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168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0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13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7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94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91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1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870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754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34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7E42-86DD-4969-96E8-E2CC1350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2730" y="2824887"/>
            <a:ext cx="5697095" cy="945261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A546D-9DBF-4E53-B29D-9BA7A447B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909" y="3849707"/>
            <a:ext cx="4409916" cy="449158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E7E9B-AEAC-4D21-9DFF-4CAB18E7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12EA5-3B16-41D2-8BCF-1AA0E753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A1E7C-201E-4229-99B3-45BF5B1D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CCA7EA-6F5A-41DC-90CB-236631C801CD}"/>
              </a:ext>
            </a:extLst>
          </p:cNvPr>
          <p:cNvSpPr/>
          <p:nvPr userDrawn="1"/>
        </p:nvSpPr>
        <p:spPr>
          <a:xfrm>
            <a:off x="0" y="0"/>
            <a:ext cx="5890620" cy="6858000"/>
          </a:xfrm>
          <a:custGeom>
            <a:avLst/>
            <a:gdLst>
              <a:gd name="connsiteX0" fmla="*/ 0 w 5890620"/>
              <a:gd name="connsiteY0" fmla="*/ 0 h 6858000"/>
              <a:gd name="connsiteX1" fmla="*/ 5890620 w 5890620"/>
              <a:gd name="connsiteY1" fmla="*/ 0 h 6858000"/>
              <a:gd name="connsiteX2" fmla="*/ 5890620 w 5890620"/>
              <a:gd name="connsiteY2" fmla="*/ 6858000 h 6858000"/>
              <a:gd name="connsiteX3" fmla="*/ 0 w 5890620"/>
              <a:gd name="connsiteY3" fmla="*/ 6858000 h 6858000"/>
              <a:gd name="connsiteX4" fmla="*/ 0 w 5890620"/>
              <a:gd name="connsiteY4" fmla="*/ 0 h 6858000"/>
              <a:gd name="connsiteX0" fmla="*/ 0 w 5890620"/>
              <a:gd name="connsiteY0" fmla="*/ 0 h 6858000"/>
              <a:gd name="connsiteX1" fmla="*/ 5890620 w 5890620"/>
              <a:gd name="connsiteY1" fmla="*/ 0 h 6858000"/>
              <a:gd name="connsiteX2" fmla="*/ 3123873 w 5890620"/>
              <a:gd name="connsiteY2" fmla="*/ 3353454 h 6858000"/>
              <a:gd name="connsiteX3" fmla="*/ 0 w 5890620"/>
              <a:gd name="connsiteY3" fmla="*/ 6858000 h 6858000"/>
              <a:gd name="connsiteX4" fmla="*/ 0 w 589062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0620" h="6858000">
                <a:moveTo>
                  <a:pt x="0" y="0"/>
                </a:moveTo>
                <a:lnTo>
                  <a:pt x="5890620" y="0"/>
                </a:lnTo>
                <a:lnTo>
                  <a:pt x="3123873" y="335345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1000">
                <a:srgbClr val="52BAAD"/>
              </a:gs>
              <a:gs pos="8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804A25-11D6-4943-88EB-F78032F2A2B1}"/>
              </a:ext>
            </a:extLst>
          </p:cNvPr>
          <p:cNvSpPr/>
          <p:nvPr userDrawn="1"/>
        </p:nvSpPr>
        <p:spPr>
          <a:xfrm>
            <a:off x="706805" y="1318423"/>
            <a:ext cx="4594240" cy="4594240"/>
          </a:xfrm>
          <a:prstGeom prst="ellipse">
            <a:avLst/>
          </a:prstGeom>
          <a:solidFill>
            <a:srgbClr val="6C74B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561041-865C-48C9-9B53-4F249499BFA2}"/>
              </a:ext>
            </a:extLst>
          </p:cNvPr>
          <p:cNvGrpSpPr/>
          <p:nvPr userDrawn="1"/>
        </p:nvGrpSpPr>
        <p:grpSpPr>
          <a:xfrm>
            <a:off x="6095306" y="4562329"/>
            <a:ext cx="5544519" cy="161609"/>
            <a:chOff x="6095306" y="4253111"/>
            <a:chExt cx="5544519" cy="161609"/>
          </a:xfrm>
          <a:gradFill flip="none" rotWithShape="1">
            <a:gsLst>
              <a:gs pos="0">
                <a:srgbClr val="69D4CE"/>
              </a:gs>
              <a:gs pos="100000">
                <a:schemeClr val="accent1">
                  <a:lumMod val="45000"/>
                  <a:lumOff val="5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1C98AB-6A08-4B45-B9C3-20B84CD8EA39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4465835" cy="156354"/>
              <a:chOff x="6380693" y="4298122"/>
              <a:chExt cx="4465835" cy="156354"/>
            </a:xfrm>
            <a:grpFill/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31803AB-7795-45C9-8C64-C4EAD39BAD0C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142249E-0AE8-4AAE-9F5F-B3143FB3E94C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24742E2-E82B-4B68-B2AC-89317DD6F5DC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50429DD-D8A0-4494-95DF-774C37ED44EF}"/>
                  </a:ext>
                </a:extLst>
              </p:cNvPr>
              <p:cNvSpPr/>
              <p:nvPr userDrawn="1"/>
            </p:nvSpPr>
            <p:spPr>
              <a:xfrm>
                <a:off x="7998719" y="4303377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E7793E4-E4FA-4AEB-8557-60DAB7142F12}"/>
                  </a:ext>
                </a:extLst>
              </p:cNvPr>
              <p:cNvSpPr/>
              <p:nvPr userDrawn="1"/>
            </p:nvSpPr>
            <p:spPr>
              <a:xfrm>
                <a:off x="8538061" y="4303376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47F188B-D058-4C72-9A6D-D7DCF39881F5}"/>
                  </a:ext>
                </a:extLst>
              </p:cNvPr>
              <p:cNvSpPr/>
              <p:nvPr userDrawn="1"/>
            </p:nvSpPr>
            <p:spPr>
              <a:xfrm>
                <a:off x="9077403" y="4303376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5D0FE5D-307D-4620-A22F-9B596A246AC8}"/>
                  </a:ext>
                </a:extLst>
              </p:cNvPr>
              <p:cNvSpPr/>
              <p:nvPr userDrawn="1"/>
            </p:nvSpPr>
            <p:spPr>
              <a:xfrm>
                <a:off x="9616745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DA1C1A-0E15-4D8C-B757-A3685DB2DBD2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3E14E6B-667F-4312-AF65-BCD472C4483F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EA269E-FAE9-45C6-BF6C-161204087BAF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4C08A86-D51C-4B31-BF19-C36474CD2685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4091F6E-A65F-43CC-9818-2C471B1B32EA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824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912D-A54B-4504-952B-AA65A52D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C1A57-0267-46F9-AE44-408EDC3F4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E5ADA-D66D-41EB-8138-5ABE4E1B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85E4-36B8-4C05-A5DF-BF6C7F08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CBFD-93BF-4D68-842E-279C294E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7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451B1-674C-4672-B941-AAF373E9C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095A7-2B7B-4A4C-80A9-BFE32B92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F336-112A-4123-833F-411373C9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288A-75C9-4F92-A39F-F179614A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07FF-A62D-432E-BBF5-2013103B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6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69AD5B5-E0F5-4541-8DFF-F25176434949}"/>
              </a:ext>
            </a:extLst>
          </p:cNvPr>
          <p:cNvGrpSpPr/>
          <p:nvPr userDrawn="1"/>
        </p:nvGrpSpPr>
        <p:grpSpPr>
          <a:xfrm>
            <a:off x="888646" y="6458107"/>
            <a:ext cx="10398597" cy="176412"/>
            <a:chOff x="888646" y="6458107"/>
            <a:chExt cx="10398597" cy="1764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FB00394-6E4F-4EBC-B929-4776C9C9C987}"/>
                </a:ext>
              </a:extLst>
            </p:cNvPr>
            <p:cNvGrpSpPr/>
            <p:nvPr userDrawn="1"/>
          </p:nvGrpSpPr>
          <p:grpSpPr>
            <a:xfrm>
              <a:off x="888646" y="6458107"/>
              <a:ext cx="5544519" cy="161609"/>
              <a:chOff x="6095306" y="4253111"/>
              <a:chExt cx="5544519" cy="1616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296A1D2-5E25-4B57-939C-488EC675157F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4465835" cy="156354"/>
                <a:chOff x="6380693" y="4298122"/>
                <a:chExt cx="4465835" cy="156354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02AC64D-F77A-40B3-A094-A7C8A9A9EAEE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B5B3244-A5FD-4227-8BD7-485DD85AE5A0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BA15FD-B3D1-4354-B428-DD67EEE454CF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B50A0FA-91D2-42D3-8DBB-A1003CEC756D}"/>
                    </a:ext>
                  </a:extLst>
                </p:cNvPr>
                <p:cNvSpPr/>
                <p:nvPr userDrawn="1"/>
              </p:nvSpPr>
              <p:spPr>
                <a:xfrm>
                  <a:off x="7998719" y="4303377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59FA8AE-8BD8-4988-AB5A-8E47F3299A76}"/>
                    </a:ext>
                  </a:extLst>
                </p:cNvPr>
                <p:cNvSpPr/>
                <p:nvPr userDrawn="1"/>
              </p:nvSpPr>
              <p:spPr>
                <a:xfrm>
                  <a:off x="8538061" y="4303376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226B8A4-907E-4350-A674-7EC99AD47758}"/>
                    </a:ext>
                  </a:extLst>
                </p:cNvPr>
                <p:cNvSpPr/>
                <p:nvPr userDrawn="1"/>
              </p:nvSpPr>
              <p:spPr>
                <a:xfrm>
                  <a:off x="9077403" y="4303376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2890EBB-7EBC-49E7-8774-779F9C36E61B}"/>
                    </a:ext>
                  </a:extLst>
                </p:cNvPr>
                <p:cNvSpPr/>
                <p:nvPr userDrawn="1"/>
              </p:nvSpPr>
              <p:spPr>
                <a:xfrm>
                  <a:off x="9616745" y="4298123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52D01CE-0C5F-4885-937F-AA58D53252B3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4BDA3E0-D148-400C-AD97-D33B13992F6C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1D3F6-56EA-4245-9B15-B3465B67834E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6435A6C-37AB-4B91-97EA-A9529F7286C5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3E8BE8-B6F2-4EF4-8EA2-D9C49820FE06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AD81175-4DF5-4960-BC41-3DB20973E8DC}"/>
                </a:ext>
              </a:extLst>
            </p:cNvPr>
            <p:cNvGrpSpPr/>
            <p:nvPr userDrawn="1"/>
          </p:nvGrpSpPr>
          <p:grpSpPr>
            <a:xfrm>
              <a:off x="7900092" y="6478165"/>
              <a:ext cx="3387151" cy="156354"/>
              <a:chOff x="6380693" y="4298122"/>
              <a:chExt cx="3387151" cy="15635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6C80412-49DD-42A9-A71F-671FB7CF6FBE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00E8697-6BF6-44E2-AD43-AE13FEBEE77E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555A19B-2519-478A-A8FC-DF1E8F78D1EF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6524F6A-2775-4F01-ACB3-BFDB7AB278C6}"/>
                  </a:ext>
                </a:extLst>
              </p:cNvPr>
              <p:cNvSpPr/>
              <p:nvPr userDrawn="1"/>
            </p:nvSpPr>
            <p:spPr>
              <a:xfrm>
                <a:off x="7998719" y="4303377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9DD27AB-A433-4A20-ACA8-21094B0A6D75}"/>
                  </a:ext>
                </a:extLst>
              </p:cNvPr>
              <p:cNvSpPr/>
              <p:nvPr userDrawn="1"/>
            </p:nvSpPr>
            <p:spPr>
              <a:xfrm>
                <a:off x="8538061" y="4303376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F2A6B40-F112-4192-8D77-E295D7A4B0C7}"/>
                  </a:ext>
                </a:extLst>
              </p:cNvPr>
              <p:cNvSpPr/>
              <p:nvPr userDrawn="1"/>
            </p:nvSpPr>
            <p:spPr>
              <a:xfrm>
                <a:off x="9077403" y="4303376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2ADD450-942B-4B00-BBF9-EDF2835DD107}"/>
                  </a:ext>
                </a:extLst>
              </p:cNvPr>
              <p:cNvSpPr/>
              <p:nvPr userDrawn="1"/>
            </p:nvSpPr>
            <p:spPr>
              <a:xfrm>
                <a:off x="9616745" y="4298123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6B09949-5BE5-4B5A-9F64-12C7EBDB0F33}"/>
                </a:ext>
              </a:extLst>
            </p:cNvPr>
            <p:cNvGrpSpPr/>
            <p:nvPr userDrawn="1"/>
          </p:nvGrpSpPr>
          <p:grpSpPr>
            <a:xfrm>
              <a:off x="6821408" y="6472910"/>
              <a:ext cx="690441" cy="151099"/>
              <a:chOff x="10156087" y="4298122"/>
              <a:chExt cx="690441" cy="151099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75E2317-6863-4404-9FE6-1217B82C92E7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C613E72-AE34-46E2-9080-8A51331BC31A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3AF25F-8CF6-442C-9DA9-7B099972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B45A-E3C8-476A-A0E4-DE9F9C56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1DDA-F23C-4EB7-894A-0CF4A2C1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E1FA-BEDE-4B74-AD49-0554710F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D4D7-38D2-43EB-AA9D-4B174AB5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21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4D31-FEF2-44F0-A37E-BC51B9D9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E26CE-826E-49C4-B907-A4775F0C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34B33-DDDF-4F39-9EC3-E9A05A32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BFB16-5B89-47CA-BDB6-5111D872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14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63A0-1F00-416B-ACB1-0373E706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3CFB-7F18-4786-8627-6514C5D75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57C5-741A-4131-8C5B-C87E0A86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6A03-95F3-4F19-A8A4-1B69E58D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3265-2D80-4F5A-964B-3E41A93C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02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6A9D-D941-417F-A8B2-DF334B9D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FDEA-6324-4DE4-A371-AE2907749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2FD7F-0995-4961-839F-941E7262A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7FCB7-A8A7-4BF0-A92C-389AFA1E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8DA69-2A8F-4F7B-9CB8-D5E9B1FD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DF9D3-1FD3-4183-ADB0-6A0A4410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40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08B6-0217-4E32-BBD3-CB65FB47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8BBA4-66C9-41CF-9646-796BE5584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78965-7DF0-40C9-9947-533F1F3A5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9C09F-4754-469D-9E55-DB0BD477E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B7F9-72A3-46F5-ADD1-5AF1DC48C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9D5EF-6577-46D1-AA37-B697576E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DEBBD-2AF8-4456-8522-086AC37C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4CA87-B8AA-41DC-9E19-08543DA1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12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6D5F8-00BE-4F7D-8196-EF55FAE7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B86CC-CC77-41F3-8D00-ED07C39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89E96-29A7-43A3-9003-1CE44EEB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16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49B8-616E-4229-A8E2-DA018611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130C-F05A-464A-8036-CED178AA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7CFBD-8383-47F9-9F10-18B86C9D3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C7EDF-BDD7-470B-969A-BE11ECC2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89B84-1602-49C1-900C-F71D135C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048DB-75A4-401A-AF57-886311C2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56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58E-B0C1-40C3-9FE3-7A3F33AE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78383-3AF1-4B35-9806-05F6DA1C8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A200A-7BEA-4FF5-BD00-0D3199D69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40F5-B934-4523-8E2A-B1E43B82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F5C08-AAFD-4DD7-AB64-7BE94BD4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03E60-68F2-4373-A368-60494D73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82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F10AF-B16E-460F-BB9D-06FEE5A7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69EB5-29B4-45B7-BDB0-73FC37D83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2039-920D-419A-BB05-B7E335C96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5150-E448-4B46-951D-702317A8AE66}" type="datetimeFigureOut">
              <a:rPr lang="en-CA" smtClean="0"/>
              <a:t>2021-04-09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B7A4-26AC-4C5E-ACB1-5DA378159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19BA-B1CA-4EEA-8979-F5E7A2403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98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svg"/><Relationship Id="rId4" Type="http://schemas.openxmlformats.org/officeDocument/2006/relationships/image" Target="../media/image17.png"/><Relationship Id="rId9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13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1A92-EA10-4512-B665-2518E4629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DOJO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2CABE-43C3-44CE-BBC3-F116D7E66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071" y="3849707"/>
            <a:ext cx="4409916" cy="449158"/>
          </a:xfrm>
        </p:spPr>
        <p:txBody>
          <a:bodyPr/>
          <a:lstStyle/>
          <a:p>
            <a:r>
              <a:rPr lang="en-US" dirty="0"/>
              <a:t>Digital Technology Solutions</a:t>
            </a:r>
            <a:endParaRPr lang="en-CA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A70135-DACD-4A56-8AE5-E77CACBB0D90}"/>
              </a:ext>
            </a:extLst>
          </p:cNvPr>
          <p:cNvSpPr txBox="1">
            <a:spLocks/>
          </p:cNvSpPr>
          <p:nvPr/>
        </p:nvSpPr>
        <p:spPr>
          <a:xfrm>
            <a:off x="1178751" y="3297517"/>
            <a:ext cx="3469449" cy="449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Logo goes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530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3C8FA3-FBB4-4C88-87E9-DC3E8A540B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8" y="351343"/>
            <a:ext cx="11673583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The Digital Dojo Experience - Practice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92695D-290C-46CD-9A5F-421A804F7935}"/>
              </a:ext>
            </a:extLst>
          </p:cNvPr>
          <p:cNvSpPr/>
          <p:nvPr/>
        </p:nvSpPr>
        <p:spPr>
          <a:xfrm>
            <a:off x="75896" y="1421762"/>
            <a:ext cx="12041342" cy="5188588"/>
          </a:xfrm>
          <a:prstGeom prst="roundRect">
            <a:avLst/>
          </a:prstGeom>
          <a:solidFill>
            <a:srgbClr val="EE68AD">
              <a:alpha val="17000"/>
            </a:srgbClr>
          </a:solidFill>
          <a:ln>
            <a:solidFill>
              <a:srgbClr val="EE6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CC9262-57E4-4FA4-BD02-041531BC947C}"/>
              </a:ext>
            </a:extLst>
          </p:cNvPr>
          <p:cNvGrpSpPr/>
          <p:nvPr/>
        </p:nvGrpSpPr>
        <p:grpSpPr>
          <a:xfrm>
            <a:off x="74762" y="1252592"/>
            <a:ext cx="2176408" cy="2176408"/>
            <a:chOff x="6425571" y="1586152"/>
            <a:chExt cx="2176408" cy="217640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B5757D-1F87-4D07-AA8F-7836FEBB9421}"/>
                </a:ext>
              </a:extLst>
            </p:cNvPr>
            <p:cNvSpPr/>
            <p:nvPr/>
          </p:nvSpPr>
          <p:spPr>
            <a:xfrm>
              <a:off x="6425571" y="1586152"/>
              <a:ext cx="2176408" cy="2176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E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659068B-5D50-4AF3-BC62-61DCEAFC0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4773" y="1857649"/>
              <a:ext cx="1466745" cy="154305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464904" y="1868557"/>
            <a:ext cx="8772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Objective</a:t>
            </a:r>
            <a:r>
              <a:rPr lang="en-CA" sz="2800" dirty="0" smtClean="0"/>
              <a:t>: Immersive learning through hands on practice towards defined Objective </a:t>
            </a:r>
            <a:endParaRPr lang="en-CA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48FFB-2BCE-4626-BA80-FD3489AB933D}"/>
              </a:ext>
            </a:extLst>
          </p:cNvPr>
          <p:cNvSpPr txBox="1"/>
          <p:nvPr/>
        </p:nvSpPr>
        <p:spPr>
          <a:xfrm>
            <a:off x="8148680" y="5579298"/>
            <a:ext cx="3652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led Sprint</a:t>
            </a:r>
            <a:endParaRPr lang="en-US" sz="28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7895" y="5579299"/>
            <a:ext cx="3525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Expert led Sprint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39956" y="5579298"/>
            <a:ext cx="3092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Collaboration Sprint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3C8FA3-FBB4-4C88-87E9-DC3E8A540B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8" y="351343"/>
            <a:ext cx="11673583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The Digital Dojo Experience - Closeout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92695D-290C-46CD-9A5F-421A804F7935}"/>
              </a:ext>
            </a:extLst>
          </p:cNvPr>
          <p:cNvSpPr/>
          <p:nvPr/>
        </p:nvSpPr>
        <p:spPr>
          <a:xfrm>
            <a:off x="75896" y="1421762"/>
            <a:ext cx="12041342" cy="5188588"/>
          </a:xfrm>
          <a:prstGeom prst="roundRect">
            <a:avLst/>
          </a:prstGeom>
          <a:solidFill>
            <a:srgbClr val="6C74B6">
              <a:alpha val="17000"/>
            </a:srgbClr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EA6268-BF79-4066-9535-7DAC9E379F23}"/>
              </a:ext>
            </a:extLst>
          </p:cNvPr>
          <p:cNvGrpSpPr/>
          <p:nvPr/>
        </p:nvGrpSpPr>
        <p:grpSpPr>
          <a:xfrm>
            <a:off x="74762" y="1252592"/>
            <a:ext cx="2176408" cy="2176408"/>
            <a:chOff x="9328554" y="1586152"/>
            <a:chExt cx="2176408" cy="21764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8F1C6C-1D9F-47A0-8579-C1A65684DA90}"/>
                </a:ext>
              </a:extLst>
            </p:cNvPr>
            <p:cNvSpPr/>
            <p:nvPr/>
          </p:nvSpPr>
          <p:spPr>
            <a:xfrm>
              <a:off x="9328554" y="1586152"/>
              <a:ext cx="2176408" cy="2176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7A974E1-583A-4279-80E8-EBD13B58B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554652" y="2138602"/>
              <a:ext cx="1724213" cy="1164404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048FFB-2BCE-4626-BA80-FD3489AB933D}"/>
              </a:ext>
            </a:extLst>
          </p:cNvPr>
          <p:cNvSpPr txBox="1"/>
          <p:nvPr/>
        </p:nvSpPr>
        <p:spPr>
          <a:xfrm>
            <a:off x="8464506" y="5579297"/>
            <a:ext cx="22167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Aftercare &amp; Check-ins</a:t>
            </a:r>
            <a:endParaRPr lang="en-US" sz="28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7895" y="5579299"/>
            <a:ext cx="3525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Collaborate a path forward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5798" y="5579298"/>
            <a:ext cx="27612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 knowledge </a:t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open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4904" y="1868557"/>
            <a:ext cx="877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Objective</a:t>
            </a:r>
            <a:r>
              <a:rPr lang="en-CA" sz="2800" dirty="0" smtClean="0"/>
              <a:t>: Safely exit the dojo, and share our experiences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428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3C8FA3-FBB4-4C88-87E9-DC3E8A540B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8" y="351343"/>
            <a:ext cx="11673583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The bigger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, GC wide 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vision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330" y="1749286"/>
            <a:ext cx="111583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Form mutually beneficial partnerships across ESDC, and the GC</a:t>
            </a:r>
          </a:p>
          <a:p>
            <a:pPr algn="ctr"/>
            <a:endParaRPr lang="en-CA" sz="2800" dirty="0"/>
          </a:p>
          <a:p>
            <a:pPr algn="ctr"/>
            <a:r>
              <a:rPr lang="en-CA" sz="2800" dirty="0" smtClean="0"/>
              <a:t>Make the creation of our Dojo replicable, and shareable</a:t>
            </a:r>
          </a:p>
          <a:p>
            <a:pPr algn="ctr"/>
            <a:endParaRPr lang="en-CA" sz="2800" dirty="0"/>
          </a:p>
          <a:p>
            <a:pPr algn="ctr"/>
            <a:r>
              <a:rPr lang="en-CA" sz="2800" dirty="0" smtClean="0"/>
              <a:t>Avoid reinventing the wheel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01686" y="5302260"/>
            <a:ext cx="9735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CSPS Digital Academy , Canadian Digital Service, GC DevOps League, GC Agile Community of Enablement, TBS OCIO, Interdepartmental Working Groups, MORE?!</a:t>
            </a:r>
          </a:p>
        </p:txBody>
      </p:sp>
    </p:spTree>
    <p:extLst>
      <p:ext uri="{BB962C8B-B14F-4D97-AF65-F5344CB8AC3E}">
        <p14:creationId xmlns:p14="http://schemas.microsoft.com/office/powerpoint/2010/main" val="26442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3C8FA3-FBB4-4C88-87E9-DC3E8A540B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8" y="351343"/>
            <a:ext cx="11673583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Related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 Initiatives within ESDC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330" y="1749286"/>
            <a:ext cx="111583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Cloud </a:t>
            </a:r>
            <a:r>
              <a:rPr lang="en-CA" sz="2800" dirty="0" err="1" smtClean="0"/>
              <a:t>CoE</a:t>
            </a:r>
            <a:endParaRPr lang="en-CA" sz="2800" dirty="0" smtClean="0"/>
          </a:p>
          <a:p>
            <a:pPr algn="ctr"/>
            <a:endParaRPr lang="en-CA" sz="2800" dirty="0"/>
          </a:p>
          <a:p>
            <a:pPr algn="ctr"/>
            <a:r>
              <a:rPr lang="en-CA" sz="2800" dirty="0" smtClean="0"/>
              <a:t>?</a:t>
            </a:r>
          </a:p>
          <a:p>
            <a:pPr algn="ctr"/>
            <a:endParaRPr lang="en-CA" sz="2800" dirty="0"/>
          </a:p>
          <a:p>
            <a:pPr algn="ctr"/>
            <a:r>
              <a:rPr lang="en-CA" sz="2800" dirty="0" smtClean="0"/>
              <a:t>?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531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D63491A-E692-4468-8C1E-03E606A85B51}"/>
              </a:ext>
            </a:extLst>
          </p:cNvPr>
          <p:cNvSpPr/>
          <p:nvPr/>
        </p:nvSpPr>
        <p:spPr>
          <a:xfrm>
            <a:off x="7861133" y="4226439"/>
            <a:ext cx="3352967" cy="2027494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CD32F5-56ED-485B-8B31-D29A117BCFEF}"/>
              </a:ext>
            </a:extLst>
          </p:cNvPr>
          <p:cNvSpPr/>
          <p:nvPr/>
        </p:nvSpPr>
        <p:spPr>
          <a:xfrm>
            <a:off x="4407937" y="4226439"/>
            <a:ext cx="3352967" cy="2027494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A367F1-E2C4-4E95-B753-54AF8A3649D2}"/>
              </a:ext>
            </a:extLst>
          </p:cNvPr>
          <p:cNvSpPr/>
          <p:nvPr/>
        </p:nvSpPr>
        <p:spPr>
          <a:xfrm>
            <a:off x="954740" y="4226439"/>
            <a:ext cx="3352967" cy="2027494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177096-0588-45B9-A2AF-2F6E32760676}"/>
              </a:ext>
            </a:extLst>
          </p:cNvPr>
          <p:cNvGrpSpPr/>
          <p:nvPr/>
        </p:nvGrpSpPr>
        <p:grpSpPr>
          <a:xfrm>
            <a:off x="-1583" y="1504950"/>
            <a:ext cx="12204700" cy="1896839"/>
            <a:chOff x="-1583" y="1276350"/>
            <a:chExt cx="12204700" cy="18968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F4BA652-8923-4643-8135-F0218DE66FD1}"/>
                </a:ext>
              </a:extLst>
            </p:cNvPr>
            <p:cNvSpPr/>
            <p:nvPr/>
          </p:nvSpPr>
          <p:spPr>
            <a:xfrm>
              <a:off x="866054" y="1547589"/>
              <a:ext cx="10437658" cy="1625600"/>
            </a:xfrm>
            <a:prstGeom prst="rect">
              <a:avLst/>
            </a:prstGeom>
            <a:solidFill>
              <a:srgbClr val="7074B3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A834EC-BA36-4C0A-AD9E-93139D687203}"/>
                </a:ext>
              </a:extLst>
            </p:cNvPr>
            <p:cNvSpPr/>
            <p:nvPr/>
          </p:nvSpPr>
          <p:spPr>
            <a:xfrm>
              <a:off x="10653536" y="2493930"/>
              <a:ext cx="1549581" cy="488872"/>
            </a:xfrm>
            <a:prstGeom prst="rect">
              <a:avLst/>
            </a:prstGeom>
            <a:solidFill>
              <a:schemeClr val="bg1">
                <a:lumMod val="8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0B4475-A28A-4A39-9ED2-59EB4A50CD3C}"/>
                </a:ext>
              </a:extLst>
            </p:cNvPr>
            <p:cNvSpPr/>
            <p:nvPr/>
          </p:nvSpPr>
          <p:spPr>
            <a:xfrm>
              <a:off x="-1583" y="1276350"/>
              <a:ext cx="1549581" cy="1682362"/>
            </a:xfrm>
            <a:prstGeom prst="rect">
              <a:avLst/>
            </a:prstGeom>
            <a:solidFill>
              <a:schemeClr val="bg1">
                <a:lumMod val="8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543B05-89FF-469A-A5D8-B12E833C5002}"/>
              </a:ext>
            </a:extLst>
          </p:cNvPr>
          <p:cNvSpPr txBox="1"/>
          <p:nvPr/>
        </p:nvSpPr>
        <p:spPr>
          <a:xfrm>
            <a:off x="2040824" y="2050381"/>
            <a:ext cx="8119886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The Dojo team is currently doing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service design</a:t>
            </a: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 </a:t>
            </a:r>
            <a:b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</a:b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and we need your help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56120-30C9-4E20-88BB-2CA504753D3E}"/>
              </a:ext>
            </a:extLst>
          </p:cNvPr>
          <p:cNvSpPr txBox="1"/>
          <p:nvPr/>
        </p:nvSpPr>
        <p:spPr>
          <a:xfrm>
            <a:off x="4593984" y="4499608"/>
            <a:ext cx="3041879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Test and adjust with our </a:t>
            </a:r>
            <a:r>
              <a:rPr lang="en-US" b="1" dirty="0" smtClean="0"/>
              <a:t>first client 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Learn as we go</a:t>
            </a:r>
            <a:endParaRPr lang="en-US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Validate our hypothesis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B2542-0D96-4BD8-A27D-9AE728668223}"/>
              </a:ext>
            </a:extLst>
          </p:cNvPr>
          <p:cNvSpPr txBox="1"/>
          <p:nvPr/>
        </p:nvSpPr>
        <p:spPr>
          <a:xfrm>
            <a:off x="1088068" y="4499608"/>
            <a:ext cx="288068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Building fundamentals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Planning the soft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Determine ideal 1</a:t>
            </a:r>
            <a:r>
              <a:rPr lang="en-US" b="1" baseline="30000" dirty="0" smtClean="0"/>
              <a:t>st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clients</a:t>
            </a:r>
            <a:endParaRPr lang="en-US" b="1" dirty="0"/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6C987-1227-4A41-B9EB-59962C9E2218}"/>
              </a:ext>
            </a:extLst>
          </p:cNvPr>
          <p:cNvSpPr txBox="1"/>
          <p:nvPr/>
        </p:nvSpPr>
        <p:spPr>
          <a:xfrm>
            <a:off x="8053048" y="4499608"/>
            <a:ext cx="2925329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Accept requests from across ESDC</a:t>
            </a:r>
            <a:endParaRPr lang="en-US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 smtClean="0"/>
              <a:t>Continue </a:t>
            </a:r>
            <a:r>
              <a:rPr lang="en-US" b="1" dirty="0"/>
              <a:t>to </a:t>
            </a:r>
            <a:r>
              <a:rPr lang="en-US" b="1" dirty="0" smtClean="0"/>
              <a:t>adjust and adapt with changing landscapes</a:t>
            </a:r>
            <a:endParaRPr lang="en-US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66239E-F0F2-4B0C-9814-5115B1F787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8" y="351343"/>
            <a:ext cx="8803861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Where we are now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pic>
        <p:nvPicPr>
          <p:cNvPr id="29" name="Graphic 28" descr="Marker">
            <a:extLst>
              <a:ext uri="{FF2B5EF4-FFF2-40B4-BE49-F238E27FC236}">
                <a16:creationId xmlns:a16="http://schemas.microsoft.com/office/drawing/2014/main" id="{817D8D8D-E3B3-4475-A7B3-867E309A9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92630">
            <a:off x="3143531" y="4964700"/>
            <a:ext cx="1453386" cy="14533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944D63-F662-4C0E-A96E-D901711A49AF}"/>
              </a:ext>
            </a:extLst>
          </p:cNvPr>
          <p:cNvSpPr txBox="1"/>
          <p:nvPr/>
        </p:nvSpPr>
        <p:spPr>
          <a:xfrm>
            <a:off x="3081057" y="6194362"/>
            <a:ext cx="115212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WE ARE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01241A-08A4-43F8-B072-58713C6D925A}"/>
              </a:ext>
            </a:extLst>
          </p:cNvPr>
          <p:cNvSpPr/>
          <p:nvPr/>
        </p:nvSpPr>
        <p:spPr>
          <a:xfrm>
            <a:off x="7861133" y="3757143"/>
            <a:ext cx="3352967" cy="420037"/>
          </a:xfrm>
          <a:prstGeom prst="rect">
            <a:avLst/>
          </a:prstGeom>
          <a:solidFill>
            <a:srgbClr val="6C74B6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F3D13B-71F8-486A-A3B7-C775445FAAEB}"/>
              </a:ext>
            </a:extLst>
          </p:cNvPr>
          <p:cNvSpPr/>
          <p:nvPr/>
        </p:nvSpPr>
        <p:spPr>
          <a:xfrm>
            <a:off x="4407937" y="3757143"/>
            <a:ext cx="3352967" cy="420037"/>
          </a:xfrm>
          <a:prstGeom prst="rect">
            <a:avLst/>
          </a:prstGeom>
          <a:solidFill>
            <a:srgbClr val="6C74B6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C0BE87-6A83-4FD1-8825-CCE41A6C2A43}"/>
              </a:ext>
            </a:extLst>
          </p:cNvPr>
          <p:cNvSpPr/>
          <p:nvPr/>
        </p:nvSpPr>
        <p:spPr>
          <a:xfrm>
            <a:off x="954740" y="3757143"/>
            <a:ext cx="3352967" cy="420037"/>
          </a:xfrm>
          <a:prstGeom prst="rect">
            <a:avLst/>
          </a:prstGeom>
          <a:solidFill>
            <a:srgbClr val="6C74B6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43413-0BF8-479D-A8B3-BB454C7838CA}"/>
              </a:ext>
            </a:extLst>
          </p:cNvPr>
          <p:cNvSpPr txBox="1"/>
          <p:nvPr/>
        </p:nvSpPr>
        <p:spPr>
          <a:xfrm>
            <a:off x="1088068" y="3736329"/>
            <a:ext cx="158417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Pathfinding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9C0736-5988-4660-BEB4-0D67290195C6}"/>
              </a:ext>
            </a:extLst>
          </p:cNvPr>
          <p:cNvSpPr/>
          <p:nvPr/>
        </p:nvSpPr>
        <p:spPr>
          <a:xfrm>
            <a:off x="3256068" y="3508148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38AA5-DFAA-4279-9BCB-07C2CB715994}"/>
              </a:ext>
            </a:extLst>
          </p:cNvPr>
          <p:cNvSpPr txBox="1"/>
          <p:nvPr/>
        </p:nvSpPr>
        <p:spPr>
          <a:xfrm>
            <a:off x="4593985" y="3747065"/>
            <a:ext cx="158417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Soft Launch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BED4D-6EEE-4D91-9D13-C56F3B6D1E3F}"/>
              </a:ext>
            </a:extLst>
          </p:cNvPr>
          <p:cNvSpPr txBox="1"/>
          <p:nvPr/>
        </p:nvSpPr>
        <p:spPr>
          <a:xfrm>
            <a:off x="8053049" y="3747065"/>
            <a:ext cx="212445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Grand Opening</a:t>
            </a:r>
          </a:p>
        </p:txBody>
      </p:sp>
      <p:pic>
        <p:nvPicPr>
          <p:cNvPr id="20" name="Graphic 19" descr="Playbook">
            <a:extLst>
              <a:ext uri="{FF2B5EF4-FFF2-40B4-BE49-F238E27FC236}">
                <a16:creationId xmlns:a16="http://schemas.microsoft.com/office/drawing/2014/main" id="{7A763E91-BEA2-4101-9D04-50007157557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31254" y="3593767"/>
            <a:ext cx="742219" cy="742219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E1081912-3859-4988-BD3F-7DA7567F2967}"/>
              </a:ext>
            </a:extLst>
          </p:cNvPr>
          <p:cNvSpPr/>
          <p:nvPr/>
        </p:nvSpPr>
        <p:spPr>
          <a:xfrm>
            <a:off x="6722406" y="3515581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E9D1F9-F9B1-42DA-B946-4990489C99C2}"/>
              </a:ext>
            </a:extLst>
          </p:cNvPr>
          <p:cNvSpPr/>
          <p:nvPr/>
        </p:nvSpPr>
        <p:spPr>
          <a:xfrm>
            <a:off x="10174672" y="3524406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65A7E06-D729-42D4-8E67-2C2AE8E5D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794979" y="3593343"/>
            <a:ext cx="780085" cy="72742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8ADA663-FDF7-4820-B618-E2423F015D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284424" y="3700746"/>
            <a:ext cx="693953" cy="57035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7A4E7AF2-975C-40FC-A38E-0D424198421E}"/>
              </a:ext>
            </a:extLst>
          </p:cNvPr>
          <p:cNvGrpSpPr/>
          <p:nvPr/>
        </p:nvGrpSpPr>
        <p:grpSpPr>
          <a:xfrm>
            <a:off x="5832397" y="687472"/>
            <a:ext cx="5043972" cy="156355"/>
            <a:chOff x="5832397" y="687472"/>
            <a:chExt cx="5043972" cy="15635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54CA24C-9E0F-4A49-9EDF-810FCA53FD06}"/>
                </a:ext>
              </a:extLst>
            </p:cNvPr>
            <p:cNvGrpSpPr/>
            <p:nvPr/>
          </p:nvGrpSpPr>
          <p:grpSpPr>
            <a:xfrm>
              <a:off x="8567902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BD15503-5A8A-4A27-B34C-C7892DED3FE3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7BF8F58-AA39-414D-A4C1-9F2C5D709E8E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FACC156-5D7E-4822-AA9B-7BC3B50E50F7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5D8F31D-9842-48C0-8D36-64AED6974220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AAECC16-1C04-42AD-AE0C-F80B6F37BD07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08DD5D1-26F3-4C73-BBDB-F61E5325C1CD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5E7B17F-3E10-4605-B7D0-CB99E38B93DC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548FF68-A92E-4897-BFFD-3FB4DAA1C893}"/>
                </a:ext>
              </a:extLst>
            </p:cNvPr>
            <p:cNvGrpSpPr/>
            <p:nvPr/>
          </p:nvGrpSpPr>
          <p:grpSpPr>
            <a:xfrm>
              <a:off x="5832397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35A015A-BD3F-44A9-9263-22393AB98876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1F30D73-DA6E-4A94-885C-64AAB426AEF2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65879E-692A-4668-B6CE-D7A8B1D37835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9F8C0DEE-C727-4B8A-B31E-915F43A1D55A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3E68028-5902-4720-8CC4-050E168CD355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E543FCC-82DF-40AF-8974-1D1533E422B9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5133467-6257-491F-8A80-8CCC302686D0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57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dojo doors">
            <a:extLst>
              <a:ext uri="{FF2B5EF4-FFF2-40B4-BE49-F238E27FC236}">
                <a16:creationId xmlns:a16="http://schemas.microsoft.com/office/drawing/2014/main" id="{7F68EE0B-6806-46B7-888B-E57E800C5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21571" r="77" b="22162"/>
          <a:stretch/>
        </p:blipFill>
        <p:spPr bwMode="auto">
          <a:xfrm>
            <a:off x="0" y="0"/>
            <a:ext cx="12192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9D3C67-CD73-4081-9108-4663C89FCC44}"/>
              </a:ext>
            </a:extLst>
          </p:cNvPr>
          <p:cNvSpPr/>
          <p:nvPr/>
        </p:nvSpPr>
        <p:spPr>
          <a:xfrm>
            <a:off x="6219826" y="1905000"/>
            <a:ext cx="5362576" cy="3429000"/>
          </a:xfrm>
          <a:prstGeom prst="rect">
            <a:avLst/>
          </a:prstGeom>
          <a:solidFill>
            <a:srgbClr val="7074B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635ED-7DF5-4547-8594-A23BF871E906}"/>
              </a:ext>
            </a:extLst>
          </p:cNvPr>
          <p:cNvSpPr/>
          <p:nvPr/>
        </p:nvSpPr>
        <p:spPr>
          <a:xfrm>
            <a:off x="6219826" y="1905000"/>
            <a:ext cx="5362576" cy="3429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F9944-04A4-4E19-974E-5B0AD3A2F8EF}"/>
              </a:ext>
            </a:extLst>
          </p:cNvPr>
          <p:cNvSpPr/>
          <p:nvPr/>
        </p:nvSpPr>
        <p:spPr>
          <a:xfrm>
            <a:off x="1" y="0"/>
            <a:ext cx="5788761" cy="6858000"/>
          </a:xfrm>
          <a:prstGeom prst="rect">
            <a:avLst/>
          </a:prstGeom>
          <a:solidFill>
            <a:srgbClr val="7074B3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DC64DC-A74A-4FE5-ACE7-750B61E68F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6318" y="1149831"/>
            <a:ext cx="3838162" cy="146151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Get in touch, please!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B247C-ECB7-4EE8-AFEA-1570E66DBA00}"/>
              </a:ext>
            </a:extLst>
          </p:cNvPr>
          <p:cNvSpPr txBox="1"/>
          <p:nvPr/>
        </p:nvSpPr>
        <p:spPr>
          <a:xfrm>
            <a:off x="6386514" y="2490281"/>
            <a:ext cx="50815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“There are no secrets to success. It is the result of preparation, hard work, and learning from failure.”</a:t>
            </a:r>
          </a:p>
          <a:p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sz="2000" i="1" dirty="0">
                <a:solidFill>
                  <a:schemeClr val="bg1"/>
                </a:solidFill>
                <a:latin typeface="Century Gothic" panose="020B0502020202020204" pitchFamily="34" charset="0"/>
              </a:rPr>
              <a:t>- Colin Powell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C48EC-B7F7-4CCE-B8DB-4080A0DA8251}"/>
              </a:ext>
            </a:extLst>
          </p:cNvPr>
          <p:cNvSpPr txBox="1"/>
          <p:nvPr/>
        </p:nvSpPr>
        <p:spPr>
          <a:xfrm>
            <a:off x="333686" y="2961644"/>
            <a:ext cx="54550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Questions? Interesting in helping? We’d love to hear from you. Here’s how you can contact us: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8B611A-D797-4F57-944F-F1F4965CB94C}"/>
              </a:ext>
            </a:extLst>
          </p:cNvPr>
          <p:cNvGrpSpPr/>
          <p:nvPr/>
        </p:nvGrpSpPr>
        <p:grpSpPr>
          <a:xfrm>
            <a:off x="7836147" y="5938331"/>
            <a:ext cx="2308467" cy="156355"/>
            <a:chOff x="6095306" y="4253111"/>
            <a:chExt cx="2308467" cy="156355"/>
          </a:xfrm>
          <a:solidFill>
            <a:srgbClr val="7074B3">
              <a:alpha val="40000"/>
            </a:srgbClr>
          </a:soli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ACE762E-1F89-47FA-92D4-4A340529D401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9CE4456-6441-40DB-9B84-0AE9BAFA35C4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B87482B-3E12-448F-A5D6-50008FB8AC86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29089E5-D81E-4D53-A52B-685B52AE9264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8F5AA-7140-4D52-BB66-4C9678715C8F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0E90A36-869C-45AD-9FE6-7C2A66206007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730DB9-2759-4DF6-A2A2-20B50452A008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7174" name="Group 7173">
            <a:extLst>
              <a:ext uri="{FF2B5EF4-FFF2-40B4-BE49-F238E27FC236}">
                <a16:creationId xmlns:a16="http://schemas.microsoft.com/office/drawing/2014/main" id="{A792784A-6B0B-4DCD-8BD6-48A69AC97578}"/>
              </a:ext>
            </a:extLst>
          </p:cNvPr>
          <p:cNvGrpSpPr/>
          <p:nvPr/>
        </p:nvGrpSpPr>
        <p:grpSpPr>
          <a:xfrm>
            <a:off x="2351723" y="4543959"/>
            <a:ext cx="1085316" cy="1085316"/>
            <a:chOff x="2361841" y="4680003"/>
            <a:chExt cx="1085316" cy="108531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59B10D2-E08A-4B53-8D7B-106A8BF8DE3F}"/>
                </a:ext>
              </a:extLst>
            </p:cNvPr>
            <p:cNvSpPr/>
            <p:nvPr/>
          </p:nvSpPr>
          <p:spPr>
            <a:xfrm>
              <a:off x="2361841" y="4680003"/>
              <a:ext cx="1085316" cy="1085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168" name="Graphic 7167" descr="Envelope">
              <a:extLst>
                <a:ext uri="{FF2B5EF4-FFF2-40B4-BE49-F238E27FC236}">
                  <a16:creationId xmlns:a16="http://schemas.microsoft.com/office/drawing/2014/main" id="{B2CB3A02-38E6-4035-A65E-3A8B17AD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485399" y="4819650"/>
              <a:ext cx="822804" cy="822804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83029" y="5753665"/>
            <a:ext cx="54227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EDSC.DGIIT.STNDojoDTSDojo.IITB.ESDC@hrdc-drhc.net</a:t>
            </a:r>
            <a:br>
              <a:rPr lang="en-CA" b="1" dirty="0" smtClean="0">
                <a:solidFill>
                  <a:schemeClr val="bg1"/>
                </a:solidFill>
              </a:rPr>
            </a:br>
            <a:endParaRPr lang="en-CA" b="1" dirty="0" smtClean="0">
              <a:solidFill>
                <a:schemeClr val="bg1"/>
              </a:solidFill>
            </a:endParaRPr>
          </a:p>
          <a:p>
            <a:pPr algn="ctr"/>
            <a:r>
              <a:rPr lang="en-CA" b="1" dirty="0">
                <a:solidFill>
                  <a:schemeClr val="bg1"/>
                </a:solidFill>
              </a:rPr>
              <a:t>stephanie.deguire@hrsdc-rhdcc.gc.ca</a:t>
            </a:r>
          </a:p>
        </p:txBody>
      </p:sp>
    </p:spTree>
    <p:extLst>
      <p:ext uri="{BB962C8B-B14F-4D97-AF65-F5344CB8AC3E}">
        <p14:creationId xmlns:p14="http://schemas.microsoft.com/office/powerpoint/2010/main" val="28535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: Modernizing is hard">
            <a:extLst>
              <a:ext uri="{FF2B5EF4-FFF2-40B4-BE49-F238E27FC236}">
                <a16:creationId xmlns:a16="http://schemas.microsoft.com/office/drawing/2014/main" id="{D13D6B3C-39DA-4C8A-A0A6-AA3F69B828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8300" y="2152650"/>
            <a:ext cx="3752850" cy="1276350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Change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is hard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5" name="Decorative rectangle 1">
            <a:extLst>
              <a:ext uri="{FF2B5EF4-FFF2-40B4-BE49-F238E27FC236}">
                <a16:creationId xmlns:a16="http://schemas.microsoft.com/office/drawing/2014/main" id="{F11DE9CC-89E6-4E6C-AF4E-7C91A625C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40116" y="266700"/>
            <a:ext cx="3847783" cy="6394450"/>
          </a:xfrm>
          <a:custGeom>
            <a:avLst/>
            <a:gdLst>
              <a:gd name="connsiteX0" fmla="*/ 0 w 3841750"/>
              <a:gd name="connsiteY0" fmla="*/ 0 h 6394450"/>
              <a:gd name="connsiteX1" fmla="*/ 3841750 w 3841750"/>
              <a:gd name="connsiteY1" fmla="*/ 0 h 6394450"/>
              <a:gd name="connsiteX2" fmla="*/ 3841750 w 3841750"/>
              <a:gd name="connsiteY2" fmla="*/ 6394450 h 6394450"/>
              <a:gd name="connsiteX3" fmla="*/ 0 w 3841750"/>
              <a:gd name="connsiteY3" fmla="*/ 6394450 h 6394450"/>
              <a:gd name="connsiteX4" fmla="*/ 0 w 3841750"/>
              <a:gd name="connsiteY4" fmla="*/ 0 h 6394450"/>
              <a:gd name="connsiteX0" fmla="*/ 1270 w 3843020"/>
              <a:gd name="connsiteY0" fmla="*/ 0 h 6394450"/>
              <a:gd name="connsiteX1" fmla="*/ 3843020 w 3843020"/>
              <a:gd name="connsiteY1" fmla="*/ 0 h 6394450"/>
              <a:gd name="connsiteX2" fmla="*/ 3843020 w 3843020"/>
              <a:gd name="connsiteY2" fmla="*/ 6394450 h 6394450"/>
              <a:gd name="connsiteX3" fmla="*/ 1270 w 3843020"/>
              <a:gd name="connsiteY3" fmla="*/ 6394450 h 6394450"/>
              <a:gd name="connsiteX4" fmla="*/ 0 w 3843020"/>
              <a:gd name="connsiteY4" fmla="*/ 2621280 h 6394450"/>
              <a:gd name="connsiteX5" fmla="*/ 1270 w 3843020"/>
              <a:gd name="connsiteY5" fmla="*/ 0 h 6394450"/>
              <a:gd name="connsiteX0" fmla="*/ 0 w 3843020"/>
              <a:gd name="connsiteY0" fmla="*/ 2621280 h 6394450"/>
              <a:gd name="connsiteX1" fmla="*/ 1270 w 3843020"/>
              <a:gd name="connsiteY1" fmla="*/ 0 h 6394450"/>
              <a:gd name="connsiteX2" fmla="*/ 3843020 w 3843020"/>
              <a:gd name="connsiteY2" fmla="*/ 0 h 6394450"/>
              <a:gd name="connsiteX3" fmla="*/ 3843020 w 3843020"/>
              <a:gd name="connsiteY3" fmla="*/ 6394450 h 6394450"/>
              <a:gd name="connsiteX4" fmla="*/ 1270 w 3843020"/>
              <a:gd name="connsiteY4" fmla="*/ 6394450 h 6394450"/>
              <a:gd name="connsiteX5" fmla="*/ 91440 w 3843020"/>
              <a:gd name="connsiteY5" fmla="*/ 2712720 h 6394450"/>
              <a:gd name="connsiteX0" fmla="*/ 51893 w 3894913"/>
              <a:gd name="connsiteY0" fmla="*/ 2621280 h 6394450"/>
              <a:gd name="connsiteX1" fmla="*/ 53163 w 3894913"/>
              <a:gd name="connsiteY1" fmla="*/ 0 h 6394450"/>
              <a:gd name="connsiteX2" fmla="*/ 3894913 w 3894913"/>
              <a:gd name="connsiteY2" fmla="*/ 0 h 6394450"/>
              <a:gd name="connsiteX3" fmla="*/ 3894913 w 3894913"/>
              <a:gd name="connsiteY3" fmla="*/ 6394450 h 6394450"/>
              <a:gd name="connsiteX4" fmla="*/ 53163 w 3894913"/>
              <a:gd name="connsiteY4" fmla="*/ 6394450 h 6394450"/>
              <a:gd name="connsiteX5" fmla="*/ 36653 w 3894913"/>
              <a:gd name="connsiteY5" fmla="*/ 2705100 h 6394450"/>
              <a:gd name="connsiteX0" fmla="*/ 22255 w 3865275"/>
              <a:gd name="connsiteY0" fmla="*/ 2621280 h 6394450"/>
              <a:gd name="connsiteX1" fmla="*/ 23525 w 3865275"/>
              <a:gd name="connsiteY1" fmla="*/ 0 h 6394450"/>
              <a:gd name="connsiteX2" fmla="*/ 3865275 w 3865275"/>
              <a:gd name="connsiteY2" fmla="*/ 0 h 6394450"/>
              <a:gd name="connsiteX3" fmla="*/ 3865275 w 3865275"/>
              <a:gd name="connsiteY3" fmla="*/ 6394450 h 6394450"/>
              <a:gd name="connsiteX4" fmla="*/ 23525 w 3865275"/>
              <a:gd name="connsiteY4" fmla="*/ 6394450 h 6394450"/>
              <a:gd name="connsiteX5" fmla="*/ 7015 w 3865275"/>
              <a:gd name="connsiteY5" fmla="*/ 2705100 h 6394450"/>
              <a:gd name="connsiteX0" fmla="*/ 15240 w 3858260"/>
              <a:gd name="connsiteY0" fmla="*/ 2621280 h 6394450"/>
              <a:gd name="connsiteX1" fmla="*/ 16510 w 3858260"/>
              <a:gd name="connsiteY1" fmla="*/ 0 h 6394450"/>
              <a:gd name="connsiteX2" fmla="*/ 3858260 w 3858260"/>
              <a:gd name="connsiteY2" fmla="*/ 0 h 6394450"/>
              <a:gd name="connsiteX3" fmla="*/ 3858260 w 3858260"/>
              <a:gd name="connsiteY3" fmla="*/ 6394450 h 6394450"/>
              <a:gd name="connsiteX4" fmla="*/ 16510 w 3858260"/>
              <a:gd name="connsiteY4" fmla="*/ 6394450 h 6394450"/>
              <a:gd name="connsiteX5" fmla="*/ 0 w 3858260"/>
              <a:gd name="connsiteY5" fmla="*/ 2705100 h 6394450"/>
              <a:gd name="connsiteX0" fmla="*/ 0 w 3843020"/>
              <a:gd name="connsiteY0" fmla="*/ 2621280 h 6394450"/>
              <a:gd name="connsiteX1" fmla="*/ 1270 w 3843020"/>
              <a:gd name="connsiteY1" fmla="*/ 0 h 6394450"/>
              <a:gd name="connsiteX2" fmla="*/ 3843020 w 3843020"/>
              <a:gd name="connsiteY2" fmla="*/ 0 h 6394450"/>
              <a:gd name="connsiteX3" fmla="*/ 3843020 w 3843020"/>
              <a:gd name="connsiteY3" fmla="*/ 6394450 h 6394450"/>
              <a:gd name="connsiteX4" fmla="*/ 1270 w 3843020"/>
              <a:gd name="connsiteY4" fmla="*/ 6394450 h 6394450"/>
              <a:gd name="connsiteX5" fmla="*/ 7620 w 3843020"/>
              <a:gd name="connsiteY5" fmla="*/ 2705100 h 6394450"/>
              <a:gd name="connsiteX0" fmla="*/ 0 w 3843020"/>
              <a:gd name="connsiteY0" fmla="*/ 2621280 h 6394450"/>
              <a:gd name="connsiteX1" fmla="*/ 1270 w 3843020"/>
              <a:gd name="connsiteY1" fmla="*/ 0 h 6394450"/>
              <a:gd name="connsiteX2" fmla="*/ 3843020 w 3843020"/>
              <a:gd name="connsiteY2" fmla="*/ 0 h 6394450"/>
              <a:gd name="connsiteX3" fmla="*/ 3843020 w 3843020"/>
              <a:gd name="connsiteY3" fmla="*/ 6394450 h 6394450"/>
              <a:gd name="connsiteX4" fmla="*/ 1270 w 3843020"/>
              <a:gd name="connsiteY4" fmla="*/ 6394450 h 6394450"/>
              <a:gd name="connsiteX5" fmla="*/ 2858 w 3843020"/>
              <a:gd name="connsiteY5" fmla="*/ 2705100 h 6394450"/>
              <a:gd name="connsiteX0" fmla="*/ 0 w 3843020"/>
              <a:gd name="connsiteY0" fmla="*/ 2621280 h 6394450"/>
              <a:gd name="connsiteX1" fmla="*/ 1270 w 3843020"/>
              <a:gd name="connsiteY1" fmla="*/ 0 h 6394450"/>
              <a:gd name="connsiteX2" fmla="*/ 3843020 w 3843020"/>
              <a:gd name="connsiteY2" fmla="*/ 0 h 6394450"/>
              <a:gd name="connsiteX3" fmla="*/ 3843020 w 3843020"/>
              <a:gd name="connsiteY3" fmla="*/ 6394450 h 6394450"/>
              <a:gd name="connsiteX4" fmla="*/ 1270 w 3843020"/>
              <a:gd name="connsiteY4" fmla="*/ 6394450 h 6394450"/>
              <a:gd name="connsiteX5" fmla="*/ 12383 w 3843020"/>
              <a:gd name="connsiteY5" fmla="*/ 3167062 h 6394450"/>
              <a:gd name="connsiteX0" fmla="*/ 0 w 3847783"/>
              <a:gd name="connsiteY0" fmla="*/ 1578293 h 6394450"/>
              <a:gd name="connsiteX1" fmla="*/ 6033 w 3847783"/>
              <a:gd name="connsiteY1" fmla="*/ 0 h 6394450"/>
              <a:gd name="connsiteX2" fmla="*/ 3847783 w 3847783"/>
              <a:gd name="connsiteY2" fmla="*/ 0 h 6394450"/>
              <a:gd name="connsiteX3" fmla="*/ 3847783 w 3847783"/>
              <a:gd name="connsiteY3" fmla="*/ 6394450 h 6394450"/>
              <a:gd name="connsiteX4" fmla="*/ 6033 w 3847783"/>
              <a:gd name="connsiteY4" fmla="*/ 6394450 h 6394450"/>
              <a:gd name="connsiteX5" fmla="*/ 17146 w 3847783"/>
              <a:gd name="connsiteY5" fmla="*/ 3167062 h 6394450"/>
              <a:gd name="connsiteX0" fmla="*/ 0 w 3847783"/>
              <a:gd name="connsiteY0" fmla="*/ 1578293 h 6394450"/>
              <a:gd name="connsiteX1" fmla="*/ 6033 w 3847783"/>
              <a:gd name="connsiteY1" fmla="*/ 0 h 6394450"/>
              <a:gd name="connsiteX2" fmla="*/ 3847783 w 3847783"/>
              <a:gd name="connsiteY2" fmla="*/ 0 h 6394450"/>
              <a:gd name="connsiteX3" fmla="*/ 3847783 w 3847783"/>
              <a:gd name="connsiteY3" fmla="*/ 6394450 h 6394450"/>
              <a:gd name="connsiteX4" fmla="*/ 6033 w 3847783"/>
              <a:gd name="connsiteY4" fmla="*/ 6394450 h 6394450"/>
              <a:gd name="connsiteX5" fmla="*/ 17146 w 3847783"/>
              <a:gd name="connsiteY5" fmla="*/ 3471862 h 6394450"/>
              <a:gd name="connsiteX0" fmla="*/ 0 w 3847783"/>
              <a:gd name="connsiteY0" fmla="*/ 1578293 h 6394450"/>
              <a:gd name="connsiteX1" fmla="*/ 6033 w 3847783"/>
              <a:gd name="connsiteY1" fmla="*/ 0 h 6394450"/>
              <a:gd name="connsiteX2" fmla="*/ 3847783 w 3847783"/>
              <a:gd name="connsiteY2" fmla="*/ 0 h 6394450"/>
              <a:gd name="connsiteX3" fmla="*/ 3847783 w 3847783"/>
              <a:gd name="connsiteY3" fmla="*/ 6394450 h 6394450"/>
              <a:gd name="connsiteX4" fmla="*/ 6033 w 3847783"/>
              <a:gd name="connsiteY4" fmla="*/ 6394450 h 6394450"/>
              <a:gd name="connsiteX5" fmla="*/ 17146 w 3847783"/>
              <a:gd name="connsiteY5" fmla="*/ 3471862 h 639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7783" h="6394450">
                <a:moveTo>
                  <a:pt x="0" y="1578293"/>
                </a:moveTo>
                <a:cubicBezTo>
                  <a:pt x="423" y="704533"/>
                  <a:pt x="5610" y="873760"/>
                  <a:pt x="6033" y="0"/>
                </a:cubicBezTo>
                <a:lnTo>
                  <a:pt x="3847783" y="0"/>
                </a:lnTo>
                <a:lnTo>
                  <a:pt x="3847783" y="6394450"/>
                </a:lnTo>
                <a:lnTo>
                  <a:pt x="6033" y="6394450"/>
                </a:lnTo>
                <a:cubicBezTo>
                  <a:pt x="5610" y="5136727"/>
                  <a:pt x="15664" y="6358360"/>
                  <a:pt x="17146" y="3471862"/>
                </a:cubicBezTo>
              </a:path>
            </a:pathLst>
          </a:custGeom>
          <a:noFill/>
          <a:ln w="38100"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Decorative rectangle 2">
            <a:extLst>
              <a:ext uri="{FF2B5EF4-FFF2-40B4-BE49-F238E27FC236}">
                <a16:creationId xmlns:a16="http://schemas.microsoft.com/office/drawing/2014/main" id="{E8487599-5B9A-4105-9A4C-819E4C144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26012" y="266700"/>
            <a:ext cx="4121150" cy="6394450"/>
          </a:xfrm>
          <a:prstGeom prst="rect">
            <a:avLst/>
          </a:prstGeom>
          <a:solidFill>
            <a:srgbClr val="6C74B6"/>
          </a:solidFill>
          <a:ln w="38100"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870FECB-032B-494B-A67D-914A757B377F}"/>
              </a:ext>
            </a:extLst>
          </p:cNvPr>
          <p:cNvSpPr txBox="1"/>
          <p:nvPr/>
        </p:nvSpPr>
        <p:spPr>
          <a:xfrm>
            <a:off x="5065712" y="2088131"/>
            <a:ext cx="384175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200" dirty="0">
                <a:solidFill>
                  <a:schemeClr val="bg1"/>
                </a:solidFill>
              </a:rPr>
              <a:t>The Technical debt remediation team identified </a:t>
            </a:r>
            <a:r>
              <a:rPr lang="en-CA" sz="2200" b="1" dirty="0">
                <a:solidFill>
                  <a:schemeClr val="bg1"/>
                </a:solidFill>
              </a:rPr>
              <a:t>over 140 IITB systems</a:t>
            </a:r>
            <a:r>
              <a:rPr lang="en-CA" sz="2200" dirty="0">
                <a:solidFill>
                  <a:schemeClr val="bg1"/>
                </a:solidFill>
              </a:rPr>
              <a:t>, including </a:t>
            </a:r>
            <a:r>
              <a:rPr lang="en-CA" sz="2200" b="1" dirty="0">
                <a:solidFill>
                  <a:schemeClr val="bg1"/>
                </a:solidFill>
              </a:rPr>
              <a:t>25 mission critical systems</a:t>
            </a:r>
            <a:r>
              <a:rPr lang="en-CA" sz="2200" dirty="0">
                <a:solidFill>
                  <a:schemeClr val="bg1"/>
                </a:solidFill>
              </a:rPr>
              <a:t>, that require </a:t>
            </a:r>
            <a:r>
              <a:rPr lang="en-CA" sz="2200" b="1" dirty="0">
                <a:solidFill>
                  <a:schemeClr val="bg1"/>
                </a:solidFill>
              </a:rPr>
              <a:t>immediate</a:t>
            </a:r>
            <a:r>
              <a:rPr lang="en-CA" sz="2200" dirty="0">
                <a:solidFill>
                  <a:schemeClr val="bg1"/>
                </a:solidFill>
              </a:rPr>
              <a:t> attention. </a:t>
            </a:r>
          </a:p>
          <a:p>
            <a:pPr algn="ctr"/>
            <a:endParaRPr lang="en-CA" sz="2200" dirty="0" smtClean="0">
              <a:solidFill>
                <a:schemeClr val="bg1"/>
              </a:solidFill>
            </a:endParaRPr>
          </a:p>
          <a:p>
            <a:pPr algn="ctr"/>
            <a:endParaRPr lang="en-CA" sz="2200" dirty="0">
              <a:solidFill>
                <a:schemeClr val="bg1"/>
              </a:solidFill>
            </a:endParaRPr>
          </a:p>
          <a:p>
            <a:pPr algn="ctr"/>
            <a:r>
              <a:rPr lang="en-CA" sz="2200" dirty="0">
                <a:solidFill>
                  <a:schemeClr val="bg1"/>
                </a:solidFill>
              </a:rPr>
              <a:t>We need teams taking on these projects to follow TBS Digital Standards.</a:t>
            </a:r>
          </a:p>
        </p:txBody>
      </p:sp>
      <p:sp>
        <p:nvSpPr>
          <p:cNvPr id="21" name="Decorative rectangle 3">
            <a:extLst>
              <a:ext uri="{FF2B5EF4-FFF2-40B4-BE49-F238E27FC236}">
                <a16:creationId xmlns:a16="http://schemas.microsoft.com/office/drawing/2014/main" id="{FB984AF3-05D0-4E7D-8B5E-FB5E87FBC7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07462" y="2971800"/>
            <a:ext cx="3106738" cy="3536950"/>
          </a:xfrm>
          <a:prstGeom prst="rect">
            <a:avLst/>
          </a:prstGeom>
          <a:solidFill>
            <a:srgbClr val="6C74B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Image 1: Digital Standards" descr="Image of the 10 Digital Standards and corresponding graphics. &#10;&#10;1. Design with users&#10;2. Iterate and improve frequently&#10;3. Work in the open by default&#10;4. Use open standards and solutions&#10;5. Address security and privacy risks&#10;6. Build in accessibility from the start&#10;7. Empower staff to deliver better services&#10;8. Be good data stewards&#10;9. Design ethical services&#10;10. Collaborate widely">
            <a:extLst>
              <a:ext uri="{FF2B5EF4-FFF2-40B4-BE49-F238E27FC236}">
                <a16:creationId xmlns:a16="http://schemas.microsoft.com/office/drawing/2014/main" id="{27B783B1-573B-449F-B39B-61C9E710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917" y="3197844"/>
            <a:ext cx="2753828" cy="29741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BA5B266D-1FEE-4194-9BAE-9FC548CDDA7A}"/>
              </a:ext>
            </a:extLst>
          </p:cNvPr>
          <p:cNvSpPr txBox="1"/>
          <p:nvPr/>
        </p:nvSpPr>
        <p:spPr>
          <a:xfrm>
            <a:off x="1084262" y="4678143"/>
            <a:ext cx="35655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000" b="1" dirty="0" smtClean="0">
                <a:solidFill>
                  <a:srgbClr val="7074B3"/>
                </a:solidFill>
              </a:rPr>
              <a:t>After years of status quo, teams can feel overwhelmed, and unprepared to deliver in new ways.</a:t>
            </a:r>
            <a:endParaRPr lang="en-CA" sz="2000" b="1" dirty="0">
              <a:solidFill>
                <a:srgbClr val="7074B3"/>
              </a:solidFill>
            </a:endParaRPr>
          </a:p>
        </p:txBody>
      </p:sp>
      <p:grpSp>
        <p:nvGrpSpPr>
          <p:cNvPr id="3" name="Decorative dots">
            <a:extLst>
              <a:ext uri="{FF2B5EF4-FFF2-40B4-BE49-F238E27FC236}">
                <a16:creationId xmlns:a16="http://schemas.microsoft.com/office/drawing/2014/main" id="{6E81D5B3-1C3F-4023-B3C9-9350147D8D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428840" y="1544890"/>
            <a:ext cx="2302333" cy="151099"/>
            <a:chOff x="9428840" y="1544890"/>
            <a:chExt cx="2302333" cy="15109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6213B6-26AC-421C-B6C3-97B2BE8B6D11}"/>
                </a:ext>
              </a:extLst>
            </p:cNvPr>
            <p:cNvSpPr/>
            <p:nvPr userDrawn="1"/>
          </p:nvSpPr>
          <p:spPr>
            <a:xfrm>
              <a:off x="10504457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C4F3E97-D4FA-452D-88A5-E3CA8B48E4ED}"/>
                </a:ext>
              </a:extLst>
            </p:cNvPr>
            <p:cNvSpPr/>
            <p:nvPr userDrawn="1"/>
          </p:nvSpPr>
          <p:spPr>
            <a:xfrm>
              <a:off x="11042266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3BDAD93-A61C-44AA-ADD8-9CF6200F299C}"/>
                </a:ext>
              </a:extLst>
            </p:cNvPr>
            <p:cNvSpPr/>
            <p:nvPr userDrawn="1"/>
          </p:nvSpPr>
          <p:spPr>
            <a:xfrm>
              <a:off x="11580074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0D94305-E66C-46BC-8EAB-C0DAFE6FB0A7}"/>
                </a:ext>
              </a:extLst>
            </p:cNvPr>
            <p:cNvSpPr/>
            <p:nvPr/>
          </p:nvSpPr>
          <p:spPr>
            <a:xfrm>
              <a:off x="9428840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71132D7-AEB3-47DB-9F16-6442CF53105B}"/>
                </a:ext>
              </a:extLst>
            </p:cNvPr>
            <p:cNvSpPr/>
            <p:nvPr/>
          </p:nvSpPr>
          <p:spPr>
            <a:xfrm>
              <a:off x="9966648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14697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ecorative image" descr="Image result for dojo">
            <a:extLst>
              <a:ext uri="{FF2B5EF4-FFF2-40B4-BE49-F238E27FC236}">
                <a16:creationId xmlns:a16="http://schemas.microsoft.com/office/drawing/2014/main" id="{DE932053-EDE4-42D7-9C2C-66E6EA776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59" t="13028" r="38920" b="13028"/>
          <a:stretch/>
        </p:blipFill>
        <p:spPr bwMode="auto">
          <a:xfrm>
            <a:off x="0" y="0"/>
            <a:ext cx="73240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ecorative rectangle 1">
            <a:extLst>
              <a:ext uri="{FF2B5EF4-FFF2-40B4-BE49-F238E27FC236}">
                <a16:creationId xmlns:a16="http://schemas.microsoft.com/office/drawing/2014/main" id="{11A8FBDA-0B86-44F8-9AAB-D870492EB7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4814957" cy="6858000"/>
          </a:xfrm>
          <a:prstGeom prst="rect">
            <a:avLst/>
          </a:prstGeom>
          <a:solidFill>
            <a:srgbClr val="7074B3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C541BF6E-A9C7-4236-8B69-6DAF418D1C55}"/>
              </a:ext>
            </a:extLst>
          </p:cNvPr>
          <p:cNvSpPr/>
          <p:nvPr userDrawn="1"/>
        </p:nvSpPr>
        <p:spPr>
          <a:xfrm>
            <a:off x="1127203" y="2517913"/>
            <a:ext cx="2560549" cy="2397369"/>
          </a:xfrm>
          <a:prstGeom prst="ellipse">
            <a:avLst/>
          </a:prstGeom>
          <a:solidFill>
            <a:srgbClr val="6C74B6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 goes here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4E842B7-664A-494B-AD8B-7A4517EFAAF9}"/>
              </a:ext>
            </a:extLst>
          </p:cNvPr>
          <p:cNvSpPr txBox="1"/>
          <p:nvPr/>
        </p:nvSpPr>
        <p:spPr>
          <a:xfrm>
            <a:off x="7487979" y="2921168"/>
            <a:ext cx="44748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>
                <a:latin typeface="Monaco"/>
              </a:rPr>
              <a:t>A Dojo is a Japanese word for a space for </a:t>
            </a:r>
            <a:r>
              <a:rPr lang="en-US" altLang="en-US" dirty="0">
                <a:latin typeface="Monaco"/>
              </a:rPr>
              <a:t>immersive </a:t>
            </a:r>
            <a:r>
              <a:rPr lang="en-US" altLang="en-US" dirty="0" smtClean="0">
                <a:latin typeface="Monaco"/>
              </a:rPr>
              <a:t>learning or meditation. The Digital Dojo aims to provide a space  where </a:t>
            </a:r>
            <a:r>
              <a:rPr lang="en-US" altLang="en-US" dirty="0">
                <a:latin typeface="Monaco"/>
              </a:rPr>
              <a:t>product teams learn new skills and new ways to solve problems.</a:t>
            </a:r>
          </a:p>
          <a:p>
            <a:pPr algn="ctr"/>
            <a:endParaRPr lang="en-US" dirty="0">
              <a:latin typeface="Monaco"/>
            </a:endParaRPr>
          </a:p>
          <a:p>
            <a:pPr algn="ctr"/>
            <a:r>
              <a:rPr lang="en-US" dirty="0"/>
              <a:t>Our goal is to introduce you to the tools and strategies to be able to continue your Digital journey.</a:t>
            </a:r>
            <a:endParaRPr lang="en-CA" dirty="0"/>
          </a:p>
          <a:p>
            <a:endParaRPr lang="en-US" dirty="0"/>
          </a:p>
        </p:txBody>
      </p:sp>
      <p:grpSp>
        <p:nvGrpSpPr>
          <p:cNvPr id="16" name="Decorative dots">
            <a:extLst>
              <a:ext uri="{FF2B5EF4-FFF2-40B4-BE49-F238E27FC236}">
                <a16:creationId xmlns:a16="http://schemas.microsoft.com/office/drawing/2014/main" id="{EAFC277A-B983-45C2-8EAC-255371EE2B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95606" y="5814738"/>
            <a:ext cx="2308467" cy="156355"/>
            <a:chOff x="8495606" y="5814738"/>
            <a:chExt cx="2308467" cy="15635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5DBB40-3CFC-4931-A29B-5B7DEEC4CDC8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23F40D2-E37C-4711-922D-1EC2D2E78FFC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6EE706-1CEB-4E85-AF37-74E6AC9714DD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54B008-97DD-4371-9E34-3D04A18F70D8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1FD296-B1D8-485B-8937-3C39B9C99A02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" name="Title: DTS wants to help">
            <a:extLst>
              <a:ext uri="{FF2B5EF4-FFF2-40B4-BE49-F238E27FC236}">
                <a16:creationId xmlns:a16="http://schemas.microsoft.com/office/drawing/2014/main" id="{20ADDFFA-1B5A-44D2-AC6E-D37CBF5B36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9132" y="338173"/>
            <a:ext cx="5520020" cy="129139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We want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to help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pic>
        <p:nvPicPr>
          <p:cNvPr id="17" name="Sponsors logos" descr="Representing all the sponsors at the DOES 2019 Conference.&#10;&#10;Devops Enterprise summit logo&#10;devOpsdays (dfw)&#10;devOpsdays Columbus&#10;Dojo consortium&#10;Principal&#10;FCA (Fiat Chrysler Automobiles)&#10;TVA&#10;American Airlines&#10;Nestle PURINA&#10;StateFarm&#10;J.B. Hunt&#10;Cuna MUTUAL Group&#10;CARMAX&#10;Edward Jones&#10;USPTO&#10;HealthPartners&#10;Raytheon&#10;Northwestern Mutual&#10;Walmart&#10;CapitalOne&#10;Verizon&#10;Thomson Reuters&#10;Delta&#10;Target&#10;John Deere&#10;USbank&#10;FannieMae&#10;Assurant" title="Figure 1 - Sponsors logo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878" y="853936"/>
            <a:ext cx="3316091" cy="155127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34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title: What a Dojo isn't vs. What a Dojo is">
            <a:extLst>
              <a:ext uri="{FF2B5EF4-FFF2-40B4-BE49-F238E27FC236}">
                <a16:creationId xmlns:a16="http://schemas.microsoft.com/office/drawing/2014/main" id="{596CBDA6-3ABB-4E03-9FF5-C843D3DA5A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a Dojo isn’t vs. What a Dojo is</a:t>
            </a:r>
            <a:endParaRPr lang="en-CA" dirty="0"/>
          </a:p>
        </p:txBody>
      </p:sp>
      <p:sp>
        <p:nvSpPr>
          <p:cNvPr id="6" name="Title: What a Dojo isn't">
            <a:extLst>
              <a:ext uri="{FF2B5EF4-FFF2-40B4-BE49-F238E27FC236}">
                <a16:creationId xmlns:a16="http://schemas.microsoft.com/office/drawing/2014/main" id="{1EF8CE72-081E-4C91-ADFF-3BA9E75D1E3F}"/>
              </a:ext>
            </a:extLst>
          </p:cNvPr>
          <p:cNvSpPr txBox="1">
            <a:spLocks/>
          </p:cNvSpPr>
          <p:nvPr/>
        </p:nvSpPr>
        <p:spPr>
          <a:xfrm>
            <a:off x="240003" y="735761"/>
            <a:ext cx="4948496" cy="7535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What a Dojo isn’t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2A9325-4DB4-4293-8AC4-1D5BD119FE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0275" y="2203450"/>
            <a:ext cx="5868511" cy="4152900"/>
          </a:xfrm>
          <a:prstGeom prst="roundRect">
            <a:avLst/>
          </a:prstGeom>
          <a:solidFill>
            <a:srgbClr val="E1E2EF">
              <a:alpha val="72000"/>
            </a:srgbClr>
          </a:solidFill>
          <a:ln w="19050"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0" name="X-bullets">
            <a:extLst>
              <a:ext uri="{FF2B5EF4-FFF2-40B4-BE49-F238E27FC236}">
                <a16:creationId xmlns:a16="http://schemas.microsoft.com/office/drawing/2014/main" id="{62C6CCAA-FA92-4CFE-B7F7-948358382E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06084" y="2790197"/>
            <a:ext cx="544609" cy="3299371"/>
            <a:chOff x="4932550" y="2336807"/>
            <a:chExt cx="544609" cy="329937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5055CF0-8C73-4DC2-9009-2D178E34AA24}"/>
                </a:ext>
              </a:extLst>
            </p:cNvPr>
            <p:cNvSpPr/>
            <p:nvPr/>
          </p:nvSpPr>
          <p:spPr>
            <a:xfrm>
              <a:off x="4932550" y="2336807"/>
              <a:ext cx="544609" cy="544609"/>
            </a:xfrm>
            <a:prstGeom prst="ellipse">
              <a:avLst/>
            </a:prstGeom>
            <a:solidFill>
              <a:srgbClr val="6C74B6"/>
            </a:solidFill>
            <a:ln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AB194EF-7FFE-4747-80A3-7F4971E458C4}"/>
                </a:ext>
              </a:extLst>
            </p:cNvPr>
            <p:cNvSpPr/>
            <p:nvPr/>
          </p:nvSpPr>
          <p:spPr>
            <a:xfrm>
              <a:off x="4932550" y="3255061"/>
              <a:ext cx="544609" cy="544609"/>
            </a:xfrm>
            <a:prstGeom prst="ellipse">
              <a:avLst/>
            </a:prstGeom>
            <a:solidFill>
              <a:srgbClr val="6C74B6"/>
            </a:solidFill>
            <a:ln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525325-B876-41BB-A2C4-3E2EF70CC427}"/>
                </a:ext>
              </a:extLst>
            </p:cNvPr>
            <p:cNvSpPr/>
            <p:nvPr/>
          </p:nvSpPr>
          <p:spPr>
            <a:xfrm>
              <a:off x="4932550" y="4173315"/>
              <a:ext cx="544609" cy="544609"/>
            </a:xfrm>
            <a:prstGeom prst="ellipse">
              <a:avLst/>
            </a:prstGeom>
            <a:solidFill>
              <a:srgbClr val="6C74B6"/>
            </a:solidFill>
            <a:ln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C6CFF35-27DE-4BBE-BD3F-5B5956740C7D}"/>
                </a:ext>
              </a:extLst>
            </p:cNvPr>
            <p:cNvSpPr/>
            <p:nvPr/>
          </p:nvSpPr>
          <p:spPr>
            <a:xfrm>
              <a:off x="4932550" y="5091569"/>
              <a:ext cx="544609" cy="544609"/>
            </a:xfrm>
            <a:prstGeom prst="ellipse">
              <a:avLst/>
            </a:prstGeom>
            <a:solidFill>
              <a:srgbClr val="6C74B6"/>
            </a:solidFill>
            <a:ln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A497FB-1ADA-4C76-8FD0-D0A13A8F80EF}"/>
              </a:ext>
            </a:extLst>
          </p:cNvPr>
          <p:cNvGrpSpPr/>
          <p:nvPr/>
        </p:nvGrpSpPr>
        <p:grpSpPr>
          <a:xfrm>
            <a:off x="532115" y="2820150"/>
            <a:ext cx="490006" cy="3236205"/>
            <a:chOff x="748015" y="2376920"/>
            <a:chExt cx="490006" cy="3236205"/>
          </a:xfrm>
        </p:grpSpPr>
        <p:pic>
          <p:nvPicPr>
            <p:cNvPr id="72" name="Graphic 71" descr="Close">
              <a:extLst>
                <a:ext uri="{FF2B5EF4-FFF2-40B4-BE49-F238E27FC236}">
                  <a16:creationId xmlns:a16="http://schemas.microsoft.com/office/drawing/2014/main" id="{F0652BA2-3C23-481E-AF21-F07365CA2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48015" y="2376920"/>
              <a:ext cx="490006" cy="490006"/>
            </a:xfrm>
            <a:prstGeom prst="rect">
              <a:avLst/>
            </a:prstGeom>
          </p:spPr>
        </p:pic>
        <p:pic>
          <p:nvPicPr>
            <p:cNvPr id="73" name="Graphic 72" descr="Close">
              <a:extLst>
                <a:ext uri="{FF2B5EF4-FFF2-40B4-BE49-F238E27FC236}">
                  <a16:creationId xmlns:a16="http://schemas.microsoft.com/office/drawing/2014/main" id="{346948C3-B0AC-43EC-939C-1AA466E2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48015" y="3278092"/>
              <a:ext cx="490006" cy="490006"/>
            </a:xfrm>
            <a:prstGeom prst="rect">
              <a:avLst/>
            </a:prstGeom>
          </p:spPr>
        </p:pic>
        <p:pic>
          <p:nvPicPr>
            <p:cNvPr id="74" name="Graphic 73" descr="Close">
              <a:extLst>
                <a:ext uri="{FF2B5EF4-FFF2-40B4-BE49-F238E27FC236}">
                  <a16:creationId xmlns:a16="http://schemas.microsoft.com/office/drawing/2014/main" id="{7FA025F7-A1DD-4B24-9A0D-C8D80D1C8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48015" y="4200616"/>
              <a:ext cx="490006" cy="490006"/>
            </a:xfrm>
            <a:prstGeom prst="rect">
              <a:avLst/>
            </a:prstGeom>
          </p:spPr>
        </p:pic>
        <p:pic>
          <p:nvPicPr>
            <p:cNvPr id="75" name="Graphic 74" descr="Close">
              <a:extLst>
                <a:ext uri="{FF2B5EF4-FFF2-40B4-BE49-F238E27FC236}">
                  <a16:creationId xmlns:a16="http://schemas.microsoft.com/office/drawing/2014/main" id="{9D5A487D-28BD-42BE-8849-8E696B324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48015" y="5123119"/>
              <a:ext cx="490006" cy="490006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DBC3DAE-23E2-4A0F-B916-160B678842AB}"/>
              </a:ext>
            </a:extLst>
          </p:cNvPr>
          <p:cNvSpPr txBox="1"/>
          <p:nvPr/>
        </p:nvSpPr>
        <p:spPr>
          <a:xfrm>
            <a:off x="1295400" y="2820150"/>
            <a:ext cx="2878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Classroom training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CA9E00-28AE-49EF-9F33-292F314807C1}"/>
              </a:ext>
            </a:extLst>
          </p:cNvPr>
          <p:cNvSpPr txBox="1"/>
          <p:nvPr/>
        </p:nvSpPr>
        <p:spPr>
          <a:xfrm>
            <a:off x="1295400" y="4605453"/>
            <a:ext cx="4377252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or high-level theoretical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F89D206-D54C-4C53-A525-614BF4D26C15}"/>
              </a:ext>
            </a:extLst>
          </p:cNvPr>
          <p:cNvSpPr txBox="1"/>
          <p:nvPr/>
        </p:nvSpPr>
        <p:spPr>
          <a:xfrm>
            <a:off x="1295400" y="5477586"/>
            <a:ext cx="464165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Exercises with predefined answers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96E87D5F-6B0F-4ACC-92AB-E686951926F8}"/>
              </a:ext>
            </a:extLst>
          </p:cNvPr>
          <p:cNvSpPr txBox="1">
            <a:spLocks/>
          </p:cNvSpPr>
          <p:nvPr/>
        </p:nvSpPr>
        <p:spPr>
          <a:xfrm>
            <a:off x="7047883" y="735761"/>
            <a:ext cx="4765414" cy="7535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What a Dojo is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9ECF65-BE9F-4BAD-9F34-A9F7C02503A5}"/>
              </a:ext>
            </a:extLst>
          </p:cNvPr>
          <p:cNvSpPr txBox="1"/>
          <p:nvPr/>
        </p:nvSpPr>
        <p:spPr>
          <a:xfrm>
            <a:off x="1295400" y="3639794"/>
            <a:ext cx="304147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center of expertise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D9F866-DBD3-4FBF-BAFE-DD68B55C3D70}"/>
              </a:ext>
            </a:extLst>
          </p:cNvPr>
          <p:cNvSpPr/>
          <p:nvPr/>
        </p:nvSpPr>
        <p:spPr>
          <a:xfrm>
            <a:off x="6147531" y="2203450"/>
            <a:ext cx="5894194" cy="4152900"/>
          </a:xfrm>
          <a:prstGeom prst="roundRect">
            <a:avLst/>
          </a:prstGeom>
          <a:solidFill>
            <a:srgbClr val="BEE4DF">
              <a:alpha val="72000"/>
            </a:srgbClr>
          </a:solidFill>
          <a:ln w="19050"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6C617-962B-4840-94F5-331CDF8CE243}"/>
              </a:ext>
            </a:extLst>
          </p:cNvPr>
          <p:cNvSpPr txBox="1"/>
          <p:nvPr/>
        </p:nvSpPr>
        <p:spPr>
          <a:xfrm>
            <a:off x="7320284" y="2807065"/>
            <a:ext cx="4696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&amp; immersive experience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C404E8-4738-443F-BF3F-EF395C709778}"/>
              </a:ext>
            </a:extLst>
          </p:cNvPr>
          <p:cNvSpPr txBox="1"/>
          <p:nvPr/>
        </p:nvSpPr>
        <p:spPr>
          <a:xfrm>
            <a:off x="7320284" y="3600141"/>
            <a:ext cx="4773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Experts </a:t>
            </a:r>
            <a:r>
              <a:rPr lang="en-C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 directly with your team</a:t>
            </a: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BC1450-4392-4B68-B8A1-72CE268E4DB9}"/>
              </a:ext>
            </a:extLst>
          </p:cNvPr>
          <p:cNvSpPr txBox="1"/>
          <p:nvPr/>
        </p:nvSpPr>
        <p:spPr>
          <a:xfrm>
            <a:off x="7320284" y="4526856"/>
            <a:ext cx="4442213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on your real product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E96325-7E8E-46DB-9220-996881E60BE6}"/>
              </a:ext>
            </a:extLst>
          </p:cNvPr>
          <p:cNvSpPr txBox="1"/>
          <p:nvPr/>
        </p:nvSpPr>
        <p:spPr>
          <a:xfrm>
            <a:off x="7320285" y="5458438"/>
            <a:ext cx="4085154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Customized to your objectives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4266C48-3636-4156-8BFC-020C213A2D0D}"/>
              </a:ext>
            </a:extLst>
          </p:cNvPr>
          <p:cNvGrpSpPr/>
          <p:nvPr/>
        </p:nvGrpSpPr>
        <p:grpSpPr>
          <a:xfrm>
            <a:off x="6478597" y="2780037"/>
            <a:ext cx="544609" cy="3286560"/>
            <a:chOff x="6624647" y="2336807"/>
            <a:chExt cx="544609" cy="328656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B19E9A6-036F-4B90-A1A6-83495452E023}"/>
                </a:ext>
              </a:extLst>
            </p:cNvPr>
            <p:cNvGrpSpPr/>
            <p:nvPr/>
          </p:nvGrpSpPr>
          <p:grpSpPr>
            <a:xfrm>
              <a:off x="6624647" y="2336807"/>
              <a:ext cx="544609" cy="544609"/>
              <a:chOff x="6605847" y="2336807"/>
              <a:chExt cx="544609" cy="54460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8212790-E433-422C-A8C4-F0C37BA75260}"/>
                  </a:ext>
                </a:extLst>
              </p:cNvPr>
              <p:cNvSpPr/>
              <p:nvPr/>
            </p:nvSpPr>
            <p:spPr>
              <a:xfrm>
                <a:off x="6605847" y="2336807"/>
                <a:ext cx="544609" cy="544609"/>
              </a:xfrm>
              <a:prstGeom prst="ellipse">
                <a:avLst/>
              </a:prstGeom>
              <a:solidFill>
                <a:srgbClr val="52BAAD"/>
              </a:solidFill>
              <a:ln>
                <a:solidFill>
                  <a:srgbClr val="52BA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35" name="Graphic 34" descr="Checkmark">
                <a:extLst>
                  <a:ext uri="{FF2B5EF4-FFF2-40B4-BE49-F238E27FC236}">
                    <a16:creationId xmlns:a16="http://schemas.microsoft.com/office/drawing/2014/main" id="{34AEDC62-5373-44E4-8C76-6BCB2999E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7752" y="2406833"/>
                <a:ext cx="430180" cy="430181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FAFD809-F3F8-44D4-9038-67EDE2D69D7B}"/>
                </a:ext>
              </a:extLst>
            </p:cNvPr>
            <p:cNvGrpSpPr/>
            <p:nvPr/>
          </p:nvGrpSpPr>
          <p:grpSpPr>
            <a:xfrm>
              <a:off x="6624647" y="3250791"/>
              <a:ext cx="544609" cy="544609"/>
              <a:chOff x="6605847" y="2336807"/>
              <a:chExt cx="544609" cy="54460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9148A7B-1E37-4ADA-AF6C-B267E98E32D4}"/>
                  </a:ext>
                </a:extLst>
              </p:cNvPr>
              <p:cNvSpPr/>
              <p:nvPr/>
            </p:nvSpPr>
            <p:spPr>
              <a:xfrm>
                <a:off x="6605847" y="2336807"/>
                <a:ext cx="544609" cy="544609"/>
              </a:xfrm>
              <a:prstGeom prst="ellipse">
                <a:avLst/>
              </a:prstGeom>
              <a:solidFill>
                <a:srgbClr val="52BAAD"/>
              </a:solidFill>
              <a:ln>
                <a:solidFill>
                  <a:srgbClr val="52BA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55" name="Graphic 54" descr="Checkmark">
                <a:extLst>
                  <a:ext uri="{FF2B5EF4-FFF2-40B4-BE49-F238E27FC236}">
                    <a16:creationId xmlns:a16="http://schemas.microsoft.com/office/drawing/2014/main" id="{7D3BA9DF-FA6A-48A1-8FBD-53A564099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7752" y="2406833"/>
                <a:ext cx="430180" cy="430181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FF14E0F-0397-433B-AFA4-5DDF9B306D82}"/>
                </a:ext>
              </a:extLst>
            </p:cNvPr>
            <p:cNvGrpSpPr/>
            <p:nvPr/>
          </p:nvGrpSpPr>
          <p:grpSpPr>
            <a:xfrm>
              <a:off x="6624647" y="4164775"/>
              <a:ext cx="544609" cy="544609"/>
              <a:chOff x="6605847" y="2336807"/>
              <a:chExt cx="544609" cy="544609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88390E5-9A07-4F18-BF94-66BA98A2FB6D}"/>
                  </a:ext>
                </a:extLst>
              </p:cNvPr>
              <p:cNvSpPr/>
              <p:nvPr/>
            </p:nvSpPr>
            <p:spPr>
              <a:xfrm>
                <a:off x="6605847" y="2336807"/>
                <a:ext cx="544609" cy="544609"/>
              </a:xfrm>
              <a:prstGeom prst="ellipse">
                <a:avLst/>
              </a:prstGeom>
              <a:solidFill>
                <a:srgbClr val="52BAAD"/>
              </a:solidFill>
              <a:ln>
                <a:solidFill>
                  <a:srgbClr val="52BA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58" name="Graphic 57" descr="Checkmark">
                <a:extLst>
                  <a:ext uri="{FF2B5EF4-FFF2-40B4-BE49-F238E27FC236}">
                    <a16:creationId xmlns:a16="http://schemas.microsoft.com/office/drawing/2014/main" id="{1E11ED61-1680-4EFC-BB6A-26FDEA1FD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7752" y="2406833"/>
                <a:ext cx="430180" cy="430181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B74710F-4543-4D38-A85E-23BE0247D555}"/>
                </a:ext>
              </a:extLst>
            </p:cNvPr>
            <p:cNvGrpSpPr/>
            <p:nvPr/>
          </p:nvGrpSpPr>
          <p:grpSpPr>
            <a:xfrm>
              <a:off x="6624647" y="5078758"/>
              <a:ext cx="544609" cy="544609"/>
              <a:chOff x="6605847" y="2336807"/>
              <a:chExt cx="544609" cy="544609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514487-E9C1-4491-AB94-DEDF558DDB4B}"/>
                  </a:ext>
                </a:extLst>
              </p:cNvPr>
              <p:cNvSpPr/>
              <p:nvPr/>
            </p:nvSpPr>
            <p:spPr>
              <a:xfrm>
                <a:off x="6605847" y="2336807"/>
                <a:ext cx="544609" cy="544609"/>
              </a:xfrm>
              <a:prstGeom prst="ellipse">
                <a:avLst/>
              </a:prstGeom>
              <a:solidFill>
                <a:srgbClr val="52BAAD"/>
              </a:solidFill>
              <a:ln>
                <a:solidFill>
                  <a:srgbClr val="52BA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61" name="Graphic 60" descr="Checkmark">
                <a:extLst>
                  <a:ext uri="{FF2B5EF4-FFF2-40B4-BE49-F238E27FC236}">
                    <a16:creationId xmlns:a16="http://schemas.microsoft.com/office/drawing/2014/main" id="{4B59FA6C-CB68-4FC3-A1DC-608CFDB76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7752" y="2406833"/>
                <a:ext cx="430180" cy="43018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5B19684-E84E-4C73-9C61-C42DFAB5E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064437" y="764270"/>
            <a:ext cx="2045970" cy="1990043"/>
            <a:chOff x="5107719" y="29386"/>
            <a:chExt cx="2045970" cy="199004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AB6A5D9-7300-4EF1-B817-CB9CCF119CEC}"/>
                </a:ext>
              </a:extLst>
            </p:cNvPr>
            <p:cNvGrpSpPr/>
            <p:nvPr/>
          </p:nvGrpSpPr>
          <p:grpSpPr>
            <a:xfrm>
              <a:off x="5107719" y="29386"/>
              <a:ext cx="2045970" cy="1990043"/>
              <a:chOff x="5107719" y="29386"/>
              <a:chExt cx="2045970" cy="1990043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3699BCB-1E3B-457D-A318-6292BCF8A62F}"/>
                  </a:ext>
                </a:extLst>
              </p:cNvPr>
              <p:cNvSpPr/>
              <p:nvPr/>
            </p:nvSpPr>
            <p:spPr>
              <a:xfrm>
                <a:off x="5107719" y="29386"/>
                <a:ext cx="2045970" cy="19900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788FD2A7-3E6E-4B89-997F-A65D1F510B20}"/>
                  </a:ext>
                </a:extLst>
              </p:cNvPr>
              <p:cNvGrpSpPr/>
              <p:nvPr/>
            </p:nvGrpSpPr>
            <p:grpSpPr>
              <a:xfrm>
                <a:off x="5136199" y="121922"/>
                <a:ext cx="1987202" cy="1878511"/>
                <a:chOff x="5136199" y="121922"/>
                <a:chExt cx="1987202" cy="1878511"/>
              </a:xfrm>
            </p:grpSpPr>
            <p:sp>
              <p:nvSpPr>
                <p:cNvPr id="86" name="Chord 85">
                  <a:extLst>
                    <a:ext uri="{FF2B5EF4-FFF2-40B4-BE49-F238E27FC236}">
                      <a16:creationId xmlns:a16="http://schemas.microsoft.com/office/drawing/2014/main" id="{2F811F99-0998-445C-B8A8-4879DDE5BF6A}"/>
                    </a:ext>
                  </a:extLst>
                </p:cNvPr>
                <p:cNvSpPr/>
                <p:nvPr/>
              </p:nvSpPr>
              <p:spPr>
                <a:xfrm rot="2395396">
                  <a:off x="5136199" y="121922"/>
                  <a:ext cx="1878510" cy="1878511"/>
                </a:xfrm>
                <a:prstGeom prst="chord">
                  <a:avLst>
                    <a:gd name="adj1" fmla="val 2945521"/>
                    <a:gd name="adj2" fmla="val 13910989"/>
                  </a:avLst>
                </a:prstGeom>
                <a:solidFill>
                  <a:srgbClr val="E1E2EF"/>
                </a:solidFill>
                <a:ln w="38100">
                  <a:solidFill>
                    <a:srgbClr val="6C74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92" name="Chord 91">
                  <a:extLst>
                    <a:ext uri="{FF2B5EF4-FFF2-40B4-BE49-F238E27FC236}">
                      <a16:creationId xmlns:a16="http://schemas.microsoft.com/office/drawing/2014/main" id="{4D78719D-601E-4CB5-8BC2-700A4E85255F}"/>
                    </a:ext>
                  </a:extLst>
                </p:cNvPr>
                <p:cNvSpPr/>
                <p:nvPr/>
              </p:nvSpPr>
              <p:spPr>
                <a:xfrm rot="2395396" flipH="1" flipV="1">
                  <a:off x="5244891" y="121922"/>
                  <a:ext cx="1878510" cy="1878511"/>
                </a:xfrm>
                <a:prstGeom prst="chord">
                  <a:avLst>
                    <a:gd name="adj1" fmla="val 2945521"/>
                    <a:gd name="adj2" fmla="val 13910989"/>
                  </a:avLst>
                </a:prstGeom>
                <a:solidFill>
                  <a:srgbClr val="D6EEEB"/>
                </a:solidFill>
                <a:ln w="38100">
                  <a:solidFill>
                    <a:srgbClr val="52BA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FF6C4AE-2E61-48BB-A970-57B0B718E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flipH="1" flipV="1">
              <a:off x="5231781" y="668325"/>
              <a:ext cx="787005" cy="749528"/>
            </a:xfrm>
            <a:prstGeom prst="rect">
              <a:avLst/>
            </a:prstGeom>
          </p:spPr>
        </p:pic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4FDC7271-70C3-4955-9CB2-B8C861E9E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238786" y="780090"/>
              <a:ext cx="787005" cy="749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833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A8FBDA-0B86-44F8-9AAB-D870492EB73A}"/>
              </a:ext>
            </a:extLst>
          </p:cNvPr>
          <p:cNvSpPr/>
          <p:nvPr/>
        </p:nvSpPr>
        <p:spPr>
          <a:xfrm>
            <a:off x="229143" y="2705101"/>
            <a:ext cx="3755709" cy="329776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ADDFFA-1B5A-44D2-AC6E-D37CBF5B36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9" y="351343"/>
            <a:ext cx="4518992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Why our Dojo?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7B4413-E50A-42BA-8034-3C36378A348F}"/>
              </a:ext>
            </a:extLst>
          </p:cNvPr>
          <p:cNvGrpSpPr/>
          <p:nvPr/>
        </p:nvGrpSpPr>
        <p:grpSpPr>
          <a:xfrm>
            <a:off x="4950500" y="6385120"/>
            <a:ext cx="2308467" cy="156355"/>
            <a:chOff x="6095306" y="4253111"/>
            <a:chExt cx="2308467" cy="156355"/>
          </a:xfrm>
          <a:solidFill>
            <a:srgbClr val="7074B3">
              <a:alpha val="40000"/>
            </a:srgbClr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AE53EB-22DF-4E1E-99B9-5B62EFBDD11C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5DBB40-3CFC-4931-A29B-5B7DEEC4CDC8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23F40D2-E37C-4711-922D-1EC2D2E78FFC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06EE706-1CEB-4E85-AF37-74E6AC9714DD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B80A7DC-F3E6-47F8-B81D-CDDF9F10CB3B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54B008-97DD-4371-9E34-3D04A18F70D8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31FD296-B1D8-485B-8937-3C39B9C99A02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5D01EE-83C9-4292-BB72-35F3E6FEC0A5}"/>
              </a:ext>
            </a:extLst>
          </p:cNvPr>
          <p:cNvSpPr/>
          <p:nvPr/>
        </p:nvSpPr>
        <p:spPr>
          <a:xfrm>
            <a:off x="4226881" y="2705101"/>
            <a:ext cx="3755709" cy="329776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0E2704-9052-4B4C-A99D-C14C9773B55C}"/>
              </a:ext>
            </a:extLst>
          </p:cNvPr>
          <p:cNvSpPr/>
          <p:nvPr/>
        </p:nvSpPr>
        <p:spPr>
          <a:xfrm>
            <a:off x="8224619" y="2705101"/>
            <a:ext cx="3755709" cy="329776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D42C4A-D6CB-4D9C-A794-0F4429B03446}"/>
              </a:ext>
            </a:extLst>
          </p:cNvPr>
          <p:cNvSpPr txBox="1"/>
          <p:nvPr/>
        </p:nvSpPr>
        <p:spPr>
          <a:xfrm>
            <a:off x="299497" y="3597369"/>
            <a:ext cx="359940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2BAA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Team-based </a:t>
            </a: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2BAA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</a:br>
            <a:r>
              <a:rPr lang="en-US" sz="2800" b="1" dirty="0">
                <a:solidFill>
                  <a:srgbClr val="52BAAD"/>
                </a:solidFill>
                <a:sym typeface="Calibri"/>
              </a:rPr>
              <a:t>e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2BAA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xperience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13C9FE-F96C-4D24-B84D-33849CE283AE}"/>
              </a:ext>
            </a:extLst>
          </p:cNvPr>
          <p:cNvSpPr txBox="1"/>
          <p:nvPr/>
        </p:nvSpPr>
        <p:spPr>
          <a:xfrm>
            <a:off x="571771" y="4603030"/>
            <a:ext cx="30704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hangingPunct="0"/>
            <a:r>
              <a:rPr lang="en-CA" sz="1600" dirty="0"/>
              <a:t>The </a:t>
            </a:r>
            <a:r>
              <a:rPr lang="en-CA" sz="1600" dirty="0" smtClean="0"/>
              <a:t>Dojo is </a:t>
            </a:r>
            <a:r>
              <a:rPr lang="en-CA" sz="1600" dirty="0"/>
              <a:t>focused on delivery</a:t>
            </a:r>
          </a:p>
          <a:p>
            <a:pPr algn="ctr" defTabSz="457200" hangingPunct="0"/>
            <a:r>
              <a:rPr lang="en-CA" sz="1600" dirty="0"/>
              <a:t>as a </a:t>
            </a:r>
            <a:r>
              <a:rPr lang="en-CA" sz="1600" dirty="0" smtClean="0"/>
              <a:t>team – business and IT. </a:t>
            </a:r>
            <a:r>
              <a:rPr lang="en-CA" sz="1600" dirty="0"/>
              <a:t>This builds trust, mutual</a:t>
            </a:r>
          </a:p>
          <a:p>
            <a:pPr algn="ctr" defTabSz="457200" hangingPunct="0"/>
            <a:r>
              <a:rPr lang="en-CA" sz="1600" dirty="0"/>
              <a:t>understand, cohesion and</a:t>
            </a:r>
          </a:p>
          <a:p>
            <a:pPr algn="ctr" defTabSz="457200" hangingPunct="0"/>
            <a:r>
              <a:rPr lang="en-CA" sz="1600" dirty="0"/>
              <a:t>collaboration.</a:t>
            </a:r>
            <a:endParaRPr lang="en-US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21D0DD-19BB-4A40-86DC-785F403D9AB5}"/>
              </a:ext>
            </a:extLst>
          </p:cNvPr>
          <p:cNvSpPr/>
          <p:nvPr/>
        </p:nvSpPr>
        <p:spPr>
          <a:xfrm>
            <a:off x="1283614" y="1825678"/>
            <a:ext cx="1646767" cy="1646767"/>
          </a:xfrm>
          <a:prstGeom prst="ellipse">
            <a:avLst/>
          </a:prstGeom>
          <a:solidFill>
            <a:srgbClr val="52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7FE89A-8A6A-4986-88A1-81DF96E36876}"/>
              </a:ext>
            </a:extLst>
          </p:cNvPr>
          <p:cNvSpPr/>
          <p:nvPr/>
        </p:nvSpPr>
        <p:spPr>
          <a:xfrm>
            <a:off x="5281351" y="1825678"/>
            <a:ext cx="1646767" cy="1646767"/>
          </a:xfrm>
          <a:prstGeom prst="ellipse">
            <a:avLst/>
          </a:prstGeom>
          <a:solidFill>
            <a:srgbClr val="70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FE156A-1FDB-44E8-9E50-7F20F92F0A1C}"/>
              </a:ext>
            </a:extLst>
          </p:cNvPr>
          <p:cNvSpPr/>
          <p:nvPr/>
        </p:nvSpPr>
        <p:spPr>
          <a:xfrm>
            <a:off x="9281838" y="1825678"/>
            <a:ext cx="1646767" cy="1646767"/>
          </a:xfrm>
          <a:prstGeom prst="ellipse">
            <a:avLst/>
          </a:prstGeom>
          <a:solidFill>
            <a:srgbClr val="EF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8A1D85-E725-41D1-9DF2-5DA72FFB513F}"/>
              </a:ext>
            </a:extLst>
          </p:cNvPr>
          <p:cNvSpPr txBox="1"/>
          <p:nvPr/>
        </p:nvSpPr>
        <p:spPr>
          <a:xfrm>
            <a:off x="4299404" y="3597369"/>
            <a:ext cx="359940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6D73B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Government of </a:t>
            </a: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6D73B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6D73B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Canada focus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DEA3D8-04CA-4B1E-A58B-3061E0ADC3E3}"/>
              </a:ext>
            </a:extLst>
          </p:cNvPr>
          <p:cNvSpPr txBox="1"/>
          <p:nvPr/>
        </p:nvSpPr>
        <p:spPr>
          <a:xfrm>
            <a:off x="4375976" y="4646228"/>
            <a:ext cx="34462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hangingPunct="0"/>
            <a:r>
              <a:rPr lang="en-CA" sz="1600" dirty="0"/>
              <a:t>A catered experienced based on</a:t>
            </a:r>
          </a:p>
          <a:p>
            <a:pPr algn="ctr" defTabSz="457200" hangingPunct="0"/>
            <a:r>
              <a:rPr lang="en-CA" sz="1600" dirty="0"/>
              <a:t>realistic </a:t>
            </a:r>
            <a:r>
              <a:rPr lang="en-CA" sz="1600" dirty="0" err="1"/>
              <a:t>GoC</a:t>
            </a:r>
            <a:r>
              <a:rPr lang="en-CA" sz="1600" dirty="0"/>
              <a:t> practices – standards,</a:t>
            </a:r>
          </a:p>
          <a:p>
            <a:pPr algn="ctr" defTabSz="457200" hangingPunct="0"/>
            <a:r>
              <a:rPr lang="en-CA" sz="1600" dirty="0"/>
              <a:t>languages and challenges with product</a:t>
            </a:r>
          </a:p>
          <a:p>
            <a:pPr algn="ctr" defTabSz="457200" hangingPunct="0"/>
            <a:r>
              <a:rPr lang="en-CA" sz="1600" dirty="0"/>
              <a:t>delivery.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437632-140A-4CA0-898A-3F58CB100C04}"/>
              </a:ext>
            </a:extLst>
          </p:cNvPr>
          <p:cNvSpPr txBox="1"/>
          <p:nvPr/>
        </p:nvSpPr>
        <p:spPr>
          <a:xfrm>
            <a:off x="8298667" y="3597369"/>
            <a:ext cx="35994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EF6AAF"/>
                </a:solidFill>
                <a:sym typeface="Calibri"/>
              </a:rPr>
              <a:t>V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EF6AAF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irtual learning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ADDAF1-ADEE-493B-ADC2-97A5D602F4FF}"/>
              </a:ext>
            </a:extLst>
          </p:cNvPr>
          <p:cNvSpPr txBox="1"/>
          <p:nvPr/>
        </p:nvSpPr>
        <p:spPr>
          <a:xfrm>
            <a:off x="8425180" y="4602572"/>
            <a:ext cx="3360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 smtClean="0"/>
              <a:t> We are designing the dojo with Virtual learning in mind. We will also help teams learn how to work together more effective in this new world.</a:t>
            </a:r>
            <a:endParaRPr lang="en-US" sz="1600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58B5D8E-9B44-4CB7-ABB9-39C684088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06310" y="2099735"/>
            <a:ext cx="1366068" cy="114889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AECE61F-AEF2-4468-A12A-85D662B47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453576" y="1947803"/>
            <a:ext cx="1303969" cy="1457377"/>
          </a:xfrm>
          <a:prstGeom prst="rect">
            <a:avLst/>
          </a:prstGeom>
        </p:spPr>
      </p:pic>
      <p:pic>
        <p:nvPicPr>
          <p:cNvPr id="4096" name="Graphic 4095">
            <a:extLst>
              <a:ext uri="{FF2B5EF4-FFF2-40B4-BE49-F238E27FC236}">
                <a16:creationId xmlns:a16="http://schemas.microsoft.com/office/drawing/2014/main" id="{68B96BA0-1386-4A2A-858C-843C86BBC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498288" y="2099735"/>
            <a:ext cx="1240853" cy="11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karate class">
            <a:extLst>
              <a:ext uri="{FF2B5EF4-FFF2-40B4-BE49-F238E27FC236}">
                <a16:creationId xmlns:a16="http://schemas.microsoft.com/office/drawing/2014/main" id="{7DF980FE-33CD-4244-93CC-AF529772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r="39094"/>
          <a:stretch/>
        </p:blipFill>
        <p:spPr bwMode="auto">
          <a:xfrm>
            <a:off x="5710767" y="0"/>
            <a:ext cx="64812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CF9FD1-4C47-44CE-8419-3E4768A7C947}"/>
              </a:ext>
            </a:extLst>
          </p:cNvPr>
          <p:cNvSpPr/>
          <p:nvPr/>
        </p:nvSpPr>
        <p:spPr>
          <a:xfrm>
            <a:off x="0" y="0"/>
            <a:ext cx="5710767" cy="6858000"/>
          </a:xfrm>
          <a:prstGeom prst="rect">
            <a:avLst/>
          </a:prstGeom>
          <a:solidFill>
            <a:srgbClr val="7074B3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625DB7-687A-4E06-AF00-4DDF278B6B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7157" y="373233"/>
            <a:ext cx="5038613" cy="20320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Who should consider the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Dojo for their team?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56A28-415E-43AE-AC96-7F7016B06213}"/>
              </a:ext>
            </a:extLst>
          </p:cNvPr>
          <p:cNvSpPr txBox="1"/>
          <p:nvPr/>
        </p:nvSpPr>
        <p:spPr>
          <a:xfrm>
            <a:off x="466273" y="5225507"/>
            <a:ext cx="46693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We do not want to change what is already working, or force change on people that really aren’t ready.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CB3989-8E43-4EAB-9A00-8D031BA405B4}"/>
              </a:ext>
            </a:extLst>
          </p:cNvPr>
          <p:cNvSpPr/>
          <p:nvPr/>
        </p:nvSpPr>
        <p:spPr>
          <a:xfrm>
            <a:off x="5190067" y="2673350"/>
            <a:ext cx="6087533" cy="2102920"/>
          </a:xfrm>
          <a:prstGeom prst="rect">
            <a:avLst/>
          </a:prstGeom>
          <a:solidFill>
            <a:srgbClr val="7074B3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B4273-7E2A-4A55-9F69-BCA1E5C201B3}"/>
              </a:ext>
            </a:extLst>
          </p:cNvPr>
          <p:cNvSpPr txBox="1"/>
          <p:nvPr/>
        </p:nvSpPr>
        <p:spPr>
          <a:xfrm>
            <a:off x="5655730" y="2974601"/>
            <a:ext cx="51858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We will focus on teams that are ready to take the next step but need a safe place to experiment.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E0CB70-AFA4-40CA-AC3E-32F362984781}"/>
              </a:ext>
            </a:extLst>
          </p:cNvPr>
          <p:cNvGrpSpPr/>
          <p:nvPr/>
        </p:nvGrpSpPr>
        <p:grpSpPr>
          <a:xfrm>
            <a:off x="7153639" y="4453721"/>
            <a:ext cx="2308467" cy="156355"/>
            <a:chOff x="6095306" y="4253111"/>
            <a:chExt cx="2308467" cy="156355"/>
          </a:xfrm>
          <a:solidFill>
            <a:schemeClr val="bg1">
              <a:alpha val="44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E155BB-8F03-479C-AEEA-0D6D87C8649E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F7DB4A5-CB21-4020-BD5A-2D93706B0832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59F4CA2-B7F1-4605-8C17-C4D9ADDEA9F7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11F689E-9E75-4FF7-BD0F-C2A47143DC84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C506B7E-01A1-4DD6-BFAC-B677473D594A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783F6A5-53B1-4A30-84E9-4A947F0FC280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0D5637E-9AB6-469E-B400-15E39C27066E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78359" y="3343932"/>
            <a:ext cx="49430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Change </a:t>
            </a:r>
            <a:r>
              <a:rPr lang="en-US" b="1" dirty="0" smtClean="0">
                <a:solidFill>
                  <a:schemeClr val="bg1"/>
                </a:solidFill>
              </a:rPr>
              <a:t>Agents at all levels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Operators – Directors  – </a:t>
            </a:r>
            <a:r>
              <a:rPr lang="en-US" dirty="0">
                <a:solidFill>
                  <a:schemeClr val="bg1"/>
                </a:solidFill>
              </a:rPr>
              <a:t>Managers </a:t>
            </a:r>
            <a:r>
              <a:rPr lang="en-US" dirty="0" smtClean="0">
                <a:solidFill>
                  <a:schemeClr val="bg1"/>
                </a:solidFill>
              </a:rPr>
              <a:t>– Developers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Product Managers – Product Owners – Team Leads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Business Leads - 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5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3C8FA3-FBB4-4C88-87E9-DC3E8A540B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8" y="351343"/>
            <a:ext cx="8803861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The Digital Dojo Experience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92695D-290C-46CD-9A5F-421A804F7935}"/>
              </a:ext>
            </a:extLst>
          </p:cNvPr>
          <p:cNvSpPr/>
          <p:nvPr/>
        </p:nvSpPr>
        <p:spPr>
          <a:xfrm>
            <a:off x="79135" y="2140219"/>
            <a:ext cx="2926080" cy="3346181"/>
          </a:xfrm>
          <a:prstGeom prst="roundRect">
            <a:avLst/>
          </a:prstGeom>
          <a:solidFill>
            <a:srgbClr val="B470D6">
              <a:alpha val="17000"/>
            </a:srgbClr>
          </a:solidFill>
          <a:ln>
            <a:solidFill>
              <a:srgbClr val="B47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49C0D-D4C8-4F8B-9E83-36282FED0FDA}"/>
              </a:ext>
            </a:extLst>
          </p:cNvPr>
          <p:cNvSpPr txBox="1"/>
          <p:nvPr/>
        </p:nvSpPr>
        <p:spPr>
          <a:xfrm>
            <a:off x="642117" y="4637611"/>
            <a:ext cx="180011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spc="0" normalizeH="0" baseline="0" dirty="0">
                <a:ln>
                  <a:noFill/>
                </a:ln>
                <a:solidFill>
                  <a:srgbClr val="B470D6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DISCOVERY</a:t>
            </a:r>
            <a:endParaRPr kumimoji="0" lang="en-US" sz="2800" b="1" i="0" u="sng" strike="noStrike" cap="none" spc="0" normalizeH="0" baseline="0" dirty="0">
              <a:ln>
                <a:noFill/>
              </a:ln>
              <a:solidFill>
                <a:srgbClr val="B470D6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C70B97-02E3-4EE8-8F1E-C057FD7454C8}"/>
              </a:ext>
            </a:extLst>
          </p:cNvPr>
          <p:cNvGrpSpPr/>
          <p:nvPr/>
        </p:nvGrpSpPr>
        <p:grpSpPr>
          <a:xfrm>
            <a:off x="453971" y="2304609"/>
            <a:ext cx="2176408" cy="2176408"/>
            <a:chOff x="582575" y="1586152"/>
            <a:chExt cx="2176408" cy="217640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80FD1E-949E-4C5D-A0BA-2DBFFE9E39B7}"/>
                </a:ext>
              </a:extLst>
            </p:cNvPr>
            <p:cNvSpPr/>
            <p:nvPr/>
          </p:nvSpPr>
          <p:spPr>
            <a:xfrm>
              <a:off x="582575" y="1586152"/>
              <a:ext cx="2176408" cy="2176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470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DF90310-94E7-44BB-ACAF-0C049686B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51322" y="1948014"/>
              <a:ext cx="1438915" cy="1452685"/>
            </a:xfrm>
            <a:prstGeom prst="rect">
              <a:avLst/>
            </a:prstGeom>
          </p:spPr>
        </p:pic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B98FD63-2B96-449C-9ACE-EBCD9F456C7B}"/>
              </a:ext>
            </a:extLst>
          </p:cNvPr>
          <p:cNvSpPr/>
          <p:nvPr/>
        </p:nvSpPr>
        <p:spPr>
          <a:xfrm>
            <a:off x="3115271" y="2133531"/>
            <a:ext cx="2926080" cy="3352869"/>
          </a:xfrm>
          <a:prstGeom prst="roundRect">
            <a:avLst/>
          </a:prstGeom>
          <a:solidFill>
            <a:srgbClr val="52BAAD">
              <a:alpha val="17000"/>
            </a:srgbClr>
          </a:solidFill>
          <a:ln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1452E-9AE4-4B46-8E10-1D42621C91BA}"/>
              </a:ext>
            </a:extLst>
          </p:cNvPr>
          <p:cNvSpPr txBox="1"/>
          <p:nvPr/>
        </p:nvSpPr>
        <p:spPr>
          <a:xfrm>
            <a:off x="3490107" y="4637611"/>
            <a:ext cx="21764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spc="0" normalizeH="0" baseline="0" dirty="0">
                <a:ln>
                  <a:noFill/>
                </a:ln>
                <a:solidFill>
                  <a:srgbClr val="52BAA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PREPARATION</a:t>
            </a:r>
            <a:endParaRPr kumimoji="0" lang="en-US" sz="2800" b="1" i="0" u="sng" strike="noStrike" cap="none" spc="0" normalizeH="0" baseline="0" dirty="0">
              <a:ln>
                <a:noFill/>
              </a:ln>
              <a:solidFill>
                <a:srgbClr val="52BAAD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24CA27-D003-4F5B-A2E8-0E7DCBCE7637}"/>
              </a:ext>
            </a:extLst>
          </p:cNvPr>
          <p:cNvGrpSpPr/>
          <p:nvPr/>
        </p:nvGrpSpPr>
        <p:grpSpPr>
          <a:xfrm>
            <a:off x="3490107" y="2304609"/>
            <a:ext cx="2176408" cy="2176408"/>
            <a:chOff x="3558048" y="1586152"/>
            <a:chExt cx="2176408" cy="217640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44347DF-488F-4341-9C79-6F3E58045F8E}"/>
                </a:ext>
              </a:extLst>
            </p:cNvPr>
            <p:cNvSpPr/>
            <p:nvPr/>
          </p:nvSpPr>
          <p:spPr>
            <a:xfrm>
              <a:off x="3558048" y="1586152"/>
              <a:ext cx="2176408" cy="2176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2BA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705B8A9A-096B-474A-A319-7C6678A81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852350" y="2002483"/>
              <a:ext cx="1779436" cy="1316520"/>
            </a:xfrm>
            <a:prstGeom prst="rect">
              <a:avLst/>
            </a:prstGeom>
          </p:spPr>
        </p:pic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5E07024-0E43-4600-A734-127709B072B2}"/>
              </a:ext>
            </a:extLst>
          </p:cNvPr>
          <p:cNvSpPr/>
          <p:nvPr/>
        </p:nvSpPr>
        <p:spPr>
          <a:xfrm>
            <a:off x="9187543" y="2133531"/>
            <a:ext cx="2926080" cy="3352869"/>
          </a:xfrm>
          <a:prstGeom prst="roundRect">
            <a:avLst/>
          </a:prstGeom>
          <a:solidFill>
            <a:srgbClr val="6C74B6">
              <a:alpha val="17000"/>
            </a:srgbClr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CDD6A-D4F4-44DC-943F-78B66B3AA933}"/>
              </a:ext>
            </a:extLst>
          </p:cNvPr>
          <p:cNvSpPr txBox="1"/>
          <p:nvPr/>
        </p:nvSpPr>
        <p:spPr>
          <a:xfrm>
            <a:off x="9750525" y="4637611"/>
            <a:ext cx="180011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spc="0" normalizeH="0" baseline="0" dirty="0">
                <a:ln>
                  <a:noFill/>
                </a:ln>
                <a:solidFill>
                  <a:srgbClr val="6C74B6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CLOSEOUT</a:t>
            </a:r>
            <a:endParaRPr kumimoji="0" lang="en-US" sz="2800" b="1" i="0" u="sng" strike="noStrike" cap="none" spc="0" normalizeH="0" baseline="0" dirty="0">
              <a:ln>
                <a:noFill/>
              </a:ln>
              <a:solidFill>
                <a:srgbClr val="6C74B6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6CFA60-9C7A-4245-9631-EC734031B02D}"/>
              </a:ext>
            </a:extLst>
          </p:cNvPr>
          <p:cNvGrpSpPr/>
          <p:nvPr/>
        </p:nvGrpSpPr>
        <p:grpSpPr>
          <a:xfrm>
            <a:off x="9562379" y="2304609"/>
            <a:ext cx="2176408" cy="2176408"/>
            <a:chOff x="9328554" y="1586152"/>
            <a:chExt cx="2176408" cy="217640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F7ADCD-88A8-433D-923E-941F86B2B9BC}"/>
                </a:ext>
              </a:extLst>
            </p:cNvPr>
            <p:cNvSpPr/>
            <p:nvPr/>
          </p:nvSpPr>
          <p:spPr>
            <a:xfrm>
              <a:off x="9328554" y="1586152"/>
              <a:ext cx="2176408" cy="2176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D2E06B7-C9AF-4D7A-8E22-FF9E94079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554652" y="2138602"/>
              <a:ext cx="1724213" cy="1164404"/>
            </a:xfrm>
            <a:prstGeom prst="rect">
              <a:avLst/>
            </a:prstGeom>
          </p:spPr>
        </p:pic>
      </p:grp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FC69B-A8F3-4C05-97C0-9003732370D6}"/>
              </a:ext>
            </a:extLst>
          </p:cNvPr>
          <p:cNvSpPr/>
          <p:nvPr/>
        </p:nvSpPr>
        <p:spPr>
          <a:xfrm>
            <a:off x="2798641" y="4164338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EFDA5AE-734D-4FB1-B244-87DFAB8BC9D5}"/>
              </a:ext>
            </a:extLst>
          </p:cNvPr>
          <p:cNvSpPr/>
          <p:nvPr/>
        </p:nvSpPr>
        <p:spPr>
          <a:xfrm>
            <a:off x="6151093" y="2133531"/>
            <a:ext cx="2926080" cy="3352869"/>
          </a:xfrm>
          <a:prstGeom prst="roundRect">
            <a:avLst/>
          </a:prstGeom>
          <a:solidFill>
            <a:srgbClr val="EF6AAF">
              <a:alpha val="17000"/>
            </a:srgbClr>
          </a:solidFill>
          <a:ln>
            <a:solidFill>
              <a:srgbClr val="EF6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BC1FB-9E8F-4211-939A-D9F9BCF60457}"/>
              </a:ext>
            </a:extLst>
          </p:cNvPr>
          <p:cNvSpPr txBox="1"/>
          <p:nvPr/>
        </p:nvSpPr>
        <p:spPr>
          <a:xfrm>
            <a:off x="6196803" y="4648325"/>
            <a:ext cx="283466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u="sng" dirty="0">
                <a:solidFill>
                  <a:srgbClr val="EE68AD"/>
                </a:solidFill>
                <a:sym typeface="Calibri"/>
              </a:rPr>
              <a:t>PRACTICE</a:t>
            </a:r>
            <a:endParaRPr kumimoji="0" lang="en-US" sz="2400" b="1" i="0" u="sng" strike="noStrike" cap="none" spc="0" normalizeH="0" baseline="0" dirty="0">
              <a:ln>
                <a:noFill/>
              </a:ln>
              <a:solidFill>
                <a:srgbClr val="EE68AD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ACE8F0-B9A2-42DA-AC22-9BE8239B3953}"/>
              </a:ext>
            </a:extLst>
          </p:cNvPr>
          <p:cNvGrpSpPr/>
          <p:nvPr/>
        </p:nvGrpSpPr>
        <p:grpSpPr>
          <a:xfrm>
            <a:off x="6525929" y="2304609"/>
            <a:ext cx="2176408" cy="2176408"/>
            <a:chOff x="6425571" y="1586152"/>
            <a:chExt cx="2176408" cy="217640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FDAD44B-4D8C-4C80-BD82-AC075FF109CA}"/>
                </a:ext>
              </a:extLst>
            </p:cNvPr>
            <p:cNvSpPr/>
            <p:nvPr/>
          </p:nvSpPr>
          <p:spPr>
            <a:xfrm>
              <a:off x="6425571" y="1586152"/>
              <a:ext cx="2176408" cy="2176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E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48E7363-08B4-49C4-9CA4-4829FC54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774773" y="1857649"/>
              <a:ext cx="1466745" cy="1543050"/>
            </a:xfrm>
            <a:prstGeom prst="rect">
              <a:avLst/>
            </a:prstGeom>
          </p:spPr>
        </p:pic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4A155F3E-751F-4259-BA49-00BB985CD849}"/>
              </a:ext>
            </a:extLst>
          </p:cNvPr>
          <p:cNvSpPr/>
          <p:nvPr/>
        </p:nvSpPr>
        <p:spPr>
          <a:xfrm>
            <a:off x="5833261" y="4219408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198F64B3-2313-40EF-B02D-BADDC7B4FF11}"/>
              </a:ext>
            </a:extLst>
          </p:cNvPr>
          <p:cNvSpPr/>
          <p:nvPr/>
        </p:nvSpPr>
        <p:spPr>
          <a:xfrm>
            <a:off x="8850967" y="4167368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6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3C8FA3-FBB4-4C88-87E9-DC3E8A540B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8" y="351343"/>
            <a:ext cx="11673583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The Digital Dojo Experience - Discovery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92695D-290C-46CD-9A5F-421A804F7935}"/>
              </a:ext>
            </a:extLst>
          </p:cNvPr>
          <p:cNvSpPr/>
          <p:nvPr/>
        </p:nvSpPr>
        <p:spPr>
          <a:xfrm>
            <a:off x="75896" y="1421762"/>
            <a:ext cx="12041342" cy="5188588"/>
          </a:xfrm>
          <a:prstGeom prst="roundRect">
            <a:avLst/>
          </a:prstGeom>
          <a:solidFill>
            <a:srgbClr val="B470D6">
              <a:alpha val="17000"/>
            </a:srgbClr>
          </a:solidFill>
          <a:ln>
            <a:solidFill>
              <a:srgbClr val="B47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hangingPunct="0">
              <a:spcAft>
                <a:spcPts val="600"/>
              </a:spcAft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sym typeface="Calibri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C70B97-02E3-4EE8-8F1E-C057FD7454C8}"/>
              </a:ext>
            </a:extLst>
          </p:cNvPr>
          <p:cNvGrpSpPr/>
          <p:nvPr/>
        </p:nvGrpSpPr>
        <p:grpSpPr>
          <a:xfrm>
            <a:off x="74762" y="1252592"/>
            <a:ext cx="2176408" cy="2176408"/>
            <a:chOff x="582575" y="1586152"/>
            <a:chExt cx="2176408" cy="217640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80FD1E-949E-4C5D-A0BA-2DBFFE9E39B7}"/>
                </a:ext>
              </a:extLst>
            </p:cNvPr>
            <p:cNvSpPr/>
            <p:nvPr/>
          </p:nvSpPr>
          <p:spPr>
            <a:xfrm>
              <a:off x="582575" y="1586152"/>
              <a:ext cx="2176408" cy="2176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470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DF90310-94E7-44BB-ACAF-0C049686B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51322" y="1948014"/>
              <a:ext cx="1438915" cy="145268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F083A8-3CC0-49BC-926C-A73819D9E57B}"/>
              </a:ext>
            </a:extLst>
          </p:cNvPr>
          <p:cNvSpPr txBox="1"/>
          <p:nvPr/>
        </p:nvSpPr>
        <p:spPr>
          <a:xfrm>
            <a:off x="8040776" y="5669481"/>
            <a:ext cx="3582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457200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sym typeface="Calibri"/>
              </a:rPr>
              <a:t>Maturity Assessment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Calibri"/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4904" y="1868557"/>
            <a:ext cx="8772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Objective</a:t>
            </a:r>
            <a:r>
              <a:rPr lang="en-CA" sz="2800" dirty="0" smtClean="0"/>
              <a:t>: Determine if the client/problem is a good fit for the dojo</a:t>
            </a:r>
            <a:endParaRPr lang="en-CA" sz="2800" dirty="0"/>
          </a:p>
        </p:txBody>
      </p:sp>
      <p:sp>
        <p:nvSpPr>
          <p:cNvPr id="3" name="Rectangle 2"/>
          <p:cNvSpPr/>
          <p:nvPr/>
        </p:nvSpPr>
        <p:spPr>
          <a:xfrm>
            <a:off x="1162966" y="5669482"/>
            <a:ext cx="261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hangingPunct="0"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Calibri"/>
              </a:rPr>
              <a:t>Verify prerequisites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4215" y="5678906"/>
            <a:ext cx="2859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hangingPunct="0"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Calibri"/>
              </a:rPr>
              <a:t>Understand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Calibri"/>
              </a:rPr>
              <a:t>our goals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3C8FA3-FBB4-4C88-87E9-DC3E8A540B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8" y="351343"/>
            <a:ext cx="11673583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The Digital Dojo Experience - Preparation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92695D-290C-46CD-9A5F-421A804F7935}"/>
              </a:ext>
            </a:extLst>
          </p:cNvPr>
          <p:cNvSpPr/>
          <p:nvPr/>
        </p:nvSpPr>
        <p:spPr>
          <a:xfrm>
            <a:off x="75896" y="1421762"/>
            <a:ext cx="12041342" cy="5188588"/>
          </a:xfrm>
          <a:prstGeom prst="roundRect">
            <a:avLst/>
          </a:prstGeom>
          <a:solidFill>
            <a:srgbClr val="52BAAD">
              <a:alpha val="17000"/>
            </a:srgbClr>
          </a:solidFill>
          <a:ln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C6F912-AF54-4C03-B074-073F0CCBEEBB}"/>
              </a:ext>
            </a:extLst>
          </p:cNvPr>
          <p:cNvGrpSpPr/>
          <p:nvPr/>
        </p:nvGrpSpPr>
        <p:grpSpPr>
          <a:xfrm>
            <a:off x="74762" y="1252592"/>
            <a:ext cx="2176408" cy="2176408"/>
            <a:chOff x="3558048" y="1586152"/>
            <a:chExt cx="2176408" cy="21764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AE3F7E-18CA-4B36-AEA9-8DCE2081D6B5}"/>
                </a:ext>
              </a:extLst>
            </p:cNvPr>
            <p:cNvSpPr/>
            <p:nvPr/>
          </p:nvSpPr>
          <p:spPr>
            <a:xfrm>
              <a:off x="3558048" y="1586152"/>
              <a:ext cx="2176408" cy="2176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2BA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69415FE-151A-41A9-8AF9-14436B004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852350" y="2002483"/>
              <a:ext cx="1779436" cy="131652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ED31BC6-E7F3-466A-A251-109F7B65F171}"/>
              </a:ext>
            </a:extLst>
          </p:cNvPr>
          <p:cNvSpPr txBox="1"/>
          <p:nvPr/>
        </p:nvSpPr>
        <p:spPr>
          <a:xfrm>
            <a:off x="8231987" y="5589404"/>
            <a:ext cx="2847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457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Pre-Dojo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64904" y="1868557"/>
            <a:ext cx="8772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Objective</a:t>
            </a:r>
            <a:r>
              <a:rPr lang="en-CA" sz="2800" dirty="0" smtClean="0"/>
              <a:t>: Get everyone ready to run on Day 1 of the Dojo experience</a:t>
            </a:r>
            <a:endParaRPr lang="en-CA" sz="2800" dirty="0"/>
          </a:p>
        </p:txBody>
      </p:sp>
      <p:sp>
        <p:nvSpPr>
          <p:cNvPr id="2" name="Rectangle 1"/>
          <p:cNvSpPr/>
          <p:nvPr/>
        </p:nvSpPr>
        <p:spPr>
          <a:xfrm>
            <a:off x="968661" y="5589404"/>
            <a:ext cx="2992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hangingPunct="0"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Calibri"/>
              </a:rPr>
              <a:t>Assemble the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481477" y="5589404"/>
            <a:ext cx="3230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hangingPunct="0"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Solidify the objective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19150</TotalTime>
  <Words>682</Words>
  <Application>Microsoft Office PowerPoint</Application>
  <PresentationFormat>Widescreen</PresentationFormat>
  <Paragraphs>114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Monaco</vt:lpstr>
      <vt:lpstr>Office Theme</vt:lpstr>
      <vt:lpstr>DIGITAL DOJO</vt:lpstr>
      <vt:lpstr>Change is hard</vt:lpstr>
      <vt:lpstr>We want to help</vt:lpstr>
      <vt:lpstr>What a Dojo isn’t vs. What a Dojo is</vt:lpstr>
      <vt:lpstr>Why our Dojo?</vt:lpstr>
      <vt:lpstr>Who should consider the Dojo for their team?</vt:lpstr>
      <vt:lpstr>The Digital Dojo Experience</vt:lpstr>
      <vt:lpstr>The Digital Dojo Experience - Discovery</vt:lpstr>
      <vt:lpstr>The Digital Dojo Experience - Preparation</vt:lpstr>
      <vt:lpstr>The Digital Dojo Experience - Practice</vt:lpstr>
      <vt:lpstr>The Digital Dojo Experience - Closeout</vt:lpstr>
      <vt:lpstr>The bigger, GC wide vision</vt:lpstr>
      <vt:lpstr>Related Initiatives within ESDC</vt:lpstr>
      <vt:lpstr>Where we are now</vt:lpstr>
      <vt:lpstr>Get in touch, please!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 J.</dc:creator>
  <cp:lastModifiedBy>Brittany Hurley</cp:lastModifiedBy>
  <cp:revision>122</cp:revision>
  <dcterms:created xsi:type="dcterms:W3CDTF">2021-02-12T17:29:57Z</dcterms:created>
  <dcterms:modified xsi:type="dcterms:W3CDTF">2021-04-12T12:17:24Z</dcterms:modified>
</cp:coreProperties>
</file>