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322" r:id="rId4"/>
    <p:sldId id="323" r:id="rId5"/>
    <p:sldId id="325" r:id="rId6"/>
    <p:sldId id="327" r:id="rId7"/>
    <p:sldId id="326" r:id="rId8"/>
    <p:sldId id="27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Joseph" initials="AJ" lastIdx="1" clrIdx="0">
    <p:extLst>
      <p:ext uri="{19B8F6BF-5375-455C-9EA6-DF929625EA0E}">
        <p15:presenceInfo xmlns:p15="http://schemas.microsoft.com/office/powerpoint/2012/main" userId="S::alan.joseph@ucalgary.ca::c0f7d528-062f-4556-8910-ab6e65ffa5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77"/>
    <a:srgbClr val="86C413"/>
    <a:srgbClr val="7E36B4"/>
    <a:srgbClr val="EAB200"/>
    <a:srgbClr val="CC0099"/>
    <a:srgbClr val="EA2728"/>
    <a:srgbClr val="009999"/>
    <a:srgbClr val="00525E"/>
    <a:srgbClr val="00CC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8" autoAdjust="0"/>
    <p:restoredTop sz="95828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F7D4-9FD5-4707-B54A-59CB23B3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CB542-651E-4A40-9C26-98EFBAAE8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B7E9-3557-4D49-AC96-501E0B8A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9CD4-EB03-4E91-8DA9-5FEE8919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51BD-3D79-4E4D-BD9B-BB46A4A5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652C-4355-422A-AC6E-27218307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BCAEB-24E6-4FBC-BF7C-F51FC76E6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C673-8934-4612-A3E6-798D2B7C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62FF-8F55-4B2B-92EB-63460B6E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FDF8C-7B35-4467-AE05-6FDB5E8A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95430-F012-4759-B0EE-073AA5550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8910-DA91-4CAC-9B30-7E2F4CCC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FE77-61ED-41EE-97A0-8606948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BC06-1510-45DE-BD5F-01D82B9E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4AAB-D055-4F73-B012-3145E6FD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5BD0-F7EB-46E5-B032-456B13DB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1D73-EB74-4A1A-B7A9-18A4A9E3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F4E0-C0C6-4073-A5D7-80626EF3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402A-B4AA-4AC0-871B-B2D9C0CC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814D-BB1C-403E-83FB-C67EEC5E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1C72-FED1-478D-ABBF-B2BEDF6A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53A4-C8D5-4C87-8C8C-0B59A22A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EE0E-AA13-4D32-874A-464EBF04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D222-0219-4DAB-87B4-E15B0672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04F9-68F7-46A9-ACC5-0B9DEE55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6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95E1-72E4-4B3A-8E2F-EE6A326F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7188-3515-4207-86FB-76466D33B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06FD6-3168-436B-9170-AAEB6BA4F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77D4-8224-4AE3-8256-91AEB00D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39FFA-C6CE-4512-8617-F37375A2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E75F7-C6A1-4C13-9AC3-75EDA64A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E875-EC1A-4F07-8006-E214DB64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AE366-5C28-456A-B6BB-E2B2AE6A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16FD9-E802-4A99-8510-CDAE6E027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C3937-A985-4D2B-851C-E5C9C8FD5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8DC9-A102-47CE-BA85-BB7A0A63D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3FE5F-64B9-4738-BB30-522D555B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35D85-3E59-4578-BC5F-466EF503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D6759-9EC5-479D-BCFA-65D700E1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4036-09D2-4728-9C64-3CE24D9C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47F58-D4D7-4B7A-BC1C-4761C4F3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3FB0C-8483-4F3A-8737-770DFB7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8ABFD-CF09-4073-A941-A02965CB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7891F-8B89-4B5E-9F11-86CACFF1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03B6-1B8B-413B-98EA-812EF166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06583-EF6B-4653-99F5-73F0D642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91C-D797-4909-8A1A-FDA8BF01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94DB-3231-4884-B690-72EE7B96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2BD29-2C43-4A88-829C-B3173A10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88263-7041-4743-A860-ED2C1036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2ED00-F70C-4938-94A4-68625790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F075-6E25-4761-A433-9107864D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D440-4898-46E8-9C3B-A0EAF7C6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79F12-F343-414C-A034-394C03DD4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8F8F-95DB-4FCE-81BD-B4764CA5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CA82D-9C5F-473B-BAB1-A7B9423D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9FDD2-5F4B-48F5-A68C-56D9D248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8311-AF8B-45A6-A2DD-48513941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90C4B-3035-40CF-9F1A-E29DEC16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B09D-6DB1-461C-BEF5-F6ECC53A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458A-74A4-4C43-B158-0B9CCFD33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D086-BD23-447D-9436-680291F27E7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8635-50C5-4884-8918-F2CB9F527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9A01-20A2-4F68-8D57-FF4E7344C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8B9A-BC0A-426F-9FD0-E31804C0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E1C044C-7F88-411F-8EA7-693080AA5E69}"/>
              </a:ext>
            </a:extLst>
          </p:cNvPr>
          <p:cNvSpPr/>
          <p:nvPr/>
        </p:nvSpPr>
        <p:spPr>
          <a:xfrm>
            <a:off x="849272" y="1190663"/>
            <a:ext cx="4391025" cy="44291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161151-1FC0-4985-B493-ACC495BDD959}"/>
              </a:ext>
            </a:extLst>
          </p:cNvPr>
          <p:cNvSpPr/>
          <p:nvPr/>
        </p:nvSpPr>
        <p:spPr>
          <a:xfrm>
            <a:off x="849273" y="1064326"/>
            <a:ext cx="4391025" cy="44291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F1049-F149-42D2-B529-0BE61341F4B2}"/>
              </a:ext>
            </a:extLst>
          </p:cNvPr>
          <p:cNvSpPr txBox="1"/>
          <p:nvPr/>
        </p:nvSpPr>
        <p:spPr>
          <a:xfrm flipH="1">
            <a:off x="7551556" y="3745647"/>
            <a:ext cx="2768099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Aaron Joseph</a:t>
            </a:r>
          </a:p>
          <a:p>
            <a:pPr marL="342892" indent="-342892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Do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Trong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Anh</a:t>
            </a:r>
          </a:p>
          <a:p>
            <a:pPr marL="342892" indent="-342892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Alan Joseph</a:t>
            </a:r>
          </a:p>
          <a:p>
            <a:pPr marL="342892" indent="-342892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Bright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Anorchie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09D5B-E583-4755-B9B7-8DEB3D1B8F7B}"/>
              </a:ext>
            </a:extLst>
          </p:cNvPr>
          <p:cNvSpPr txBox="1"/>
          <p:nvPr/>
        </p:nvSpPr>
        <p:spPr>
          <a:xfrm flipH="1">
            <a:off x="1308022" y="2105140"/>
            <a:ext cx="36880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6C413"/>
                </a:solidFill>
                <a:latin typeface="Bahnschrift" panose="020B0502040204020203" pitchFamily="34" charset="0"/>
              </a:rPr>
              <a:t>ENEL 645 PROJECT</a:t>
            </a:r>
          </a:p>
          <a:p>
            <a:endParaRPr lang="en-US" sz="400" b="1" dirty="0">
              <a:solidFill>
                <a:srgbClr val="86C413"/>
              </a:solidFill>
              <a:latin typeface="Bahnschrift" panose="020B0502040204020203" pitchFamily="34" charset="0"/>
            </a:endParaRPr>
          </a:p>
          <a:p>
            <a:r>
              <a:rPr lang="en-US" sz="4800" b="1" dirty="0">
                <a:solidFill>
                  <a:srgbClr val="00525E"/>
                </a:solidFill>
                <a:latin typeface="Bahnschrift" panose="020B0502040204020203" pitchFamily="34" charset="0"/>
              </a:rPr>
              <a:t>Midterm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78E69-4B0A-46E9-9A39-2174412F4D5B}"/>
              </a:ext>
            </a:extLst>
          </p:cNvPr>
          <p:cNvSpPr txBox="1"/>
          <p:nvPr/>
        </p:nvSpPr>
        <p:spPr>
          <a:xfrm flipH="1">
            <a:off x="7551557" y="2885664"/>
            <a:ext cx="3060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525E"/>
                </a:solidFill>
                <a:latin typeface="Bahnschrift" panose="020B0502040204020203" pitchFamily="34" charset="0"/>
              </a:rPr>
              <a:t>Team Members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02F71-093B-4E57-9330-55D239424C93}"/>
              </a:ext>
            </a:extLst>
          </p:cNvPr>
          <p:cNvCxnSpPr/>
          <p:nvPr/>
        </p:nvCxnSpPr>
        <p:spPr>
          <a:xfrm>
            <a:off x="1430636" y="4123644"/>
            <a:ext cx="731520" cy="0"/>
          </a:xfrm>
          <a:prstGeom prst="line">
            <a:avLst/>
          </a:prstGeom>
          <a:ln w="57150">
            <a:solidFill>
              <a:srgbClr val="86C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7F37B0-06F0-46CE-92DB-AFA901CAD3BE}"/>
              </a:ext>
            </a:extLst>
          </p:cNvPr>
          <p:cNvCxnSpPr/>
          <p:nvPr/>
        </p:nvCxnSpPr>
        <p:spPr>
          <a:xfrm>
            <a:off x="7641211" y="3572537"/>
            <a:ext cx="548640" cy="0"/>
          </a:xfrm>
          <a:prstGeom prst="line">
            <a:avLst/>
          </a:prstGeom>
          <a:ln w="38100">
            <a:solidFill>
              <a:srgbClr val="86C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4A220-5B60-4AB2-B6D3-055860815C2F}"/>
              </a:ext>
            </a:extLst>
          </p:cNvPr>
          <p:cNvSpPr/>
          <p:nvPr/>
        </p:nvSpPr>
        <p:spPr>
          <a:xfrm>
            <a:off x="1430636" y="4350046"/>
            <a:ext cx="3120153" cy="796372"/>
          </a:xfrm>
          <a:prstGeom prst="rect">
            <a:avLst/>
          </a:prstGeom>
          <a:gradFill>
            <a:gsLst>
              <a:gs pos="0">
                <a:srgbClr val="C00000"/>
              </a:gs>
              <a:gs pos="64000">
                <a:srgbClr val="FF0000"/>
              </a:gs>
              <a:gs pos="0">
                <a:srgbClr val="FFC000"/>
              </a:gs>
              <a:gs pos="100000">
                <a:srgbClr val="C00000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March 16,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91FF9-480B-4F36-A6E6-EE9754D3059B}"/>
              </a:ext>
            </a:extLst>
          </p:cNvPr>
          <p:cNvSpPr txBox="1"/>
          <p:nvPr/>
        </p:nvSpPr>
        <p:spPr>
          <a:xfrm flipH="1">
            <a:off x="7551558" y="1841983"/>
            <a:ext cx="2898728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Dr. Roberto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A902A-9CC9-4E3F-AC49-80567BDC98E5}"/>
              </a:ext>
            </a:extLst>
          </p:cNvPr>
          <p:cNvSpPr txBox="1"/>
          <p:nvPr/>
        </p:nvSpPr>
        <p:spPr>
          <a:xfrm flipH="1">
            <a:off x="7551557" y="1049988"/>
            <a:ext cx="3487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525E"/>
                </a:solidFill>
                <a:latin typeface="Bahnschrift" panose="020B0502040204020203" pitchFamily="34" charset="0"/>
              </a:rPr>
              <a:t>Academic Advisor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DE3DA-6C03-4337-8C37-FDD71706F838}"/>
              </a:ext>
            </a:extLst>
          </p:cNvPr>
          <p:cNvCxnSpPr/>
          <p:nvPr/>
        </p:nvCxnSpPr>
        <p:spPr>
          <a:xfrm>
            <a:off x="7641212" y="1719443"/>
            <a:ext cx="548640" cy="0"/>
          </a:xfrm>
          <a:prstGeom prst="line">
            <a:avLst/>
          </a:prstGeom>
          <a:ln w="38100">
            <a:solidFill>
              <a:srgbClr val="86C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7252C1F-F436-4A7A-9DAB-7DB25B4BA578}"/>
              </a:ext>
            </a:extLst>
          </p:cNvPr>
          <p:cNvSpPr/>
          <p:nvPr/>
        </p:nvSpPr>
        <p:spPr>
          <a:xfrm>
            <a:off x="0" y="6519872"/>
            <a:ext cx="12192000" cy="338128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1034" name="Picture 10" descr="Templates - CreativeStudio , | University of Calgary">
            <a:extLst>
              <a:ext uri="{FF2B5EF4-FFF2-40B4-BE49-F238E27FC236}">
                <a16:creationId xmlns:a16="http://schemas.microsoft.com/office/drawing/2014/main" id="{E98970B9-7F65-4BF4-BDEA-7CF9605C1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2" r="11502" b="23007"/>
          <a:stretch/>
        </p:blipFill>
        <p:spPr bwMode="auto">
          <a:xfrm>
            <a:off x="2073863" y="1285720"/>
            <a:ext cx="1833697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478C973-A958-4F92-A4AE-16818B605B6B}"/>
              </a:ext>
            </a:extLst>
          </p:cNvPr>
          <p:cNvSpPr/>
          <p:nvPr/>
        </p:nvSpPr>
        <p:spPr>
          <a:xfrm>
            <a:off x="0" y="-7114"/>
            <a:ext cx="12192000" cy="338128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0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4A31BFE-6D0A-4A97-B399-8337ABA8B701}"/>
              </a:ext>
            </a:extLst>
          </p:cNvPr>
          <p:cNvSpPr/>
          <p:nvPr/>
        </p:nvSpPr>
        <p:spPr>
          <a:xfrm>
            <a:off x="6676132" y="1533524"/>
            <a:ext cx="4999077" cy="48130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09D5B-E583-4755-B9B7-8DEB3D1B8F7B}"/>
              </a:ext>
            </a:extLst>
          </p:cNvPr>
          <p:cNvSpPr txBox="1"/>
          <p:nvPr/>
        </p:nvSpPr>
        <p:spPr>
          <a:xfrm flipH="1">
            <a:off x="629327" y="-41791"/>
            <a:ext cx="11195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86C413"/>
              </a:solidFill>
              <a:latin typeface="Bahnschrift" panose="020B0502040204020203" pitchFamily="34" charset="0"/>
            </a:endParaRPr>
          </a:p>
          <a:p>
            <a:r>
              <a:rPr lang="en-US" sz="3000" b="1" dirty="0">
                <a:solidFill>
                  <a:srgbClr val="00525E"/>
                </a:solidFill>
                <a:latin typeface="Bahnschrift" panose="020B0502040204020203" pitchFamily="34" charset="0"/>
              </a:rPr>
              <a:t>Fire and Smoke Detection using Convolutional Neural Networks</a:t>
            </a:r>
          </a:p>
          <a:p>
            <a:endParaRPr lang="en-US" sz="3000" b="1" dirty="0">
              <a:solidFill>
                <a:srgbClr val="00525E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02F71-093B-4E57-9330-55D239424C93}"/>
              </a:ext>
            </a:extLst>
          </p:cNvPr>
          <p:cNvCxnSpPr/>
          <p:nvPr/>
        </p:nvCxnSpPr>
        <p:spPr>
          <a:xfrm>
            <a:off x="721337" y="1043192"/>
            <a:ext cx="548640" cy="0"/>
          </a:xfrm>
          <a:prstGeom prst="line">
            <a:avLst/>
          </a:prstGeom>
          <a:ln w="57150">
            <a:solidFill>
              <a:srgbClr val="86C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C1CB5B-8FDD-478E-92EB-96AF32DB48F8}"/>
              </a:ext>
            </a:extLst>
          </p:cNvPr>
          <p:cNvSpPr/>
          <p:nvPr/>
        </p:nvSpPr>
        <p:spPr>
          <a:xfrm>
            <a:off x="0" y="6734174"/>
            <a:ext cx="12192000" cy="123825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11DF0-2B11-4BDB-AC62-FE68D1B4443A}"/>
              </a:ext>
            </a:extLst>
          </p:cNvPr>
          <p:cNvSpPr/>
          <p:nvPr/>
        </p:nvSpPr>
        <p:spPr>
          <a:xfrm>
            <a:off x="0" y="-15559"/>
            <a:ext cx="12192000" cy="152234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9AB95-E87A-4252-813A-21CEA524A1BC}"/>
              </a:ext>
            </a:extLst>
          </p:cNvPr>
          <p:cNvSpPr/>
          <p:nvPr/>
        </p:nvSpPr>
        <p:spPr>
          <a:xfrm>
            <a:off x="706815" y="1530146"/>
            <a:ext cx="3273058" cy="542203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Challenges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2861C-E011-4591-94E4-C0E4A39DC5BE}"/>
              </a:ext>
            </a:extLst>
          </p:cNvPr>
          <p:cNvSpPr txBox="1"/>
          <p:nvPr/>
        </p:nvSpPr>
        <p:spPr>
          <a:xfrm>
            <a:off x="6525951" y="2646873"/>
            <a:ext cx="49113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092" lvl="1" indent="-342892" algn="just">
              <a:spcAft>
                <a:spcPts val="1800"/>
              </a:spcAft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Acquired from Kaggle</a:t>
            </a:r>
          </a:p>
          <a:p>
            <a:pPr marL="800092" lvl="1" indent="-342892" algn="just">
              <a:spcAft>
                <a:spcPts val="1800"/>
              </a:spcAft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3000 Images in Total</a:t>
            </a:r>
            <a:endParaRPr lang="en-US" sz="1500" dirty="0">
              <a:solidFill>
                <a:srgbClr val="86C413"/>
              </a:solidFill>
              <a:latin typeface="Bahnschrift" panose="020B0502040204020203" pitchFamily="34" charset="0"/>
            </a:endParaRPr>
          </a:p>
          <a:p>
            <a:pPr marL="800092" lvl="1" indent="-342892" algn="just">
              <a:spcAft>
                <a:spcPts val="1800"/>
              </a:spcAft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2700 – Train Images &amp; 300 – Test Images</a:t>
            </a:r>
          </a:p>
          <a:p>
            <a:pPr marL="800092" lvl="1" indent="-342892" algn="just">
              <a:spcAft>
                <a:spcPts val="1800"/>
              </a:spcAft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Train set contains 900 each of Fire, Smoke, Default images</a:t>
            </a:r>
          </a:p>
          <a:p>
            <a:pPr marL="800092" lvl="1" indent="-342892" algn="just">
              <a:spcAft>
                <a:spcPts val="1800"/>
              </a:spcAft>
              <a:buFontTx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Test set contains 100 each of Fire, Smoke, Default images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8FAF2-59B9-46D6-8952-7BA55734B146}"/>
              </a:ext>
            </a:extLst>
          </p:cNvPr>
          <p:cNvSpPr txBox="1"/>
          <p:nvPr/>
        </p:nvSpPr>
        <p:spPr>
          <a:xfrm flipH="1">
            <a:off x="669083" y="4846419"/>
            <a:ext cx="4854208" cy="168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 visual based solution using deep convolutional neural networks with high accuracy to detect smoke &amp; fire in video footage.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687CE9-C2D1-457F-AAF5-C7BC890ADCF1}"/>
              </a:ext>
            </a:extLst>
          </p:cNvPr>
          <p:cNvSpPr/>
          <p:nvPr/>
        </p:nvSpPr>
        <p:spPr>
          <a:xfrm>
            <a:off x="721337" y="4287716"/>
            <a:ext cx="3273058" cy="542203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Our Goal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4B25D-1E33-4CA7-9160-98214C0E8A6F}"/>
              </a:ext>
            </a:extLst>
          </p:cNvPr>
          <p:cNvSpPr/>
          <p:nvPr/>
        </p:nvSpPr>
        <p:spPr>
          <a:xfrm>
            <a:off x="7030774" y="1868237"/>
            <a:ext cx="2409317" cy="542203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6A4678-611C-4FAA-811E-2E9A6438B56E}"/>
              </a:ext>
            </a:extLst>
          </p:cNvPr>
          <p:cNvCxnSpPr>
            <a:cxnSpLocks/>
          </p:cNvCxnSpPr>
          <p:nvPr/>
        </p:nvCxnSpPr>
        <p:spPr>
          <a:xfrm>
            <a:off x="6676132" y="6202093"/>
            <a:ext cx="499907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726383-DDBD-4993-BCB3-939970FF97F8}"/>
              </a:ext>
            </a:extLst>
          </p:cNvPr>
          <p:cNvSpPr txBox="1"/>
          <p:nvPr/>
        </p:nvSpPr>
        <p:spPr>
          <a:xfrm>
            <a:off x="160433" y="2185931"/>
            <a:ext cx="491135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092" lvl="1" indent="-342892" algn="just">
              <a:spcAft>
                <a:spcPts val="1800"/>
              </a:spcAft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Image Variance: Color, Texture, Contrast, etc.</a:t>
            </a:r>
            <a:endParaRPr lang="en-US" sz="1500" dirty="0">
              <a:solidFill>
                <a:srgbClr val="86C413"/>
              </a:solidFill>
              <a:latin typeface="Bahnschrift" panose="020B0502040204020203" pitchFamily="34" charset="0"/>
            </a:endParaRPr>
          </a:p>
          <a:p>
            <a:pPr marL="800092" lvl="1" indent="-342892" algn="just">
              <a:spcAft>
                <a:spcPts val="1800"/>
              </a:spcAft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Limited Scope &amp; Accuracy of Physical Solutions such as sensors.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365CC-A439-41A5-A7E3-40AE3688BD6C}"/>
              </a:ext>
            </a:extLst>
          </p:cNvPr>
          <p:cNvSpPr/>
          <p:nvPr/>
        </p:nvSpPr>
        <p:spPr>
          <a:xfrm>
            <a:off x="7030773" y="1868236"/>
            <a:ext cx="2409317" cy="542203"/>
          </a:xfrm>
          <a:prstGeom prst="rect">
            <a:avLst/>
          </a:prstGeom>
          <a:gradFill>
            <a:gsLst>
              <a:gs pos="0">
                <a:srgbClr val="C00000"/>
              </a:gs>
              <a:gs pos="64000">
                <a:srgbClr val="FF0000"/>
              </a:gs>
              <a:gs pos="0">
                <a:srgbClr val="FFC000"/>
              </a:gs>
              <a:gs pos="100000">
                <a:srgbClr val="C00000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 Dataset</a:t>
            </a:r>
          </a:p>
        </p:txBody>
      </p:sp>
    </p:spTree>
    <p:extLst>
      <p:ext uri="{BB962C8B-B14F-4D97-AF65-F5344CB8AC3E}">
        <p14:creationId xmlns:p14="http://schemas.microsoft.com/office/powerpoint/2010/main" val="35070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8F0FD9-685D-4E92-98C5-52C3FA0DEB94}"/>
              </a:ext>
            </a:extLst>
          </p:cNvPr>
          <p:cNvSpPr/>
          <p:nvPr/>
        </p:nvSpPr>
        <p:spPr>
          <a:xfrm>
            <a:off x="551759" y="1571832"/>
            <a:ext cx="3688937" cy="462013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C1CB5B-8FDD-478E-92EB-96AF32DB48F8}"/>
              </a:ext>
            </a:extLst>
          </p:cNvPr>
          <p:cNvSpPr/>
          <p:nvPr/>
        </p:nvSpPr>
        <p:spPr>
          <a:xfrm>
            <a:off x="0" y="6734174"/>
            <a:ext cx="12192000" cy="123825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11DF0-2B11-4BDB-AC62-FE68D1B4443A}"/>
              </a:ext>
            </a:extLst>
          </p:cNvPr>
          <p:cNvSpPr/>
          <p:nvPr/>
        </p:nvSpPr>
        <p:spPr>
          <a:xfrm>
            <a:off x="0" y="-15559"/>
            <a:ext cx="12192000" cy="152234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9AB95-E87A-4252-813A-21CEA524A1BC}"/>
              </a:ext>
            </a:extLst>
          </p:cNvPr>
          <p:cNvSpPr/>
          <p:nvPr/>
        </p:nvSpPr>
        <p:spPr>
          <a:xfrm>
            <a:off x="717917" y="1745393"/>
            <a:ext cx="3269292" cy="542203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8FAF2-59B9-46D6-8952-7BA55734B146}"/>
              </a:ext>
            </a:extLst>
          </p:cNvPr>
          <p:cNvSpPr txBox="1"/>
          <p:nvPr/>
        </p:nvSpPr>
        <p:spPr>
          <a:xfrm flipH="1">
            <a:off x="634834" y="2368515"/>
            <a:ext cx="3840838" cy="419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Import Packages: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Numpy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matplotlib,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Tensorflow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packages, etc.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Import &amp; Read Images. Used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ImageDataGenerator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Keras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)</a:t>
            </a:r>
            <a:endParaRPr lang="en-US" dirty="0">
              <a:solidFill>
                <a:srgbClr val="86C413"/>
              </a:solidFill>
              <a:latin typeface="Bahnschrif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Model used – VGG-16 (pre-trained with weights)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Used Adam optimizer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Trained for 300 epochs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rgbClr val="86C41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FA5B47-C4E2-49F0-9145-48355875AC5F}"/>
              </a:ext>
            </a:extLst>
          </p:cNvPr>
          <p:cNvCxnSpPr>
            <a:cxnSpLocks/>
          </p:cNvCxnSpPr>
          <p:nvPr/>
        </p:nvCxnSpPr>
        <p:spPr>
          <a:xfrm>
            <a:off x="785885" y="4216752"/>
            <a:ext cx="5303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4AC5D-3FED-42E5-8A74-5FFAC9A80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596" y="1673949"/>
            <a:ext cx="6907992" cy="4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9A7558-85AB-478A-8A51-4336DB41D425}"/>
              </a:ext>
            </a:extLst>
          </p:cNvPr>
          <p:cNvSpPr txBox="1"/>
          <p:nvPr/>
        </p:nvSpPr>
        <p:spPr>
          <a:xfrm>
            <a:off x="6096000" y="5853414"/>
            <a:ext cx="5035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Representative VGG-16 model used to train our data.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B92625-0DD0-4E10-9349-46152E0584D9}"/>
              </a:ext>
            </a:extLst>
          </p:cNvPr>
          <p:cNvSpPr txBox="1"/>
          <p:nvPr/>
        </p:nvSpPr>
        <p:spPr>
          <a:xfrm flipH="1">
            <a:off x="629327" y="-41791"/>
            <a:ext cx="11195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86C413"/>
              </a:solidFill>
              <a:latin typeface="Bahnschrift" panose="020B0502040204020203" pitchFamily="34" charset="0"/>
            </a:endParaRPr>
          </a:p>
          <a:p>
            <a:r>
              <a:rPr lang="en-US" sz="3000" b="1" dirty="0">
                <a:solidFill>
                  <a:srgbClr val="00525E"/>
                </a:solidFill>
                <a:latin typeface="Bahnschrift" panose="020B0502040204020203" pitchFamily="34" charset="0"/>
              </a:rPr>
              <a:t>Fire and Smoke Detection using Convolutional Neural Networks</a:t>
            </a:r>
          </a:p>
          <a:p>
            <a:endParaRPr lang="en-US" sz="3000" b="1" dirty="0">
              <a:solidFill>
                <a:srgbClr val="00525E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AB3609-844D-4A2F-A317-FC98CAA5B1DF}"/>
              </a:ext>
            </a:extLst>
          </p:cNvPr>
          <p:cNvCxnSpPr/>
          <p:nvPr/>
        </p:nvCxnSpPr>
        <p:spPr>
          <a:xfrm>
            <a:off x="721337" y="1043192"/>
            <a:ext cx="548640" cy="0"/>
          </a:xfrm>
          <a:prstGeom prst="line">
            <a:avLst/>
          </a:prstGeom>
          <a:ln w="57150">
            <a:solidFill>
              <a:srgbClr val="86C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C1CB5B-8FDD-478E-92EB-96AF32DB48F8}"/>
              </a:ext>
            </a:extLst>
          </p:cNvPr>
          <p:cNvSpPr/>
          <p:nvPr/>
        </p:nvSpPr>
        <p:spPr>
          <a:xfrm>
            <a:off x="0" y="6734174"/>
            <a:ext cx="12192000" cy="123825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11DF0-2B11-4BDB-AC62-FE68D1B4443A}"/>
              </a:ext>
            </a:extLst>
          </p:cNvPr>
          <p:cNvSpPr/>
          <p:nvPr/>
        </p:nvSpPr>
        <p:spPr>
          <a:xfrm>
            <a:off x="0" y="-15559"/>
            <a:ext cx="12192000" cy="152234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9AB95-E87A-4252-813A-21CEA524A1BC}"/>
              </a:ext>
            </a:extLst>
          </p:cNvPr>
          <p:cNvSpPr/>
          <p:nvPr/>
        </p:nvSpPr>
        <p:spPr>
          <a:xfrm>
            <a:off x="4207415" y="314088"/>
            <a:ext cx="2989272" cy="542203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Preliminary Results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2861C-E011-4591-94E4-C0E4A39DC5BE}"/>
              </a:ext>
            </a:extLst>
          </p:cNvPr>
          <p:cNvSpPr txBox="1"/>
          <p:nvPr/>
        </p:nvSpPr>
        <p:spPr>
          <a:xfrm>
            <a:off x="-185530" y="1233901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Aft>
                <a:spcPts val="18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Two 4096 Dense layers 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ReLU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), one 1000 Dense layer 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ReLU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) and one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Softmax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layer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6E4407A-9DDB-446D-862F-45E19F861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8211"/>
            <a:ext cx="12192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7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C1CB5B-8FDD-478E-92EB-96AF32DB48F8}"/>
              </a:ext>
            </a:extLst>
          </p:cNvPr>
          <p:cNvSpPr/>
          <p:nvPr/>
        </p:nvSpPr>
        <p:spPr>
          <a:xfrm>
            <a:off x="0" y="6734174"/>
            <a:ext cx="12192000" cy="123825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11DF0-2B11-4BDB-AC62-FE68D1B4443A}"/>
              </a:ext>
            </a:extLst>
          </p:cNvPr>
          <p:cNvSpPr/>
          <p:nvPr/>
        </p:nvSpPr>
        <p:spPr>
          <a:xfrm>
            <a:off x="0" y="-15559"/>
            <a:ext cx="12192000" cy="152234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9AB95-E87A-4252-813A-21CEA524A1BC}"/>
              </a:ext>
            </a:extLst>
          </p:cNvPr>
          <p:cNvSpPr/>
          <p:nvPr/>
        </p:nvSpPr>
        <p:spPr>
          <a:xfrm>
            <a:off x="4207415" y="314088"/>
            <a:ext cx="2989272" cy="542203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Preliminary Results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2861C-E011-4591-94E4-C0E4A39DC5BE}"/>
              </a:ext>
            </a:extLst>
          </p:cNvPr>
          <p:cNvSpPr txBox="1"/>
          <p:nvPr/>
        </p:nvSpPr>
        <p:spPr>
          <a:xfrm>
            <a:off x="958060" y="1233901"/>
            <a:ext cx="10275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Aft>
                <a:spcPts val="18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One 4096 Dense layers, one 1000 Dense layer and one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Softmax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layer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9A9B96-567E-4586-B266-4BC336AA1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8211"/>
            <a:ext cx="12192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3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C1CB5B-8FDD-478E-92EB-96AF32DB48F8}"/>
              </a:ext>
            </a:extLst>
          </p:cNvPr>
          <p:cNvSpPr/>
          <p:nvPr/>
        </p:nvSpPr>
        <p:spPr>
          <a:xfrm>
            <a:off x="0" y="6734174"/>
            <a:ext cx="12192000" cy="123825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11DF0-2B11-4BDB-AC62-FE68D1B4443A}"/>
              </a:ext>
            </a:extLst>
          </p:cNvPr>
          <p:cNvSpPr/>
          <p:nvPr/>
        </p:nvSpPr>
        <p:spPr>
          <a:xfrm>
            <a:off x="0" y="-15559"/>
            <a:ext cx="12192000" cy="152234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9AB95-E87A-4252-813A-21CEA524A1BC}"/>
              </a:ext>
            </a:extLst>
          </p:cNvPr>
          <p:cNvSpPr/>
          <p:nvPr/>
        </p:nvSpPr>
        <p:spPr>
          <a:xfrm>
            <a:off x="4207415" y="314088"/>
            <a:ext cx="2989272" cy="542203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Preliminary Results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2861C-E011-4591-94E4-C0E4A39DC5BE}"/>
              </a:ext>
            </a:extLst>
          </p:cNvPr>
          <p:cNvSpPr txBox="1"/>
          <p:nvPr/>
        </p:nvSpPr>
        <p:spPr>
          <a:xfrm>
            <a:off x="564111" y="1257762"/>
            <a:ext cx="10275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Aft>
                <a:spcPts val="18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One 1000 Dense layer and one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Softmax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layer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A9901B-B7A9-4C56-A52A-B4E47CAB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8211"/>
            <a:ext cx="12192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84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C1CB5B-8FDD-478E-92EB-96AF32DB48F8}"/>
              </a:ext>
            </a:extLst>
          </p:cNvPr>
          <p:cNvSpPr/>
          <p:nvPr/>
        </p:nvSpPr>
        <p:spPr>
          <a:xfrm>
            <a:off x="0" y="6734174"/>
            <a:ext cx="12192000" cy="123825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11DF0-2B11-4BDB-AC62-FE68D1B4443A}"/>
              </a:ext>
            </a:extLst>
          </p:cNvPr>
          <p:cNvSpPr/>
          <p:nvPr/>
        </p:nvSpPr>
        <p:spPr>
          <a:xfrm>
            <a:off x="0" y="-15559"/>
            <a:ext cx="12192000" cy="152234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9AB95-E87A-4252-813A-21CEA524A1BC}"/>
              </a:ext>
            </a:extLst>
          </p:cNvPr>
          <p:cNvSpPr/>
          <p:nvPr/>
        </p:nvSpPr>
        <p:spPr>
          <a:xfrm>
            <a:off x="4207415" y="314088"/>
            <a:ext cx="2989272" cy="542203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Preliminary Results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2861C-E011-4591-94E4-C0E4A39DC5BE}"/>
              </a:ext>
            </a:extLst>
          </p:cNvPr>
          <p:cNvSpPr txBox="1"/>
          <p:nvPr/>
        </p:nvSpPr>
        <p:spPr>
          <a:xfrm>
            <a:off x="564111" y="1301418"/>
            <a:ext cx="10275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Aft>
                <a:spcPts val="18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Only the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Softmax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layer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61954B-DD31-4753-BBC8-6A67E44C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8211"/>
            <a:ext cx="12192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1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C1CB5B-8FDD-478E-92EB-96AF32DB48F8}"/>
              </a:ext>
            </a:extLst>
          </p:cNvPr>
          <p:cNvSpPr/>
          <p:nvPr/>
        </p:nvSpPr>
        <p:spPr>
          <a:xfrm>
            <a:off x="0" y="6734174"/>
            <a:ext cx="12192000" cy="123825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11DF0-2B11-4BDB-AC62-FE68D1B4443A}"/>
              </a:ext>
            </a:extLst>
          </p:cNvPr>
          <p:cNvSpPr/>
          <p:nvPr/>
        </p:nvSpPr>
        <p:spPr>
          <a:xfrm>
            <a:off x="0" y="-15559"/>
            <a:ext cx="12192000" cy="152234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9AB95-E87A-4252-813A-21CEA524A1BC}"/>
              </a:ext>
            </a:extLst>
          </p:cNvPr>
          <p:cNvSpPr/>
          <p:nvPr/>
        </p:nvSpPr>
        <p:spPr>
          <a:xfrm>
            <a:off x="721337" y="1816122"/>
            <a:ext cx="2992692" cy="542203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Future Steps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2861C-E011-4591-94E4-C0E4A39DC5BE}"/>
              </a:ext>
            </a:extLst>
          </p:cNvPr>
          <p:cNvSpPr txBox="1"/>
          <p:nvPr/>
        </p:nvSpPr>
        <p:spPr>
          <a:xfrm>
            <a:off x="263275" y="2704865"/>
            <a:ext cx="77277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Acquiring more data to further expand and train our model. </a:t>
            </a:r>
          </a:p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Further rescaling and transformation of our dataset </a:t>
            </a:r>
          </a:p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Using U-net model against noisy data, etc. </a:t>
            </a:r>
          </a:p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Experiment with exceptionally large and exceedingly small learning rates or try out a learning rate that decreases over epochs. </a:t>
            </a:r>
          </a:p>
          <a:p>
            <a:pPr marL="800100" lvl="1" indent="-3429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Experiment with different activation functions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59433-1969-4492-94CB-98D088B805B6}"/>
              </a:ext>
            </a:extLst>
          </p:cNvPr>
          <p:cNvSpPr txBox="1"/>
          <p:nvPr/>
        </p:nvSpPr>
        <p:spPr>
          <a:xfrm flipH="1">
            <a:off x="629327" y="-41791"/>
            <a:ext cx="11195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86C413"/>
              </a:solidFill>
              <a:latin typeface="Bahnschrift" panose="020B0502040204020203" pitchFamily="34" charset="0"/>
            </a:endParaRPr>
          </a:p>
          <a:p>
            <a:r>
              <a:rPr lang="en-US" sz="3000" b="1" dirty="0">
                <a:solidFill>
                  <a:srgbClr val="00525E"/>
                </a:solidFill>
                <a:latin typeface="Bahnschrift" panose="020B0502040204020203" pitchFamily="34" charset="0"/>
              </a:rPr>
              <a:t>Fire and Smoke Detection using Convolutional Neural Networks</a:t>
            </a:r>
          </a:p>
          <a:p>
            <a:endParaRPr lang="en-US" sz="3000" b="1" dirty="0">
              <a:solidFill>
                <a:srgbClr val="00525E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82C14-B892-4C21-AA21-42C9D6E70AF2}"/>
              </a:ext>
            </a:extLst>
          </p:cNvPr>
          <p:cNvCxnSpPr/>
          <p:nvPr/>
        </p:nvCxnSpPr>
        <p:spPr>
          <a:xfrm>
            <a:off x="721337" y="1043192"/>
            <a:ext cx="548640" cy="0"/>
          </a:xfrm>
          <a:prstGeom prst="line">
            <a:avLst/>
          </a:prstGeom>
          <a:ln w="57150">
            <a:solidFill>
              <a:srgbClr val="86C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3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09D5B-E583-4755-B9B7-8DEB3D1B8F7B}"/>
              </a:ext>
            </a:extLst>
          </p:cNvPr>
          <p:cNvSpPr txBox="1"/>
          <p:nvPr/>
        </p:nvSpPr>
        <p:spPr>
          <a:xfrm flipH="1">
            <a:off x="3853331" y="1634460"/>
            <a:ext cx="4171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6C413"/>
                </a:solidFill>
                <a:latin typeface="Bahnschrift" panose="020B0502040204020203" pitchFamily="34" charset="0"/>
              </a:rPr>
              <a:t>ENEL 645 PROJECT</a:t>
            </a:r>
          </a:p>
          <a:p>
            <a:endParaRPr lang="en-US" sz="400" b="1" dirty="0">
              <a:solidFill>
                <a:srgbClr val="86C413"/>
              </a:solidFill>
              <a:latin typeface="Bahnschrift" panose="020B0502040204020203" pitchFamily="34" charset="0"/>
            </a:endParaRPr>
          </a:p>
          <a:p>
            <a:r>
              <a:rPr lang="en-US" sz="6800" b="1" dirty="0">
                <a:solidFill>
                  <a:srgbClr val="00525E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02F71-093B-4E57-9330-55D239424C93}"/>
              </a:ext>
            </a:extLst>
          </p:cNvPr>
          <p:cNvCxnSpPr/>
          <p:nvPr/>
        </p:nvCxnSpPr>
        <p:spPr>
          <a:xfrm>
            <a:off x="3975946" y="3349079"/>
            <a:ext cx="731520" cy="0"/>
          </a:xfrm>
          <a:prstGeom prst="line">
            <a:avLst/>
          </a:prstGeom>
          <a:ln w="57150">
            <a:solidFill>
              <a:srgbClr val="86C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4A220-5B60-4AB2-B6D3-055860815C2F}"/>
              </a:ext>
            </a:extLst>
          </p:cNvPr>
          <p:cNvSpPr/>
          <p:nvPr/>
        </p:nvSpPr>
        <p:spPr>
          <a:xfrm>
            <a:off x="3853331" y="3855777"/>
            <a:ext cx="4171829" cy="796372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Midterm 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494AC-AB88-4C2D-A463-2B1ACE8E86FB}"/>
              </a:ext>
            </a:extLst>
          </p:cNvPr>
          <p:cNvSpPr/>
          <p:nvPr/>
        </p:nvSpPr>
        <p:spPr>
          <a:xfrm>
            <a:off x="0" y="6734174"/>
            <a:ext cx="12192000" cy="123825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79146-AB22-4A96-A9E0-B6728C1AB524}"/>
              </a:ext>
            </a:extLst>
          </p:cNvPr>
          <p:cNvSpPr/>
          <p:nvPr/>
        </p:nvSpPr>
        <p:spPr>
          <a:xfrm>
            <a:off x="0" y="-15559"/>
            <a:ext cx="12192000" cy="152234"/>
          </a:xfrm>
          <a:prstGeom prst="rect">
            <a:avLst/>
          </a:prstGeom>
          <a:solidFill>
            <a:srgbClr val="86C41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9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5209</TotalTime>
  <Words>298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bm404</dc:creator>
  <cp:lastModifiedBy>Aaron Joseph</cp:lastModifiedBy>
  <cp:revision>174</cp:revision>
  <dcterms:created xsi:type="dcterms:W3CDTF">2021-02-11T01:09:30Z</dcterms:created>
  <dcterms:modified xsi:type="dcterms:W3CDTF">2021-03-18T16:52:31Z</dcterms:modified>
</cp:coreProperties>
</file>