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Old Standard TT"/>
      <p:regular r:id="rId7"/>
      <p:bold r:id="rId8"/>
      <p: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ldStandardTT-regular.fntdata"/><Relationship Id="rId8" Type="http://schemas.openxmlformats.org/officeDocument/2006/relationships/font" Target="fonts/OldStandardT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107a48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107a48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Relationship Id="rId4" Type="http://schemas.openxmlformats.org/officeDocument/2006/relationships/image" Target="../media/image2.gif"/><Relationship Id="rId9" Type="http://schemas.openxmlformats.org/officeDocument/2006/relationships/image" Target="../media/image11.png"/><Relationship Id="rId5" Type="http://schemas.openxmlformats.org/officeDocument/2006/relationships/image" Target="../media/image1.gif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-47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75" y="1136452"/>
            <a:ext cx="621542" cy="59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079" y="1272115"/>
            <a:ext cx="621542" cy="59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333" y="1436847"/>
            <a:ext cx="621542" cy="5975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>
            <a:off x="1242563" y="1647225"/>
            <a:ext cx="1654500" cy="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/>
          <p:nvPr/>
        </p:nvSpPr>
        <p:spPr>
          <a:xfrm>
            <a:off x="3064900" y="1028025"/>
            <a:ext cx="2431800" cy="122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Two</a:t>
            </a:r>
            <a:r>
              <a:rPr lang="en" sz="1900"/>
              <a:t> Layers Bi-directional LSTM</a:t>
            </a:r>
            <a:endParaRPr sz="1900"/>
          </a:p>
        </p:txBody>
      </p:sp>
      <p:sp>
        <p:nvSpPr>
          <p:cNvPr id="65" name="Google Shape;65;p13"/>
          <p:cNvSpPr txBox="1"/>
          <p:nvPr/>
        </p:nvSpPr>
        <p:spPr>
          <a:xfrm>
            <a:off x="1522475" y="1031625"/>
            <a:ext cx="133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Temporal subsampling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210319" y="2761917"/>
            <a:ext cx="1025063" cy="952477"/>
            <a:chOff x="701475" y="2745988"/>
            <a:chExt cx="1440505" cy="1397824"/>
          </a:xfrm>
        </p:grpSpPr>
        <p:pic>
          <p:nvPicPr>
            <p:cNvPr id="67" name="Google Shape;67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1475" y="2745988"/>
              <a:ext cx="879105" cy="878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3"/>
            <p:cNvPicPr preferRelativeResize="0"/>
            <p:nvPr/>
          </p:nvPicPr>
          <p:blipFill rotWithShape="1">
            <a:blip r:embed="rId7">
              <a:alphaModFix/>
            </a:blip>
            <a:srcRect b="-11650" l="0" r="0" t="11650"/>
            <a:stretch/>
          </p:blipFill>
          <p:spPr>
            <a:xfrm>
              <a:off x="851595" y="2904450"/>
              <a:ext cx="877824" cy="87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47419" y="3049662"/>
              <a:ext cx="879105" cy="878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264155" y="3265988"/>
              <a:ext cx="877824" cy="8778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" name="Google Shape;71;p13"/>
          <p:cNvGrpSpPr/>
          <p:nvPr/>
        </p:nvGrpSpPr>
        <p:grpSpPr>
          <a:xfrm>
            <a:off x="4152829" y="2838107"/>
            <a:ext cx="887090" cy="897953"/>
            <a:chOff x="4168088" y="2767849"/>
            <a:chExt cx="1281737" cy="1375962"/>
          </a:xfrm>
        </p:grpSpPr>
        <p:pic>
          <p:nvPicPr>
            <p:cNvPr id="72" name="Google Shape;72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168088" y="2767849"/>
              <a:ext cx="877824" cy="87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280713" y="2913063"/>
              <a:ext cx="877824" cy="87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442412" y="3051713"/>
              <a:ext cx="877824" cy="87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72000" y="3265988"/>
              <a:ext cx="877824" cy="8778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" name="Google Shape;76;p13"/>
          <p:cNvSpPr/>
          <p:nvPr/>
        </p:nvSpPr>
        <p:spPr>
          <a:xfrm>
            <a:off x="2093625" y="2761900"/>
            <a:ext cx="1092600" cy="9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U-Net</a:t>
            </a:r>
            <a:endParaRPr/>
          </a:p>
        </p:txBody>
      </p:sp>
      <p:cxnSp>
        <p:nvCxnSpPr>
          <p:cNvPr id="77" name="Google Shape;77;p13"/>
          <p:cNvCxnSpPr/>
          <p:nvPr/>
        </p:nvCxnSpPr>
        <p:spPr>
          <a:xfrm>
            <a:off x="1285025" y="3238150"/>
            <a:ext cx="650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3"/>
          <p:cNvSpPr txBox="1"/>
          <p:nvPr/>
        </p:nvSpPr>
        <p:spPr>
          <a:xfrm>
            <a:off x="8325600" y="2557800"/>
            <a:ext cx="682800" cy="1262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ESV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EDVi.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5958975" y="2762063"/>
            <a:ext cx="1259400" cy="9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ResNet-18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flipH="1" rot="10800000">
            <a:off x="5228688" y="3231550"/>
            <a:ext cx="541500" cy="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3389371" y="3314350"/>
            <a:ext cx="650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endCxn id="76" idx="0"/>
          </p:cNvCxnSpPr>
          <p:nvPr/>
        </p:nvCxnSpPr>
        <p:spPr>
          <a:xfrm>
            <a:off x="1105725" y="1734100"/>
            <a:ext cx="1534200" cy="1027800"/>
          </a:xfrm>
          <a:prstGeom prst="curvedConnector2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83" name="Google Shape;83;p13"/>
          <p:cNvCxnSpPr>
            <a:stCxn id="76" idx="2"/>
            <a:endCxn id="79" idx="2"/>
          </p:cNvCxnSpPr>
          <p:nvPr/>
        </p:nvCxnSpPr>
        <p:spPr>
          <a:xfrm flipH="1" rot="-5400000">
            <a:off x="4614075" y="1740250"/>
            <a:ext cx="600" cy="3948900"/>
          </a:xfrm>
          <a:prstGeom prst="curvedConnector3">
            <a:avLst>
              <a:gd fmla="val 156441667" name="adj1"/>
            </a:avLst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84" name="Google Shape;84;p13"/>
          <p:cNvSpPr txBox="1"/>
          <p:nvPr/>
        </p:nvSpPr>
        <p:spPr>
          <a:xfrm>
            <a:off x="6458725" y="1109475"/>
            <a:ext cx="1333500" cy="104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Estimated EFi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5" name="Google Shape;85;p13"/>
          <p:cNvCxnSpPr/>
          <p:nvPr/>
        </p:nvCxnSpPr>
        <p:spPr>
          <a:xfrm>
            <a:off x="7426886" y="3188850"/>
            <a:ext cx="68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3"/>
          <p:cNvSpPr txBox="1"/>
          <p:nvPr/>
        </p:nvSpPr>
        <p:spPr>
          <a:xfrm>
            <a:off x="6193225" y="62782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Weakly supervision</a:t>
            </a:r>
            <a:endParaRPr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7" name="Google Shape;87;p13"/>
          <p:cNvCxnSpPr>
            <a:stCxn id="79" idx="0"/>
            <a:endCxn id="84" idx="2"/>
          </p:cNvCxnSpPr>
          <p:nvPr/>
        </p:nvCxnSpPr>
        <p:spPr>
          <a:xfrm rot="-5400000">
            <a:off x="6554025" y="2190713"/>
            <a:ext cx="606000" cy="536700"/>
          </a:xfrm>
          <a:prstGeom prst="curvedConnector3">
            <a:avLst>
              <a:gd fmla="val 49991" name="adj1"/>
            </a:avLst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88" name="Google Shape;88;p13"/>
          <p:cNvGrpSpPr/>
          <p:nvPr/>
        </p:nvGrpSpPr>
        <p:grpSpPr>
          <a:xfrm>
            <a:off x="7545700" y="4282500"/>
            <a:ext cx="1396500" cy="567300"/>
            <a:chOff x="7500150" y="4341325"/>
            <a:chExt cx="1396500" cy="567300"/>
          </a:xfrm>
        </p:grpSpPr>
        <p:sp>
          <p:nvSpPr>
            <p:cNvPr id="89" name="Google Shape;89;p13"/>
            <p:cNvSpPr/>
            <p:nvPr/>
          </p:nvSpPr>
          <p:spPr>
            <a:xfrm>
              <a:off x="7500150" y="4442125"/>
              <a:ext cx="137100" cy="137100"/>
            </a:xfrm>
            <a:prstGeom prst="rect">
              <a:avLst/>
            </a:prstGeom>
            <a:solidFill>
              <a:srgbClr val="1155CC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7500150" y="4670725"/>
              <a:ext cx="137100" cy="1371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7637250" y="4341325"/>
              <a:ext cx="930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FF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BCE Loss</a:t>
              </a:r>
              <a:endParaRPr sz="1000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7637250" y="4569925"/>
              <a:ext cx="125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Smooth L1 Loss</a:t>
              </a:r>
              <a:endParaRPr sz="10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cxnSp>
        <p:nvCxnSpPr>
          <p:cNvPr id="93" name="Google Shape;93;p13"/>
          <p:cNvCxnSpPr/>
          <p:nvPr/>
        </p:nvCxnSpPr>
        <p:spPr>
          <a:xfrm>
            <a:off x="3313171" y="3085750"/>
            <a:ext cx="6501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4" name="Google Shape;94;p13"/>
          <p:cNvCxnSpPr/>
          <p:nvPr/>
        </p:nvCxnSpPr>
        <p:spPr>
          <a:xfrm>
            <a:off x="7426886" y="3341250"/>
            <a:ext cx="682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5" name="Google Shape;95;p13"/>
          <p:cNvCxnSpPr/>
          <p:nvPr/>
        </p:nvCxnSpPr>
        <p:spPr>
          <a:xfrm>
            <a:off x="5582836" y="1511425"/>
            <a:ext cx="682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582836" y="1740025"/>
            <a:ext cx="68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