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handoutMasterIdLst>
    <p:handoutMasterId r:id="rId14"/>
  </p:handoutMasterIdLst>
  <p:sldIdLst>
    <p:sldId id="256" r:id="rId5"/>
    <p:sldId id="271" r:id="rId6"/>
    <p:sldId id="279" r:id="rId7"/>
    <p:sldId id="281" r:id="rId8"/>
    <p:sldId id="280" r:id="rId9"/>
    <p:sldId id="257" r:id="rId10"/>
    <p:sldId id="275"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241" autoAdjust="0"/>
  </p:normalViewPr>
  <p:slideViewPr>
    <p:cSldViewPr snapToGrid="0">
      <p:cViewPr varScale="1">
        <p:scale>
          <a:sx n="114" d="100"/>
          <a:sy n="114" d="100"/>
        </p:scale>
        <p:origin x="36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12/27/2019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12/27/2019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12/27/2019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991" y="405868"/>
            <a:ext cx="10515600" cy="2387600"/>
          </a:xfrm>
        </p:spPr>
        <p:txBody>
          <a:bodyPr anchor="ctr" anchorCtr="0">
            <a:normAutofit/>
          </a:bodyPr>
          <a:lstStyle/>
          <a:p>
            <a:pPr algn="ctr"/>
            <a:r>
              <a:rPr lang="en-US" sz="3600" b="1" dirty="0"/>
              <a:t>Capstone Project - The Battle of Neighborhood</a:t>
            </a:r>
          </a:p>
        </p:txBody>
      </p:sp>
      <p:pic>
        <p:nvPicPr>
          <p:cNvPr id="12" name="Picture 11">
            <a:extLst>
              <a:ext uri="{FF2B5EF4-FFF2-40B4-BE49-F238E27FC236}">
                <a16:creationId xmlns:a16="http://schemas.microsoft.com/office/drawing/2014/main" id="{269AAE81-8B98-44FB-B292-F5F08C86B6AC}"/>
              </a:ext>
            </a:extLst>
          </p:cNvPr>
          <p:cNvPicPr>
            <a:picLocks noChangeAspect="1"/>
          </p:cNvPicPr>
          <p:nvPr/>
        </p:nvPicPr>
        <p:blipFill>
          <a:blip r:embed="rId3"/>
          <a:stretch>
            <a:fillRect/>
          </a:stretch>
        </p:blipFill>
        <p:spPr>
          <a:xfrm>
            <a:off x="660991" y="4624627"/>
            <a:ext cx="1703262" cy="1703262"/>
          </a:xfrm>
          <a:prstGeom prst="rect">
            <a:avLst/>
          </a:prstGeom>
        </p:spPr>
      </p:pic>
      <p:pic>
        <p:nvPicPr>
          <p:cNvPr id="14" name="Picture 13">
            <a:extLst>
              <a:ext uri="{FF2B5EF4-FFF2-40B4-BE49-F238E27FC236}">
                <a16:creationId xmlns:a16="http://schemas.microsoft.com/office/drawing/2014/main" id="{C059A97F-08F2-4B61-A668-166B2038F723}"/>
              </a:ext>
            </a:extLst>
          </p:cNvPr>
          <p:cNvPicPr>
            <a:picLocks noChangeAspect="1"/>
          </p:cNvPicPr>
          <p:nvPr/>
        </p:nvPicPr>
        <p:blipFill>
          <a:blip r:embed="rId4"/>
          <a:stretch>
            <a:fillRect/>
          </a:stretch>
        </p:blipFill>
        <p:spPr>
          <a:xfrm>
            <a:off x="9149759" y="4062122"/>
            <a:ext cx="2026832" cy="2164657"/>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21207" y="1493241"/>
            <a:ext cx="7149228" cy="15986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t>With the endless selection of food you get in the small town Lafayette, the decision to choose where to go is ever more difficult. Lafayette is home to the University of </a:t>
            </a:r>
            <a:r>
              <a:rPr lang="en-US" sz="2000" dirty="0" err="1"/>
              <a:t>Louisina</a:t>
            </a:r>
            <a:r>
              <a:rPr lang="en-US" sz="2000" dirty="0"/>
              <a:t> known as the </a:t>
            </a:r>
            <a:r>
              <a:rPr lang="en-US" sz="2000" dirty="0" err="1"/>
              <a:t>Rajun</a:t>
            </a:r>
            <a:r>
              <a:rPr lang="en-US" sz="2000" dirty="0"/>
              <a:t> Cajun and many international student study abroad. With that information I would like to know which restaurant have the best rating in the neighborhood?</a:t>
            </a:r>
            <a:endParaRPr lang="en-US" sz="2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AADE4175-0965-401B-A7E7-B98AC0B7BA5A}"/>
              </a:ext>
            </a:extLst>
          </p:cNvPr>
          <p:cNvPicPr>
            <a:picLocks noChangeAspect="1"/>
          </p:cNvPicPr>
          <p:nvPr/>
        </p:nvPicPr>
        <p:blipFill>
          <a:blip r:embed="rId2"/>
          <a:stretch>
            <a:fillRect/>
          </a:stretch>
        </p:blipFill>
        <p:spPr>
          <a:xfrm>
            <a:off x="8977416" y="1657453"/>
            <a:ext cx="2381250" cy="2543175"/>
          </a:xfrm>
          <a:prstGeom prst="rect">
            <a:avLst/>
          </a:prstGeom>
        </p:spPr>
      </p:pic>
      <p:pic>
        <p:nvPicPr>
          <p:cNvPr id="9" name="Picture 8">
            <a:extLst>
              <a:ext uri="{FF2B5EF4-FFF2-40B4-BE49-F238E27FC236}">
                <a16:creationId xmlns:a16="http://schemas.microsoft.com/office/drawing/2014/main" id="{8A3A2328-C5BF-4107-A809-0A342F453671}"/>
              </a:ext>
            </a:extLst>
          </p:cNvPr>
          <p:cNvPicPr>
            <a:picLocks noChangeAspect="1"/>
          </p:cNvPicPr>
          <p:nvPr/>
        </p:nvPicPr>
        <p:blipFill>
          <a:blip r:embed="rId3"/>
          <a:stretch>
            <a:fillRect/>
          </a:stretch>
        </p:blipFill>
        <p:spPr>
          <a:xfrm>
            <a:off x="2452517" y="4255008"/>
            <a:ext cx="3643483" cy="2186090"/>
          </a:xfrm>
          <a:prstGeom prst="rect">
            <a:avLst/>
          </a:prstGeom>
        </p:spPr>
      </p:pic>
      <p:pic>
        <p:nvPicPr>
          <p:cNvPr id="13" name="Picture 12">
            <a:extLst>
              <a:ext uri="{FF2B5EF4-FFF2-40B4-BE49-F238E27FC236}">
                <a16:creationId xmlns:a16="http://schemas.microsoft.com/office/drawing/2014/main" id="{5D93A2DE-AB06-4A78-8493-454C5FA529D8}"/>
              </a:ext>
            </a:extLst>
          </p:cNvPr>
          <p:cNvPicPr>
            <a:picLocks noChangeAspect="1"/>
          </p:cNvPicPr>
          <p:nvPr/>
        </p:nvPicPr>
        <p:blipFill>
          <a:blip r:embed="rId4"/>
          <a:stretch>
            <a:fillRect/>
          </a:stretch>
        </p:blipFill>
        <p:spPr>
          <a:xfrm>
            <a:off x="9215541" y="4255008"/>
            <a:ext cx="2455252" cy="245525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Business Challenge:</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506459"/>
            <a:ext cx="8398460" cy="28089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5619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pic>
        <p:nvPicPr>
          <p:cNvPr id="3" name="Picture 2">
            <a:extLst>
              <a:ext uri="{FF2B5EF4-FFF2-40B4-BE49-F238E27FC236}">
                <a16:creationId xmlns:a16="http://schemas.microsoft.com/office/drawing/2014/main" id="{20731678-E509-4D29-8993-6D5BAB6344D9}"/>
              </a:ext>
            </a:extLst>
          </p:cNvPr>
          <p:cNvPicPr>
            <a:picLocks noChangeAspect="1"/>
          </p:cNvPicPr>
          <p:nvPr/>
        </p:nvPicPr>
        <p:blipFill>
          <a:blip r:embed="rId2"/>
          <a:stretch>
            <a:fillRect/>
          </a:stretch>
        </p:blipFill>
        <p:spPr>
          <a:xfrm>
            <a:off x="8670353" y="3298333"/>
            <a:ext cx="2676868" cy="2676868"/>
          </a:xfrm>
          <a:prstGeom prst="rect">
            <a:avLst/>
          </a:prstGeom>
        </p:spPr>
      </p:pic>
      <p:sp>
        <p:nvSpPr>
          <p:cNvPr id="5" name="TextBox 4">
            <a:extLst>
              <a:ext uri="{FF2B5EF4-FFF2-40B4-BE49-F238E27FC236}">
                <a16:creationId xmlns:a16="http://schemas.microsoft.com/office/drawing/2014/main" id="{C35D60E9-B931-4AD2-9A48-16F98322787C}"/>
              </a:ext>
            </a:extLst>
          </p:cNvPr>
          <p:cNvSpPr txBox="1"/>
          <p:nvPr/>
        </p:nvSpPr>
        <p:spPr>
          <a:xfrm>
            <a:off x="756518" y="1802487"/>
            <a:ext cx="6641808" cy="1938992"/>
          </a:xfrm>
          <a:prstGeom prst="rect">
            <a:avLst/>
          </a:prstGeom>
          <a:noFill/>
        </p:spPr>
        <p:txBody>
          <a:bodyPr wrap="square" rtlCol="0">
            <a:spAutoFit/>
          </a:bodyPr>
          <a:lstStyle/>
          <a:p>
            <a:r>
              <a:rPr lang="en-US" sz="2400" dirty="0"/>
              <a:t>Using Foursquare API, I will cluster similar </a:t>
            </a:r>
            <a:r>
              <a:rPr lang="en-US" sz="2400" dirty="0" err="1"/>
              <a:t>restaraunt</a:t>
            </a:r>
            <a:r>
              <a:rPr lang="en-US" sz="2400" dirty="0"/>
              <a:t> together. Based on the output from foursquare, user can easily determine what type of restaurants are best to eat at based on feedback.</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Data Requirements:</a:t>
            </a:r>
            <a:endParaRPr lang="en-US" dirty="0">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833D85DF-47DA-420D-A2C8-AE3A3B08411D}"/>
              </a:ext>
            </a:extLst>
          </p:cNvPr>
          <p:cNvSpPr>
            <a:spLocks noGrp="1"/>
          </p:cNvSpPr>
          <p:nvPr>
            <p:ph sz="quarter" idx="10"/>
          </p:nvPr>
        </p:nvSpPr>
        <p:spPr>
          <a:xfrm>
            <a:off x="541610" y="2683993"/>
            <a:ext cx="4760594" cy="3157641"/>
          </a:xfrm>
        </p:spPr>
        <p:txBody>
          <a:bodyPr>
            <a:normAutofit fontScale="47500" lnSpcReduction="20000"/>
          </a:bodyPr>
          <a:lstStyle/>
          <a:p>
            <a:pPr marL="171450" indent="-171450">
              <a:buFont typeface="Arial" panose="020B0604020202020204" pitchFamily="34" charset="0"/>
              <a:buChar char="•"/>
            </a:pPr>
            <a:r>
              <a:rPr lang="en-US" sz="3500" b="1" dirty="0"/>
              <a:t>Venue Name</a:t>
            </a:r>
          </a:p>
          <a:p>
            <a:pPr marL="171450" indent="-171450">
              <a:buFont typeface="Arial" panose="020B0604020202020204" pitchFamily="34" charset="0"/>
              <a:buChar char="•"/>
            </a:pPr>
            <a:r>
              <a:rPr lang="en-US" sz="3500" b="1" dirty="0"/>
              <a:t>Venue ID</a:t>
            </a:r>
          </a:p>
          <a:p>
            <a:pPr marL="171450" indent="-171450">
              <a:buFont typeface="Arial" panose="020B0604020202020204" pitchFamily="34" charset="0"/>
              <a:buChar char="•"/>
            </a:pPr>
            <a:r>
              <a:rPr lang="en-US" sz="3500" b="1" dirty="0"/>
              <a:t>Venue Location</a:t>
            </a:r>
          </a:p>
          <a:p>
            <a:pPr marL="171450" indent="-171450">
              <a:buFont typeface="Arial" panose="020B0604020202020204" pitchFamily="34" charset="0"/>
              <a:buChar char="•"/>
            </a:pPr>
            <a:r>
              <a:rPr lang="en-US" sz="3500" b="1" dirty="0"/>
              <a:t>Venue Category</a:t>
            </a:r>
          </a:p>
          <a:p>
            <a:pPr marL="171450" indent="-171450">
              <a:buFont typeface="Arial" panose="020B0604020202020204" pitchFamily="34" charset="0"/>
              <a:buChar char="•"/>
            </a:pPr>
            <a:r>
              <a:rPr lang="en-US" sz="3500" b="1" dirty="0"/>
              <a:t>Count of Likes</a:t>
            </a:r>
          </a:p>
          <a:p>
            <a:endParaRPr lang="en-US" dirty="0"/>
          </a:p>
        </p:txBody>
      </p:sp>
      <p:pic>
        <p:nvPicPr>
          <p:cNvPr id="9" name="Picture 8">
            <a:extLst>
              <a:ext uri="{FF2B5EF4-FFF2-40B4-BE49-F238E27FC236}">
                <a16:creationId xmlns:a16="http://schemas.microsoft.com/office/drawing/2014/main" id="{90FBC027-7A8E-4BEE-AD51-FAB65B519EC2}"/>
              </a:ext>
            </a:extLst>
          </p:cNvPr>
          <p:cNvPicPr>
            <a:picLocks noChangeAspect="1"/>
          </p:cNvPicPr>
          <p:nvPr/>
        </p:nvPicPr>
        <p:blipFill>
          <a:blip r:embed="rId2"/>
          <a:stretch>
            <a:fillRect/>
          </a:stretch>
        </p:blipFill>
        <p:spPr>
          <a:xfrm>
            <a:off x="9289286" y="4226634"/>
            <a:ext cx="1940337" cy="1940337"/>
          </a:xfrm>
          <a:prstGeom prst="rect">
            <a:avLst/>
          </a:prstGeom>
        </p:spPr>
      </p:pic>
      <p:sp>
        <p:nvSpPr>
          <p:cNvPr id="10" name="TextBox 9">
            <a:extLst>
              <a:ext uri="{FF2B5EF4-FFF2-40B4-BE49-F238E27FC236}">
                <a16:creationId xmlns:a16="http://schemas.microsoft.com/office/drawing/2014/main" id="{FF6690DC-E12E-45FB-80C1-B72FDA2FD273}"/>
              </a:ext>
            </a:extLst>
          </p:cNvPr>
          <p:cNvSpPr txBox="1"/>
          <p:nvPr/>
        </p:nvSpPr>
        <p:spPr>
          <a:xfrm>
            <a:off x="598637" y="1526193"/>
            <a:ext cx="10880702" cy="646331"/>
          </a:xfrm>
          <a:prstGeom prst="rect">
            <a:avLst/>
          </a:prstGeom>
          <a:noFill/>
        </p:spPr>
        <p:txBody>
          <a:bodyPr wrap="square" rtlCol="0">
            <a:spAutoFit/>
          </a:bodyPr>
          <a:lstStyle/>
          <a:p>
            <a:r>
              <a:rPr lang="en-US" b="1" dirty="0"/>
              <a:t>For this assignment, I will be utilizing the Foursquare API to pull the following location data on restaurants in Lafayette, Louisiana</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Histogram</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1066040" y="1958189"/>
            <a:ext cx="2479727" cy="9626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8DE64C1-F9FF-4D6A-8E2F-652E14CAFAC9}"/>
              </a:ext>
            </a:extLst>
          </p:cNvPr>
          <p:cNvPicPr>
            <a:picLocks noChangeAspect="1"/>
          </p:cNvPicPr>
          <p:nvPr/>
        </p:nvPicPr>
        <p:blipFill>
          <a:blip r:embed="rId2"/>
          <a:stretch>
            <a:fillRect/>
          </a:stretch>
        </p:blipFill>
        <p:spPr>
          <a:xfrm>
            <a:off x="3291407" y="2638852"/>
            <a:ext cx="5429250" cy="3600450"/>
          </a:xfrm>
          <a:prstGeom prst="rect">
            <a:avLst/>
          </a:prstGeom>
        </p:spPr>
      </p:pic>
      <p:sp>
        <p:nvSpPr>
          <p:cNvPr id="8" name="Rectangle 1">
            <a:extLst>
              <a:ext uri="{FF2B5EF4-FFF2-40B4-BE49-F238E27FC236}">
                <a16:creationId xmlns:a16="http://schemas.microsoft.com/office/drawing/2014/main" id="{D4DB4F6A-D137-4B58-B28F-6CE1DECAF374}"/>
              </a:ext>
            </a:extLst>
          </p:cNvPr>
          <p:cNvSpPr>
            <a:spLocks noChangeArrowheads="1"/>
          </p:cNvSpPr>
          <p:nvPr/>
        </p:nvSpPr>
        <p:spPr bwMode="auto">
          <a:xfrm>
            <a:off x="730203" y="1655803"/>
            <a:ext cx="1031495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408080"/>
                </a:solidFill>
                <a:effectLst/>
                <a:latin typeface="Courier New" panose="02070309020205020404" pitchFamily="49" charset="0"/>
              </a:rPr>
              <a:t>let's visualize our total likes based on a histogram</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Top 5 Venue</a:t>
            </a:r>
          </a:p>
        </p:txBody>
      </p:sp>
      <p:sp>
        <p:nvSpPr>
          <p:cNvPr id="5" name="Content Placeholder 4"/>
          <p:cNvSpPr>
            <a:spLocks noGrp="1"/>
          </p:cNvSpPr>
          <p:nvPr>
            <p:ph sz="half" idx="4294967295"/>
          </p:nvPr>
        </p:nvSpPr>
        <p:spPr>
          <a:xfrm>
            <a:off x="917694" y="1641519"/>
            <a:ext cx="10766688" cy="437261"/>
          </a:xfrm>
        </p:spPr>
        <p:txBody>
          <a:bodyPr vert="horz" lIns="91440" tIns="45720" rIns="91440" bIns="45720" rtlCol="0">
            <a:normAutofit/>
          </a:bodyPr>
          <a:lstStyle/>
          <a:p>
            <a:pPr marL="0" indent="0">
              <a:lnSpc>
                <a:spcPts val="1800"/>
              </a:lnSpc>
              <a:spcBef>
                <a:spcPts val="1000"/>
              </a:spcBef>
              <a:spcAft>
                <a:spcPts val="2000"/>
              </a:spcAft>
              <a:buNone/>
            </a:pPr>
            <a:r>
              <a:rPr lang="en-US" sz="2000" dirty="0">
                <a:solidFill>
                  <a:prstClr val="black">
                    <a:lumMod val="75000"/>
                    <a:lumOff val="25000"/>
                  </a:prstClr>
                </a:solidFill>
                <a:latin typeface="Segoe UI" panose="020B0502040204020203" pitchFamily="34" charset="0"/>
                <a:cs typeface="Segoe UI" panose="020B0502040204020203" pitchFamily="34" charset="0"/>
              </a:rPr>
              <a:t>Here are the top 5 Venues as you can see “The French Press” has the highest feedback. </a:t>
            </a: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C7329B27-4E1E-490B-965A-754164D2FB7E}"/>
              </a:ext>
            </a:extLst>
          </p:cNvPr>
          <p:cNvPicPr>
            <a:picLocks noChangeAspect="1"/>
          </p:cNvPicPr>
          <p:nvPr/>
        </p:nvPicPr>
        <p:blipFill>
          <a:blip r:embed="rId2"/>
          <a:stretch>
            <a:fillRect/>
          </a:stretch>
        </p:blipFill>
        <p:spPr>
          <a:xfrm>
            <a:off x="587047" y="2469675"/>
            <a:ext cx="11017906" cy="2102149"/>
          </a:xfrm>
          <a:prstGeom prst="rect">
            <a:avLst/>
          </a:prstGeom>
        </p:spPr>
      </p:pic>
      <p:sp>
        <p:nvSpPr>
          <p:cNvPr id="4" name="Rectangle 3">
            <a:extLst>
              <a:ext uri="{FF2B5EF4-FFF2-40B4-BE49-F238E27FC236}">
                <a16:creationId xmlns:a16="http://schemas.microsoft.com/office/drawing/2014/main" id="{85B457CB-3815-4EF1-B6F0-FB640DC3F98A}"/>
              </a:ext>
            </a:extLst>
          </p:cNvPr>
          <p:cNvSpPr/>
          <p:nvPr/>
        </p:nvSpPr>
        <p:spPr>
          <a:xfrm>
            <a:off x="644685" y="3137905"/>
            <a:ext cx="10663614" cy="2910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Location with Marker</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C36FF839-C7CB-47BE-A0F1-8DECC36A1E79}"/>
              </a:ext>
            </a:extLst>
          </p:cNvPr>
          <p:cNvPicPr>
            <a:picLocks noChangeAspect="1"/>
          </p:cNvPicPr>
          <p:nvPr/>
        </p:nvPicPr>
        <p:blipFill>
          <a:blip r:embed="rId2"/>
          <a:stretch>
            <a:fillRect/>
          </a:stretch>
        </p:blipFill>
        <p:spPr>
          <a:xfrm>
            <a:off x="1065703" y="1642368"/>
            <a:ext cx="10060593" cy="4637912"/>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Results / Conclusion</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71DB73C9-A2D2-4841-9158-2EF42864FCB0}"/>
              </a:ext>
            </a:extLst>
          </p:cNvPr>
          <p:cNvSpPr txBox="1"/>
          <p:nvPr/>
        </p:nvSpPr>
        <p:spPr>
          <a:xfrm>
            <a:off x="381548" y="2730042"/>
            <a:ext cx="11374084" cy="923330"/>
          </a:xfrm>
          <a:prstGeom prst="rect">
            <a:avLst/>
          </a:prstGeom>
          <a:noFill/>
        </p:spPr>
        <p:txBody>
          <a:bodyPr wrap="square" rtlCol="0">
            <a:spAutoFit/>
          </a:bodyPr>
          <a:lstStyle/>
          <a:p>
            <a:r>
              <a:rPr lang="en-US" dirty="0"/>
              <a:t>Given the various restaurants in Lafayette, the best restaurant to eat would be "The French Press". There are other viable options nearby such as "Festival International De </a:t>
            </a:r>
            <a:r>
              <a:rPr lang="en-US" dirty="0" err="1"/>
              <a:t>Louisiane</a:t>
            </a:r>
            <a:r>
              <a:rPr lang="en-US" dirty="0"/>
              <a:t>" and "Johnson's </a:t>
            </a:r>
            <a:r>
              <a:rPr lang="en-US" dirty="0" err="1"/>
              <a:t>Boucaniere</a:t>
            </a:r>
            <a:r>
              <a:rPr lang="en-US" dirty="0"/>
              <a:t>" worth eating at. </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243</Words>
  <Application>Microsoft Office PowerPoint</Application>
  <PresentationFormat>Widescreen</PresentationFormat>
  <Paragraphs>23</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Segoe UI</vt:lpstr>
      <vt:lpstr>Segoe UI Light</vt:lpstr>
      <vt:lpstr>WelcomeDoc</vt:lpstr>
      <vt:lpstr>Capstone Project - The Battle of Neighborhood</vt:lpstr>
      <vt:lpstr>Introduction</vt:lpstr>
      <vt:lpstr>Business Challenge:</vt:lpstr>
      <vt:lpstr>Data Requirements:</vt:lpstr>
      <vt:lpstr>Histogram</vt:lpstr>
      <vt:lpstr>Top 5 Venue</vt:lpstr>
      <vt:lpstr>Location with Marker</vt:lpstr>
      <vt:lpstr>Results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2019-11-27T01:33:57Z</dcterms:created>
  <dcterms:modified xsi:type="dcterms:W3CDTF">2019-12-27T22:51:51Z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