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17f29e434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17f29e434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17f29e43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17f29e43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7ee31c4a80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7ee31c4a80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7ee31c4a8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7ee31c4a8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7ee31c4a80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7ee31c4a80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7ee31c4a80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7ee31c4a80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7ee31c4a8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7ee31c4a8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7ee31c4a8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7ee31c4a8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7ee31c4a80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7ee31c4a80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7ee31c4a80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7ee31c4a80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verstar@mail.uc.edu" TargetMode="External"/><Relationship Id="rId4" Type="http://schemas.openxmlformats.org/officeDocument/2006/relationships/hyperlink" Target="mailto:genglera@mail.uc.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73600" y="151953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Gigseek</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ultimate performer-to-venue connection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Achieved</a:t>
            </a:r>
            <a:endParaRPr/>
          </a:p>
        </p:txBody>
      </p:sp>
      <p:sp>
        <p:nvSpPr>
          <p:cNvPr id="338" name="Google Shape;338;p22"/>
          <p:cNvSpPr txBox="1"/>
          <p:nvPr>
            <p:ph idx="1" type="body"/>
          </p:nvPr>
        </p:nvSpPr>
        <p:spPr>
          <a:xfrm>
            <a:off x="1303800" y="1261250"/>
            <a:ext cx="7030500" cy="327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this current time, we have successfully completed numerous tasks. These tasks include:</a:t>
            </a:r>
            <a:endParaRPr/>
          </a:p>
          <a:p>
            <a:pPr indent="-311150" lvl="0" marL="457200" rtl="0" algn="l">
              <a:spcBef>
                <a:spcPts val="1200"/>
              </a:spcBef>
              <a:spcAft>
                <a:spcPts val="0"/>
              </a:spcAft>
              <a:buSzPts val="1300"/>
              <a:buChar char="●"/>
            </a:pPr>
            <a:r>
              <a:rPr lang="en"/>
              <a:t>Field </a:t>
            </a:r>
            <a:r>
              <a:rPr lang="en"/>
              <a:t>definitions</a:t>
            </a:r>
            <a:r>
              <a:rPr lang="en"/>
              <a:t> for performers and venues</a:t>
            </a:r>
            <a:endParaRPr/>
          </a:p>
          <a:p>
            <a:pPr indent="-311150" lvl="0" marL="457200" rtl="0" algn="l">
              <a:spcBef>
                <a:spcPts val="0"/>
              </a:spcBef>
              <a:spcAft>
                <a:spcPts val="0"/>
              </a:spcAft>
              <a:buSzPts val="1300"/>
              <a:buChar char="●"/>
            </a:pPr>
            <a:r>
              <a:rPr lang="en"/>
              <a:t>Design sketches for frontend user interfaces</a:t>
            </a:r>
            <a:endParaRPr/>
          </a:p>
          <a:p>
            <a:pPr indent="-311150" lvl="0" marL="457200" rtl="0" algn="l">
              <a:spcBef>
                <a:spcPts val="0"/>
              </a:spcBef>
              <a:spcAft>
                <a:spcPts val="0"/>
              </a:spcAft>
              <a:buSzPts val="1300"/>
              <a:buChar char="●"/>
            </a:pPr>
            <a:r>
              <a:rPr lang="en"/>
              <a:t>Defined user pathways</a:t>
            </a:r>
            <a:endParaRPr/>
          </a:p>
          <a:p>
            <a:pPr indent="-311150" lvl="0" marL="457200" rtl="0" algn="l">
              <a:spcBef>
                <a:spcPts val="0"/>
              </a:spcBef>
              <a:spcAft>
                <a:spcPts val="0"/>
              </a:spcAft>
              <a:buSzPts val="1300"/>
              <a:buChar char="●"/>
            </a:pPr>
            <a:r>
              <a:rPr lang="en"/>
              <a:t>Creation of flat file database</a:t>
            </a:r>
            <a:endParaRPr/>
          </a:p>
          <a:p>
            <a:pPr indent="-311150" lvl="0" marL="457200" rtl="0" algn="l">
              <a:spcBef>
                <a:spcPts val="0"/>
              </a:spcBef>
              <a:spcAft>
                <a:spcPts val="0"/>
              </a:spcAft>
              <a:buSzPts val="1300"/>
              <a:buChar char="●"/>
            </a:pPr>
            <a:r>
              <a:rPr lang="en"/>
              <a:t>Creation of homepage and numerous subsequent pages</a:t>
            </a:r>
            <a:endParaRPr/>
          </a:p>
          <a:p>
            <a:pPr indent="0" lvl="0" marL="0" rtl="0" algn="l">
              <a:spcBef>
                <a:spcPts val="1200"/>
              </a:spcBef>
              <a:spcAft>
                <a:spcPts val="0"/>
              </a:spcAft>
              <a:buNone/>
            </a:pPr>
            <a:r>
              <a:rPr lang="en"/>
              <a:t>Outstanding Tasks to be Completed:</a:t>
            </a:r>
            <a:endParaRPr/>
          </a:p>
          <a:p>
            <a:pPr indent="-311150" lvl="0" marL="457200" rtl="0" algn="l">
              <a:spcBef>
                <a:spcPts val="1200"/>
              </a:spcBef>
              <a:spcAft>
                <a:spcPts val="0"/>
              </a:spcAft>
              <a:buSzPts val="1300"/>
              <a:buChar char="●"/>
            </a:pPr>
            <a:r>
              <a:rPr lang="en"/>
              <a:t>Build</a:t>
            </a:r>
            <a:r>
              <a:rPr lang="en"/>
              <a:t> object-oriented connection between static database and frontend</a:t>
            </a:r>
            <a:endParaRPr/>
          </a:p>
          <a:p>
            <a:pPr indent="-311150" lvl="0" marL="457200" rtl="0" algn="l">
              <a:spcBef>
                <a:spcPts val="0"/>
              </a:spcBef>
              <a:spcAft>
                <a:spcPts val="0"/>
              </a:spcAft>
              <a:buSzPts val="1300"/>
              <a:buChar char="●"/>
            </a:pPr>
            <a:r>
              <a:rPr lang="en"/>
              <a:t>Build search and filtering capabilities</a:t>
            </a:r>
            <a:endParaRPr/>
          </a:p>
          <a:p>
            <a:pPr indent="-311150" lvl="0" marL="457200" rtl="0" algn="l">
              <a:spcBef>
                <a:spcPts val="0"/>
              </a:spcBef>
              <a:spcAft>
                <a:spcPts val="0"/>
              </a:spcAft>
              <a:buSzPts val="1300"/>
              <a:buChar char="●"/>
            </a:pPr>
            <a:r>
              <a:rPr lang="en"/>
              <a:t>Build profile page that integrates data from static database and external sources(spotify).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344" name="Google Shape;344;p23"/>
          <p:cNvSpPr txBox="1"/>
          <p:nvPr>
            <p:ph idx="1" type="body"/>
          </p:nvPr>
        </p:nvSpPr>
        <p:spPr>
          <a:xfrm>
            <a:off x="673175" y="1458325"/>
            <a:ext cx="7406700" cy="31185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Throughout the course of our project we have faces numerous challenges that have affected both our timelines and overall goals. These challenges include:</a:t>
            </a:r>
            <a:endParaRPr/>
          </a:p>
          <a:p>
            <a:pPr indent="0" lvl="0" marL="0" rtl="0" algn="l">
              <a:spcBef>
                <a:spcPts val="1200"/>
              </a:spcBef>
              <a:spcAft>
                <a:spcPts val="0"/>
              </a:spcAft>
              <a:buNone/>
            </a:pPr>
            <a:r>
              <a:t/>
            </a:r>
            <a:endParaRPr/>
          </a:p>
          <a:p>
            <a:pPr indent="-298767" lvl="0" marL="457200" rtl="0" algn="l">
              <a:spcBef>
                <a:spcPts val="1200"/>
              </a:spcBef>
              <a:spcAft>
                <a:spcPts val="0"/>
              </a:spcAft>
              <a:buSzPct val="100000"/>
              <a:buChar char="●"/>
            </a:pPr>
            <a:r>
              <a:rPr lang="en"/>
              <a:t>Due to </a:t>
            </a:r>
            <a:r>
              <a:rPr lang="en"/>
              <a:t>unforeseen</a:t>
            </a:r>
            <a:r>
              <a:rPr lang="en"/>
              <a:t> circumstances, we permanently lost one of our team members midway through Gigseek’s development </a:t>
            </a:r>
            <a:r>
              <a:rPr lang="en"/>
              <a:t>life cycle</a:t>
            </a:r>
            <a:r>
              <a:rPr lang="en"/>
              <a:t>. This dramatically affected our workflow and increased workload on the two remaining team members. To overcome this, we had to modify our assigned tasks and scale down our project’s deliverables to ensure that were still able to deliver a complete application.</a:t>
            </a:r>
            <a:endParaRPr/>
          </a:p>
          <a:p>
            <a:pPr indent="0" lvl="0" marL="457200" rtl="0" algn="l">
              <a:spcBef>
                <a:spcPts val="1200"/>
              </a:spcBef>
              <a:spcAft>
                <a:spcPts val="0"/>
              </a:spcAft>
              <a:buNone/>
            </a:pPr>
            <a:r>
              <a:t/>
            </a:r>
            <a:endParaRPr/>
          </a:p>
          <a:p>
            <a:pPr indent="-298767" lvl="0" marL="457200" rtl="0" algn="l">
              <a:spcBef>
                <a:spcPts val="1200"/>
              </a:spcBef>
              <a:spcAft>
                <a:spcPts val="0"/>
              </a:spcAft>
              <a:buSzPct val="100000"/>
              <a:buChar char="●"/>
            </a:pPr>
            <a:r>
              <a:rPr lang="en"/>
              <a:t>The biggest </a:t>
            </a:r>
            <a:r>
              <a:rPr lang="en"/>
              <a:t>technical</a:t>
            </a:r>
            <a:r>
              <a:rPr lang="en"/>
              <a:t> challenge that we faced was our application’s data management architecture. Originally, we had planned to </a:t>
            </a:r>
            <a:r>
              <a:rPr lang="en"/>
              <a:t>incorporate</a:t>
            </a:r>
            <a:r>
              <a:rPr lang="en"/>
              <a:t> a fully object-oriented database with read and write capabilities. However, due to the need to scale down our goals, we decided to implement a static database that uses flat files as a datasource. This </a:t>
            </a:r>
            <a:r>
              <a:rPr lang="en"/>
              <a:t>solution</a:t>
            </a:r>
            <a:r>
              <a:rPr lang="en"/>
              <a:t> allowed us save time on data management and spend more time on frontend development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Members</a:t>
            </a:r>
            <a:endParaRPr/>
          </a:p>
        </p:txBody>
      </p:sp>
      <p:sp>
        <p:nvSpPr>
          <p:cNvPr id="284" name="Google Shape;284;p14"/>
          <p:cNvSpPr txBox="1"/>
          <p:nvPr>
            <p:ph idx="1" type="body"/>
          </p:nvPr>
        </p:nvSpPr>
        <p:spPr>
          <a:xfrm>
            <a:off x="1333575" y="1121850"/>
            <a:ext cx="7030500" cy="25416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Aaron Verst</a:t>
            </a:r>
            <a:endParaRPr/>
          </a:p>
          <a:p>
            <a:pPr indent="-298450" lvl="1" marL="914400" rtl="0" algn="l">
              <a:lnSpc>
                <a:spcPct val="150000"/>
              </a:lnSpc>
              <a:spcBef>
                <a:spcPts val="0"/>
              </a:spcBef>
              <a:spcAft>
                <a:spcPts val="0"/>
              </a:spcAft>
              <a:buSzPts val="1100"/>
              <a:buChar char="○"/>
            </a:pPr>
            <a:r>
              <a:rPr lang="en" u="sng">
                <a:solidFill>
                  <a:schemeClr val="hlink"/>
                </a:solidFill>
                <a:hlinkClick r:id="rId3"/>
              </a:rPr>
              <a:t>verstar@mail.uc.edu</a:t>
            </a:r>
            <a:endParaRPr/>
          </a:p>
          <a:p>
            <a:pPr indent="-311150" lvl="0" marL="457200" rtl="0" algn="l">
              <a:lnSpc>
                <a:spcPct val="150000"/>
              </a:lnSpc>
              <a:spcBef>
                <a:spcPts val="0"/>
              </a:spcBef>
              <a:spcAft>
                <a:spcPts val="0"/>
              </a:spcAft>
              <a:buSzPts val="1300"/>
              <a:buChar char="●"/>
            </a:pPr>
            <a:r>
              <a:rPr lang="en"/>
              <a:t>Ryan Gengler</a:t>
            </a:r>
            <a:endParaRPr/>
          </a:p>
          <a:p>
            <a:pPr indent="-298450" lvl="1" marL="914400" rtl="0" algn="l">
              <a:lnSpc>
                <a:spcPct val="150000"/>
              </a:lnSpc>
              <a:spcBef>
                <a:spcPts val="0"/>
              </a:spcBef>
              <a:spcAft>
                <a:spcPts val="0"/>
              </a:spcAft>
              <a:buSzPts val="1100"/>
              <a:buChar char="○"/>
            </a:pPr>
            <a:r>
              <a:rPr lang="en" u="sng">
                <a:solidFill>
                  <a:schemeClr val="hlink"/>
                </a:solidFill>
                <a:hlinkClick r:id="rId4"/>
              </a:rPr>
              <a:t>genglera@mail.uc.edu</a:t>
            </a:r>
            <a:endParaRPr/>
          </a:p>
          <a:p>
            <a:pPr indent="0" lvl="0" marL="914400" rtl="0" algn="l">
              <a:spcBef>
                <a:spcPts val="1200"/>
              </a:spcBef>
              <a:spcAft>
                <a:spcPts val="1200"/>
              </a:spcAft>
              <a:buNone/>
            </a:pPr>
            <a:r>
              <a:t/>
            </a:r>
            <a:endParaRPr/>
          </a:p>
        </p:txBody>
      </p:sp>
      <p:sp>
        <p:nvSpPr>
          <p:cNvPr id="285" name="Google Shape;285;p14"/>
          <p:cNvSpPr txBox="1"/>
          <p:nvPr>
            <p:ph type="title"/>
          </p:nvPr>
        </p:nvSpPr>
        <p:spPr>
          <a:xfrm>
            <a:off x="1333575" y="25717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Advisor</a:t>
            </a:r>
            <a:endParaRPr/>
          </a:p>
        </p:txBody>
      </p:sp>
      <p:sp>
        <p:nvSpPr>
          <p:cNvPr id="286" name="Google Shape;286;p14"/>
          <p:cNvSpPr txBox="1"/>
          <p:nvPr>
            <p:ph idx="1" type="body"/>
          </p:nvPr>
        </p:nvSpPr>
        <p:spPr>
          <a:xfrm>
            <a:off x="1303800" y="3133200"/>
            <a:ext cx="7030500" cy="13644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Jillian Aurisano</a:t>
            </a:r>
            <a:endParaRPr/>
          </a:p>
          <a:p>
            <a:pPr indent="-298450" lvl="1" marL="914400" rtl="0" algn="l">
              <a:lnSpc>
                <a:spcPct val="150000"/>
              </a:lnSpc>
              <a:spcBef>
                <a:spcPts val="0"/>
              </a:spcBef>
              <a:spcAft>
                <a:spcPts val="0"/>
              </a:spcAft>
              <a:buSzPts val="1100"/>
              <a:buChar char="○"/>
            </a:pPr>
            <a:r>
              <a:rPr lang="en"/>
              <a:t>aurisajm@ucmail.uc.edu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Abstract</a:t>
            </a:r>
            <a:endParaRPr/>
          </a:p>
        </p:txBody>
      </p:sp>
      <p:sp>
        <p:nvSpPr>
          <p:cNvPr id="292" name="Google Shape;292;p15"/>
          <p:cNvSpPr txBox="1"/>
          <p:nvPr>
            <p:ph idx="1" type="body"/>
          </p:nvPr>
        </p:nvSpPr>
        <p:spPr>
          <a:xfrm>
            <a:off x="402600" y="1418700"/>
            <a:ext cx="4562400" cy="3724800"/>
          </a:xfrm>
          <a:prstGeom prst="rect">
            <a:avLst/>
          </a:prstGeom>
        </p:spPr>
        <p:txBody>
          <a:bodyPr anchorCtr="0" anchor="t" bIns="91425" lIns="91425" spcFirstLastPara="1" rIns="91425" wrap="square" tIns="91425">
            <a:normAutofit fontScale="70000" lnSpcReduction="20000"/>
          </a:bodyPr>
          <a:lstStyle/>
          <a:p>
            <a:pPr indent="-339725" lvl="0" marL="457200" rtl="0" algn="l">
              <a:spcBef>
                <a:spcPts val="1000"/>
              </a:spcBef>
              <a:spcAft>
                <a:spcPts val="0"/>
              </a:spcAft>
              <a:buClr>
                <a:srgbClr val="1E1C39"/>
              </a:buClr>
              <a:buSzPct val="100000"/>
              <a:buFont typeface="Arial"/>
              <a:buChar char="●"/>
            </a:pPr>
            <a:r>
              <a:rPr lang="en" sz="2500">
                <a:solidFill>
                  <a:srgbClr val="1E1C39"/>
                </a:solidFill>
                <a:latin typeface="Arial"/>
                <a:ea typeface="Arial"/>
                <a:cs typeface="Arial"/>
                <a:sym typeface="Arial"/>
              </a:rPr>
              <a:t>Design and build a web application that focuses on connecting performers and venues for live events. Equally serves both venues and performers to organize and streamline the booking process.</a:t>
            </a:r>
            <a:endParaRPr sz="2500">
              <a:solidFill>
                <a:srgbClr val="1E1C39"/>
              </a:solidFill>
              <a:latin typeface="Arial"/>
              <a:ea typeface="Arial"/>
              <a:cs typeface="Arial"/>
              <a:sym typeface="Arial"/>
            </a:endParaRPr>
          </a:p>
          <a:p>
            <a:pPr indent="-339725" lvl="0" marL="457200" rtl="0" algn="l">
              <a:lnSpc>
                <a:spcPct val="115000"/>
              </a:lnSpc>
              <a:spcBef>
                <a:spcPts val="0"/>
              </a:spcBef>
              <a:spcAft>
                <a:spcPts val="0"/>
              </a:spcAft>
              <a:buClr>
                <a:srgbClr val="000000"/>
              </a:buClr>
              <a:buSzPct val="100000"/>
              <a:buFont typeface="Arial"/>
              <a:buChar char="●"/>
            </a:pPr>
            <a:r>
              <a:rPr lang="en" sz="2500">
                <a:solidFill>
                  <a:srgbClr val="000000"/>
                </a:solidFill>
                <a:latin typeface="Arial"/>
                <a:ea typeface="Arial"/>
                <a:cs typeface="Arial"/>
                <a:sym typeface="Arial"/>
              </a:rPr>
              <a:t>The goal of this application is to facilitate a space for communication for both parties on an event-by-event basis. This application will provide every aspect of the current booking process used by small venues/artists under one umbrella.</a:t>
            </a:r>
            <a:endParaRPr sz="2500">
              <a:solidFill>
                <a:srgbClr val="1E1C39"/>
              </a:solidFill>
              <a:latin typeface="Arial"/>
              <a:ea typeface="Arial"/>
              <a:cs typeface="Arial"/>
              <a:sym typeface="Arial"/>
            </a:endParaRPr>
          </a:p>
          <a:p>
            <a:pPr indent="0" lvl="0" marL="0" rtl="0" algn="l">
              <a:spcBef>
                <a:spcPts val="0"/>
              </a:spcBef>
              <a:spcAft>
                <a:spcPts val="1200"/>
              </a:spcAft>
              <a:buNone/>
            </a:pPr>
            <a:r>
              <a:t/>
            </a:r>
            <a:endParaRPr/>
          </a:p>
        </p:txBody>
      </p:sp>
      <p:pic>
        <p:nvPicPr>
          <p:cNvPr id="293" name="Google Shape;293;p15"/>
          <p:cNvPicPr preferRelativeResize="0"/>
          <p:nvPr/>
        </p:nvPicPr>
        <p:blipFill>
          <a:blip r:embed="rId3">
            <a:alphaModFix/>
          </a:blip>
          <a:stretch>
            <a:fillRect/>
          </a:stretch>
        </p:blipFill>
        <p:spPr>
          <a:xfrm>
            <a:off x="5930275" y="247013"/>
            <a:ext cx="2348850" cy="4649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229775" y="6281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Intellectual Merits and Broader Impacts</a:t>
            </a:r>
            <a:endParaRPr/>
          </a:p>
        </p:txBody>
      </p:sp>
      <p:sp>
        <p:nvSpPr>
          <p:cNvPr id="299" name="Google Shape;299;p16"/>
          <p:cNvSpPr txBox="1"/>
          <p:nvPr>
            <p:ph idx="1" type="body"/>
          </p:nvPr>
        </p:nvSpPr>
        <p:spPr>
          <a:xfrm>
            <a:off x="689250" y="1441075"/>
            <a:ext cx="7765500" cy="3546900"/>
          </a:xfrm>
          <a:prstGeom prst="rect">
            <a:avLst/>
          </a:prstGeom>
        </p:spPr>
        <p:txBody>
          <a:bodyPr anchorCtr="0" anchor="t" bIns="91425" lIns="91425" spcFirstLastPara="1" rIns="91425" wrap="square" tIns="91425">
            <a:normAutofit fontScale="32500" lnSpcReduction="20000"/>
          </a:bodyPr>
          <a:lstStyle/>
          <a:p>
            <a:pPr indent="0" lvl="0" marL="0" rtl="0" algn="l">
              <a:lnSpc>
                <a:spcPct val="150000"/>
              </a:lnSpc>
              <a:spcBef>
                <a:spcPts val="0"/>
              </a:spcBef>
              <a:spcAft>
                <a:spcPts val="0"/>
              </a:spcAft>
              <a:buNone/>
            </a:pPr>
            <a:r>
              <a:rPr lang="en" sz="3050"/>
              <a:t>Some Intellectual Merits that we would like to include:</a:t>
            </a:r>
            <a:endParaRPr sz="3050"/>
          </a:p>
          <a:p>
            <a:pPr indent="-291544" lvl="0" marL="457200" rtl="0" algn="l">
              <a:lnSpc>
                <a:spcPct val="150000"/>
              </a:lnSpc>
              <a:spcBef>
                <a:spcPts val="1200"/>
              </a:spcBef>
              <a:spcAft>
                <a:spcPts val="0"/>
              </a:spcAft>
              <a:buSzPct val="100000"/>
              <a:buAutoNum type="arabicPeriod"/>
            </a:pPr>
            <a:r>
              <a:rPr lang="en" sz="3050"/>
              <a:t>The ability to filter performers or venues based on categories such as genre and location/origin.</a:t>
            </a:r>
            <a:endParaRPr sz="3050"/>
          </a:p>
          <a:p>
            <a:pPr indent="-291544" lvl="0" marL="457200" rtl="0" algn="l">
              <a:lnSpc>
                <a:spcPct val="150000"/>
              </a:lnSpc>
              <a:spcBef>
                <a:spcPts val="0"/>
              </a:spcBef>
              <a:spcAft>
                <a:spcPts val="0"/>
              </a:spcAft>
              <a:buSzPct val="100000"/>
              <a:buAutoNum type="arabicPeriod"/>
            </a:pPr>
            <a:r>
              <a:rPr lang="en" sz="3050"/>
              <a:t>Providing communication between the selected performer and venue, allowing them to plan out a time and date to perform.</a:t>
            </a:r>
            <a:endParaRPr sz="3050"/>
          </a:p>
          <a:p>
            <a:pPr indent="-291544" lvl="0" marL="457200" rtl="0" algn="l">
              <a:lnSpc>
                <a:spcPct val="150000"/>
              </a:lnSpc>
              <a:spcBef>
                <a:spcPts val="0"/>
              </a:spcBef>
              <a:spcAft>
                <a:spcPts val="0"/>
              </a:spcAft>
              <a:buSzPct val="100000"/>
              <a:buAutoNum type="arabicPeriod"/>
            </a:pPr>
            <a:r>
              <a:rPr lang="en" sz="3050"/>
              <a:t>Filtering potential venues based off of capacity so that ticket sales can be maximized and efficient not only for the performer, but also the venue.</a:t>
            </a:r>
            <a:endParaRPr sz="3050"/>
          </a:p>
          <a:p>
            <a:pPr indent="-291544" lvl="0" marL="457200" rtl="0" algn="l">
              <a:lnSpc>
                <a:spcPct val="150000"/>
              </a:lnSpc>
              <a:spcBef>
                <a:spcPts val="0"/>
              </a:spcBef>
              <a:spcAft>
                <a:spcPts val="0"/>
              </a:spcAft>
              <a:buSzPct val="100000"/>
              <a:buAutoNum type="arabicPeriod"/>
            </a:pPr>
            <a:r>
              <a:rPr lang="en" sz="3050"/>
              <a:t>Ability to leave reviews, post pictures and display the specific venues and performers (such as snippets of performer’s music).</a:t>
            </a:r>
            <a:endParaRPr sz="3050"/>
          </a:p>
          <a:p>
            <a:pPr indent="0" lvl="0" marL="0" rtl="0" algn="l">
              <a:lnSpc>
                <a:spcPct val="150000"/>
              </a:lnSpc>
              <a:spcBef>
                <a:spcPts val="1200"/>
              </a:spcBef>
              <a:spcAft>
                <a:spcPts val="0"/>
              </a:spcAft>
              <a:buNone/>
            </a:pPr>
            <a:r>
              <a:rPr lang="en" sz="3050"/>
              <a:t>Some Broader Impacts that we would like to include:</a:t>
            </a:r>
            <a:endParaRPr sz="3050"/>
          </a:p>
          <a:p>
            <a:pPr indent="-291544" lvl="0" marL="457200" rtl="0" algn="l">
              <a:lnSpc>
                <a:spcPct val="150000"/>
              </a:lnSpc>
              <a:spcBef>
                <a:spcPts val="1200"/>
              </a:spcBef>
              <a:spcAft>
                <a:spcPts val="0"/>
              </a:spcAft>
              <a:buSzPct val="100000"/>
              <a:buAutoNum type="arabicPeriod"/>
            </a:pPr>
            <a:r>
              <a:rPr lang="en" sz="3050"/>
              <a:t>Our platform offers a streamlined booking process that connects venues and performers directly, circumventing the need for booking managers.</a:t>
            </a:r>
            <a:endParaRPr sz="3050"/>
          </a:p>
          <a:p>
            <a:pPr indent="-291544" lvl="0" marL="457200" rtl="0" algn="l">
              <a:lnSpc>
                <a:spcPct val="150000"/>
              </a:lnSpc>
              <a:spcBef>
                <a:spcPts val="0"/>
              </a:spcBef>
              <a:spcAft>
                <a:spcPts val="0"/>
              </a:spcAft>
              <a:buSzPct val="100000"/>
              <a:buAutoNum type="arabicPeriod"/>
            </a:pPr>
            <a:r>
              <a:rPr lang="en" sz="3050"/>
              <a:t>Our platform enables performers and venues to efficiently evaluate each other, facilitating booking decisions.</a:t>
            </a:r>
            <a:endParaRPr sz="3050"/>
          </a:p>
          <a:p>
            <a:pPr indent="-291544" lvl="0" marL="457200" rtl="0" algn="l">
              <a:lnSpc>
                <a:spcPct val="150000"/>
              </a:lnSpc>
              <a:spcBef>
                <a:spcPts val="0"/>
              </a:spcBef>
              <a:spcAft>
                <a:spcPts val="0"/>
              </a:spcAft>
              <a:buSzPct val="100000"/>
              <a:buAutoNum type="arabicPeriod"/>
            </a:pPr>
            <a:r>
              <a:rPr lang="en" sz="3050"/>
              <a:t>Additionally, our platform allows users to research venues and performers prior to purchasing tickets.</a:t>
            </a:r>
            <a:endParaRPr sz="3050"/>
          </a:p>
          <a:p>
            <a:pPr indent="-291544" lvl="0" marL="457200" rtl="0" algn="l">
              <a:lnSpc>
                <a:spcPct val="150000"/>
              </a:lnSpc>
              <a:spcBef>
                <a:spcPts val="0"/>
              </a:spcBef>
              <a:spcAft>
                <a:spcPts val="0"/>
              </a:spcAft>
              <a:buSzPct val="100000"/>
              <a:buAutoNum type="arabicPeriod"/>
            </a:pPr>
            <a:r>
              <a:rPr lang="en" sz="3050"/>
              <a:t>Furthermore, our platform has the potential to assist smaller performers in building their musical portfolio and accessing gig opportunities.</a:t>
            </a:r>
            <a:endParaRPr sz="3050"/>
          </a:p>
          <a:p>
            <a:pPr indent="0" lvl="0" marL="0" rtl="0" algn="l">
              <a:lnSpc>
                <a:spcPct val="95000"/>
              </a:lnSpc>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Diagrams</a:t>
            </a:r>
            <a:endParaRPr/>
          </a:p>
        </p:txBody>
      </p:sp>
      <p:pic>
        <p:nvPicPr>
          <p:cNvPr id="305" name="Google Shape;305;p17"/>
          <p:cNvPicPr preferRelativeResize="0"/>
          <p:nvPr/>
        </p:nvPicPr>
        <p:blipFill>
          <a:blip r:embed="rId3">
            <a:alphaModFix/>
          </a:blip>
          <a:stretch>
            <a:fillRect/>
          </a:stretch>
        </p:blipFill>
        <p:spPr>
          <a:xfrm>
            <a:off x="4693547" y="113550"/>
            <a:ext cx="3844450" cy="4827925"/>
          </a:xfrm>
          <a:prstGeom prst="rect">
            <a:avLst/>
          </a:prstGeom>
          <a:noFill/>
          <a:ln>
            <a:noFill/>
          </a:ln>
        </p:spPr>
      </p:pic>
      <p:pic>
        <p:nvPicPr>
          <p:cNvPr id="306" name="Google Shape;306;p17"/>
          <p:cNvPicPr preferRelativeResize="0"/>
          <p:nvPr/>
        </p:nvPicPr>
        <p:blipFill>
          <a:blip r:embed="rId4">
            <a:alphaModFix/>
          </a:blip>
          <a:stretch>
            <a:fillRect/>
          </a:stretch>
        </p:blipFill>
        <p:spPr>
          <a:xfrm>
            <a:off x="157350" y="2241475"/>
            <a:ext cx="4388746" cy="1835459"/>
          </a:xfrm>
          <a:prstGeom prst="rect">
            <a:avLst/>
          </a:prstGeom>
          <a:noFill/>
          <a:ln>
            <a:noFill/>
          </a:ln>
        </p:spPr>
      </p:pic>
      <p:sp>
        <p:nvSpPr>
          <p:cNvPr id="307" name="Google Shape;307;p17"/>
          <p:cNvSpPr txBox="1"/>
          <p:nvPr/>
        </p:nvSpPr>
        <p:spPr>
          <a:xfrm>
            <a:off x="7542850" y="3145575"/>
            <a:ext cx="440100" cy="99300"/>
          </a:xfrm>
          <a:prstGeom prst="rect">
            <a:avLst/>
          </a:prstGeom>
          <a:solidFill>
            <a:schemeClr val="lt1"/>
          </a:solidFill>
          <a:ln>
            <a:noFill/>
          </a:ln>
        </p:spPr>
        <p:txBody>
          <a:bodyPr anchorCtr="0" anchor="t" bIns="0" lIns="91425" spcFirstLastPara="1" rIns="91425" wrap="square" tIns="0">
            <a:noAutofit/>
          </a:bodyPr>
          <a:lstStyle/>
          <a:p>
            <a:pPr indent="0" lvl="0" marL="0" rtl="0" algn="l">
              <a:spcBef>
                <a:spcPts val="0"/>
              </a:spcBef>
              <a:spcAft>
                <a:spcPts val="0"/>
              </a:spcAft>
              <a:buNone/>
            </a:pPr>
            <a:r>
              <a:rPr lang="en" sz="500">
                <a:latin typeface="Nunito"/>
                <a:ea typeface="Nunito"/>
                <a:cs typeface="Nunito"/>
                <a:sym typeface="Nunito"/>
              </a:rPr>
              <a:t>venues</a:t>
            </a:r>
            <a:endParaRPr sz="5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303800" y="5924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Specifications</a:t>
            </a:r>
            <a:endParaRPr/>
          </a:p>
        </p:txBody>
      </p:sp>
      <p:sp>
        <p:nvSpPr>
          <p:cNvPr id="313" name="Google Shape;313;p18"/>
          <p:cNvSpPr txBox="1"/>
          <p:nvPr>
            <p:ph idx="1" type="body"/>
          </p:nvPr>
        </p:nvSpPr>
        <p:spPr>
          <a:xfrm>
            <a:off x="300900" y="1382400"/>
            <a:ext cx="8542200" cy="35613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diagram shown on the previous slide encapsulates the process of the performer’s and venue’s experiences under one diagram. After navigating to the webpage, the user is prompted with creating an account. Accounts created in this stage are then stored in the applications database.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This account can be registered as either a performer or a venue. This decision is represented by the diamond symbol. If the user is operating a performer account, they are then able to begin searching for venues they would like to perform at. They will be able to apply various search criteria (date, location, venue capacity, etc) to filter down their search results.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Once the performer finds a venue, they are then able to apply to that venue. If the venue accepts their booking, the show is booked for both parties. If the venue denies the booking, the performer account returns to the searching phase.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If the user is operating a venue account, they are able to search for performers to fill a specific date/time they have open. They are able to apply search filters (performer location, genre, etc.) to narrow down their search. If the user finds a performer that fits their criteria, they are able to book that performer for the specified date.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Once a show is agreed upon by both parties and is officially booked, the event’s data is then stored in the application’s database.</a:t>
            </a:r>
            <a:endParaRPr sz="12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274175" y="6133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Technologies</a:t>
            </a:r>
            <a:endParaRPr/>
          </a:p>
        </p:txBody>
      </p:sp>
      <p:sp>
        <p:nvSpPr>
          <p:cNvPr id="319" name="Google Shape;319;p19"/>
          <p:cNvSpPr txBox="1"/>
          <p:nvPr>
            <p:ph idx="1" type="body"/>
          </p:nvPr>
        </p:nvSpPr>
        <p:spPr>
          <a:xfrm>
            <a:off x="584650" y="1301100"/>
            <a:ext cx="8388600" cy="38424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One of the technologies that we will be implementing is search filtering. This will allow the user, </a:t>
            </a:r>
            <a:r>
              <a:rPr lang="en" sz="1200">
                <a:solidFill>
                  <a:srgbClr val="000000"/>
                </a:solidFill>
                <a:latin typeface="Arial"/>
                <a:ea typeface="Arial"/>
                <a:cs typeface="Arial"/>
                <a:sym typeface="Arial"/>
              </a:rPr>
              <a:t>whether</a:t>
            </a:r>
            <a:r>
              <a:rPr lang="en" sz="1200">
                <a:solidFill>
                  <a:srgbClr val="000000"/>
                </a:solidFill>
                <a:latin typeface="Arial"/>
                <a:ea typeface="Arial"/>
                <a:cs typeface="Arial"/>
                <a:sym typeface="Arial"/>
              </a:rPr>
              <a:t> they are a user, a performer, or a venue, to filter out venues and performers </a:t>
            </a:r>
            <a:r>
              <a:rPr lang="en" sz="1200">
                <a:solidFill>
                  <a:srgbClr val="000000"/>
                </a:solidFill>
                <a:latin typeface="Arial"/>
                <a:ea typeface="Arial"/>
                <a:cs typeface="Arial"/>
                <a:sym typeface="Arial"/>
              </a:rPr>
              <a:t>that</a:t>
            </a:r>
            <a:r>
              <a:rPr lang="en" sz="1200">
                <a:solidFill>
                  <a:srgbClr val="000000"/>
                </a:solidFill>
                <a:latin typeface="Arial"/>
                <a:ea typeface="Arial"/>
                <a:cs typeface="Arial"/>
                <a:sym typeface="Arial"/>
              </a:rPr>
              <a:t> are not applicable for the current user. This also helps the user find exactly the venue or performer that they are looking for in a short amount of time.</a:t>
            </a:r>
            <a:endParaRPr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Another technology that we are implementing is the Object-Oriented Programming connection between the flat files, containing the data that we will be </a:t>
            </a:r>
            <a:r>
              <a:rPr lang="en" sz="1200">
                <a:solidFill>
                  <a:srgbClr val="000000"/>
                </a:solidFill>
                <a:latin typeface="Arial"/>
                <a:ea typeface="Arial"/>
                <a:cs typeface="Arial"/>
                <a:sym typeface="Arial"/>
              </a:rPr>
              <a:t>including</a:t>
            </a:r>
            <a:r>
              <a:rPr lang="en" sz="1200">
                <a:solidFill>
                  <a:srgbClr val="000000"/>
                </a:solidFill>
                <a:latin typeface="Arial"/>
                <a:ea typeface="Arial"/>
                <a:cs typeface="Arial"/>
                <a:sym typeface="Arial"/>
              </a:rPr>
              <a:t> in our “database” and the application itself. This will allow us to feed the application data to ensure that the functionality of our application is working as planned.</a:t>
            </a:r>
            <a:endParaRPr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Currently, we will only be developing a web-based application based on the time frame that we have. We believe this would be much easier to port a web-based application into a </a:t>
            </a:r>
            <a:r>
              <a:rPr lang="en" sz="1200">
                <a:solidFill>
                  <a:srgbClr val="000000"/>
                </a:solidFill>
                <a:latin typeface="Arial"/>
                <a:ea typeface="Arial"/>
                <a:cs typeface="Arial"/>
                <a:sym typeface="Arial"/>
              </a:rPr>
              <a:t>mobile application instead of creating a mobile application first and trying to port a web-based application from that. Our plan is to eventually create a mobile application, but that is for our own future plans and will not be pursuing that within the semester that we have.</a:t>
            </a:r>
            <a:endParaRPr sz="12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Project Milestones</a:t>
            </a:r>
            <a:endParaRPr/>
          </a:p>
        </p:txBody>
      </p:sp>
      <p:sp>
        <p:nvSpPr>
          <p:cNvPr id="325" name="Google Shape;325;p20"/>
          <p:cNvSpPr txBox="1"/>
          <p:nvPr>
            <p:ph idx="1" type="body"/>
          </p:nvPr>
        </p:nvSpPr>
        <p:spPr>
          <a:xfrm>
            <a:off x="1176575" y="1419250"/>
            <a:ext cx="7030500" cy="927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Below is an updated version of our project timeline. Status boxes indicatie the following:</a:t>
            </a:r>
            <a:endParaRPr/>
          </a:p>
          <a:p>
            <a:pPr indent="-292576" lvl="0" marL="457200" rtl="0" algn="l">
              <a:spcBef>
                <a:spcPts val="1200"/>
              </a:spcBef>
              <a:spcAft>
                <a:spcPts val="0"/>
              </a:spcAft>
              <a:buSzPct val="100000"/>
              <a:buChar char="●"/>
            </a:pPr>
            <a:r>
              <a:rPr lang="en"/>
              <a:t>Green - Task has been completed</a:t>
            </a:r>
            <a:endParaRPr/>
          </a:p>
          <a:p>
            <a:pPr indent="-292576" lvl="0" marL="457200" rtl="0" algn="l">
              <a:spcBef>
                <a:spcPts val="0"/>
              </a:spcBef>
              <a:spcAft>
                <a:spcPts val="0"/>
              </a:spcAft>
              <a:buSzPct val="100000"/>
              <a:buChar char="●"/>
            </a:pPr>
            <a:r>
              <a:rPr lang="en"/>
              <a:t>Yellow - Task has been started</a:t>
            </a:r>
            <a:endParaRPr/>
          </a:p>
          <a:p>
            <a:pPr indent="-292576" lvl="0" marL="457200" rtl="0" algn="l">
              <a:spcBef>
                <a:spcPts val="0"/>
              </a:spcBef>
              <a:spcAft>
                <a:spcPts val="0"/>
              </a:spcAft>
              <a:buSzPct val="100000"/>
              <a:buChar char="●"/>
            </a:pPr>
            <a:r>
              <a:rPr lang="en"/>
              <a:t>Red - Task has not been started</a:t>
            </a:r>
            <a:endParaRPr/>
          </a:p>
        </p:txBody>
      </p:sp>
      <p:pic>
        <p:nvPicPr>
          <p:cNvPr id="326" name="Google Shape;326;p20"/>
          <p:cNvPicPr preferRelativeResize="0"/>
          <p:nvPr/>
        </p:nvPicPr>
        <p:blipFill>
          <a:blip r:embed="rId3">
            <a:alphaModFix/>
          </a:blip>
          <a:stretch>
            <a:fillRect/>
          </a:stretch>
        </p:blipFill>
        <p:spPr>
          <a:xfrm>
            <a:off x="1063125" y="2571752"/>
            <a:ext cx="7257400" cy="2037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Expected Demo at Expo</a:t>
            </a:r>
            <a:endParaRPr/>
          </a:p>
        </p:txBody>
      </p:sp>
      <p:sp>
        <p:nvSpPr>
          <p:cNvPr id="332" name="Google Shape;332;p21"/>
          <p:cNvSpPr txBox="1"/>
          <p:nvPr>
            <p:ph idx="1" type="body"/>
          </p:nvPr>
        </p:nvSpPr>
        <p:spPr>
          <a:xfrm>
            <a:off x="1303800" y="1523175"/>
            <a:ext cx="7030500" cy="30084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SzPts val="1200"/>
              <a:buChar char="●"/>
            </a:pPr>
            <a:r>
              <a:rPr lang="en" sz="1200">
                <a:solidFill>
                  <a:srgbClr val="1E1E1E"/>
                </a:solidFill>
                <a:latin typeface="Arial"/>
                <a:ea typeface="Arial"/>
                <a:cs typeface="Arial"/>
                <a:sym typeface="Arial"/>
              </a:rPr>
              <a:t>At the time of the demo,</a:t>
            </a:r>
            <a:r>
              <a:rPr lang="en" sz="1200"/>
              <a:t> </a:t>
            </a:r>
            <a:r>
              <a:rPr lang="en" sz="1200">
                <a:solidFill>
                  <a:srgbClr val="000000"/>
                </a:solidFill>
                <a:latin typeface="Arial"/>
                <a:ea typeface="Arial"/>
                <a:cs typeface="Arial"/>
                <a:sym typeface="Arial"/>
              </a:rPr>
              <a:t>we will have successfully tied the frontend to the backend. Although all features might not be ready for release, this first iteration will provide us with a foundation to build upon prior to release. By reaching this goal, we will be able to effectively test and get feedback on our application and move towards the final stages of de</a:t>
            </a:r>
            <a:r>
              <a:rPr lang="en" sz="1200">
                <a:solidFill>
                  <a:srgbClr val="1E1E1E"/>
                </a:solidFill>
                <a:latin typeface="Arial"/>
                <a:ea typeface="Arial"/>
                <a:cs typeface="Arial"/>
                <a:sym typeface="Arial"/>
              </a:rPr>
              <a:t>v</a:t>
            </a:r>
            <a:r>
              <a:rPr lang="en" sz="1200">
                <a:solidFill>
                  <a:srgbClr val="000000"/>
                </a:solidFill>
                <a:latin typeface="Arial"/>
                <a:ea typeface="Arial"/>
                <a:cs typeface="Arial"/>
                <a:sym typeface="Arial"/>
              </a:rPr>
              <a:t>elopment. A goal of ours is to have our application working on a full-stack level.</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At the demo, we intend to demo the full process of booking a venue/performer through Gigseek. This demo will demonstrate the primary functionality of Gigseek if it were fully released to the general public.</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Furthermore, we plan on </a:t>
            </a:r>
            <a:r>
              <a:rPr lang="en" sz="1200">
                <a:solidFill>
                  <a:srgbClr val="000000"/>
                </a:solidFill>
                <a:latin typeface="Arial"/>
                <a:ea typeface="Arial"/>
                <a:cs typeface="Arial"/>
                <a:sym typeface="Arial"/>
              </a:rPr>
              <a:t>showcasing</a:t>
            </a:r>
            <a:r>
              <a:rPr lang="en" sz="1200">
                <a:solidFill>
                  <a:srgbClr val="000000"/>
                </a:solidFill>
                <a:latin typeface="Arial"/>
                <a:ea typeface="Arial"/>
                <a:cs typeface="Arial"/>
                <a:sym typeface="Arial"/>
              </a:rPr>
              <a:t> samples of additional features such as 3rd party connections and performer/venue content (photos and videos) on account profiles.</a:t>
            </a:r>
            <a:endParaRPr sz="12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