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049" autoAdjust="0"/>
  </p:normalViewPr>
  <p:slideViewPr>
    <p:cSldViewPr snapToGrid="0">
      <p:cViewPr>
        <p:scale>
          <a:sx n="50" d="100"/>
          <a:sy n="50" d="100"/>
        </p:scale>
        <p:origin x="1862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CD3E9-F2AD-4B10-B895-DE23491D3CCA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78680-F10D-4EDE-BF3C-BAD82F5B2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92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ation-recommender.ieee.org/pubsearch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ation-recommender.ieee.org/pubsearch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>
                <a:hlinkClick r:id="rId3"/>
              </a:rPr>
              <a:t>Biomedical Engineering, IEEE Transactions on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Open Access Available </a:t>
            </a:r>
          </a:p>
          <a:p>
            <a:r>
              <a:rPr lang="en-US" altLang="zh-TW" dirty="0"/>
              <a:t>4.4 </a:t>
            </a:r>
          </a:p>
          <a:p>
            <a:r>
              <a:rPr lang="en-US" altLang="zh-TW" dirty="0"/>
              <a:t>24 Weeks </a:t>
            </a:r>
          </a:p>
          <a:p>
            <a:endParaRPr lang="en-US" altLang="zh-TW" b="1" dirty="0"/>
          </a:p>
          <a:p>
            <a:r>
              <a:rPr lang="en-US" altLang="zh-TW" b="1" dirty="0">
                <a:hlinkClick r:id="rId3"/>
              </a:rPr>
              <a:t>Biomedical and Health Informatics, IEEE Journal of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Open Access Available </a:t>
            </a:r>
          </a:p>
          <a:p>
            <a:r>
              <a:rPr lang="en-US" altLang="zh-TW" dirty="0"/>
              <a:t>6.7 </a:t>
            </a:r>
          </a:p>
          <a:p>
            <a:r>
              <a:rPr lang="en-US" altLang="zh-TW" dirty="0"/>
              <a:t>28.8 Weeks </a:t>
            </a:r>
          </a:p>
          <a:p>
            <a:endParaRPr lang="en-US" altLang="zh-TW" b="1" dirty="0"/>
          </a:p>
          <a:p>
            <a:r>
              <a:rPr lang="en-US" altLang="zh-TW" b="1" dirty="0">
                <a:hlinkClick r:id="rId3"/>
              </a:rPr>
              <a:t>Biomedical Engineering, IEEE Reviews in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Open Access Available </a:t>
            </a:r>
          </a:p>
          <a:p>
            <a:r>
              <a:rPr lang="en-US" altLang="zh-TW" dirty="0"/>
              <a:t>17.2 </a:t>
            </a:r>
          </a:p>
          <a:p>
            <a:r>
              <a:rPr lang="en-US" altLang="zh-TW" dirty="0"/>
              <a:t>28.1 Weeks </a:t>
            </a:r>
          </a:p>
          <a:p>
            <a:endParaRPr lang="en-US" altLang="zh-TW" dirty="0"/>
          </a:p>
          <a:p>
            <a:r>
              <a:rPr lang="en-US" altLang="zh-TW" b="1" dirty="0">
                <a:hlinkClick r:id="rId3"/>
              </a:rPr>
              <a:t>Biomedical Circuits and Systems, IEEE Transactions on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Open Access Available </a:t>
            </a:r>
          </a:p>
          <a:p>
            <a:r>
              <a:rPr lang="en-US" altLang="zh-TW" dirty="0"/>
              <a:t>3.8 </a:t>
            </a:r>
          </a:p>
          <a:p>
            <a:r>
              <a:rPr lang="en-US" altLang="zh-TW" dirty="0"/>
              <a:t>15.5 Weeks </a:t>
            </a:r>
          </a:p>
          <a:p>
            <a:endParaRPr lang="en-US" altLang="zh-TW" dirty="0"/>
          </a:p>
          <a:p>
            <a:r>
              <a:rPr lang="en-US" altLang="zh-TW" b="1" dirty="0">
                <a:hlinkClick r:id="rId3"/>
              </a:rPr>
              <a:t>Translational Engineering in Health and Medicine, IEEE Journal of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Open Access Only </a:t>
            </a:r>
          </a:p>
          <a:p>
            <a:r>
              <a:rPr lang="en-US" altLang="zh-TW" dirty="0"/>
              <a:t>3.7 </a:t>
            </a:r>
          </a:p>
          <a:p>
            <a:r>
              <a:rPr lang="en-US" altLang="zh-TW" dirty="0"/>
              <a:t>26 Weeks </a:t>
            </a:r>
          </a:p>
          <a:p>
            <a:endParaRPr lang="en-US" altLang="zh-TW" dirty="0"/>
          </a:p>
          <a:p>
            <a:r>
              <a:rPr lang="en-US" altLang="zh-TW" b="1" dirty="0">
                <a:hlinkClick r:id="rId3"/>
              </a:rPr>
              <a:t>Access, IEEE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Open Access Only </a:t>
            </a:r>
          </a:p>
          <a:p>
            <a:r>
              <a:rPr lang="en-US" altLang="zh-TW" dirty="0"/>
              <a:t>3.4 </a:t>
            </a:r>
          </a:p>
          <a:p>
            <a:r>
              <a:rPr lang="en-US" altLang="zh-TW" dirty="0"/>
              <a:t>4.6 Weeks </a:t>
            </a:r>
          </a:p>
          <a:p>
            <a:endParaRPr lang="en-US" altLang="zh-TW" b="1" dirty="0"/>
          </a:p>
          <a:p>
            <a:r>
              <a:rPr lang="en-US" altLang="zh-TW" b="1" dirty="0">
                <a:hlinkClick r:id="rId3"/>
              </a:rPr>
              <a:t>Engineering in Medicine and Biology, IEEE Open Journal of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Open Access Only </a:t>
            </a:r>
          </a:p>
          <a:p>
            <a:r>
              <a:rPr lang="en-US" altLang="zh-TW" dirty="0"/>
              <a:t>2.7 </a:t>
            </a:r>
          </a:p>
          <a:p>
            <a:r>
              <a:rPr lang="en-US" altLang="zh-TW" dirty="0"/>
              <a:t>22 Weeks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978680-F10D-4EDE-BF3C-BAD82F5B262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261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894E6-255C-D761-D421-A1E5AF4B7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1F31349-FF1E-C2E6-F5BA-EA3FE663A8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C978FF4-BB0D-3FAF-F7B4-098054D2C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>
                <a:hlinkClick r:id="rId3"/>
              </a:rPr>
              <a:t>Biomedical Engineering, IEEE Transactions on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Open Access Available </a:t>
            </a:r>
          </a:p>
          <a:p>
            <a:r>
              <a:rPr lang="en-US" altLang="zh-TW" dirty="0"/>
              <a:t>4.4 </a:t>
            </a:r>
          </a:p>
          <a:p>
            <a:r>
              <a:rPr lang="en-US" altLang="zh-TW" dirty="0"/>
              <a:t>24 Weeks </a:t>
            </a:r>
          </a:p>
          <a:p>
            <a:endParaRPr lang="en-US" altLang="zh-TW" b="1" dirty="0"/>
          </a:p>
          <a:p>
            <a:r>
              <a:rPr lang="en-US" altLang="zh-TW" b="1" dirty="0">
                <a:hlinkClick r:id="rId3"/>
              </a:rPr>
              <a:t>Biomedical and Health Informatics, IEEE Journal of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Open Access Available </a:t>
            </a:r>
          </a:p>
          <a:p>
            <a:r>
              <a:rPr lang="en-US" altLang="zh-TW" dirty="0"/>
              <a:t>6.7 </a:t>
            </a:r>
          </a:p>
          <a:p>
            <a:r>
              <a:rPr lang="en-US" altLang="zh-TW" dirty="0"/>
              <a:t>28.8 Weeks </a:t>
            </a:r>
          </a:p>
          <a:p>
            <a:endParaRPr lang="en-US" altLang="zh-TW" b="1" dirty="0"/>
          </a:p>
          <a:p>
            <a:r>
              <a:rPr lang="en-US" altLang="zh-TW" b="1" dirty="0">
                <a:hlinkClick r:id="rId3"/>
              </a:rPr>
              <a:t>Biomedical Engineering, IEEE Reviews in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Open Access Available </a:t>
            </a:r>
          </a:p>
          <a:p>
            <a:r>
              <a:rPr lang="en-US" altLang="zh-TW" dirty="0"/>
              <a:t>17.2 </a:t>
            </a:r>
          </a:p>
          <a:p>
            <a:r>
              <a:rPr lang="en-US" altLang="zh-TW" dirty="0"/>
              <a:t>28.1 Weeks </a:t>
            </a:r>
          </a:p>
          <a:p>
            <a:endParaRPr lang="en-US" altLang="zh-TW" dirty="0"/>
          </a:p>
          <a:p>
            <a:r>
              <a:rPr lang="en-US" altLang="zh-TW" b="1" dirty="0">
                <a:hlinkClick r:id="rId3"/>
              </a:rPr>
              <a:t>Biomedical Circuits and Systems, IEEE Transactions on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Open Access Available </a:t>
            </a:r>
          </a:p>
          <a:p>
            <a:r>
              <a:rPr lang="en-US" altLang="zh-TW" dirty="0"/>
              <a:t>3.8 </a:t>
            </a:r>
          </a:p>
          <a:p>
            <a:r>
              <a:rPr lang="en-US" altLang="zh-TW" dirty="0"/>
              <a:t>15.5 Weeks </a:t>
            </a:r>
          </a:p>
          <a:p>
            <a:endParaRPr lang="en-US" altLang="zh-TW" dirty="0"/>
          </a:p>
          <a:p>
            <a:r>
              <a:rPr lang="en-US" altLang="zh-TW" b="1" dirty="0">
                <a:hlinkClick r:id="rId3"/>
              </a:rPr>
              <a:t>Translational Engineering in Health and Medicine, IEEE Journal of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Open Access Only </a:t>
            </a:r>
          </a:p>
          <a:p>
            <a:r>
              <a:rPr lang="en-US" altLang="zh-TW" dirty="0"/>
              <a:t>3.7 </a:t>
            </a:r>
          </a:p>
          <a:p>
            <a:r>
              <a:rPr lang="en-US" altLang="zh-TW" dirty="0"/>
              <a:t>26 Weeks </a:t>
            </a:r>
          </a:p>
          <a:p>
            <a:endParaRPr lang="en-US" altLang="zh-TW" dirty="0"/>
          </a:p>
          <a:p>
            <a:r>
              <a:rPr lang="en-US" altLang="zh-TW" b="1" dirty="0">
                <a:hlinkClick r:id="rId3"/>
              </a:rPr>
              <a:t>Access, IEEE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Open Access Only </a:t>
            </a:r>
          </a:p>
          <a:p>
            <a:r>
              <a:rPr lang="en-US" altLang="zh-TW" dirty="0"/>
              <a:t>3.4 </a:t>
            </a:r>
          </a:p>
          <a:p>
            <a:r>
              <a:rPr lang="en-US" altLang="zh-TW" dirty="0"/>
              <a:t>4.6 Weeks </a:t>
            </a:r>
          </a:p>
          <a:p>
            <a:endParaRPr lang="en-US" altLang="zh-TW" b="1" dirty="0"/>
          </a:p>
          <a:p>
            <a:r>
              <a:rPr lang="en-US" altLang="zh-TW" b="1" dirty="0">
                <a:hlinkClick r:id="rId3"/>
              </a:rPr>
              <a:t>Engineering in Medicine and Biology, IEEE Open Journal of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Open Access Only </a:t>
            </a:r>
          </a:p>
          <a:p>
            <a:r>
              <a:rPr lang="en-US" altLang="zh-TW" dirty="0"/>
              <a:t>2.7 </a:t>
            </a:r>
          </a:p>
          <a:p>
            <a:r>
              <a:rPr lang="en-US" altLang="zh-TW" dirty="0"/>
              <a:t>22 Weeks 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5CD182-0449-F06F-9C33-9EC34EE4D4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978680-F10D-4EDE-BF3C-BAD82F5B262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454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C55043-56DA-48B3-1DE4-3D003E375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DF864B4-EBB3-6D20-CC53-DF1ECC6D8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E0779D-BE6E-6B34-99BD-3F9125534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710F-1DE4-40F2-A9E6-4A8CE0EA8611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D5F4C5-7E3F-6623-2E0B-B0DB10E1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BF02EA-B912-21CA-D88F-FC76649B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0586-2E33-41E1-A01B-351DE1F8A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60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D33E13-70AB-819F-3464-824A2B29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396CB6-6BEA-CA90-BFAF-8A1124C7D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6D24B6-02B8-818E-F649-08FEC486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710F-1DE4-40F2-A9E6-4A8CE0EA8611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3833D8-A657-04FB-1506-97748B04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619167-B4DA-A432-EB55-C648FF92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0586-2E33-41E1-A01B-351DE1F8A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74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370BAD2-AFFB-1C1E-6D6E-A140EF12E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D77E3D-CF56-86D5-8D3C-640C45469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F5EF2B-A056-084E-1D28-A64A4942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710F-1DE4-40F2-A9E6-4A8CE0EA8611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45C8E7-731B-7AE1-E63A-D66DE37E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CD26DF-C31E-76BB-9DE1-39ED346D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0586-2E33-41E1-A01B-351DE1F8A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78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4C361-AE85-F2FA-1BF1-08FF6AE2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1E7994-1ED2-47A8-5E1F-9D9CD9A43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4029BB-570F-6B09-8064-C34E1919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710F-1DE4-40F2-A9E6-4A8CE0EA8611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613353-88B1-4C76-1761-A1AEEF25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3CFA98-7661-56E5-86A2-6A753771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0586-2E33-41E1-A01B-351DE1F8A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D1C53B-EDBB-331F-777D-D2F16B0B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0B2965-1CC7-6E42-987D-500DF80A2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9345A1-ECDB-DCEC-FD31-C163FA13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710F-1DE4-40F2-A9E6-4A8CE0EA8611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C5DF8F-6C73-5E78-C043-EFD1C504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CD0A42-E9D4-9B6F-1067-28639F31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0586-2E33-41E1-A01B-351DE1F8A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60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3A9995-276E-D7B7-92DA-9EBEFAC5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0E6BEE-BDE9-9EA8-011F-2E9A5EB59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C90F24-CD6F-FA05-8211-71825F1C4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E38A2E-5525-208B-90BD-232A5286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710F-1DE4-40F2-A9E6-4A8CE0EA8611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177AB7-C31E-B4EE-56A2-78CE24CF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9CD2CA-5867-0CD7-E32B-1E79A59B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0586-2E33-41E1-A01B-351DE1F8A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48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DC6FED-DB05-9D07-BBF4-AA11DEC3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FF6F5E-5797-E794-FF72-EDF81B045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5F55567-BCAF-504E-204D-E93C903A9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52BA04A-750D-AE6D-5366-05E9454D8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B0803A-D320-0CD9-9380-51C07F719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C7764A2-DCA2-E4C9-64A4-AF115063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710F-1DE4-40F2-A9E6-4A8CE0EA8611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60F782B-FDEB-5AF3-7771-B4B4A4F1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93622DA-19CC-4D11-E6F7-08391AD7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0586-2E33-41E1-A01B-351DE1F8A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76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713D32-2D37-4438-6C7A-9CDD88CAB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DC70A4-01C0-5EB3-612A-F879946F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710F-1DE4-40F2-A9E6-4A8CE0EA8611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766A621-36BD-F3D3-CCF4-481C4B5B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AA3A1C5-8DA5-EE73-0124-5D2E5D4F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0586-2E33-41E1-A01B-351DE1F8A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77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E5F68AB-CA8D-61C1-A0F6-2D27C96F7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710F-1DE4-40F2-A9E6-4A8CE0EA8611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3FCA9B0-E50C-33DC-578A-2E2BE4CC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15E45B-6E12-340E-C272-2C711951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0586-2E33-41E1-A01B-351DE1F8A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19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8E241B-FDDF-3E42-7044-5712395C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4B0A75-76B2-2965-F01D-F3E63D705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C96659-6033-FB02-E3F4-CEE55DBB9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199B98-243D-5590-3575-DA776E42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710F-1DE4-40F2-A9E6-4A8CE0EA8611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0C3628-12E2-BAAA-A856-1EE78CAE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BFF6D1-CA6A-6A94-7ABF-D2BB124B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0586-2E33-41E1-A01B-351DE1F8A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09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326F93-5B58-8951-79E2-03B330A7A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6DF1A55-057B-2DCC-62D2-C79EB85BC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4E6D36-2660-EB43-7259-87B669923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6D83A9-3457-F649-51EB-F60E6E88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710F-1DE4-40F2-A9E6-4A8CE0EA8611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D30836-2614-969E-B426-D4A81690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7FEC0F-3AC5-763D-7DA3-CE0EAE10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0586-2E33-41E1-A01B-351DE1F8A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55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ACC9E1F-646B-674E-5E71-97415D55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5BC67E-1884-E9DC-8A05-FDBA2EF0A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CEE205-BCF3-0F3F-B7ED-18CED4383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8710F-1DE4-40F2-A9E6-4A8CE0EA8611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CCAD04-7006-E538-F487-B2D0867CA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E329E7-0164-C1F4-302B-C19DD5080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90586-2E33-41E1-A01B-351DE1F8A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02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ation-recommender.ieee.org/pubsearc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51E1FA-6B92-862B-EF2A-19F3143B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IEEE</a:t>
            </a:r>
            <a:r>
              <a:rPr lang="zh-TW" altLang="en-US" dirty="0"/>
              <a:t> </a:t>
            </a:r>
            <a:r>
              <a:rPr lang="en-US" altLang="zh-TW" dirty="0"/>
              <a:t>Publication Recommender™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DEC791-7707-3A5E-6923-E6D0BECB8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https://publication-recommender.ieee.org/home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838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F0792-21F1-EB10-23BC-3F4885298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A8C1714-E953-789E-79FC-84E079995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803736"/>
              </p:ext>
            </p:extLst>
          </p:nvPr>
        </p:nvGraphicFramePr>
        <p:xfrm>
          <a:off x="746760" y="269240"/>
          <a:ext cx="10332720" cy="631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3180">
                  <a:extLst>
                    <a:ext uri="{9D8B030D-6E8A-4147-A177-3AD203B41FA5}">
                      <a16:colId xmlns:a16="http://schemas.microsoft.com/office/drawing/2014/main" val="4172449238"/>
                    </a:ext>
                  </a:extLst>
                </a:gridCol>
                <a:gridCol w="2583180">
                  <a:extLst>
                    <a:ext uri="{9D8B030D-6E8A-4147-A177-3AD203B41FA5}">
                      <a16:colId xmlns:a16="http://schemas.microsoft.com/office/drawing/2014/main" val="2940846255"/>
                    </a:ext>
                  </a:extLst>
                </a:gridCol>
                <a:gridCol w="2583180">
                  <a:extLst>
                    <a:ext uri="{9D8B030D-6E8A-4147-A177-3AD203B41FA5}">
                      <a16:colId xmlns:a16="http://schemas.microsoft.com/office/drawing/2014/main" val="4000795457"/>
                    </a:ext>
                  </a:extLst>
                </a:gridCol>
                <a:gridCol w="2583180">
                  <a:extLst>
                    <a:ext uri="{9D8B030D-6E8A-4147-A177-3AD203B41FA5}">
                      <a16:colId xmlns:a16="http://schemas.microsoft.com/office/drawing/2014/main" val="3199622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Title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Open Access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Availability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Impact Factor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Submission to Publication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Time in Xplore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98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hlinkClick r:id="rId3"/>
                        </a:rPr>
                        <a:t>Biomedical Engineering, IEEE Transactions on</a:t>
                      </a:r>
                      <a:r>
                        <a:rPr lang="en-US" altLang="zh-TW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Open Access Available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4.4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24 Weeks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84191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hlinkClick r:id="rId3"/>
                        </a:rPr>
                        <a:t>Access, IEEE</a:t>
                      </a:r>
                      <a:r>
                        <a:rPr lang="en-US" altLang="zh-TW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Open Access Only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3.4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4.6 Weeks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025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1579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hlinkClick r:id="rId3"/>
                        </a:rPr>
                        <a:t>Biomedical and Health Informatics, IEEE Journal of</a:t>
                      </a:r>
                      <a:r>
                        <a:rPr lang="en-US" altLang="zh-TW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Open Access Available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6.7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28.8 Weeks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75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hlinkClick r:id="rId3"/>
                        </a:rPr>
                        <a:t>Biomedical Engineering, IEEE Reviews in</a:t>
                      </a:r>
                      <a:r>
                        <a:rPr lang="en-US" altLang="zh-TW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Open Access Available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17.2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28.1 Weeks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0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hlinkClick r:id="rId3"/>
                        </a:rPr>
                        <a:t>Biomedical Circuits and Systems, IEEE Transactions on</a:t>
                      </a:r>
                      <a:r>
                        <a:rPr lang="en-US" altLang="zh-TW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Open Access Available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3.8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15.5 Weeks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149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hlinkClick r:id="rId3"/>
                        </a:rPr>
                        <a:t>Translational Engineering in Health and Medicine, IEEE Journal of</a:t>
                      </a:r>
                      <a:r>
                        <a:rPr lang="en-US" altLang="zh-TW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Open Access Only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3.7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26 Weeks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685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hlinkClick r:id="rId3"/>
                        </a:rPr>
                        <a:t>Engineering in Medicine and Biology, IEEE Open Journal of</a:t>
                      </a:r>
                      <a:r>
                        <a:rPr lang="en-US" altLang="zh-TW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Open Access Only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2.7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22 Weeks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032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13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F493B2-74A7-2983-1F03-BD1A7516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Elsevier journal finder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4E8214-DFBE-1296-C34A-683DA5ADB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https://journalfinder.elsevier.com/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75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379E0E-8FFC-0C2E-4C26-58E40A94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Springer nature link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7B5826-037F-C9D3-4C27-5F96458DC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https://link.springer.com/journals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1084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A3C201-1F5E-A36D-7272-933ECA09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Taylor &amp; </a:t>
            </a:r>
            <a:r>
              <a:rPr lang="en-US" altLang="zh-TW" dirty="0" err="1"/>
              <a:t>Franics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D7876F-DB7F-0B43-BA68-A21565CD5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https://authorservices.taylorandfrancis.com/publishing-your-research/choosing-a-journal/journal-suggester/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934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7165CE-1AD9-8DA3-79CA-DEA5C524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Wiley journal finder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B70FD1-6507-D93D-881F-6AE101D7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https://journalfinder.wiley.com/search?type=match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7210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362</Words>
  <Application>Microsoft Office PowerPoint</Application>
  <PresentationFormat>寬螢幕</PresentationFormat>
  <Paragraphs>112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Office 佈景主題</vt:lpstr>
      <vt:lpstr>IEEE Publication Recommender™</vt:lpstr>
      <vt:lpstr>PowerPoint 簡報</vt:lpstr>
      <vt:lpstr>Elsevier journal finder</vt:lpstr>
      <vt:lpstr>Springer nature link</vt:lpstr>
      <vt:lpstr>Taylor &amp; Franics</vt:lpstr>
      <vt:lpstr>Wiley journal finder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重寬 吳</dc:creator>
  <cp:lastModifiedBy>陳政霖</cp:lastModifiedBy>
  <cp:revision>4</cp:revision>
  <dcterms:created xsi:type="dcterms:W3CDTF">2025-01-02T13:07:39Z</dcterms:created>
  <dcterms:modified xsi:type="dcterms:W3CDTF">2025-01-02T14:57:53Z</dcterms:modified>
</cp:coreProperties>
</file>