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338" r:id="rId2"/>
    <p:sldId id="340" r:id="rId3"/>
    <p:sldId id="346" r:id="rId4"/>
    <p:sldId id="620" r:id="rId5"/>
    <p:sldId id="622" r:id="rId6"/>
    <p:sldId id="623" r:id="rId7"/>
    <p:sldId id="621" r:id="rId8"/>
    <p:sldId id="514" r:id="rId9"/>
    <p:sldId id="513" r:id="rId10"/>
    <p:sldId id="562" r:id="rId11"/>
    <p:sldId id="564" r:id="rId12"/>
    <p:sldId id="565" r:id="rId13"/>
    <p:sldId id="563" r:id="rId14"/>
    <p:sldId id="566" r:id="rId15"/>
    <p:sldId id="568" r:id="rId16"/>
    <p:sldId id="569" r:id="rId17"/>
    <p:sldId id="567" r:id="rId18"/>
    <p:sldId id="570" r:id="rId19"/>
    <p:sldId id="571" r:id="rId20"/>
    <p:sldId id="587" r:id="rId21"/>
    <p:sldId id="592" r:id="rId22"/>
    <p:sldId id="593" r:id="rId23"/>
    <p:sldId id="588" r:id="rId24"/>
    <p:sldId id="589" r:id="rId25"/>
    <p:sldId id="594" r:id="rId26"/>
    <p:sldId id="595" r:id="rId27"/>
    <p:sldId id="596" r:id="rId28"/>
    <p:sldId id="597" r:id="rId29"/>
    <p:sldId id="598" r:id="rId30"/>
    <p:sldId id="600" r:id="rId31"/>
    <p:sldId id="601" r:id="rId32"/>
    <p:sldId id="602" r:id="rId33"/>
    <p:sldId id="603" r:id="rId34"/>
    <p:sldId id="604" r:id="rId35"/>
    <p:sldId id="605" r:id="rId36"/>
    <p:sldId id="606" r:id="rId37"/>
    <p:sldId id="607" r:id="rId38"/>
    <p:sldId id="608" r:id="rId39"/>
    <p:sldId id="609" r:id="rId40"/>
    <p:sldId id="613" r:id="rId41"/>
    <p:sldId id="614" r:id="rId42"/>
    <p:sldId id="615" r:id="rId43"/>
    <p:sldId id="616" r:id="rId44"/>
    <p:sldId id="617" r:id="rId45"/>
    <p:sldId id="618" r:id="rId46"/>
    <p:sldId id="619" r:id="rId47"/>
    <p:sldId id="575" r:id="rId48"/>
    <p:sldId id="576" r:id="rId49"/>
    <p:sldId id="572" r:id="rId50"/>
    <p:sldId id="577" r:id="rId51"/>
    <p:sldId id="573" r:id="rId52"/>
    <p:sldId id="578" r:id="rId53"/>
    <p:sldId id="574" r:id="rId54"/>
    <p:sldId id="579" r:id="rId55"/>
    <p:sldId id="580" r:id="rId56"/>
    <p:sldId id="581" r:id="rId57"/>
    <p:sldId id="584" r:id="rId58"/>
    <p:sldId id="582" r:id="rId59"/>
    <p:sldId id="585" r:id="rId60"/>
    <p:sldId id="586" r:id="rId6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45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F81CD0-5664-4C0A-A894-9CB9551D0A21}" type="datetimeFigureOut">
              <a:rPr lang="zh-TW" altLang="en-US" smtClean="0"/>
              <a:t>2023/1/5</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81696-8CBE-4E8B-A543-91CC119E5949}" type="slidenum">
              <a:rPr lang="zh-TW" altLang="en-US" smtClean="0"/>
              <a:t>‹#›</a:t>
            </a:fld>
            <a:endParaRPr lang="zh-TW" altLang="en-US"/>
          </a:p>
        </p:txBody>
      </p:sp>
    </p:spTree>
    <p:extLst>
      <p:ext uri="{BB962C8B-B14F-4D97-AF65-F5344CB8AC3E}">
        <p14:creationId xmlns:p14="http://schemas.microsoft.com/office/powerpoint/2010/main" val="2087595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B913C101-58C9-49D6-8F49-304C87401495}" type="datetimeFigureOut">
              <a:rPr lang="zh-TW" altLang="en-US" smtClean="0"/>
              <a:t>2023/1/5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5423E7F-6956-4EFE-AB73-4F9EE7ADF52D}" type="slidenum">
              <a:rPr lang="zh-TW" altLang="en-US" smtClean="0"/>
              <a:t>‹#›</a:t>
            </a:fld>
            <a:endParaRPr lang="zh-TW" altLang="en-US"/>
          </a:p>
        </p:txBody>
      </p:sp>
    </p:spTree>
    <p:extLst>
      <p:ext uri="{BB962C8B-B14F-4D97-AF65-F5344CB8AC3E}">
        <p14:creationId xmlns:p14="http://schemas.microsoft.com/office/powerpoint/2010/main" val="3296559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913C101-58C9-49D6-8F49-304C87401495}" type="datetimeFigureOut">
              <a:rPr lang="zh-TW" altLang="en-US" smtClean="0"/>
              <a:t>2023/1/5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5423E7F-6956-4EFE-AB73-4F9EE7ADF52D}" type="slidenum">
              <a:rPr lang="zh-TW" altLang="en-US" smtClean="0"/>
              <a:t>‹#›</a:t>
            </a:fld>
            <a:endParaRPr lang="zh-TW" altLang="en-US"/>
          </a:p>
        </p:txBody>
      </p:sp>
    </p:spTree>
    <p:extLst>
      <p:ext uri="{BB962C8B-B14F-4D97-AF65-F5344CB8AC3E}">
        <p14:creationId xmlns:p14="http://schemas.microsoft.com/office/powerpoint/2010/main" val="35076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913C101-58C9-49D6-8F49-304C87401495}" type="datetimeFigureOut">
              <a:rPr lang="zh-TW" altLang="en-US" smtClean="0"/>
              <a:t>2023/1/5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5423E7F-6956-4EFE-AB73-4F9EE7ADF52D}" type="slidenum">
              <a:rPr lang="zh-TW" altLang="en-US" smtClean="0"/>
              <a:t>‹#›</a:t>
            </a:fld>
            <a:endParaRPr lang="zh-TW" altLang="en-US"/>
          </a:p>
        </p:txBody>
      </p:sp>
    </p:spTree>
    <p:extLst>
      <p:ext uri="{BB962C8B-B14F-4D97-AF65-F5344CB8AC3E}">
        <p14:creationId xmlns:p14="http://schemas.microsoft.com/office/powerpoint/2010/main" val="2680508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913C101-58C9-49D6-8F49-304C87401495}" type="datetimeFigureOut">
              <a:rPr lang="zh-TW" altLang="en-US" smtClean="0"/>
              <a:t>2023/1/5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5423E7F-6956-4EFE-AB73-4F9EE7ADF52D}" type="slidenum">
              <a:rPr lang="zh-TW" altLang="en-US" smtClean="0"/>
              <a:t>‹#›</a:t>
            </a:fld>
            <a:endParaRPr lang="zh-TW" altLang="en-US"/>
          </a:p>
        </p:txBody>
      </p:sp>
    </p:spTree>
    <p:extLst>
      <p:ext uri="{BB962C8B-B14F-4D97-AF65-F5344CB8AC3E}">
        <p14:creationId xmlns:p14="http://schemas.microsoft.com/office/powerpoint/2010/main" val="1907072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B913C101-58C9-49D6-8F49-304C87401495}" type="datetimeFigureOut">
              <a:rPr lang="zh-TW" altLang="en-US" smtClean="0"/>
              <a:t>2023/1/5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5423E7F-6956-4EFE-AB73-4F9EE7ADF52D}" type="slidenum">
              <a:rPr lang="zh-TW" altLang="en-US" smtClean="0"/>
              <a:t>‹#›</a:t>
            </a:fld>
            <a:endParaRPr lang="zh-TW" altLang="en-US"/>
          </a:p>
        </p:txBody>
      </p:sp>
    </p:spTree>
    <p:extLst>
      <p:ext uri="{BB962C8B-B14F-4D97-AF65-F5344CB8AC3E}">
        <p14:creationId xmlns:p14="http://schemas.microsoft.com/office/powerpoint/2010/main" val="2345082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B913C101-58C9-49D6-8F49-304C87401495}" type="datetimeFigureOut">
              <a:rPr lang="zh-TW" altLang="en-US" smtClean="0"/>
              <a:t>2023/1/5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5423E7F-6956-4EFE-AB73-4F9EE7ADF52D}" type="slidenum">
              <a:rPr lang="zh-TW" altLang="en-US" smtClean="0"/>
              <a:t>‹#›</a:t>
            </a:fld>
            <a:endParaRPr lang="zh-TW" altLang="en-US"/>
          </a:p>
        </p:txBody>
      </p:sp>
    </p:spTree>
    <p:extLst>
      <p:ext uri="{BB962C8B-B14F-4D97-AF65-F5344CB8AC3E}">
        <p14:creationId xmlns:p14="http://schemas.microsoft.com/office/powerpoint/2010/main" val="689169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B913C101-58C9-49D6-8F49-304C87401495}" type="datetimeFigureOut">
              <a:rPr lang="zh-TW" altLang="en-US" smtClean="0"/>
              <a:t>2023/1/5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65423E7F-6956-4EFE-AB73-4F9EE7ADF52D}" type="slidenum">
              <a:rPr lang="zh-TW" altLang="en-US" smtClean="0"/>
              <a:t>‹#›</a:t>
            </a:fld>
            <a:endParaRPr lang="zh-TW" altLang="en-US"/>
          </a:p>
        </p:txBody>
      </p:sp>
    </p:spTree>
    <p:extLst>
      <p:ext uri="{BB962C8B-B14F-4D97-AF65-F5344CB8AC3E}">
        <p14:creationId xmlns:p14="http://schemas.microsoft.com/office/powerpoint/2010/main" val="1843709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B913C101-58C9-49D6-8F49-304C87401495}" type="datetimeFigureOut">
              <a:rPr lang="zh-TW" altLang="en-US" smtClean="0"/>
              <a:t>2023/1/5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65423E7F-6956-4EFE-AB73-4F9EE7ADF52D}" type="slidenum">
              <a:rPr lang="zh-TW" altLang="en-US" smtClean="0"/>
              <a:t>‹#›</a:t>
            </a:fld>
            <a:endParaRPr lang="zh-TW" altLang="en-US"/>
          </a:p>
        </p:txBody>
      </p:sp>
    </p:spTree>
    <p:extLst>
      <p:ext uri="{BB962C8B-B14F-4D97-AF65-F5344CB8AC3E}">
        <p14:creationId xmlns:p14="http://schemas.microsoft.com/office/powerpoint/2010/main" val="221487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913C101-58C9-49D6-8F49-304C87401495}" type="datetimeFigureOut">
              <a:rPr lang="zh-TW" altLang="en-US" smtClean="0"/>
              <a:t>2023/1/5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65423E7F-6956-4EFE-AB73-4F9EE7ADF52D}" type="slidenum">
              <a:rPr lang="zh-TW" altLang="en-US" smtClean="0"/>
              <a:t>‹#›</a:t>
            </a:fld>
            <a:endParaRPr lang="zh-TW" altLang="en-US"/>
          </a:p>
        </p:txBody>
      </p:sp>
    </p:spTree>
    <p:extLst>
      <p:ext uri="{BB962C8B-B14F-4D97-AF65-F5344CB8AC3E}">
        <p14:creationId xmlns:p14="http://schemas.microsoft.com/office/powerpoint/2010/main" val="3026024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B913C101-58C9-49D6-8F49-304C87401495}" type="datetimeFigureOut">
              <a:rPr lang="zh-TW" altLang="en-US" smtClean="0"/>
              <a:t>2023/1/5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5423E7F-6956-4EFE-AB73-4F9EE7ADF52D}" type="slidenum">
              <a:rPr lang="zh-TW" altLang="en-US" smtClean="0"/>
              <a:t>‹#›</a:t>
            </a:fld>
            <a:endParaRPr lang="zh-TW" altLang="en-US"/>
          </a:p>
        </p:txBody>
      </p:sp>
    </p:spTree>
    <p:extLst>
      <p:ext uri="{BB962C8B-B14F-4D97-AF65-F5344CB8AC3E}">
        <p14:creationId xmlns:p14="http://schemas.microsoft.com/office/powerpoint/2010/main" val="297428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B913C101-58C9-49D6-8F49-304C87401495}" type="datetimeFigureOut">
              <a:rPr lang="zh-TW" altLang="en-US" smtClean="0"/>
              <a:t>2023/1/5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5423E7F-6956-4EFE-AB73-4F9EE7ADF52D}" type="slidenum">
              <a:rPr lang="zh-TW" altLang="en-US" smtClean="0"/>
              <a:t>‹#›</a:t>
            </a:fld>
            <a:endParaRPr lang="zh-TW" altLang="en-US"/>
          </a:p>
        </p:txBody>
      </p:sp>
    </p:spTree>
    <p:extLst>
      <p:ext uri="{BB962C8B-B14F-4D97-AF65-F5344CB8AC3E}">
        <p14:creationId xmlns:p14="http://schemas.microsoft.com/office/powerpoint/2010/main" val="1469020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13C101-58C9-49D6-8F49-304C87401495}" type="datetimeFigureOut">
              <a:rPr lang="zh-TW" altLang="en-US" smtClean="0"/>
              <a:t>2023/1/5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423E7F-6956-4EFE-AB73-4F9EE7ADF52D}" type="slidenum">
              <a:rPr lang="zh-TW" altLang="en-US" smtClean="0"/>
              <a:t>‹#›</a:t>
            </a:fld>
            <a:endParaRPr lang="zh-TW" altLang="en-US"/>
          </a:p>
        </p:txBody>
      </p:sp>
    </p:spTree>
    <p:extLst>
      <p:ext uri="{BB962C8B-B14F-4D97-AF65-F5344CB8AC3E}">
        <p14:creationId xmlns:p14="http://schemas.microsoft.com/office/powerpoint/2010/main" val="2417199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1413019"/>
          </a:xfrm>
        </p:spPr>
        <p:txBody>
          <a:bodyPr>
            <a:normAutofit fontScale="90000"/>
          </a:bodyPr>
          <a:lstStyle/>
          <a:p>
            <a:r>
              <a:rPr lang="zh-TW" altLang="en-US" sz="4000" dirty="0"/>
              <a:t/>
            </a:r>
            <a:br>
              <a:rPr lang="zh-TW" altLang="en-US" sz="4000" dirty="0"/>
            </a:br>
            <a:r>
              <a:rPr lang="zh-TW" altLang="en-US" sz="4000" b="1" dirty="0"/>
              <a:t> </a:t>
            </a:r>
            <a:r>
              <a:rPr lang="zh-TW" altLang="en-US" sz="4000" b="1" dirty="0">
                <a:latin typeface="標楷體" panose="03000509000000000000" pitchFamily="65" charset="-120"/>
                <a:ea typeface="標楷體" panose="03000509000000000000" pitchFamily="65" charset="-120"/>
              </a:rPr>
              <a:t>運用人工智慧計算血液透析病人血管鈣化程度並建置血管預後的預測</a:t>
            </a:r>
            <a:r>
              <a:rPr lang="zh-TW" altLang="en-US" sz="4000" b="1" dirty="0" smtClean="0">
                <a:latin typeface="標楷體" panose="03000509000000000000" pitchFamily="65" charset="-120"/>
                <a:ea typeface="標楷體" panose="03000509000000000000" pitchFamily="65" charset="-120"/>
              </a:rPr>
              <a:t>模型</a:t>
            </a:r>
            <a:endParaRPr lang="zh-TW" altLang="en-US" sz="4000" b="1" dirty="0">
              <a:latin typeface="標楷體" panose="03000509000000000000" pitchFamily="65" charset="-120"/>
              <a:ea typeface="標楷體" panose="03000509000000000000" pitchFamily="65" charset="-120"/>
            </a:endParaRPr>
          </a:p>
        </p:txBody>
      </p:sp>
      <p:sp>
        <p:nvSpPr>
          <p:cNvPr id="4" name="副標題 2"/>
          <p:cNvSpPr>
            <a:spLocks noGrp="1"/>
          </p:cNvSpPr>
          <p:nvPr>
            <p:ph type="subTitle" idx="1"/>
          </p:nvPr>
        </p:nvSpPr>
        <p:spPr>
          <a:xfrm>
            <a:off x="1648691" y="3917922"/>
            <a:ext cx="9144000" cy="1285845"/>
          </a:xfrm>
        </p:spPr>
        <p:txBody>
          <a:bodyPr/>
          <a:lstStyle/>
          <a:p>
            <a:r>
              <a:rPr lang="zh-TW" altLang="en-US" dirty="0">
                <a:latin typeface="標楷體" panose="03000509000000000000" pitchFamily="65" charset="-120"/>
                <a:ea typeface="標楷體" panose="03000509000000000000" pitchFamily="65" charset="-120"/>
              </a:rPr>
              <a:t>計畫</a:t>
            </a:r>
            <a:r>
              <a:rPr lang="zh-TW" altLang="en-US" dirty="0" smtClean="0">
                <a:latin typeface="標楷體" panose="03000509000000000000" pitchFamily="65" charset="-120"/>
                <a:ea typeface="標楷體" panose="03000509000000000000" pitchFamily="65" charset="-120"/>
              </a:rPr>
              <a:t>主持人 </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 馬清文 教授</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共同計</a:t>
            </a:r>
            <a:r>
              <a:rPr lang="zh-TW" altLang="en-US" dirty="0">
                <a:latin typeface="標楷體" panose="03000509000000000000" pitchFamily="65" charset="-120"/>
                <a:ea typeface="標楷體" panose="03000509000000000000" pitchFamily="65" charset="-120"/>
              </a:rPr>
              <a:t>畫</a:t>
            </a:r>
            <a:r>
              <a:rPr lang="zh-TW" altLang="en-US" dirty="0" smtClean="0">
                <a:latin typeface="標楷體" panose="03000509000000000000" pitchFamily="65" charset="-120"/>
                <a:ea typeface="標楷體" panose="03000509000000000000" pitchFamily="65" charset="-120"/>
              </a:rPr>
              <a:t>主持人</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 林佳勳 主任</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6485375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耗材、物品及雜項費用</a:t>
            </a:r>
          </a:p>
        </p:txBody>
      </p:sp>
      <p:pic>
        <p:nvPicPr>
          <p:cNvPr id="7" name="內容版面配置區 6"/>
          <p:cNvPicPr>
            <a:picLocks noGrp="1" noChangeAspect="1"/>
          </p:cNvPicPr>
          <p:nvPr>
            <p:ph idx="1"/>
          </p:nvPr>
        </p:nvPicPr>
        <p:blipFill rotWithShape="1">
          <a:blip r:embed="rId2"/>
          <a:srcRect r="39789"/>
          <a:stretch/>
        </p:blipFill>
        <p:spPr>
          <a:xfrm>
            <a:off x="3473765" y="1825625"/>
            <a:ext cx="3157771" cy="4351338"/>
          </a:xfrm>
          <a:prstGeom prst="rect">
            <a:avLst/>
          </a:prstGeom>
        </p:spPr>
      </p:pic>
    </p:spTree>
    <p:extLst>
      <p:ext uri="{BB962C8B-B14F-4D97-AF65-F5344CB8AC3E}">
        <p14:creationId xmlns:p14="http://schemas.microsoft.com/office/powerpoint/2010/main" val="2042393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Introduction</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dirty="0">
                <a:latin typeface="Times New Roman" panose="02020603050405020304" pitchFamily="18" charset="0"/>
                <a:cs typeface="Times New Roman" panose="02020603050405020304" pitchFamily="18" charset="0"/>
              </a:rPr>
              <a:t>Vascular access dysfunction is a leading cause of dialysis-related morbidity and regular vascular access monitoring and surveillance is recommended to improve patency and decrease complications. Regular physical examination of vascular access is carried out to monitor for and detect the vascular access dysfunction and periodic measurements of venous pressure and vascular access blood flow (</a:t>
            </a:r>
            <a:r>
              <a:rPr lang="en-US" altLang="zh-TW" dirty="0" err="1">
                <a:latin typeface="Times New Roman" panose="02020603050405020304" pitchFamily="18" charset="0"/>
                <a:cs typeface="Times New Roman" panose="02020603050405020304" pitchFamily="18" charset="0"/>
              </a:rPr>
              <a:t>Qa</a:t>
            </a:r>
            <a:r>
              <a:rPr lang="en-US" altLang="zh-TW" dirty="0">
                <a:latin typeface="Times New Roman" panose="02020603050405020304" pitchFamily="18" charset="0"/>
                <a:cs typeface="Times New Roman" panose="02020603050405020304" pitchFamily="18" charset="0"/>
              </a:rPr>
              <a:t>) have been used as means of access surveillance. </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184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Introduction</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dirty="0" smtClean="0">
                <a:latin typeface="Times New Roman" panose="02020603050405020304" pitchFamily="18" charset="0"/>
                <a:cs typeface="Times New Roman" panose="02020603050405020304" pitchFamily="18" charset="0"/>
              </a:rPr>
              <a:t>However</a:t>
            </a:r>
            <a:r>
              <a:rPr lang="en-US" altLang="zh-TW" dirty="0">
                <a:latin typeface="Times New Roman" panose="02020603050405020304" pitchFamily="18" charset="0"/>
                <a:cs typeface="Times New Roman" panose="02020603050405020304" pitchFamily="18" charset="0"/>
              </a:rPr>
              <a:t>, critical </a:t>
            </a:r>
            <a:r>
              <a:rPr lang="en-US" altLang="zh-TW" dirty="0" err="1">
                <a:latin typeface="Times New Roman" panose="02020603050405020304" pitchFamily="18" charset="0"/>
                <a:cs typeface="Times New Roman" panose="02020603050405020304" pitchFamily="18" charset="0"/>
              </a:rPr>
              <a:t>Qa</a:t>
            </a:r>
            <a:r>
              <a:rPr lang="en-US" altLang="zh-TW" dirty="0">
                <a:latin typeface="Times New Roman" panose="02020603050405020304" pitchFamily="18" charset="0"/>
                <a:cs typeface="Times New Roman" panose="02020603050405020304" pitchFamily="18" charset="0"/>
              </a:rPr>
              <a:t> threshold possibly varies from persons to persons. Many factors can influence </a:t>
            </a:r>
            <a:r>
              <a:rPr lang="en-US" altLang="zh-TW" dirty="0" err="1">
                <a:latin typeface="Times New Roman" panose="02020603050405020304" pitchFamily="18" charset="0"/>
                <a:cs typeface="Times New Roman" panose="02020603050405020304" pitchFamily="18" charset="0"/>
              </a:rPr>
              <a:t>Qa</a:t>
            </a:r>
            <a:r>
              <a:rPr lang="en-US" altLang="zh-TW" dirty="0">
                <a:latin typeface="Times New Roman" panose="02020603050405020304" pitchFamily="18" charset="0"/>
                <a:cs typeface="Times New Roman" panose="02020603050405020304" pitchFamily="18" charset="0"/>
              </a:rPr>
              <a:t> and optimal value may vary for each patient.  This study will employ machine learning algorithm to find the factors affecting the </a:t>
            </a:r>
            <a:r>
              <a:rPr lang="en-US" altLang="zh-TW" dirty="0" err="1">
                <a:latin typeface="Times New Roman" panose="02020603050405020304" pitchFamily="18" charset="0"/>
                <a:cs typeface="Times New Roman" panose="02020603050405020304" pitchFamily="18" charset="0"/>
              </a:rPr>
              <a:t>Qa</a:t>
            </a:r>
            <a:r>
              <a:rPr lang="en-US" altLang="zh-TW" dirty="0">
                <a:latin typeface="Times New Roman" panose="02020603050405020304" pitchFamily="18" charset="0"/>
                <a:cs typeface="Times New Roman" panose="02020603050405020304" pitchFamily="18" charset="0"/>
              </a:rPr>
              <a:t> and determine critical flow threshold for more precise vascular access surveillance.</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7934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Objective</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The work aims to identify the factors that affect vascular access blood flow (</a:t>
            </a:r>
            <a:r>
              <a:rPr lang="en-US" altLang="zh-TW" dirty="0" err="1">
                <a:latin typeface="Times New Roman" panose="02020603050405020304" pitchFamily="18" charset="0"/>
                <a:cs typeface="Times New Roman" panose="02020603050405020304" pitchFamily="18" charset="0"/>
              </a:rPr>
              <a:t>Qa</a:t>
            </a:r>
            <a:r>
              <a:rPr lang="en-US" altLang="zh-TW" dirty="0">
                <a:latin typeface="Times New Roman" panose="02020603050405020304" pitchFamily="18" charset="0"/>
                <a:cs typeface="Times New Roman" panose="02020603050405020304" pitchFamily="18" charset="0"/>
              </a:rPr>
              <a:t>) and to determine an individuated critical flow threshold in chronic hemodialysis patients. A machine learning algorithm for more precise vascular access surveillance will be designed to build up the best prediction model for determination of vascular access intervention in chronic hemodialysis </a:t>
            </a:r>
            <a:r>
              <a:rPr lang="en-US" altLang="zh-TW" dirty="0" smtClean="0">
                <a:latin typeface="Times New Roman" panose="02020603050405020304" pitchFamily="18" charset="0"/>
                <a:cs typeface="Times New Roman" panose="02020603050405020304" pitchFamily="18" charset="0"/>
              </a:rPr>
              <a:t>patients.</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6798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Methods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dirty="0">
                <a:latin typeface="Times New Roman" panose="02020603050405020304" pitchFamily="18" charset="0"/>
                <a:cs typeface="Times New Roman" panose="02020603050405020304" pitchFamily="18" charset="0"/>
              </a:rPr>
              <a:t>Adult patients who received chronic hemodialysis dialysis via functional arteriovenous access at the hemodialysis unit of Shin Kong Wu Ho-Su Memorial Hospital between January 1, 2017 and December 31, 2021 were enrolled in this observational study. The vascular access surveillance was performed every three months. The study period was from the date of vascular access flow measurement (</a:t>
            </a:r>
            <a:r>
              <a:rPr lang="en-US" altLang="zh-TW" dirty="0" err="1">
                <a:latin typeface="Times New Roman" panose="02020603050405020304" pitchFamily="18" charset="0"/>
                <a:cs typeface="Times New Roman" panose="02020603050405020304" pitchFamily="18" charset="0"/>
              </a:rPr>
              <a:t>Qa</a:t>
            </a:r>
            <a:r>
              <a:rPr lang="en-US" altLang="zh-TW" dirty="0">
                <a:latin typeface="Times New Roman" panose="02020603050405020304" pitchFamily="18" charset="0"/>
                <a:cs typeface="Times New Roman" panose="02020603050405020304" pitchFamily="18" charset="0"/>
              </a:rPr>
              <a:t>) till the occurrence of vascular access outcomes or the end of the study on December 31, 2021. </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9745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Methods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dirty="0" smtClean="0">
                <a:latin typeface="Times New Roman" panose="02020603050405020304" pitchFamily="18" charset="0"/>
                <a:cs typeface="Times New Roman" panose="02020603050405020304" pitchFamily="18" charset="0"/>
              </a:rPr>
              <a:t>Patients </a:t>
            </a:r>
            <a:r>
              <a:rPr lang="en-US" altLang="zh-TW" dirty="0">
                <a:latin typeface="Times New Roman" panose="02020603050405020304" pitchFamily="18" charset="0"/>
                <a:cs typeface="Times New Roman" panose="02020603050405020304" pitchFamily="18" charset="0"/>
              </a:rPr>
              <a:t>lost to follow-up, transferred to different dialysis clinics, or had a kidney transplant were excluded. Multiple comparisons among the different groups were performed using the independent student t-test or Mann-Whitney U test for continuous variables or the Pearson chi-squared test or Fisher’s exact test for categorical variables. Univariate and multivariate logistic regression analyses were performed to find the factors affecting </a:t>
            </a:r>
            <a:r>
              <a:rPr lang="en-US" altLang="zh-TW" dirty="0" err="1">
                <a:latin typeface="Times New Roman" panose="02020603050405020304" pitchFamily="18" charset="0"/>
                <a:cs typeface="Times New Roman" panose="02020603050405020304" pitchFamily="18" charset="0"/>
              </a:rPr>
              <a:t>Qa</a:t>
            </a:r>
            <a:r>
              <a:rPr lang="en-US" altLang="zh-TW" dirty="0">
                <a:latin typeface="Times New Roman" panose="02020603050405020304" pitchFamily="18" charset="0"/>
                <a:cs typeface="Times New Roman" panose="02020603050405020304" pitchFamily="18" charset="0"/>
              </a:rPr>
              <a:t>. Machine learning model will be developed to accurately determine critical flow threshold and determine the intervention of vascular access. </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9534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Methods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dirty="0" smtClean="0">
                <a:latin typeface="Times New Roman" panose="02020603050405020304" pitchFamily="18" charset="0"/>
                <a:cs typeface="Times New Roman" panose="02020603050405020304" pitchFamily="18" charset="0"/>
              </a:rPr>
              <a:t>An </a:t>
            </a:r>
            <a:r>
              <a:rPr lang="en-US" altLang="zh-TW" dirty="0">
                <a:latin typeface="Times New Roman" panose="02020603050405020304" pitchFamily="18" charset="0"/>
                <a:cs typeface="Times New Roman" panose="02020603050405020304" pitchFamily="18" charset="0"/>
              </a:rPr>
              <a:t>advanced machine learning system that can calculate a more precise critical flow threshold for individual patients will be developed in the future. In hemodialysis patients, this individual </a:t>
            </a:r>
            <a:r>
              <a:rPr lang="en-US" altLang="zh-TW" dirty="0" err="1">
                <a:latin typeface="Times New Roman" panose="02020603050405020304" pitchFamily="18" charset="0"/>
                <a:cs typeface="Times New Roman" panose="02020603050405020304" pitchFamily="18" charset="0"/>
              </a:rPr>
              <a:t>Qa</a:t>
            </a:r>
            <a:r>
              <a:rPr lang="en-US" altLang="zh-TW" dirty="0">
                <a:latin typeface="Times New Roman" panose="02020603050405020304" pitchFamily="18" charset="0"/>
                <a:cs typeface="Times New Roman" panose="02020603050405020304" pitchFamily="18" charset="0"/>
              </a:rPr>
              <a:t> threshold could be a valuable marker for predicting unfavorable vascular access outcomes, mortality, CV mortality, and major adverse CV events. This information can provide clinicians with a chance to intervene early and reduce the occurrence of unfavorable vascular access outcomes, mortality, CV mortality, and major adverse CV events</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744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Anticipated results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Machine learning algorithm can accurately find the factors affecting the vascular access flow and determine critical flow threshold in chronic hemodialysis </a:t>
            </a:r>
            <a:r>
              <a:rPr lang="en-US" altLang="zh-TW" dirty="0" smtClean="0">
                <a:latin typeface="Times New Roman" panose="02020603050405020304" pitchFamily="18" charset="0"/>
                <a:cs typeface="Times New Roman" panose="02020603050405020304" pitchFamily="18" charset="0"/>
              </a:rPr>
              <a:t>patients.</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5110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Key words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dirty="0">
                <a:latin typeface="Times New Roman" panose="02020603050405020304" pitchFamily="18" charset="0"/>
                <a:cs typeface="Times New Roman" panose="02020603050405020304" pitchFamily="18" charset="0"/>
              </a:rPr>
              <a:t>vascular access flow, machine learning, prediction model, feature selection.</a:t>
            </a:r>
          </a:p>
          <a:p>
            <a:endParaRPr lang="en-US" altLang="zh-TW" dirty="0"/>
          </a:p>
          <a:p>
            <a:endParaRPr lang="zh-TW" altLang="en-US" dirty="0"/>
          </a:p>
        </p:txBody>
      </p:sp>
    </p:spTree>
    <p:extLst>
      <p:ext uri="{BB962C8B-B14F-4D97-AF65-F5344CB8AC3E}">
        <p14:creationId xmlns:p14="http://schemas.microsoft.com/office/powerpoint/2010/main" val="15492925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What is New or Innovative in this Study</a:t>
            </a:r>
            <a:r>
              <a:rPr lang="en-US" altLang="zh-TW" dirty="0" smtClean="0">
                <a:latin typeface="Times New Roman" panose="02020603050405020304" pitchFamily="18" charset="0"/>
                <a:cs typeface="Times New Roman" panose="02020603050405020304" pitchFamily="18" charset="0"/>
              </a:rPr>
              <a:t>?</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An advanced machine learning system that can calculate a more precise critical flow threshold for individual patients will be developed in the future. In hemodialysis patients, this individual </a:t>
            </a:r>
            <a:r>
              <a:rPr lang="en-US" altLang="zh-TW" dirty="0" err="1">
                <a:latin typeface="Times New Roman" panose="02020603050405020304" pitchFamily="18" charset="0"/>
                <a:cs typeface="Times New Roman" panose="02020603050405020304" pitchFamily="18" charset="0"/>
              </a:rPr>
              <a:t>Qa</a:t>
            </a:r>
            <a:r>
              <a:rPr lang="en-US" altLang="zh-TW" dirty="0">
                <a:latin typeface="Times New Roman" panose="02020603050405020304" pitchFamily="18" charset="0"/>
                <a:cs typeface="Times New Roman" panose="02020603050405020304" pitchFamily="18" charset="0"/>
              </a:rPr>
              <a:t> threshold could be a valuable marker for predicting unfavorable vascular access outcomes, mortality, CV mortality, and major adverse CV events. This information can provide clinicians with a chance to intervene early and reduce the occurrence of unfavorable vascular access outcomes, mortality, CV mortality, and major adverse CV events.</a:t>
            </a:r>
          </a:p>
          <a:p>
            <a:endParaRPr lang="zh-TW" altLang="en-US" dirty="0"/>
          </a:p>
        </p:txBody>
      </p:sp>
    </p:spTree>
    <p:extLst>
      <p:ext uri="{BB962C8B-B14F-4D97-AF65-F5344CB8AC3E}">
        <p14:creationId xmlns:p14="http://schemas.microsoft.com/office/powerpoint/2010/main" val="3743758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2719809" y="86143"/>
            <a:ext cx="6752381" cy="6685714"/>
          </a:xfrm>
          <a:prstGeom prst="rect">
            <a:avLst/>
          </a:prstGeom>
        </p:spPr>
      </p:pic>
    </p:spTree>
    <p:extLst>
      <p:ext uri="{BB962C8B-B14F-4D97-AF65-F5344CB8AC3E}">
        <p14:creationId xmlns:p14="http://schemas.microsoft.com/office/powerpoint/2010/main" val="5928986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血管通路流速月檢測</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報表</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20230105095322</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 name="內容版面配置區 5"/>
          <p:cNvPicPr>
            <a:picLocks noGrp="1" noChangeAspect="1"/>
          </p:cNvPicPr>
          <p:nvPr>
            <p:ph idx="1"/>
          </p:nvPr>
        </p:nvPicPr>
        <p:blipFill>
          <a:blip r:embed="rId2"/>
          <a:stretch>
            <a:fillRect/>
          </a:stretch>
        </p:blipFill>
        <p:spPr>
          <a:xfrm>
            <a:off x="838200" y="1929053"/>
            <a:ext cx="10515600" cy="4144482"/>
          </a:xfrm>
          <a:prstGeom prst="rect">
            <a:avLst/>
          </a:prstGeom>
        </p:spPr>
      </p:pic>
    </p:spTree>
    <p:extLst>
      <p:ext uri="{BB962C8B-B14F-4D97-AF65-F5344CB8AC3E}">
        <p14:creationId xmlns:p14="http://schemas.microsoft.com/office/powerpoint/2010/main" val="2966236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血管通路流速月檢測</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報表</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20230105095322</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3" name="內容版面配置區 2"/>
          <p:cNvPicPr>
            <a:picLocks noGrp="1" noChangeAspect="1"/>
          </p:cNvPicPr>
          <p:nvPr>
            <p:ph idx="1"/>
          </p:nvPr>
        </p:nvPicPr>
        <p:blipFill>
          <a:blip r:embed="rId2"/>
          <a:stretch>
            <a:fillRect/>
          </a:stretch>
        </p:blipFill>
        <p:spPr>
          <a:xfrm>
            <a:off x="908999" y="1924293"/>
            <a:ext cx="10374001" cy="4154001"/>
          </a:xfrm>
          <a:prstGeom prst="rect">
            <a:avLst/>
          </a:prstGeom>
        </p:spPr>
      </p:pic>
    </p:spTree>
    <p:extLst>
      <p:ext uri="{BB962C8B-B14F-4D97-AF65-F5344CB8AC3E}">
        <p14:creationId xmlns:p14="http://schemas.microsoft.com/office/powerpoint/2010/main" val="2920274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血管通路流速月檢測</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報表</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20230105095322</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3" name="內容版面配置區 2"/>
          <p:cNvPicPr>
            <a:picLocks noGrp="1" noChangeAspect="1"/>
          </p:cNvPicPr>
          <p:nvPr>
            <p:ph idx="1"/>
          </p:nvPr>
        </p:nvPicPr>
        <p:blipFill>
          <a:blip r:embed="rId2"/>
          <a:stretch>
            <a:fillRect/>
          </a:stretch>
        </p:blipFill>
        <p:spPr>
          <a:xfrm>
            <a:off x="2868749" y="1924293"/>
            <a:ext cx="6454501" cy="4154001"/>
          </a:xfrm>
          <a:prstGeom prst="rect">
            <a:avLst/>
          </a:prstGeom>
        </p:spPr>
      </p:pic>
    </p:spTree>
    <p:extLst>
      <p:ext uri="{BB962C8B-B14F-4D97-AF65-F5344CB8AC3E}">
        <p14:creationId xmlns:p14="http://schemas.microsoft.com/office/powerpoint/2010/main" val="722046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周邊血管手術申報表總整理</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_104_109</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年度</a:t>
            </a:r>
          </a:p>
        </p:txBody>
      </p:sp>
      <p:pic>
        <p:nvPicPr>
          <p:cNvPr id="4" name="內容版面配置區 3"/>
          <p:cNvPicPr>
            <a:picLocks noGrp="1" noChangeAspect="1"/>
          </p:cNvPicPr>
          <p:nvPr>
            <p:ph idx="1"/>
          </p:nvPr>
        </p:nvPicPr>
        <p:blipFill>
          <a:blip r:embed="rId2"/>
          <a:stretch>
            <a:fillRect/>
          </a:stretch>
        </p:blipFill>
        <p:spPr>
          <a:xfrm>
            <a:off x="135467" y="1800359"/>
            <a:ext cx="11921066" cy="4565545"/>
          </a:xfrm>
          <a:prstGeom prst="rect">
            <a:avLst/>
          </a:prstGeom>
        </p:spPr>
      </p:pic>
    </p:spTree>
    <p:extLst>
      <p:ext uri="{BB962C8B-B14F-4D97-AF65-F5344CB8AC3E}">
        <p14:creationId xmlns:p14="http://schemas.microsoft.com/office/powerpoint/2010/main" val="2654768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2412425" y="1825625"/>
            <a:ext cx="7367150" cy="4351338"/>
          </a:xfrm>
          <a:prstGeom prst="rect">
            <a:avLst/>
          </a:prstGeom>
        </p:spPr>
      </p:pic>
    </p:spTree>
    <p:extLst>
      <p:ext uri="{BB962C8B-B14F-4D97-AF65-F5344CB8AC3E}">
        <p14:creationId xmlns:p14="http://schemas.microsoft.com/office/powerpoint/2010/main" val="1189249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2008076" y="1825625"/>
            <a:ext cx="8175847" cy="4351338"/>
          </a:xfrm>
          <a:prstGeom prst="rect">
            <a:avLst/>
          </a:prstGeom>
        </p:spPr>
      </p:pic>
    </p:spTree>
    <p:extLst>
      <p:ext uri="{BB962C8B-B14F-4D97-AF65-F5344CB8AC3E}">
        <p14:creationId xmlns:p14="http://schemas.microsoft.com/office/powerpoint/2010/main" val="2425519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1123840" y="1825625"/>
            <a:ext cx="9944319" cy="4351338"/>
          </a:xfrm>
          <a:prstGeom prst="rect">
            <a:avLst/>
          </a:prstGeom>
        </p:spPr>
      </p:pic>
    </p:spTree>
    <p:extLst>
      <p:ext uri="{BB962C8B-B14F-4D97-AF65-F5344CB8AC3E}">
        <p14:creationId xmlns:p14="http://schemas.microsoft.com/office/powerpoint/2010/main" val="679318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838200" y="1897998"/>
            <a:ext cx="10515600" cy="4206592"/>
          </a:xfrm>
          <a:prstGeom prst="rect">
            <a:avLst/>
          </a:prstGeom>
        </p:spPr>
      </p:pic>
    </p:spTree>
    <p:extLst>
      <p:ext uri="{BB962C8B-B14F-4D97-AF65-F5344CB8AC3E}">
        <p14:creationId xmlns:p14="http://schemas.microsoft.com/office/powerpoint/2010/main" val="3479627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1834784" y="1825625"/>
            <a:ext cx="8522432" cy="4351338"/>
          </a:xfrm>
          <a:prstGeom prst="rect">
            <a:avLst/>
          </a:prstGeom>
        </p:spPr>
      </p:pic>
    </p:spTree>
    <p:extLst>
      <p:ext uri="{BB962C8B-B14F-4D97-AF65-F5344CB8AC3E}">
        <p14:creationId xmlns:p14="http://schemas.microsoft.com/office/powerpoint/2010/main" val="2244832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1421548" y="1825625"/>
            <a:ext cx="9348904" cy="4351338"/>
          </a:xfrm>
          <a:prstGeom prst="rect">
            <a:avLst/>
          </a:prstGeom>
        </p:spPr>
      </p:pic>
    </p:spTree>
    <p:extLst>
      <p:ext uri="{BB962C8B-B14F-4D97-AF65-F5344CB8AC3E}">
        <p14:creationId xmlns:p14="http://schemas.microsoft.com/office/powerpoint/2010/main" val="4042215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p:cNvPicPr>
            <a:picLocks noGrp="1" noChangeAspect="1"/>
          </p:cNvPicPr>
          <p:nvPr>
            <p:ph idx="1"/>
          </p:nvPr>
        </p:nvPicPr>
        <p:blipFill>
          <a:blip r:embed="rId2"/>
          <a:stretch>
            <a:fillRect/>
          </a:stretch>
        </p:blipFill>
        <p:spPr>
          <a:xfrm>
            <a:off x="3200401" y="535871"/>
            <a:ext cx="5867400" cy="6182429"/>
          </a:xfrm>
          <a:prstGeom prst="rect">
            <a:avLst/>
          </a:prstGeom>
        </p:spPr>
      </p:pic>
    </p:spTree>
    <p:extLst>
      <p:ext uri="{BB962C8B-B14F-4D97-AF65-F5344CB8AC3E}">
        <p14:creationId xmlns:p14="http://schemas.microsoft.com/office/powerpoint/2010/main" val="24351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2105831" y="1825625"/>
            <a:ext cx="7980338" cy="4351338"/>
          </a:xfrm>
          <a:prstGeom prst="rect">
            <a:avLst/>
          </a:prstGeom>
        </p:spPr>
      </p:pic>
    </p:spTree>
    <p:extLst>
      <p:ext uri="{BB962C8B-B14F-4D97-AF65-F5344CB8AC3E}">
        <p14:creationId xmlns:p14="http://schemas.microsoft.com/office/powerpoint/2010/main" val="848023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3207793" y="1825625"/>
            <a:ext cx="5776414" cy="4351338"/>
          </a:xfrm>
          <a:prstGeom prst="rect">
            <a:avLst/>
          </a:prstGeom>
        </p:spPr>
      </p:pic>
    </p:spTree>
    <p:extLst>
      <p:ext uri="{BB962C8B-B14F-4D97-AF65-F5344CB8AC3E}">
        <p14:creationId xmlns:p14="http://schemas.microsoft.com/office/powerpoint/2010/main" val="3750261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3101151" y="1825625"/>
            <a:ext cx="5989697" cy="4351338"/>
          </a:xfrm>
          <a:prstGeom prst="rect">
            <a:avLst/>
          </a:prstGeom>
        </p:spPr>
      </p:pic>
    </p:spTree>
    <p:extLst>
      <p:ext uri="{BB962C8B-B14F-4D97-AF65-F5344CB8AC3E}">
        <p14:creationId xmlns:p14="http://schemas.microsoft.com/office/powerpoint/2010/main" val="632907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2825661" y="1825625"/>
            <a:ext cx="6540678" cy="4351338"/>
          </a:xfrm>
          <a:prstGeom prst="rect">
            <a:avLst/>
          </a:prstGeom>
        </p:spPr>
      </p:pic>
    </p:spTree>
    <p:extLst>
      <p:ext uri="{BB962C8B-B14F-4D97-AF65-F5344CB8AC3E}">
        <p14:creationId xmlns:p14="http://schemas.microsoft.com/office/powerpoint/2010/main" val="2325615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3207793" y="1825625"/>
            <a:ext cx="5776414" cy="4351338"/>
          </a:xfrm>
          <a:prstGeom prst="rect">
            <a:avLst/>
          </a:prstGeom>
        </p:spPr>
      </p:pic>
    </p:spTree>
    <p:extLst>
      <p:ext uri="{BB962C8B-B14F-4D97-AF65-F5344CB8AC3E}">
        <p14:creationId xmlns:p14="http://schemas.microsoft.com/office/powerpoint/2010/main" val="4136320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3363312" y="1825625"/>
            <a:ext cx="5465376" cy="4351338"/>
          </a:xfrm>
          <a:prstGeom prst="rect">
            <a:avLst/>
          </a:prstGeom>
        </p:spPr>
      </p:pic>
    </p:spTree>
    <p:extLst>
      <p:ext uri="{BB962C8B-B14F-4D97-AF65-F5344CB8AC3E}">
        <p14:creationId xmlns:p14="http://schemas.microsoft.com/office/powerpoint/2010/main" val="131099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2523510" y="1825625"/>
            <a:ext cx="7144980" cy="4351338"/>
          </a:xfrm>
          <a:prstGeom prst="rect">
            <a:avLst/>
          </a:prstGeom>
        </p:spPr>
      </p:pic>
    </p:spTree>
    <p:extLst>
      <p:ext uri="{BB962C8B-B14F-4D97-AF65-F5344CB8AC3E}">
        <p14:creationId xmlns:p14="http://schemas.microsoft.com/office/powerpoint/2010/main" val="4075900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838200" y="2014847"/>
            <a:ext cx="10515600" cy="3972893"/>
          </a:xfrm>
          <a:prstGeom prst="rect">
            <a:avLst/>
          </a:prstGeom>
        </p:spPr>
      </p:pic>
    </p:spTree>
    <p:extLst>
      <p:ext uri="{BB962C8B-B14F-4D97-AF65-F5344CB8AC3E}">
        <p14:creationId xmlns:p14="http://schemas.microsoft.com/office/powerpoint/2010/main" val="2469657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838200" y="1911655"/>
            <a:ext cx="10515600" cy="4179277"/>
          </a:xfrm>
          <a:prstGeom prst="rect">
            <a:avLst/>
          </a:prstGeom>
        </p:spPr>
      </p:pic>
    </p:spTree>
    <p:extLst>
      <p:ext uri="{BB962C8B-B14F-4D97-AF65-F5344CB8AC3E}">
        <p14:creationId xmlns:p14="http://schemas.microsoft.com/office/powerpoint/2010/main" val="1030633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838200" y="2116642"/>
            <a:ext cx="10515600" cy="3769304"/>
          </a:xfrm>
          <a:prstGeom prst="rect">
            <a:avLst/>
          </a:prstGeom>
        </p:spPr>
      </p:pic>
    </p:spTree>
    <p:extLst>
      <p:ext uri="{BB962C8B-B14F-4D97-AF65-F5344CB8AC3E}">
        <p14:creationId xmlns:p14="http://schemas.microsoft.com/office/powerpoint/2010/main" val="3830378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IRB</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委員</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意見</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p:cNvSpPr>
            <a:spLocks noGrp="1"/>
          </p:cNvSpPr>
          <p:nvPr>
            <p:ph idx="1"/>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初審申請表有勾選對照組，請說明</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主持人</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回覆：此研究是要決定流量的閥值，仍需機器學習後，再根據閥值的值，進行分組，符合閥值與未符合閥值兩組，最為未來的對照，先要決定一個</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cut off point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再去分組，此對照組為未符合閥值與組別。</a:t>
            </a:r>
          </a:p>
        </p:txBody>
      </p:sp>
    </p:spTree>
    <p:extLst>
      <p:ext uri="{BB962C8B-B14F-4D97-AF65-F5344CB8AC3E}">
        <p14:creationId xmlns:p14="http://schemas.microsoft.com/office/powerpoint/2010/main" val="39508167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1554850" y="1825625"/>
            <a:ext cx="9082300" cy="4351338"/>
          </a:xfrm>
          <a:prstGeom prst="rect">
            <a:avLst/>
          </a:prstGeom>
        </p:spPr>
      </p:pic>
    </p:spTree>
    <p:extLst>
      <p:ext uri="{BB962C8B-B14F-4D97-AF65-F5344CB8AC3E}">
        <p14:creationId xmlns:p14="http://schemas.microsoft.com/office/powerpoint/2010/main" val="23426699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6" name="內容版面配置區 5"/>
          <p:cNvPicPr>
            <a:picLocks noGrp="1" noChangeAspect="1"/>
          </p:cNvPicPr>
          <p:nvPr>
            <p:ph idx="1"/>
          </p:nvPr>
        </p:nvPicPr>
        <p:blipFill>
          <a:blip r:embed="rId2"/>
          <a:stretch>
            <a:fillRect/>
          </a:stretch>
        </p:blipFill>
        <p:spPr>
          <a:xfrm>
            <a:off x="1319350" y="1825625"/>
            <a:ext cx="9553300" cy="4351338"/>
          </a:xfrm>
          <a:prstGeom prst="rect">
            <a:avLst/>
          </a:prstGeom>
        </p:spPr>
      </p:pic>
    </p:spTree>
    <p:extLst>
      <p:ext uri="{BB962C8B-B14F-4D97-AF65-F5344CB8AC3E}">
        <p14:creationId xmlns:p14="http://schemas.microsoft.com/office/powerpoint/2010/main" val="5341749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3496613" y="1825625"/>
            <a:ext cx="5198773" cy="4351338"/>
          </a:xfrm>
          <a:prstGeom prst="rect">
            <a:avLst/>
          </a:prstGeom>
        </p:spPr>
      </p:pic>
    </p:spTree>
    <p:extLst>
      <p:ext uri="{BB962C8B-B14F-4D97-AF65-F5344CB8AC3E}">
        <p14:creationId xmlns:p14="http://schemas.microsoft.com/office/powerpoint/2010/main" val="25224126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3101151" y="1825625"/>
            <a:ext cx="5989697" cy="4351338"/>
          </a:xfrm>
          <a:prstGeom prst="rect">
            <a:avLst/>
          </a:prstGeom>
        </p:spPr>
      </p:pic>
    </p:spTree>
    <p:extLst>
      <p:ext uri="{BB962C8B-B14F-4D97-AF65-F5344CB8AC3E}">
        <p14:creationId xmlns:p14="http://schemas.microsoft.com/office/powerpoint/2010/main" val="8451164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3003397" y="1825625"/>
            <a:ext cx="6185206" cy="4351338"/>
          </a:xfrm>
          <a:prstGeom prst="rect">
            <a:avLst/>
          </a:prstGeom>
        </p:spPr>
      </p:pic>
    </p:spTree>
    <p:extLst>
      <p:ext uri="{BB962C8B-B14F-4D97-AF65-F5344CB8AC3E}">
        <p14:creationId xmlns:p14="http://schemas.microsoft.com/office/powerpoint/2010/main" val="40059543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2465746" y="1825625"/>
            <a:ext cx="7260508" cy="4351338"/>
          </a:xfrm>
          <a:prstGeom prst="rect">
            <a:avLst/>
          </a:prstGeom>
        </p:spPr>
      </p:pic>
    </p:spTree>
    <p:extLst>
      <p:ext uri="{BB962C8B-B14F-4D97-AF65-F5344CB8AC3E}">
        <p14:creationId xmlns:p14="http://schemas.microsoft.com/office/powerpoint/2010/main" val="34978597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Final database 2018_2021_</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最終資料庫優化</a:t>
            </a: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_VHD_VC</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4" name="內容版面配置區 3"/>
          <p:cNvPicPr>
            <a:picLocks noGrp="1" noChangeAspect="1"/>
          </p:cNvPicPr>
          <p:nvPr>
            <p:ph idx="1"/>
          </p:nvPr>
        </p:nvPicPr>
        <p:blipFill>
          <a:blip r:embed="rId2"/>
          <a:stretch>
            <a:fillRect/>
          </a:stretch>
        </p:blipFill>
        <p:spPr>
          <a:xfrm>
            <a:off x="2794557" y="1825625"/>
            <a:ext cx="6602886" cy="4351338"/>
          </a:xfrm>
          <a:prstGeom prst="rect">
            <a:avLst/>
          </a:prstGeom>
        </p:spPr>
      </p:pic>
    </p:spTree>
    <p:extLst>
      <p:ext uri="{BB962C8B-B14F-4D97-AF65-F5344CB8AC3E}">
        <p14:creationId xmlns:p14="http://schemas.microsoft.com/office/powerpoint/2010/main" val="34696973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Background</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dirty="0">
                <a:latin typeface="Times New Roman" panose="02020603050405020304" pitchFamily="18" charset="0"/>
                <a:cs typeface="Times New Roman" panose="02020603050405020304" pitchFamily="18" charset="0"/>
              </a:rPr>
              <a:t>Hemodialysis (HD) is the most widely used renal replacement therapy worldwide</a:t>
            </a:r>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Arteriovenous fistula (AVF) or graft (AVG) and central venous catheters (CVC) are currently the most commonly used vascular access in HD patients</a:t>
            </a:r>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A functional vascular access is necessary for achieving dialysis efficacy. Vascular access dysfunction is a leading cause of dialysis-related morbidity and is responsible for approximately a quarter of hospitalization in hemodialysis </a:t>
            </a:r>
            <a:r>
              <a:rPr lang="en-US" altLang="zh-TW" dirty="0" smtClean="0">
                <a:latin typeface="Times New Roman" panose="02020603050405020304" pitchFamily="18" charset="0"/>
                <a:cs typeface="Times New Roman" panose="02020603050405020304" pitchFamily="18" charset="0"/>
              </a:rPr>
              <a:t>patients.</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79222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Background</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dirty="0" smtClean="0">
                <a:latin typeface="Times New Roman" panose="02020603050405020304" pitchFamily="18" charset="0"/>
                <a:cs typeface="Times New Roman" panose="02020603050405020304" pitchFamily="18" charset="0"/>
              </a:rPr>
              <a:t>Stenosis </a:t>
            </a:r>
            <a:r>
              <a:rPr lang="en-US" altLang="zh-TW" dirty="0">
                <a:latin typeface="Times New Roman" panose="02020603050405020304" pitchFamily="18" charset="0"/>
                <a:cs typeface="Times New Roman" panose="02020603050405020304" pitchFamily="18" charset="0"/>
              </a:rPr>
              <a:t>and thrombosis are the most common causes of vascular dysfunction</a:t>
            </a:r>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Late detection of access dysfunction is associated with increased morbidity and mortality, prompting the pre-emptive detection and timely correction of access dysfunction</a:t>
            </a:r>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Current guidelines recommend regular vascular access monitoring and surveillance to improve patency and outcome.</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12929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Background</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dirty="0">
                <a:latin typeface="Times New Roman" panose="02020603050405020304" pitchFamily="18" charset="0"/>
                <a:cs typeface="Times New Roman" panose="02020603050405020304" pitchFamily="18" charset="0"/>
              </a:rPr>
              <a:t> Regular physical examination of vascular access is carried out to monitor for and detect the flow dysfunction</a:t>
            </a:r>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Periodic measurements of venous pressure and access blood flow (</a:t>
            </a:r>
            <a:r>
              <a:rPr lang="en-US" altLang="zh-TW" dirty="0" err="1">
                <a:latin typeface="Times New Roman" panose="02020603050405020304" pitchFamily="18" charset="0"/>
                <a:cs typeface="Times New Roman" panose="02020603050405020304" pitchFamily="18" charset="0"/>
              </a:rPr>
              <a:t>Qa</a:t>
            </a:r>
            <a:r>
              <a:rPr lang="en-US" altLang="zh-TW" dirty="0">
                <a:latin typeface="Times New Roman" panose="02020603050405020304" pitchFamily="18" charset="0"/>
                <a:cs typeface="Times New Roman" panose="02020603050405020304" pitchFamily="18" charset="0"/>
              </a:rPr>
              <a:t>) have been used as means of access surveillance to detect stenosis or thrombosis early</a:t>
            </a:r>
            <a:r>
              <a:rPr lang="en-US" altLang="zh-TW" dirty="0" smtClean="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Qa</a:t>
            </a:r>
            <a:r>
              <a:rPr lang="en-US" altLang="zh-TW" dirty="0">
                <a:latin typeface="Times New Roman" panose="02020603050405020304" pitchFamily="18" charset="0"/>
                <a:cs typeface="Times New Roman" panose="02020603050405020304" pitchFamily="18" charset="0"/>
              </a:rPr>
              <a:t> threshold varies from guidelines to guidelines. The Kidney Disease Outcomes Quality Initiative (KDOQI) guidelines for vascular access in 2006 endorsed intra-access flow (</a:t>
            </a:r>
            <a:r>
              <a:rPr lang="en-US" altLang="zh-TW" dirty="0" err="1">
                <a:latin typeface="Times New Roman" panose="02020603050405020304" pitchFamily="18" charset="0"/>
                <a:cs typeface="Times New Roman" panose="02020603050405020304" pitchFamily="18" charset="0"/>
              </a:rPr>
              <a:t>Qa</a:t>
            </a:r>
            <a:r>
              <a:rPr lang="en-US" altLang="zh-TW" dirty="0">
                <a:latin typeface="Times New Roman" panose="02020603050405020304" pitchFamily="18" charset="0"/>
                <a:cs typeface="Times New Roman" panose="02020603050405020304" pitchFamily="18" charset="0"/>
              </a:rPr>
              <a:t>) measurement as the primary vascular access surveillance </a:t>
            </a:r>
            <a:r>
              <a:rPr lang="en-US" altLang="zh-TW" dirty="0" smtClean="0">
                <a:latin typeface="Times New Roman" panose="02020603050405020304" pitchFamily="18" charset="0"/>
                <a:cs typeface="Times New Roman" panose="02020603050405020304" pitchFamily="18" charset="0"/>
              </a:rPr>
              <a:t>method.</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5275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IRB</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委員</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意見</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a:t>
            </a:r>
            <a:endParaRPr lang="zh-TW" altLang="en-US" dirty="0"/>
          </a:p>
        </p:txBody>
      </p:sp>
      <p:sp>
        <p:nvSpPr>
          <p:cNvPr id="3" name="內容版面配置區 2"/>
          <p:cNvSpPr>
            <a:spLocks noGrp="1"/>
          </p:cNvSpPr>
          <p:nvPr>
            <p:ph idx="1"/>
          </p:nvPr>
        </p:nvSpPr>
        <p:spPr/>
        <p:txBody>
          <a:bodyPr/>
          <a:lstStyle/>
          <a:p>
            <a:pPr marL="514350" indent="-514350">
              <a:buFont typeface="+mj-lt"/>
              <a:buAutoNum type="arabicPeriod"/>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申請表</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列為雙組平行，但計畫書看似並無對照組，請確認 </a:t>
            </a:r>
          </a:p>
          <a:p>
            <a:pPr marL="514350" indent="-514350">
              <a:buFont typeface="+mj-lt"/>
              <a:buAutoNum type="arabicPeriod"/>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為</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病歷回溯，但申請書卻勾選前瞻性，請確認 </a:t>
            </a:r>
          </a:p>
          <a:p>
            <a:pPr marL="514350" indent="-514350">
              <a:buFont typeface="+mj-lt"/>
              <a:buAutoNum type="arabicPeriod"/>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為</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病歷回溯之研究，但納入排除條件之陳述應調整為符合該情境之病歷資料，如</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排除條件： 不能配合相關檢測的病患</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是否調整為</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無</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OOO</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檢測資料之病歷</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p>
          <a:p>
            <a:pPr marL="514350" indent="-514350">
              <a:buFont typeface="+mj-lt"/>
              <a:buAutoNum type="arabicPeriod"/>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請</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說明樣本數計算依據 </a:t>
            </a:r>
          </a:p>
          <a:p>
            <a:pPr marL="514350" indent="-514350">
              <a:buFont typeface="+mj-lt"/>
              <a:buAutoNum type="arabicPeriod"/>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預計</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使用機器學習進行分析，但主持人未見相關人員及</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資料</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514350" indent="-514350">
              <a:buFont typeface="+mj-lt"/>
              <a:buAutoNum type="arabicPeriod"/>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請</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說明資料存放位置即可使用者之管控。</a:t>
            </a:r>
          </a:p>
          <a:p>
            <a:endParaRPr lang="zh-TW" altLang="en-US" dirty="0"/>
          </a:p>
        </p:txBody>
      </p:sp>
    </p:spTree>
    <p:extLst>
      <p:ext uri="{BB962C8B-B14F-4D97-AF65-F5344CB8AC3E}">
        <p14:creationId xmlns:p14="http://schemas.microsoft.com/office/powerpoint/2010/main" val="40636347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Background</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dirty="0" smtClean="0">
                <a:latin typeface="Times New Roman" panose="02020603050405020304" pitchFamily="18" charset="0"/>
                <a:cs typeface="Times New Roman" panose="02020603050405020304" pitchFamily="18" charset="0"/>
              </a:rPr>
              <a:t>It </a:t>
            </a:r>
            <a:r>
              <a:rPr lang="en-US" altLang="zh-TW" dirty="0">
                <a:latin typeface="Times New Roman" panose="02020603050405020304" pitchFamily="18" charset="0"/>
                <a:cs typeface="Times New Roman" panose="02020603050405020304" pitchFamily="18" charset="0"/>
              </a:rPr>
              <a:t>indicated the access flow rate of &lt;500 ml/min in AVF, &lt;600 ml/min in AVG, or access flow rate decline 25% in 3 to 6 months as optimal threshold.  The updated 2019 KDOQI guideline recommended regular physical examination by experienced physician as primary mean of monitoring access dysfunction aided by </a:t>
            </a:r>
            <a:r>
              <a:rPr lang="en-US" altLang="zh-TW" dirty="0" err="1">
                <a:latin typeface="Times New Roman" panose="02020603050405020304" pitchFamily="18" charset="0"/>
                <a:cs typeface="Times New Roman" panose="02020603050405020304" pitchFamily="18" charset="0"/>
              </a:rPr>
              <a:t>Qa</a:t>
            </a:r>
            <a:r>
              <a:rPr lang="en-US" altLang="zh-TW" dirty="0">
                <a:latin typeface="Times New Roman" panose="02020603050405020304" pitchFamily="18" charset="0"/>
                <a:cs typeface="Times New Roman" panose="02020603050405020304" pitchFamily="18" charset="0"/>
              </a:rPr>
              <a:t> surveillance</a:t>
            </a:r>
            <a:r>
              <a:rPr lang="en-US" altLang="zh-TW" dirty="0" smtClean="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However, the Renal Association Clinical Practice Guidelines recommended </a:t>
            </a:r>
            <a:r>
              <a:rPr lang="en-US" altLang="zh-TW" dirty="0" err="1">
                <a:latin typeface="Times New Roman" panose="02020603050405020304" pitchFamily="18" charset="0"/>
                <a:cs typeface="Times New Roman" panose="02020603050405020304" pitchFamily="18" charset="0"/>
              </a:rPr>
              <a:t>Qa</a:t>
            </a:r>
            <a:r>
              <a:rPr lang="en-US" altLang="zh-TW" dirty="0">
                <a:latin typeface="Times New Roman" panose="02020603050405020304" pitchFamily="18" charset="0"/>
                <a:cs typeface="Times New Roman" panose="02020603050405020304" pitchFamily="18" charset="0"/>
              </a:rPr>
              <a:t> threshold of &lt;300ml/min for AVF as an indication for investigation.</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73335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Background</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dirty="0">
                <a:latin typeface="Times New Roman" panose="02020603050405020304" pitchFamily="18" charset="0"/>
                <a:cs typeface="Times New Roman" panose="02020603050405020304" pitchFamily="18" charset="0"/>
              </a:rPr>
              <a:t>Regarding the optimal </a:t>
            </a:r>
            <a:r>
              <a:rPr lang="en-US" altLang="zh-TW" dirty="0" err="1">
                <a:latin typeface="Times New Roman" panose="02020603050405020304" pitchFamily="18" charset="0"/>
                <a:cs typeface="Times New Roman" panose="02020603050405020304" pitchFamily="18" charset="0"/>
              </a:rPr>
              <a:t>Qa</a:t>
            </a:r>
            <a:r>
              <a:rPr lang="en-US" altLang="zh-TW" dirty="0">
                <a:latin typeface="Times New Roman" panose="02020603050405020304" pitchFamily="18" charset="0"/>
                <a:cs typeface="Times New Roman" panose="02020603050405020304" pitchFamily="18" charset="0"/>
              </a:rPr>
              <a:t> threshold, many factors can influence </a:t>
            </a:r>
            <a:r>
              <a:rPr lang="en-US" altLang="zh-TW" dirty="0" err="1">
                <a:latin typeface="Times New Roman" panose="02020603050405020304" pitchFamily="18" charset="0"/>
                <a:cs typeface="Times New Roman" panose="02020603050405020304" pitchFamily="18" charset="0"/>
              </a:rPr>
              <a:t>Qa</a:t>
            </a:r>
            <a:r>
              <a:rPr lang="en-US" altLang="zh-TW" dirty="0">
                <a:latin typeface="Times New Roman" panose="02020603050405020304" pitchFamily="18" charset="0"/>
                <a:cs typeface="Times New Roman" panose="02020603050405020304" pitchFamily="18" charset="0"/>
              </a:rPr>
              <a:t>, including systemic hemodynamics, the size and endothelial function of the vessels supplying and draining the access, the existence of substantial vascular stenosis, and patient characteristic such as age, weight, diabetes status, blood pressure and access </a:t>
            </a:r>
            <a:r>
              <a:rPr lang="en-US" altLang="zh-TW" dirty="0" smtClean="0">
                <a:latin typeface="Times New Roman" panose="02020603050405020304" pitchFamily="18" charset="0"/>
                <a:cs typeface="Times New Roman" panose="02020603050405020304" pitchFamily="18" charset="0"/>
              </a:rPr>
              <a:t>location.</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85321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Background</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dirty="0" smtClean="0">
                <a:latin typeface="Times New Roman" panose="02020603050405020304" pitchFamily="18" charset="0"/>
                <a:cs typeface="Times New Roman" panose="02020603050405020304" pitchFamily="18" charset="0"/>
              </a:rPr>
              <a:t>Optimal </a:t>
            </a:r>
            <a:r>
              <a:rPr lang="en-US" altLang="zh-TW" dirty="0" err="1">
                <a:latin typeface="Times New Roman" panose="02020603050405020304" pitchFamily="18" charset="0"/>
                <a:cs typeface="Times New Roman" panose="02020603050405020304" pitchFamily="18" charset="0"/>
              </a:rPr>
              <a:t>Qa</a:t>
            </a:r>
            <a:r>
              <a:rPr lang="en-US" altLang="zh-TW" dirty="0">
                <a:latin typeface="Times New Roman" panose="02020603050405020304" pitchFamily="18" charset="0"/>
                <a:cs typeface="Times New Roman" panose="02020603050405020304" pitchFamily="18" charset="0"/>
              </a:rPr>
              <a:t> value may vary for each individual patients and using a set threshold form guidelines might sometimes miss the early detection of vascular dysfunction. This study aims to find the factors affecting the </a:t>
            </a:r>
            <a:r>
              <a:rPr lang="en-US" altLang="zh-TW" dirty="0" err="1">
                <a:latin typeface="Times New Roman" panose="02020603050405020304" pitchFamily="18" charset="0"/>
                <a:cs typeface="Times New Roman" panose="02020603050405020304" pitchFamily="18" charset="0"/>
              </a:rPr>
              <a:t>Qa</a:t>
            </a:r>
            <a:r>
              <a:rPr lang="en-US" altLang="zh-TW" dirty="0">
                <a:latin typeface="Times New Roman" panose="02020603050405020304" pitchFamily="18" charset="0"/>
                <a:cs typeface="Times New Roman" panose="02020603050405020304" pitchFamily="18" charset="0"/>
              </a:rPr>
              <a:t> to determine critical flow threshold in HD patients and develop machine learning algorithm for more precise vascular access surveillance. Secondly, we aim to determine the best prediction model that determine the requirement of vascular access intervention in HD patients.</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41134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Study population</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Adult patients who received chronic hemodialysis dialysis via functional arteriovenous access at Shin Kong Wu Ho-Su Memorial Hospital's HD dialysis unit between January 1, 2017 and December 31, 2021 were enrolled for this observational cohort research. The study lasted from the date of access flow measurement (</a:t>
            </a:r>
            <a:r>
              <a:rPr lang="en-US" altLang="zh-TW" dirty="0" err="1">
                <a:latin typeface="Times New Roman" panose="02020603050405020304" pitchFamily="18" charset="0"/>
                <a:cs typeface="Times New Roman" panose="02020603050405020304" pitchFamily="18" charset="0"/>
              </a:rPr>
              <a:t>Qa</a:t>
            </a:r>
            <a:r>
              <a:rPr lang="en-US" altLang="zh-TW" dirty="0">
                <a:latin typeface="Times New Roman" panose="02020603050405020304" pitchFamily="18" charset="0"/>
                <a:cs typeface="Times New Roman" panose="02020603050405020304" pitchFamily="18" charset="0"/>
              </a:rPr>
              <a:t>) until the occurrence of outcomes or the end of 2021. Patients lost to follow-up, transferred to different dialysis clinics, or had a kidney transplant were not included. Patients with critical access flow were divided into two groups based on the presence or absence of symptoms and signs of vascular access dysfunction</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3090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History collection and laboratory data</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Demographic and baseline clinical data were obtained from the patients’ medical records during the entry in the study; the data included age; sex; comorbid disease history; blood pressure; end-stage renal disease (ESRD) causes; vascular access type; vascular access flow (</a:t>
            </a:r>
            <a:r>
              <a:rPr lang="en-US" altLang="zh-TW" dirty="0" err="1">
                <a:latin typeface="Times New Roman" panose="02020603050405020304" pitchFamily="18" charset="0"/>
                <a:cs typeface="Times New Roman" panose="02020603050405020304" pitchFamily="18" charset="0"/>
              </a:rPr>
              <a:t>Qa</a:t>
            </a:r>
            <a:r>
              <a:rPr lang="en-US" altLang="zh-TW" dirty="0">
                <a:latin typeface="Times New Roman" panose="02020603050405020304" pitchFamily="18" charset="0"/>
                <a:cs typeface="Times New Roman" panose="02020603050405020304" pitchFamily="18" charset="0"/>
              </a:rPr>
              <a:t>); dialysis vintage; erythropoiesis-stimulating agent (ESA) dosage; lipid and iron profiles; hemoglobin, serum albumin, intact parathyroid hormone (</a:t>
            </a:r>
            <a:r>
              <a:rPr lang="en-US" altLang="zh-TW" dirty="0" err="1">
                <a:latin typeface="Times New Roman" panose="02020603050405020304" pitchFamily="18" charset="0"/>
                <a:cs typeface="Times New Roman" panose="02020603050405020304" pitchFamily="18" charset="0"/>
              </a:rPr>
              <a:t>iPTH</a:t>
            </a:r>
            <a:r>
              <a:rPr lang="en-US" altLang="zh-TW" dirty="0">
                <a:latin typeface="Times New Roman" panose="02020603050405020304" pitchFamily="18" charset="0"/>
                <a:cs typeface="Times New Roman" panose="02020603050405020304" pitchFamily="18" charset="0"/>
              </a:rPr>
              <a:t>), sodium, potassium, ionized calcium, and phosphate levels; and HD efficiency (</a:t>
            </a:r>
            <a:r>
              <a:rPr lang="en-US" altLang="zh-TW" dirty="0" err="1">
                <a:latin typeface="Times New Roman" panose="02020603050405020304" pitchFamily="18" charset="0"/>
                <a:cs typeface="Times New Roman" panose="02020603050405020304" pitchFamily="18" charset="0"/>
              </a:rPr>
              <a:t>Kt</a:t>
            </a:r>
            <a:r>
              <a:rPr lang="en-US" altLang="zh-TW" dirty="0">
                <a:latin typeface="Times New Roman" panose="02020603050405020304" pitchFamily="18" charset="0"/>
                <a:cs typeface="Times New Roman" panose="02020603050405020304" pitchFamily="18" charset="0"/>
              </a:rPr>
              <a:t>/V). Before each dialysis session, blood samples were obtained after fasting for at least 8 hours. </a:t>
            </a:r>
            <a:r>
              <a:rPr lang="en-US" altLang="zh-TW" dirty="0" err="1">
                <a:latin typeface="Times New Roman" panose="02020603050405020304" pitchFamily="18" charset="0"/>
                <a:cs typeface="Times New Roman" panose="02020603050405020304" pitchFamily="18" charset="0"/>
              </a:rPr>
              <a:t>Kt</a:t>
            </a:r>
            <a:r>
              <a:rPr lang="en-US" altLang="zh-TW" dirty="0">
                <a:latin typeface="Times New Roman" panose="02020603050405020304" pitchFamily="18" charset="0"/>
                <a:cs typeface="Times New Roman" panose="02020603050405020304" pitchFamily="18" charset="0"/>
              </a:rPr>
              <a:t>/V was calculated using the method described by </a:t>
            </a:r>
            <a:r>
              <a:rPr lang="en-US" altLang="zh-TW" dirty="0" err="1">
                <a:latin typeface="Times New Roman" panose="02020603050405020304" pitchFamily="18" charset="0"/>
                <a:cs typeface="Times New Roman" panose="02020603050405020304" pitchFamily="18" charset="0"/>
              </a:rPr>
              <a:t>Gotch</a:t>
            </a:r>
            <a:r>
              <a:rPr lang="en-US" altLang="zh-TW" dirty="0">
                <a:latin typeface="Times New Roman" panose="02020603050405020304" pitchFamily="18" charset="0"/>
                <a:cs typeface="Times New Roman" panose="02020603050405020304" pitchFamily="18" charset="0"/>
              </a:rPr>
              <a:t> et al</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91709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Deep learning for addition features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A.	Types of the time-series blood flow measurements</a:t>
            </a:r>
          </a:p>
          <a:p>
            <a:r>
              <a:rPr lang="en-US" altLang="zh-TW" dirty="0">
                <a:latin typeface="Times New Roman" panose="02020603050405020304" pitchFamily="18" charset="0"/>
                <a:cs typeface="Times New Roman" panose="02020603050405020304" pitchFamily="18" charset="0"/>
              </a:rPr>
              <a:t>In addition to the </a:t>
            </a:r>
            <a:r>
              <a:rPr lang="en-US" altLang="zh-TW" dirty="0" err="1">
                <a:latin typeface="Times New Roman" panose="02020603050405020304" pitchFamily="18" charset="0"/>
                <a:cs typeface="Times New Roman" panose="02020603050405020304" pitchFamily="18" charset="0"/>
              </a:rPr>
              <a:t>Qa</a:t>
            </a:r>
            <a:r>
              <a:rPr lang="en-US" altLang="zh-TW" dirty="0">
                <a:latin typeface="Times New Roman" panose="02020603050405020304" pitchFamily="18" charset="0"/>
                <a:cs typeface="Times New Roman" panose="02020603050405020304" pitchFamily="18" charset="0"/>
              </a:rPr>
              <a:t> threshold, the type of time series blood flow measurement may also be important to this research. There are different categories of these types, for example, some are stable and some are not</a:t>
            </a:r>
          </a:p>
        </p:txBody>
      </p:sp>
    </p:spTree>
    <p:extLst>
      <p:ext uri="{BB962C8B-B14F-4D97-AF65-F5344CB8AC3E}">
        <p14:creationId xmlns:p14="http://schemas.microsoft.com/office/powerpoint/2010/main" val="28427434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Deep learning for addition features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lstStyle/>
          <a:p>
            <a:r>
              <a:rPr lang="en-US" altLang="zh-TW" dirty="0">
                <a:latin typeface="Times New Roman" panose="02020603050405020304" pitchFamily="18" charset="0"/>
                <a:cs typeface="Times New Roman" panose="02020603050405020304" pitchFamily="18" charset="0"/>
              </a:rPr>
              <a:t>B.	Labeling of the time series blood flow measurements</a:t>
            </a:r>
          </a:p>
          <a:p>
            <a:r>
              <a:rPr lang="en-US" altLang="zh-TW" dirty="0">
                <a:latin typeface="Times New Roman" panose="02020603050405020304" pitchFamily="18" charset="0"/>
                <a:cs typeface="Times New Roman" panose="02020603050405020304" pitchFamily="18" charset="0"/>
              </a:rPr>
              <a:t>According to clinical experience, a certain amount of the time series blood flow measurements will be labeled by doctors. These labels can be used in two ways: one to help machine learning methods mentioned in the previous paragraphs; the other is to build a deep learning AI system that automatically recognizes the types of the time series blood flow measurements.</a:t>
            </a:r>
          </a:p>
        </p:txBody>
      </p:sp>
    </p:spTree>
    <p:extLst>
      <p:ext uri="{BB962C8B-B14F-4D97-AF65-F5344CB8AC3E}">
        <p14:creationId xmlns:p14="http://schemas.microsoft.com/office/powerpoint/2010/main" val="2129207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Deep learning for addition features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dirty="0">
                <a:latin typeface="Times New Roman" panose="02020603050405020304" pitchFamily="18" charset="0"/>
                <a:cs typeface="Times New Roman" panose="02020603050405020304" pitchFamily="18" charset="0"/>
              </a:rPr>
              <a:t>C.	Deep learning AI system with uncertainty calibrated</a:t>
            </a:r>
          </a:p>
          <a:p>
            <a:r>
              <a:rPr lang="en-US" altLang="zh-TW" dirty="0">
                <a:latin typeface="Times New Roman" panose="02020603050405020304" pitchFamily="18" charset="0"/>
                <a:cs typeface="Times New Roman" panose="02020603050405020304" pitchFamily="18" charset="0"/>
              </a:rPr>
              <a:t>When automatically classifying the types of the time serial blood flow measurements, we require the AI system to indicate a calibrated uncertainty, which means the AI system will not be over-confident on its prediction. To achieve this goal, we will use deep kernel learning. It consists of a deep neural network for feature extraction and a Gaussian Process kernel for classification. The block diagram is shown below: The output of the GP kernel is the probability distribution of its prediction. </a:t>
            </a:r>
          </a:p>
        </p:txBody>
      </p:sp>
    </p:spTree>
    <p:extLst>
      <p:ext uri="{BB962C8B-B14F-4D97-AF65-F5344CB8AC3E}">
        <p14:creationId xmlns:p14="http://schemas.microsoft.com/office/powerpoint/2010/main" val="5229163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Deep learning for addition features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dirty="0">
                <a:latin typeface="Times New Roman" panose="02020603050405020304" pitchFamily="18" charset="0"/>
                <a:cs typeface="Times New Roman" panose="02020603050405020304" pitchFamily="18" charset="0"/>
              </a:rPr>
              <a:t>C.	Deep learning AI system with uncertainty calibrated</a:t>
            </a:r>
          </a:p>
          <a:p>
            <a:r>
              <a:rPr lang="en-US" altLang="zh-TW" dirty="0" smtClean="0">
                <a:latin typeface="Times New Roman" panose="02020603050405020304" pitchFamily="18" charset="0"/>
                <a:cs typeface="Times New Roman" panose="02020603050405020304" pitchFamily="18" charset="0"/>
              </a:rPr>
              <a:t>Therefore</a:t>
            </a:r>
            <a:r>
              <a:rPr lang="en-US" altLang="zh-TW" dirty="0">
                <a:latin typeface="Times New Roman" panose="02020603050405020304" pitchFamily="18" charset="0"/>
                <a:cs typeface="Times New Roman" panose="02020603050405020304" pitchFamily="18" charset="0"/>
              </a:rPr>
              <a:t>, overconfidence is avoided. In addition, this model can be trained in an end-to-end manner, which means if the dataset is large and has a wide coverage, good generalization capability can be achieved without human intervention. For those that are not covered by the dataset, the prediction confidence will be low</a:t>
            </a:r>
            <a:r>
              <a:rPr lang="en-US" altLang="zh-TW"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476911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Deep learning for addition features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dirty="0">
                <a:latin typeface="Times New Roman" panose="02020603050405020304" pitchFamily="18" charset="0"/>
                <a:cs typeface="Times New Roman" panose="02020603050405020304" pitchFamily="18" charset="0"/>
              </a:rPr>
              <a:t>C.	Deep learning AI system with uncertainty calibrated</a:t>
            </a:r>
          </a:p>
          <a:p>
            <a:r>
              <a:rPr lang="en-US" altLang="zh-TW" dirty="0" smtClean="0">
                <a:latin typeface="Times New Roman" panose="02020603050405020304" pitchFamily="18" charset="0"/>
                <a:cs typeface="Times New Roman" panose="02020603050405020304" pitchFamily="18" charset="0"/>
              </a:rPr>
              <a:t>The </a:t>
            </a:r>
            <a:r>
              <a:rPr lang="en-US" altLang="zh-TW" dirty="0">
                <a:latin typeface="Times New Roman" panose="02020603050405020304" pitchFamily="18" charset="0"/>
                <a:cs typeface="Times New Roman" panose="02020603050405020304" pitchFamily="18" charset="0"/>
              </a:rPr>
              <a:t>output of the GP kernel are the probability distribution of its prediction. Therefore overconfidence is avoided. In addition, this model can be trained in an end-to-end manner, which means if the dataset is large and has a wide coverage, good generalization capability can be achieved without human intervention. For those that are not covered by the dataset, the prediction confidence will be low</a:t>
            </a:r>
          </a:p>
        </p:txBody>
      </p:sp>
    </p:spTree>
    <p:extLst>
      <p:ext uri="{BB962C8B-B14F-4D97-AF65-F5344CB8AC3E}">
        <p14:creationId xmlns:p14="http://schemas.microsoft.com/office/powerpoint/2010/main" val="618023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委員意見</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a:t>
            </a:r>
            <a:endParaRPr lang="zh-TW" altLang="en-US" dirty="0"/>
          </a:p>
        </p:txBody>
      </p:sp>
      <p:sp>
        <p:nvSpPr>
          <p:cNvPr id="3" name="內容版面配置區 2"/>
          <p:cNvSpPr>
            <a:spLocks noGrp="1"/>
          </p:cNvSpPr>
          <p:nvPr>
            <p:ph idx="1"/>
          </p:nvPr>
        </p:nvSpPr>
        <p:spPr/>
        <p:txBody>
          <a:bodyPr>
            <a:normAutofit fontScale="92500" lnSpcReduction="20000"/>
          </a:bodyPr>
          <a:lstStyle/>
          <a:p>
            <a:pPr marL="514350" indent="-514350">
              <a:buFont typeface="+mj-lt"/>
              <a:buAutoNum type="arabicPeriod"/>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用</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機器學習進行閥值，再根據閥值去做分組。</a:t>
            </a:r>
          </a:p>
          <a:p>
            <a:pPr marL="514350" indent="-514350">
              <a:buFont typeface="+mj-lt"/>
              <a:buAutoNum type="arabicPeriod"/>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感謝</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委員提醒，已更改勾選回顧性，並附件上呈。</a:t>
            </a:r>
          </a:p>
          <a:p>
            <a:pPr marL="514350" indent="-514350">
              <a:buFont typeface="+mj-lt"/>
              <a:buAutoNum type="arabicPeriod"/>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謝謝</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委員提點，將根據委員的意見更改為，無血管通路檢測資料之病歷。</a:t>
            </a:r>
          </a:p>
          <a:p>
            <a:pPr marL="514350" indent="-514350">
              <a:buFont typeface="+mj-lt"/>
              <a:buAutoNum type="arabicPeriod"/>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依據</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目前臨床實際病人情況估算，每年規則於新光醫院聖賢透析室透析的患者約</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450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人次，每年死亡約</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10%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，但新進透析病人會補上此缺額，故以</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2017</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年算起至</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2021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年，共計</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450+45*4=630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，預估為</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600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多人。</a:t>
            </a:r>
          </a:p>
          <a:p>
            <a:pPr marL="514350" indent="-514350">
              <a:buFont typeface="+mj-lt"/>
              <a:buAutoNum type="arabicPeriod"/>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計劃</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案過程與國立陽明交通大學，智慧與綠能產學研究所，馬清文教授做媒合，他將以豐富的機器學習經驗協助此案，由於他目前仍然在完善</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IRB</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時數，之後會將該主持人相關信息補足上呈。</a:t>
            </a:r>
          </a:p>
          <a:p>
            <a:pPr marL="514350" indent="-514350">
              <a:buFont typeface="+mj-lt"/>
              <a:buAutoNum type="arabicPeriod"/>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資料</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存放於主持人有設置密碼的個人電腦，僅供主持人與相關研究人員審閱。</a:t>
            </a:r>
          </a:p>
          <a:p>
            <a:endParaRPr lang="zh-TW" altLang="en-US" dirty="0"/>
          </a:p>
        </p:txBody>
      </p:sp>
    </p:spTree>
    <p:extLst>
      <p:ext uri="{BB962C8B-B14F-4D97-AF65-F5344CB8AC3E}">
        <p14:creationId xmlns:p14="http://schemas.microsoft.com/office/powerpoint/2010/main" val="10437680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Deep learning for addition features</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p:cNvSpPr>
            <a:spLocks noGrp="1"/>
          </p:cNvSpPr>
          <p:nvPr>
            <p:ph idx="1"/>
          </p:nvPr>
        </p:nvSpPr>
        <p:spPr/>
        <p:txBody>
          <a:bodyPr>
            <a:normAutofit/>
          </a:bodyPr>
          <a:lstStyle/>
          <a:p>
            <a:r>
              <a:rPr lang="en-US" altLang="zh-TW" dirty="0">
                <a:latin typeface="Times New Roman" panose="02020603050405020304" pitchFamily="18" charset="0"/>
                <a:cs typeface="Times New Roman" panose="02020603050405020304" pitchFamily="18" charset="0"/>
              </a:rPr>
              <a:t>C.	Deep learning AI system with uncertainty </a:t>
            </a:r>
            <a:r>
              <a:rPr lang="en-US" altLang="zh-TW" dirty="0" smtClean="0">
                <a:latin typeface="Times New Roman" panose="02020603050405020304" pitchFamily="18" charset="0"/>
                <a:cs typeface="Times New Roman" panose="02020603050405020304" pitchFamily="18" charset="0"/>
              </a:rPr>
              <a:t>calibrated</a:t>
            </a:r>
            <a:endParaRPr lang="en-US" altLang="zh-TW" dirty="0">
              <a:latin typeface="Times New Roman" panose="02020603050405020304" pitchFamily="18" charset="0"/>
              <a:cs typeface="Times New Roman" panose="02020603050405020304" pitchFamily="18" charset="0"/>
            </a:endParaRPr>
          </a:p>
        </p:txBody>
      </p:sp>
      <p:pic>
        <p:nvPicPr>
          <p:cNvPr id="4" name="圖片 3"/>
          <p:cNvPicPr>
            <a:picLocks noChangeAspect="1"/>
          </p:cNvPicPr>
          <p:nvPr/>
        </p:nvPicPr>
        <p:blipFill>
          <a:blip r:embed="rId2"/>
          <a:stretch>
            <a:fillRect/>
          </a:stretch>
        </p:blipFill>
        <p:spPr>
          <a:xfrm>
            <a:off x="508060" y="2904372"/>
            <a:ext cx="11175879" cy="2193843"/>
          </a:xfrm>
          <a:prstGeom prst="rect">
            <a:avLst/>
          </a:prstGeom>
        </p:spPr>
      </p:pic>
    </p:spTree>
    <p:extLst>
      <p:ext uri="{BB962C8B-B14F-4D97-AF65-F5344CB8AC3E}">
        <p14:creationId xmlns:p14="http://schemas.microsoft.com/office/powerpoint/2010/main" val="3221064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複審中</a:t>
            </a:r>
          </a:p>
        </p:txBody>
      </p:sp>
      <p:pic>
        <p:nvPicPr>
          <p:cNvPr id="4" name="內容版面配置區 3"/>
          <p:cNvPicPr>
            <a:picLocks noGrp="1" noChangeAspect="1"/>
          </p:cNvPicPr>
          <p:nvPr>
            <p:ph idx="1"/>
          </p:nvPr>
        </p:nvPicPr>
        <p:blipFill>
          <a:blip r:embed="rId2"/>
          <a:stretch>
            <a:fillRect/>
          </a:stretch>
        </p:blipFill>
        <p:spPr>
          <a:xfrm>
            <a:off x="838200" y="2537317"/>
            <a:ext cx="10515600" cy="2927954"/>
          </a:xfrm>
          <a:prstGeom prst="rect">
            <a:avLst/>
          </a:prstGeom>
        </p:spPr>
      </p:pic>
    </p:spTree>
    <p:extLst>
      <p:ext uri="{BB962C8B-B14F-4D97-AF65-F5344CB8AC3E}">
        <p14:creationId xmlns:p14="http://schemas.microsoft.com/office/powerpoint/2010/main" val="1523743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會議紀錄</a:t>
            </a:r>
            <a:endParaRPr lang="zh-TW" altLang="en-US" dirty="0">
              <a:latin typeface="標楷體" panose="03000509000000000000" pitchFamily="65" charset="-120"/>
              <a:ea typeface="標楷體" panose="03000509000000000000" pitchFamily="65" charset="-120"/>
            </a:endParaRPr>
          </a:p>
        </p:txBody>
      </p:sp>
      <p:pic>
        <p:nvPicPr>
          <p:cNvPr id="3" name="圖片 2"/>
          <p:cNvPicPr>
            <a:picLocks noChangeAspect="1"/>
          </p:cNvPicPr>
          <p:nvPr/>
        </p:nvPicPr>
        <p:blipFill>
          <a:blip r:embed="rId2"/>
          <a:stretch>
            <a:fillRect/>
          </a:stretch>
        </p:blipFill>
        <p:spPr>
          <a:xfrm>
            <a:off x="2919809" y="1667960"/>
            <a:ext cx="6352381" cy="4666667"/>
          </a:xfrm>
          <a:prstGeom prst="rect">
            <a:avLst/>
          </a:prstGeom>
        </p:spPr>
      </p:pic>
    </p:spTree>
    <p:extLst>
      <p:ext uri="{BB962C8B-B14F-4D97-AF65-F5344CB8AC3E}">
        <p14:creationId xmlns:p14="http://schemas.microsoft.com/office/powerpoint/2010/main" val="2324716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cs typeface="Times New Roman" panose="02020603050405020304" pitchFamily="18" charset="0"/>
              </a:rPr>
              <a:t>經費規劃</a:t>
            </a:r>
            <a:endParaRPr lang="zh-TW" altLang="en-US"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6" name="內容版面配置區 5"/>
          <p:cNvSpPr>
            <a:spLocks noGrp="1"/>
          </p:cNvSpPr>
          <p:nvPr>
            <p:ph sz="half" idx="1"/>
          </p:nvPr>
        </p:nvSpPr>
        <p:spPr>
          <a:xfrm>
            <a:off x="838200" y="1825625"/>
            <a:ext cx="3873500" cy="4351338"/>
          </a:xfrm>
        </p:spPr>
        <p:txBody>
          <a:bodyPr/>
          <a:lstStyle/>
          <a:p>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新光端</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兼任碩士級助理</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名</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陽交</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端</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兼任碩士級助理</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兩名</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待看</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馬教授的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需求</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9" name="內容版面配置區 8"/>
          <p:cNvPicPr>
            <a:picLocks noGrp="1" noChangeAspect="1"/>
          </p:cNvPicPr>
          <p:nvPr>
            <p:ph sz="half" idx="2"/>
          </p:nvPr>
        </p:nvPicPr>
        <p:blipFill>
          <a:blip r:embed="rId2"/>
          <a:stretch>
            <a:fillRect/>
          </a:stretch>
        </p:blipFill>
        <p:spPr>
          <a:xfrm>
            <a:off x="5308600" y="365126"/>
            <a:ext cx="5775008" cy="5811838"/>
          </a:xfrm>
          <a:prstGeom prst="rect">
            <a:avLst/>
          </a:prstGeom>
        </p:spPr>
      </p:pic>
      <p:sp>
        <p:nvSpPr>
          <p:cNvPr id="3" name="矩形 2"/>
          <p:cNvSpPr/>
          <p:nvPr/>
        </p:nvSpPr>
        <p:spPr>
          <a:xfrm>
            <a:off x="5375305" y="4606183"/>
            <a:ext cx="5494945" cy="13160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584544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1297</TotalTime>
  <Words>1972</Words>
  <Application>Microsoft Office PowerPoint</Application>
  <PresentationFormat>寬螢幕</PresentationFormat>
  <Paragraphs>107</Paragraphs>
  <Slides>60</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60</vt:i4>
      </vt:variant>
    </vt:vector>
  </HeadingPairs>
  <TitlesOfParts>
    <vt:vector size="67" baseType="lpstr">
      <vt:lpstr>新細明體</vt:lpstr>
      <vt:lpstr>標楷體</vt:lpstr>
      <vt:lpstr>Arial</vt:lpstr>
      <vt:lpstr>Calibri</vt:lpstr>
      <vt:lpstr>Calibri Light</vt:lpstr>
      <vt:lpstr>Times New Roman</vt:lpstr>
      <vt:lpstr>Office 佈景主題</vt:lpstr>
      <vt:lpstr>  運用人工智慧計算血液透析病人血管鈣化程度並建置血管預後的預測模型</vt:lpstr>
      <vt:lpstr>PowerPoint 簡報</vt:lpstr>
      <vt:lpstr>PowerPoint 簡報</vt:lpstr>
      <vt:lpstr>IRB委員意見1</vt:lpstr>
      <vt:lpstr>IRB委員意見2</vt:lpstr>
      <vt:lpstr>委員意見2</vt:lpstr>
      <vt:lpstr>複審中</vt:lpstr>
      <vt:lpstr>會議紀錄</vt:lpstr>
      <vt:lpstr>經費規劃</vt:lpstr>
      <vt:lpstr>耗材、物品及雜項費用</vt:lpstr>
      <vt:lpstr>Introduction</vt:lpstr>
      <vt:lpstr>Introduction</vt:lpstr>
      <vt:lpstr>Objective</vt:lpstr>
      <vt:lpstr>Methods</vt:lpstr>
      <vt:lpstr>Methods</vt:lpstr>
      <vt:lpstr>Methods</vt:lpstr>
      <vt:lpstr>Anticipated results</vt:lpstr>
      <vt:lpstr>Key words</vt:lpstr>
      <vt:lpstr>What is New or Innovative in this Study?</vt:lpstr>
      <vt:lpstr>血管通路流速月檢測報表20230105095322</vt:lpstr>
      <vt:lpstr>血管通路流速月檢測報表20230105095322</vt:lpstr>
      <vt:lpstr>血管通路流速月檢測報表20230105095322</vt:lpstr>
      <vt:lpstr>周邊血管手術申報表總整理_104_109年度</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Final database 2018_2021_最終資料庫優化_VHD_VC</vt:lpstr>
      <vt:lpstr>Background</vt:lpstr>
      <vt:lpstr>Background</vt:lpstr>
      <vt:lpstr>Background</vt:lpstr>
      <vt:lpstr>Background</vt:lpstr>
      <vt:lpstr>Background</vt:lpstr>
      <vt:lpstr>Background</vt:lpstr>
      <vt:lpstr>Study population</vt:lpstr>
      <vt:lpstr>History collection and laboratory data</vt:lpstr>
      <vt:lpstr>Deep learning for addition features</vt:lpstr>
      <vt:lpstr>Deep learning for addition features</vt:lpstr>
      <vt:lpstr>Deep learning for addition features</vt:lpstr>
      <vt:lpstr>Deep learning for addition features</vt:lpstr>
      <vt:lpstr>Deep learning for addition features</vt:lpstr>
      <vt:lpstr>Deep learning for addition features</vt:lpstr>
    </vt:vector>
  </TitlesOfParts>
  <Company>SKH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運用人工智慧計算血液透析病人血管鈣化程度並建置血管預後的預測模型</dc:title>
  <dc:creator>新光醫院</dc:creator>
  <cp:lastModifiedBy>USER</cp:lastModifiedBy>
  <cp:revision>139</cp:revision>
  <dcterms:created xsi:type="dcterms:W3CDTF">2022-03-23T05:56:27Z</dcterms:created>
  <dcterms:modified xsi:type="dcterms:W3CDTF">2023-01-05T04:33:06Z</dcterms:modified>
</cp:coreProperties>
</file>