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338" r:id="rId2"/>
    <p:sldId id="340" r:id="rId3"/>
    <p:sldId id="346" r:id="rId4"/>
    <p:sldId id="652" r:id="rId5"/>
    <p:sldId id="621" r:id="rId6"/>
    <p:sldId id="622" r:id="rId7"/>
    <p:sldId id="514" r:id="rId8"/>
    <p:sldId id="513" r:id="rId9"/>
    <p:sldId id="562" r:id="rId10"/>
    <p:sldId id="587" r:id="rId11"/>
    <p:sldId id="592" r:id="rId12"/>
    <p:sldId id="593" r:id="rId13"/>
    <p:sldId id="588" r:id="rId14"/>
    <p:sldId id="589" r:id="rId15"/>
    <p:sldId id="594" r:id="rId16"/>
    <p:sldId id="595" r:id="rId17"/>
    <p:sldId id="596" r:id="rId18"/>
    <p:sldId id="597" r:id="rId19"/>
    <p:sldId id="598" r:id="rId20"/>
    <p:sldId id="600" r:id="rId21"/>
    <p:sldId id="601" r:id="rId22"/>
    <p:sldId id="602" r:id="rId23"/>
    <p:sldId id="603" r:id="rId24"/>
    <p:sldId id="604" r:id="rId25"/>
    <p:sldId id="605" r:id="rId26"/>
    <p:sldId id="606" r:id="rId27"/>
    <p:sldId id="607" r:id="rId28"/>
    <p:sldId id="608" r:id="rId29"/>
    <p:sldId id="609" r:id="rId30"/>
    <p:sldId id="613" r:id="rId31"/>
    <p:sldId id="614" r:id="rId32"/>
    <p:sldId id="615" r:id="rId33"/>
    <p:sldId id="616" r:id="rId34"/>
    <p:sldId id="617" r:id="rId35"/>
    <p:sldId id="618" r:id="rId36"/>
    <p:sldId id="619" r:id="rId37"/>
    <p:sldId id="645" r:id="rId38"/>
    <p:sldId id="648" r:id="rId39"/>
    <p:sldId id="649" r:id="rId40"/>
    <p:sldId id="650" r:id="rId41"/>
    <p:sldId id="651" r:id="rId42"/>
    <p:sldId id="623" r:id="rId43"/>
    <p:sldId id="624" r:id="rId44"/>
    <p:sldId id="628" r:id="rId45"/>
    <p:sldId id="629" r:id="rId46"/>
    <p:sldId id="630" r:id="rId47"/>
    <p:sldId id="631" r:id="rId48"/>
    <p:sldId id="632" r:id="rId49"/>
    <p:sldId id="633" r:id="rId50"/>
    <p:sldId id="634" r:id="rId51"/>
    <p:sldId id="635" r:id="rId52"/>
    <p:sldId id="638" r:id="rId53"/>
    <p:sldId id="639" r:id="rId54"/>
    <p:sldId id="640" r:id="rId55"/>
    <p:sldId id="642" r:id="rId56"/>
    <p:sldId id="643" r:id="rId57"/>
    <p:sldId id="644" r:id="rId5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4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F81CD0-5664-4C0A-A894-9CB9551D0A21}" type="datetimeFigureOut">
              <a:rPr lang="zh-TW" altLang="en-US" smtClean="0"/>
              <a:t>2023/2/3</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681696-8CBE-4E8B-A543-91CC119E5949}" type="slidenum">
              <a:rPr lang="zh-TW" altLang="en-US" smtClean="0"/>
              <a:t>‹#›</a:t>
            </a:fld>
            <a:endParaRPr lang="zh-TW" altLang="en-US"/>
          </a:p>
        </p:txBody>
      </p:sp>
    </p:spTree>
    <p:extLst>
      <p:ext uri="{BB962C8B-B14F-4D97-AF65-F5344CB8AC3E}">
        <p14:creationId xmlns:p14="http://schemas.microsoft.com/office/powerpoint/2010/main" val="2087595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B913C101-58C9-49D6-8F49-304C87401495}" type="datetimeFigureOut">
              <a:rPr lang="zh-TW" altLang="en-US" smtClean="0"/>
              <a:t>2023/2/3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5423E7F-6956-4EFE-AB73-4F9EE7ADF52D}" type="slidenum">
              <a:rPr lang="zh-TW" altLang="en-US" smtClean="0"/>
              <a:t>‹#›</a:t>
            </a:fld>
            <a:endParaRPr lang="zh-TW" altLang="en-US"/>
          </a:p>
        </p:txBody>
      </p:sp>
    </p:spTree>
    <p:extLst>
      <p:ext uri="{BB962C8B-B14F-4D97-AF65-F5344CB8AC3E}">
        <p14:creationId xmlns:p14="http://schemas.microsoft.com/office/powerpoint/2010/main" val="3296559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913C101-58C9-49D6-8F49-304C87401495}" type="datetimeFigureOut">
              <a:rPr lang="zh-TW" altLang="en-US" smtClean="0"/>
              <a:t>2023/2/3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5423E7F-6956-4EFE-AB73-4F9EE7ADF52D}" type="slidenum">
              <a:rPr lang="zh-TW" altLang="en-US" smtClean="0"/>
              <a:t>‹#›</a:t>
            </a:fld>
            <a:endParaRPr lang="zh-TW" altLang="en-US"/>
          </a:p>
        </p:txBody>
      </p:sp>
    </p:spTree>
    <p:extLst>
      <p:ext uri="{BB962C8B-B14F-4D97-AF65-F5344CB8AC3E}">
        <p14:creationId xmlns:p14="http://schemas.microsoft.com/office/powerpoint/2010/main" val="350766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913C101-58C9-49D6-8F49-304C87401495}" type="datetimeFigureOut">
              <a:rPr lang="zh-TW" altLang="en-US" smtClean="0"/>
              <a:t>2023/2/3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5423E7F-6956-4EFE-AB73-4F9EE7ADF52D}" type="slidenum">
              <a:rPr lang="zh-TW" altLang="en-US" smtClean="0"/>
              <a:t>‹#›</a:t>
            </a:fld>
            <a:endParaRPr lang="zh-TW" altLang="en-US"/>
          </a:p>
        </p:txBody>
      </p:sp>
    </p:spTree>
    <p:extLst>
      <p:ext uri="{BB962C8B-B14F-4D97-AF65-F5344CB8AC3E}">
        <p14:creationId xmlns:p14="http://schemas.microsoft.com/office/powerpoint/2010/main" val="2680508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913C101-58C9-49D6-8F49-304C87401495}" type="datetimeFigureOut">
              <a:rPr lang="zh-TW" altLang="en-US" smtClean="0"/>
              <a:t>2023/2/3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5423E7F-6956-4EFE-AB73-4F9EE7ADF52D}" type="slidenum">
              <a:rPr lang="zh-TW" altLang="en-US" smtClean="0"/>
              <a:t>‹#›</a:t>
            </a:fld>
            <a:endParaRPr lang="zh-TW" altLang="en-US"/>
          </a:p>
        </p:txBody>
      </p:sp>
    </p:spTree>
    <p:extLst>
      <p:ext uri="{BB962C8B-B14F-4D97-AF65-F5344CB8AC3E}">
        <p14:creationId xmlns:p14="http://schemas.microsoft.com/office/powerpoint/2010/main" val="1907072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B913C101-58C9-49D6-8F49-304C87401495}" type="datetimeFigureOut">
              <a:rPr lang="zh-TW" altLang="en-US" smtClean="0"/>
              <a:t>2023/2/3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5423E7F-6956-4EFE-AB73-4F9EE7ADF52D}" type="slidenum">
              <a:rPr lang="zh-TW" altLang="en-US" smtClean="0"/>
              <a:t>‹#›</a:t>
            </a:fld>
            <a:endParaRPr lang="zh-TW" altLang="en-US"/>
          </a:p>
        </p:txBody>
      </p:sp>
    </p:spTree>
    <p:extLst>
      <p:ext uri="{BB962C8B-B14F-4D97-AF65-F5344CB8AC3E}">
        <p14:creationId xmlns:p14="http://schemas.microsoft.com/office/powerpoint/2010/main" val="2345082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B913C101-58C9-49D6-8F49-304C87401495}" type="datetimeFigureOut">
              <a:rPr lang="zh-TW" altLang="en-US" smtClean="0"/>
              <a:t>2023/2/3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5423E7F-6956-4EFE-AB73-4F9EE7ADF52D}" type="slidenum">
              <a:rPr lang="zh-TW" altLang="en-US" smtClean="0"/>
              <a:t>‹#›</a:t>
            </a:fld>
            <a:endParaRPr lang="zh-TW" altLang="en-US"/>
          </a:p>
        </p:txBody>
      </p:sp>
    </p:spTree>
    <p:extLst>
      <p:ext uri="{BB962C8B-B14F-4D97-AF65-F5344CB8AC3E}">
        <p14:creationId xmlns:p14="http://schemas.microsoft.com/office/powerpoint/2010/main" val="689169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B913C101-58C9-49D6-8F49-304C87401495}" type="datetimeFigureOut">
              <a:rPr lang="zh-TW" altLang="en-US" smtClean="0"/>
              <a:t>2023/2/3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65423E7F-6956-4EFE-AB73-4F9EE7ADF52D}" type="slidenum">
              <a:rPr lang="zh-TW" altLang="en-US" smtClean="0"/>
              <a:t>‹#›</a:t>
            </a:fld>
            <a:endParaRPr lang="zh-TW" altLang="en-US"/>
          </a:p>
        </p:txBody>
      </p:sp>
    </p:spTree>
    <p:extLst>
      <p:ext uri="{BB962C8B-B14F-4D97-AF65-F5344CB8AC3E}">
        <p14:creationId xmlns:p14="http://schemas.microsoft.com/office/powerpoint/2010/main" val="1843709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B913C101-58C9-49D6-8F49-304C87401495}" type="datetimeFigureOut">
              <a:rPr lang="zh-TW" altLang="en-US" smtClean="0"/>
              <a:t>2023/2/3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65423E7F-6956-4EFE-AB73-4F9EE7ADF52D}" type="slidenum">
              <a:rPr lang="zh-TW" altLang="en-US" smtClean="0"/>
              <a:t>‹#›</a:t>
            </a:fld>
            <a:endParaRPr lang="zh-TW" altLang="en-US"/>
          </a:p>
        </p:txBody>
      </p:sp>
    </p:spTree>
    <p:extLst>
      <p:ext uri="{BB962C8B-B14F-4D97-AF65-F5344CB8AC3E}">
        <p14:creationId xmlns:p14="http://schemas.microsoft.com/office/powerpoint/2010/main" val="2214873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913C101-58C9-49D6-8F49-304C87401495}" type="datetimeFigureOut">
              <a:rPr lang="zh-TW" altLang="en-US" smtClean="0"/>
              <a:t>2023/2/3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65423E7F-6956-4EFE-AB73-4F9EE7ADF52D}" type="slidenum">
              <a:rPr lang="zh-TW" altLang="en-US" smtClean="0"/>
              <a:t>‹#›</a:t>
            </a:fld>
            <a:endParaRPr lang="zh-TW" altLang="en-US"/>
          </a:p>
        </p:txBody>
      </p:sp>
    </p:spTree>
    <p:extLst>
      <p:ext uri="{BB962C8B-B14F-4D97-AF65-F5344CB8AC3E}">
        <p14:creationId xmlns:p14="http://schemas.microsoft.com/office/powerpoint/2010/main" val="3026024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B913C101-58C9-49D6-8F49-304C87401495}" type="datetimeFigureOut">
              <a:rPr lang="zh-TW" altLang="en-US" smtClean="0"/>
              <a:t>2023/2/3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5423E7F-6956-4EFE-AB73-4F9EE7ADF52D}" type="slidenum">
              <a:rPr lang="zh-TW" altLang="en-US" smtClean="0"/>
              <a:t>‹#›</a:t>
            </a:fld>
            <a:endParaRPr lang="zh-TW" altLang="en-US"/>
          </a:p>
        </p:txBody>
      </p:sp>
    </p:spTree>
    <p:extLst>
      <p:ext uri="{BB962C8B-B14F-4D97-AF65-F5344CB8AC3E}">
        <p14:creationId xmlns:p14="http://schemas.microsoft.com/office/powerpoint/2010/main" val="2974280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B913C101-58C9-49D6-8F49-304C87401495}" type="datetimeFigureOut">
              <a:rPr lang="zh-TW" altLang="en-US" smtClean="0"/>
              <a:t>2023/2/3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5423E7F-6956-4EFE-AB73-4F9EE7ADF52D}" type="slidenum">
              <a:rPr lang="zh-TW" altLang="en-US" smtClean="0"/>
              <a:t>‹#›</a:t>
            </a:fld>
            <a:endParaRPr lang="zh-TW" altLang="en-US"/>
          </a:p>
        </p:txBody>
      </p:sp>
    </p:spTree>
    <p:extLst>
      <p:ext uri="{BB962C8B-B14F-4D97-AF65-F5344CB8AC3E}">
        <p14:creationId xmlns:p14="http://schemas.microsoft.com/office/powerpoint/2010/main" val="1469020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13C101-58C9-49D6-8F49-304C87401495}" type="datetimeFigureOut">
              <a:rPr lang="zh-TW" altLang="en-US" smtClean="0"/>
              <a:t>2023/2/3</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423E7F-6956-4EFE-AB73-4F9EE7ADF52D}" type="slidenum">
              <a:rPr lang="zh-TW" altLang="en-US" smtClean="0"/>
              <a:t>‹#›</a:t>
            </a:fld>
            <a:endParaRPr lang="zh-TW" altLang="en-US"/>
          </a:p>
        </p:txBody>
      </p:sp>
    </p:spTree>
    <p:extLst>
      <p:ext uri="{BB962C8B-B14F-4D97-AF65-F5344CB8AC3E}">
        <p14:creationId xmlns:p14="http://schemas.microsoft.com/office/powerpoint/2010/main" val="2417199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1413019"/>
          </a:xfrm>
        </p:spPr>
        <p:txBody>
          <a:bodyPr>
            <a:normAutofit fontScale="90000"/>
          </a:bodyPr>
          <a:lstStyle/>
          <a:p>
            <a:r>
              <a:rPr lang="zh-TW" altLang="en-US" sz="4000" dirty="0"/>
              <a:t/>
            </a:r>
            <a:br>
              <a:rPr lang="zh-TW" altLang="en-US" sz="4000" dirty="0"/>
            </a:br>
            <a:r>
              <a:rPr lang="zh-TW" altLang="en-US" sz="4000" b="1" dirty="0"/>
              <a:t> </a:t>
            </a:r>
            <a:r>
              <a:rPr lang="zh-TW" altLang="en-US" sz="4000" b="1" dirty="0">
                <a:latin typeface="標楷體" panose="03000509000000000000" pitchFamily="65" charset="-120"/>
                <a:ea typeface="標楷體" panose="03000509000000000000" pitchFamily="65" charset="-120"/>
              </a:rPr>
              <a:t>運用人工智慧計算血液透析病人血管鈣化程度並建置血管預後的預測</a:t>
            </a:r>
            <a:r>
              <a:rPr lang="zh-TW" altLang="en-US" sz="4000" b="1" dirty="0" smtClean="0">
                <a:latin typeface="標楷體" panose="03000509000000000000" pitchFamily="65" charset="-120"/>
                <a:ea typeface="標楷體" panose="03000509000000000000" pitchFamily="65" charset="-120"/>
              </a:rPr>
              <a:t>模型</a:t>
            </a:r>
            <a:endParaRPr lang="zh-TW" altLang="en-US" sz="4000" b="1" dirty="0">
              <a:latin typeface="標楷體" panose="03000509000000000000" pitchFamily="65" charset="-120"/>
              <a:ea typeface="標楷體" panose="03000509000000000000" pitchFamily="65" charset="-120"/>
            </a:endParaRPr>
          </a:p>
        </p:txBody>
      </p:sp>
      <p:sp>
        <p:nvSpPr>
          <p:cNvPr id="4" name="副標題 2"/>
          <p:cNvSpPr>
            <a:spLocks noGrp="1"/>
          </p:cNvSpPr>
          <p:nvPr>
            <p:ph type="subTitle" idx="1"/>
          </p:nvPr>
        </p:nvSpPr>
        <p:spPr>
          <a:xfrm>
            <a:off x="1648691" y="3917922"/>
            <a:ext cx="9144000" cy="1285845"/>
          </a:xfrm>
        </p:spPr>
        <p:txBody>
          <a:bodyPr/>
          <a:lstStyle/>
          <a:p>
            <a:r>
              <a:rPr lang="zh-TW" altLang="en-US" dirty="0">
                <a:latin typeface="標楷體" panose="03000509000000000000" pitchFamily="65" charset="-120"/>
                <a:ea typeface="標楷體" panose="03000509000000000000" pitchFamily="65" charset="-120"/>
              </a:rPr>
              <a:t>計畫</a:t>
            </a:r>
            <a:r>
              <a:rPr lang="zh-TW" altLang="en-US" dirty="0" smtClean="0">
                <a:latin typeface="標楷體" panose="03000509000000000000" pitchFamily="65" charset="-120"/>
                <a:ea typeface="標楷體" panose="03000509000000000000" pitchFamily="65" charset="-120"/>
              </a:rPr>
              <a:t>主持人 </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 馬清文 教授</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共同計</a:t>
            </a:r>
            <a:r>
              <a:rPr lang="zh-TW" altLang="en-US" dirty="0">
                <a:latin typeface="標楷體" panose="03000509000000000000" pitchFamily="65" charset="-120"/>
                <a:ea typeface="標楷體" panose="03000509000000000000" pitchFamily="65" charset="-120"/>
              </a:rPr>
              <a:t>畫</a:t>
            </a:r>
            <a:r>
              <a:rPr lang="zh-TW" altLang="en-US" dirty="0" smtClean="0">
                <a:latin typeface="標楷體" panose="03000509000000000000" pitchFamily="65" charset="-120"/>
                <a:ea typeface="標楷體" panose="03000509000000000000" pitchFamily="65" charset="-120"/>
              </a:rPr>
              <a:t>主持人</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 林佳勳 主任</a:t>
            </a:r>
            <a:endParaRPr lang="en-US" altLang="zh-TW"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6485375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血管通路流速月檢測</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報表</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20230105095322</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 name="內容版面配置區 5"/>
          <p:cNvPicPr>
            <a:picLocks noGrp="1" noChangeAspect="1"/>
          </p:cNvPicPr>
          <p:nvPr>
            <p:ph idx="1"/>
          </p:nvPr>
        </p:nvPicPr>
        <p:blipFill>
          <a:blip r:embed="rId2"/>
          <a:stretch>
            <a:fillRect/>
          </a:stretch>
        </p:blipFill>
        <p:spPr>
          <a:xfrm>
            <a:off x="838200" y="1929053"/>
            <a:ext cx="10515600" cy="4144482"/>
          </a:xfrm>
          <a:prstGeom prst="rect">
            <a:avLst/>
          </a:prstGeom>
        </p:spPr>
      </p:pic>
    </p:spTree>
    <p:extLst>
      <p:ext uri="{BB962C8B-B14F-4D97-AF65-F5344CB8AC3E}">
        <p14:creationId xmlns:p14="http://schemas.microsoft.com/office/powerpoint/2010/main" val="2966236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血管通路流速月檢測</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報表</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20230105095322</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3" name="內容版面配置區 2"/>
          <p:cNvPicPr>
            <a:picLocks noGrp="1" noChangeAspect="1"/>
          </p:cNvPicPr>
          <p:nvPr>
            <p:ph idx="1"/>
          </p:nvPr>
        </p:nvPicPr>
        <p:blipFill>
          <a:blip r:embed="rId2"/>
          <a:stretch>
            <a:fillRect/>
          </a:stretch>
        </p:blipFill>
        <p:spPr>
          <a:xfrm>
            <a:off x="908999" y="1924293"/>
            <a:ext cx="10374001" cy="4154001"/>
          </a:xfrm>
          <a:prstGeom prst="rect">
            <a:avLst/>
          </a:prstGeom>
        </p:spPr>
      </p:pic>
    </p:spTree>
    <p:extLst>
      <p:ext uri="{BB962C8B-B14F-4D97-AF65-F5344CB8AC3E}">
        <p14:creationId xmlns:p14="http://schemas.microsoft.com/office/powerpoint/2010/main" val="2920274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血管通路流速月檢測</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報表</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20230105095322</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3" name="內容版面配置區 2"/>
          <p:cNvPicPr>
            <a:picLocks noGrp="1" noChangeAspect="1"/>
          </p:cNvPicPr>
          <p:nvPr>
            <p:ph idx="1"/>
          </p:nvPr>
        </p:nvPicPr>
        <p:blipFill>
          <a:blip r:embed="rId2"/>
          <a:stretch>
            <a:fillRect/>
          </a:stretch>
        </p:blipFill>
        <p:spPr>
          <a:xfrm>
            <a:off x="2868749" y="1924293"/>
            <a:ext cx="6454501" cy="4154001"/>
          </a:xfrm>
          <a:prstGeom prst="rect">
            <a:avLst/>
          </a:prstGeom>
        </p:spPr>
      </p:pic>
    </p:spTree>
    <p:extLst>
      <p:ext uri="{BB962C8B-B14F-4D97-AF65-F5344CB8AC3E}">
        <p14:creationId xmlns:p14="http://schemas.microsoft.com/office/powerpoint/2010/main" val="722046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周邊血管手術申報表總整理</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_104_109</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年度</a:t>
            </a:r>
          </a:p>
        </p:txBody>
      </p:sp>
      <p:pic>
        <p:nvPicPr>
          <p:cNvPr id="4" name="內容版面配置區 3"/>
          <p:cNvPicPr>
            <a:picLocks noGrp="1" noChangeAspect="1"/>
          </p:cNvPicPr>
          <p:nvPr>
            <p:ph idx="1"/>
          </p:nvPr>
        </p:nvPicPr>
        <p:blipFill>
          <a:blip r:embed="rId2"/>
          <a:stretch>
            <a:fillRect/>
          </a:stretch>
        </p:blipFill>
        <p:spPr>
          <a:xfrm>
            <a:off x="135467" y="1800359"/>
            <a:ext cx="11921066" cy="4565545"/>
          </a:xfrm>
          <a:prstGeom prst="rect">
            <a:avLst/>
          </a:prstGeom>
        </p:spPr>
      </p:pic>
    </p:spTree>
    <p:extLst>
      <p:ext uri="{BB962C8B-B14F-4D97-AF65-F5344CB8AC3E}">
        <p14:creationId xmlns:p14="http://schemas.microsoft.com/office/powerpoint/2010/main" val="2654768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Final database 2018_2021_</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最終資料庫優化</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_VHD_VC</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內容版面配置區 3"/>
          <p:cNvPicPr>
            <a:picLocks noGrp="1" noChangeAspect="1"/>
          </p:cNvPicPr>
          <p:nvPr>
            <p:ph idx="1"/>
          </p:nvPr>
        </p:nvPicPr>
        <p:blipFill>
          <a:blip r:embed="rId2"/>
          <a:stretch>
            <a:fillRect/>
          </a:stretch>
        </p:blipFill>
        <p:spPr>
          <a:xfrm>
            <a:off x="2412425" y="1825625"/>
            <a:ext cx="7367150" cy="4351338"/>
          </a:xfrm>
          <a:prstGeom prst="rect">
            <a:avLst/>
          </a:prstGeom>
        </p:spPr>
      </p:pic>
    </p:spTree>
    <p:extLst>
      <p:ext uri="{BB962C8B-B14F-4D97-AF65-F5344CB8AC3E}">
        <p14:creationId xmlns:p14="http://schemas.microsoft.com/office/powerpoint/2010/main" val="1189249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Final database 2018_2021_</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最終資料庫優化</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_VHD_VC</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內容版面配置區 3"/>
          <p:cNvPicPr>
            <a:picLocks noGrp="1" noChangeAspect="1"/>
          </p:cNvPicPr>
          <p:nvPr>
            <p:ph idx="1"/>
          </p:nvPr>
        </p:nvPicPr>
        <p:blipFill>
          <a:blip r:embed="rId2"/>
          <a:stretch>
            <a:fillRect/>
          </a:stretch>
        </p:blipFill>
        <p:spPr>
          <a:xfrm>
            <a:off x="2008076" y="1825625"/>
            <a:ext cx="8175847" cy="4351338"/>
          </a:xfrm>
          <a:prstGeom prst="rect">
            <a:avLst/>
          </a:prstGeom>
        </p:spPr>
      </p:pic>
    </p:spTree>
    <p:extLst>
      <p:ext uri="{BB962C8B-B14F-4D97-AF65-F5344CB8AC3E}">
        <p14:creationId xmlns:p14="http://schemas.microsoft.com/office/powerpoint/2010/main" val="2425519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Final database 2018_2021_</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最終資料庫優化</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_VHD_VC</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內容版面配置區 3"/>
          <p:cNvPicPr>
            <a:picLocks noGrp="1" noChangeAspect="1"/>
          </p:cNvPicPr>
          <p:nvPr>
            <p:ph idx="1"/>
          </p:nvPr>
        </p:nvPicPr>
        <p:blipFill>
          <a:blip r:embed="rId2"/>
          <a:stretch>
            <a:fillRect/>
          </a:stretch>
        </p:blipFill>
        <p:spPr>
          <a:xfrm>
            <a:off x="1123840" y="1825625"/>
            <a:ext cx="9944319" cy="4351338"/>
          </a:xfrm>
          <a:prstGeom prst="rect">
            <a:avLst/>
          </a:prstGeom>
        </p:spPr>
      </p:pic>
    </p:spTree>
    <p:extLst>
      <p:ext uri="{BB962C8B-B14F-4D97-AF65-F5344CB8AC3E}">
        <p14:creationId xmlns:p14="http://schemas.microsoft.com/office/powerpoint/2010/main" val="679318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Final database 2018_2021_</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最終資料庫優化</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_VHD_VC</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內容版面配置區 3"/>
          <p:cNvPicPr>
            <a:picLocks noGrp="1" noChangeAspect="1"/>
          </p:cNvPicPr>
          <p:nvPr>
            <p:ph idx="1"/>
          </p:nvPr>
        </p:nvPicPr>
        <p:blipFill>
          <a:blip r:embed="rId2"/>
          <a:stretch>
            <a:fillRect/>
          </a:stretch>
        </p:blipFill>
        <p:spPr>
          <a:xfrm>
            <a:off x="838200" y="1897998"/>
            <a:ext cx="10515600" cy="4206592"/>
          </a:xfrm>
          <a:prstGeom prst="rect">
            <a:avLst/>
          </a:prstGeom>
        </p:spPr>
      </p:pic>
    </p:spTree>
    <p:extLst>
      <p:ext uri="{BB962C8B-B14F-4D97-AF65-F5344CB8AC3E}">
        <p14:creationId xmlns:p14="http://schemas.microsoft.com/office/powerpoint/2010/main" val="3479627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Final database 2018_2021_</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最終資料庫優化</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_VHD_VC</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內容版面配置區 3"/>
          <p:cNvPicPr>
            <a:picLocks noGrp="1" noChangeAspect="1"/>
          </p:cNvPicPr>
          <p:nvPr>
            <p:ph idx="1"/>
          </p:nvPr>
        </p:nvPicPr>
        <p:blipFill>
          <a:blip r:embed="rId2"/>
          <a:stretch>
            <a:fillRect/>
          </a:stretch>
        </p:blipFill>
        <p:spPr>
          <a:xfrm>
            <a:off x="1834784" y="1825625"/>
            <a:ext cx="8522432" cy="4351338"/>
          </a:xfrm>
          <a:prstGeom prst="rect">
            <a:avLst/>
          </a:prstGeom>
        </p:spPr>
      </p:pic>
    </p:spTree>
    <p:extLst>
      <p:ext uri="{BB962C8B-B14F-4D97-AF65-F5344CB8AC3E}">
        <p14:creationId xmlns:p14="http://schemas.microsoft.com/office/powerpoint/2010/main" val="2244832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Final database 2018_2021_</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最終資料庫優化</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_VHD_VC</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內容版面配置區 3"/>
          <p:cNvPicPr>
            <a:picLocks noGrp="1" noChangeAspect="1"/>
          </p:cNvPicPr>
          <p:nvPr>
            <p:ph idx="1"/>
          </p:nvPr>
        </p:nvPicPr>
        <p:blipFill>
          <a:blip r:embed="rId2"/>
          <a:stretch>
            <a:fillRect/>
          </a:stretch>
        </p:blipFill>
        <p:spPr>
          <a:xfrm>
            <a:off x="1421548" y="1825625"/>
            <a:ext cx="9348904" cy="4351338"/>
          </a:xfrm>
          <a:prstGeom prst="rect">
            <a:avLst/>
          </a:prstGeom>
        </p:spPr>
      </p:pic>
    </p:spTree>
    <p:extLst>
      <p:ext uri="{BB962C8B-B14F-4D97-AF65-F5344CB8AC3E}">
        <p14:creationId xmlns:p14="http://schemas.microsoft.com/office/powerpoint/2010/main" val="4042215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2719809" y="86143"/>
            <a:ext cx="6752381" cy="6685714"/>
          </a:xfrm>
          <a:prstGeom prst="rect">
            <a:avLst/>
          </a:prstGeom>
        </p:spPr>
      </p:pic>
    </p:spTree>
    <p:extLst>
      <p:ext uri="{BB962C8B-B14F-4D97-AF65-F5344CB8AC3E}">
        <p14:creationId xmlns:p14="http://schemas.microsoft.com/office/powerpoint/2010/main" val="5928986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Final database 2018_2021_</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最終資料庫優化</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_VHD_VC</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內容版面配置區 3"/>
          <p:cNvPicPr>
            <a:picLocks noGrp="1" noChangeAspect="1"/>
          </p:cNvPicPr>
          <p:nvPr>
            <p:ph idx="1"/>
          </p:nvPr>
        </p:nvPicPr>
        <p:blipFill>
          <a:blip r:embed="rId2"/>
          <a:stretch>
            <a:fillRect/>
          </a:stretch>
        </p:blipFill>
        <p:spPr>
          <a:xfrm>
            <a:off x="2105831" y="1825625"/>
            <a:ext cx="7980338" cy="4351338"/>
          </a:xfrm>
          <a:prstGeom prst="rect">
            <a:avLst/>
          </a:prstGeom>
        </p:spPr>
      </p:pic>
    </p:spTree>
    <p:extLst>
      <p:ext uri="{BB962C8B-B14F-4D97-AF65-F5344CB8AC3E}">
        <p14:creationId xmlns:p14="http://schemas.microsoft.com/office/powerpoint/2010/main" val="848023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Final database 2018_2021_</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最終資料庫優化</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_VHD_VC</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內容版面配置區 3"/>
          <p:cNvPicPr>
            <a:picLocks noGrp="1" noChangeAspect="1"/>
          </p:cNvPicPr>
          <p:nvPr>
            <p:ph idx="1"/>
          </p:nvPr>
        </p:nvPicPr>
        <p:blipFill>
          <a:blip r:embed="rId2"/>
          <a:stretch>
            <a:fillRect/>
          </a:stretch>
        </p:blipFill>
        <p:spPr>
          <a:xfrm>
            <a:off x="3207793" y="1825625"/>
            <a:ext cx="5776414" cy="4351338"/>
          </a:xfrm>
          <a:prstGeom prst="rect">
            <a:avLst/>
          </a:prstGeom>
        </p:spPr>
      </p:pic>
    </p:spTree>
    <p:extLst>
      <p:ext uri="{BB962C8B-B14F-4D97-AF65-F5344CB8AC3E}">
        <p14:creationId xmlns:p14="http://schemas.microsoft.com/office/powerpoint/2010/main" val="3750261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Final database 2018_2021_</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最終資料庫優化</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_VHD_VC</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內容版面配置區 3"/>
          <p:cNvPicPr>
            <a:picLocks noGrp="1" noChangeAspect="1"/>
          </p:cNvPicPr>
          <p:nvPr>
            <p:ph idx="1"/>
          </p:nvPr>
        </p:nvPicPr>
        <p:blipFill>
          <a:blip r:embed="rId2"/>
          <a:stretch>
            <a:fillRect/>
          </a:stretch>
        </p:blipFill>
        <p:spPr>
          <a:xfrm>
            <a:off x="3101151" y="1825625"/>
            <a:ext cx="5989697" cy="4351338"/>
          </a:xfrm>
          <a:prstGeom prst="rect">
            <a:avLst/>
          </a:prstGeom>
        </p:spPr>
      </p:pic>
    </p:spTree>
    <p:extLst>
      <p:ext uri="{BB962C8B-B14F-4D97-AF65-F5344CB8AC3E}">
        <p14:creationId xmlns:p14="http://schemas.microsoft.com/office/powerpoint/2010/main" val="632907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Final database 2018_2021_</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最終資料庫優化</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_VHD_VC</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內容版面配置區 3"/>
          <p:cNvPicPr>
            <a:picLocks noGrp="1" noChangeAspect="1"/>
          </p:cNvPicPr>
          <p:nvPr>
            <p:ph idx="1"/>
          </p:nvPr>
        </p:nvPicPr>
        <p:blipFill>
          <a:blip r:embed="rId2"/>
          <a:stretch>
            <a:fillRect/>
          </a:stretch>
        </p:blipFill>
        <p:spPr>
          <a:xfrm>
            <a:off x="2825661" y="1825625"/>
            <a:ext cx="6540678" cy="4351338"/>
          </a:xfrm>
          <a:prstGeom prst="rect">
            <a:avLst/>
          </a:prstGeom>
        </p:spPr>
      </p:pic>
    </p:spTree>
    <p:extLst>
      <p:ext uri="{BB962C8B-B14F-4D97-AF65-F5344CB8AC3E}">
        <p14:creationId xmlns:p14="http://schemas.microsoft.com/office/powerpoint/2010/main" val="2325615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Final database 2018_2021_</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最終資料庫優化</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_VHD_VC</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內容版面配置區 3"/>
          <p:cNvPicPr>
            <a:picLocks noGrp="1" noChangeAspect="1"/>
          </p:cNvPicPr>
          <p:nvPr>
            <p:ph idx="1"/>
          </p:nvPr>
        </p:nvPicPr>
        <p:blipFill>
          <a:blip r:embed="rId2"/>
          <a:stretch>
            <a:fillRect/>
          </a:stretch>
        </p:blipFill>
        <p:spPr>
          <a:xfrm>
            <a:off x="3207793" y="1825625"/>
            <a:ext cx="5776414" cy="4351338"/>
          </a:xfrm>
          <a:prstGeom prst="rect">
            <a:avLst/>
          </a:prstGeom>
        </p:spPr>
      </p:pic>
    </p:spTree>
    <p:extLst>
      <p:ext uri="{BB962C8B-B14F-4D97-AF65-F5344CB8AC3E}">
        <p14:creationId xmlns:p14="http://schemas.microsoft.com/office/powerpoint/2010/main" val="4136320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Final database 2018_2021_</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最終資料庫優化</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_VHD_VC</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內容版面配置區 3"/>
          <p:cNvPicPr>
            <a:picLocks noGrp="1" noChangeAspect="1"/>
          </p:cNvPicPr>
          <p:nvPr>
            <p:ph idx="1"/>
          </p:nvPr>
        </p:nvPicPr>
        <p:blipFill>
          <a:blip r:embed="rId2"/>
          <a:stretch>
            <a:fillRect/>
          </a:stretch>
        </p:blipFill>
        <p:spPr>
          <a:xfrm>
            <a:off x="3363312" y="1825625"/>
            <a:ext cx="5465376" cy="4351338"/>
          </a:xfrm>
          <a:prstGeom prst="rect">
            <a:avLst/>
          </a:prstGeom>
        </p:spPr>
      </p:pic>
    </p:spTree>
    <p:extLst>
      <p:ext uri="{BB962C8B-B14F-4D97-AF65-F5344CB8AC3E}">
        <p14:creationId xmlns:p14="http://schemas.microsoft.com/office/powerpoint/2010/main" val="131099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Final database 2018_2021_</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最終資料庫優化</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_VHD_VC</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內容版面配置區 3"/>
          <p:cNvPicPr>
            <a:picLocks noGrp="1" noChangeAspect="1"/>
          </p:cNvPicPr>
          <p:nvPr>
            <p:ph idx="1"/>
          </p:nvPr>
        </p:nvPicPr>
        <p:blipFill>
          <a:blip r:embed="rId2"/>
          <a:stretch>
            <a:fillRect/>
          </a:stretch>
        </p:blipFill>
        <p:spPr>
          <a:xfrm>
            <a:off x="2523510" y="1825625"/>
            <a:ext cx="7144980" cy="4351338"/>
          </a:xfrm>
          <a:prstGeom prst="rect">
            <a:avLst/>
          </a:prstGeom>
        </p:spPr>
      </p:pic>
    </p:spTree>
    <p:extLst>
      <p:ext uri="{BB962C8B-B14F-4D97-AF65-F5344CB8AC3E}">
        <p14:creationId xmlns:p14="http://schemas.microsoft.com/office/powerpoint/2010/main" val="4075900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Final database 2018_2021_</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最終資料庫優化</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_VHD_VC</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內容版面配置區 3"/>
          <p:cNvPicPr>
            <a:picLocks noGrp="1" noChangeAspect="1"/>
          </p:cNvPicPr>
          <p:nvPr>
            <p:ph idx="1"/>
          </p:nvPr>
        </p:nvPicPr>
        <p:blipFill>
          <a:blip r:embed="rId2"/>
          <a:stretch>
            <a:fillRect/>
          </a:stretch>
        </p:blipFill>
        <p:spPr>
          <a:xfrm>
            <a:off x="838200" y="2014847"/>
            <a:ext cx="10515600" cy="3972893"/>
          </a:xfrm>
          <a:prstGeom prst="rect">
            <a:avLst/>
          </a:prstGeom>
        </p:spPr>
      </p:pic>
    </p:spTree>
    <p:extLst>
      <p:ext uri="{BB962C8B-B14F-4D97-AF65-F5344CB8AC3E}">
        <p14:creationId xmlns:p14="http://schemas.microsoft.com/office/powerpoint/2010/main" val="2469657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Final database 2018_2021_</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最終資料庫優化</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_VHD_VC</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內容版面配置區 3"/>
          <p:cNvPicPr>
            <a:picLocks noGrp="1" noChangeAspect="1"/>
          </p:cNvPicPr>
          <p:nvPr>
            <p:ph idx="1"/>
          </p:nvPr>
        </p:nvPicPr>
        <p:blipFill>
          <a:blip r:embed="rId2"/>
          <a:stretch>
            <a:fillRect/>
          </a:stretch>
        </p:blipFill>
        <p:spPr>
          <a:xfrm>
            <a:off x="838200" y="1911655"/>
            <a:ext cx="10515600" cy="4179277"/>
          </a:xfrm>
          <a:prstGeom prst="rect">
            <a:avLst/>
          </a:prstGeom>
        </p:spPr>
      </p:pic>
    </p:spTree>
    <p:extLst>
      <p:ext uri="{BB962C8B-B14F-4D97-AF65-F5344CB8AC3E}">
        <p14:creationId xmlns:p14="http://schemas.microsoft.com/office/powerpoint/2010/main" val="1030633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Final database 2018_2021_</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最終資料庫優化</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_VHD_VC</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內容版面配置區 3"/>
          <p:cNvPicPr>
            <a:picLocks noGrp="1" noChangeAspect="1"/>
          </p:cNvPicPr>
          <p:nvPr>
            <p:ph idx="1"/>
          </p:nvPr>
        </p:nvPicPr>
        <p:blipFill>
          <a:blip r:embed="rId2"/>
          <a:stretch>
            <a:fillRect/>
          </a:stretch>
        </p:blipFill>
        <p:spPr>
          <a:xfrm>
            <a:off x="838200" y="2116642"/>
            <a:ext cx="10515600" cy="3769304"/>
          </a:xfrm>
          <a:prstGeom prst="rect">
            <a:avLst/>
          </a:prstGeom>
        </p:spPr>
      </p:pic>
    </p:spTree>
    <p:extLst>
      <p:ext uri="{BB962C8B-B14F-4D97-AF65-F5344CB8AC3E}">
        <p14:creationId xmlns:p14="http://schemas.microsoft.com/office/powerpoint/2010/main" val="3830378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內容版面配置區 5"/>
          <p:cNvPicPr>
            <a:picLocks noGrp="1" noChangeAspect="1"/>
          </p:cNvPicPr>
          <p:nvPr>
            <p:ph idx="1"/>
          </p:nvPr>
        </p:nvPicPr>
        <p:blipFill>
          <a:blip r:embed="rId2"/>
          <a:stretch>
            <a:fillRect/>
          </a:stretch>
        </p:blipFill>
        <p:spPr>
          <a:xfrm>
            <a:off x="3200401" y="535871"/>
            <a:ext cx="5867400" cy="6182429"/>
          </a:xfrm>
          <a:prstGeom prst="rect">
            <a:avLst/>
          </a:prstGeom>
        </p:spPr>
      </p:pic>
    </p:spTree>
    <p:extLst>
      <p:ext uri="{BB962C8B-B14F-4D97-AF65-F5344CB8AC3E}">
        <p14:creationId xmlns:p14="http://schemas.microsoft.com/office/powerpoint/2010/main" val="243516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Final database 2018_2021_</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最終資料庫優化</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_VHD_VC</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內容版面配置區 3"/>
          <p:cNvPicPr>
            <a:picLocks noGrp="1" noChangeAspect="1"/>
          </p:cNvPicPr>
          <p:nvPr>
            <p:ph idx="1"/>
          </p:nvPr>
        </p:nvPicPr>
        <p:blipFill>
          <a:blip r:embed="rId2"/>
          <a:stretch>
            <a:fillRect/>
          </a:stretch>
        </p:blipFill>
        <p:spPr>
          <a:xfrm>
            <a:off x="1554850" y="1825625"/>
            <a:ext cx="9082300" cy="4351338"/>
          </a:xfrm>
          <a:prstGeom prst="rect">
            <a:avLst/>
          </a:prstGeom>
        </p:spPr>
      </p:pic>
    </p:spTree>
    <p:extLst>
      <p:ext uri="{BB962C8B-B14F-4D97-AF65-F5344CB8AC3E}">
        <p14:creationId xmlns:p14="http://schemas.microsoft.com/office/powerpoint/2010/main" val="23426699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Final database 2018_2021_</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最終資料庫優化</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_VHD_VC</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 name="內容版面配置區 5"/>
          <p:cNvPicPr>
            <a:picLocks noGrp="1" noChangeAspect="1"/>
          </p:cNvPicPr>
          <p:nvPr>
            <p:ph idx="1"/>
          </p:nvPr>
        </p:nvPicPr>
        <p:blipFill>
          <a:blip r:embed="rId2"/>
          <a:stretch>
            <a:fillRect/>
          </a:stretch>
        </p:blipFill>
        <p:spPr>
          <a:xfrm>
            <a:off x="1319350" y="1825625"/>
            <a:ext cx="9553300" cy="4351338"/>
          </a:xfrm>
          <a:prstGeom prst="rect">
            <a:avLst/>
          </a:prstGeom>
        </p:spPr>
      </p:pic>
    </p:spTree>
    <p:extLst>
      <p:ext uri="{BB962C8B-B14F-4D97-AF65-F5344CB8AC3E}">
        <p14:creationId xmlns:p14="http://schemas.microsoft.com/office/powerpoint/2010/main" val="534174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Final database 2018_2021_</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最終資料庫優化</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_VHD_VC</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內容版面配置區 3"/>
          <p:cNvPicPr>
            <a:picLocks noGrp="1" noChangeAspect="1"/>
          </p:cNvPicPr>
          <p:nvPr>
            <p:ph idx="1"/>
          </p:nvPr>
        </p:nvPicPr>
        <p:blipFill>
          <a:blip r:embed="rId2"/>
          <a:stretch>
            <a:fillRect/>
          </a:stretch>
        </p:blipFill>
        <p:spPr>
          <a:xfrm>
            <a:off x="3496613" y="1825625"/>
            <a:ext cx="5198773" cy="4351338"/>
          </a:xfrm>
          <a:prstGeom prst="rect">
            <a:avLst/>
          </a:prstGeom>
        </p:spPr>
      </p:pic>
    </p:spTree>
    <p:extLst>
      <p:ext uri="{BB962C8B-B14F-4D97-AF65-F5344CB8AC3E}">
        <p14:creationId xmlns:p14="http://schemas.microsoft.com/office/powerpoint/2010/main" val="25224126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Final database 2018_2021_</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最終資料庫優化</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_VHD_VC</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內容版面配置區 3"/>
          <p:cNvPicPr>
            <a:picLocks noGrp="1" noChangeAspect="1"/>
          </p:cNvPicPr>
          <p:nvPr>
            <p:ph idx="1"/>
          </p:nvPr>
        </p:nvPicPr>
        <p:blipFill>
          <a:blip r:embed="rId2"/>
          <a:stretch>
            <a:fillRect/>
          </a:stretch>
        </p:blipFill>
        <p:spPr>
          <a:xfrm>
            <a:off x="3101151" y="1825625"/>
            <a:ext cx="5989697" cy="4351338"/>
          </a:xfrm>
          <a:prstGeom prst="rect">
            <a:avLst/>
          </a:prstGeom>
        </p:spPr>
      </p:pic>
    </p:spTree>
    <p:extLst>
      <p:ext uri="{BB962C8B-B14F-4D97-AF65-F5344CB8AC3E}">
        <p14:creationId xmlns:p14="http://schemas.microsoft.com/office/powerpoint/2010/main" val="8451164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Final database 2018_2021_</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最終資料庫優化</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_VHD_VC</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內容版面配置區 3"/>
          <p:cNvPicPr>
            <a:picLocks noGrp="1" noChangeAspect="1"/>
          </p:cNvPicPr>
          <p:nvPr>
            <p:ph idx="1"/>
          </p:nvPr>
        </p:nvPicPr>
        <p:blipFill>
          <a:blip r:embed="rId2"/>
          <a:stretch>
            <a:fillRect/>
          </a:stretch>
        </p:blipFill>
        <p:spPr>
          <a:xfrm>
            <a:off x="3003397" y="1825625"/>
            <a:ext cx="6185206" cy="4351338"/>
          </a:xfrm>
          <a:prstGeom prst="rect">
            <a:avLst/>
          </a:prstGeom>
        </p:spPr>
      </p:pic>
    </p:spTree>
    <p:extLst>
      <p:ext uri="{BB962C8B-B14F-4D97-AF65-F5344CB8AC3E}">
        <p14:creationId xmlns:p14="http://schemas.microsoft.com/office/powerpoint/2010/main" val="40059543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Final database 2018_2021_</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最終資料庫優化</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_VHD_VC</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內容版面配置區 3"/>
          <p:cNvPicPr>
            <a:picLocks noGrp="1" noChangeAspect="1"/>
          </p:cNvPicPr>
          <p:nvPr>
            <p:ph idx="1"/>
          </p:nvPr>
        </p:nvPicPr>
        <p:blipFill>
          <a:blip r:embed="rId2"/>
          <a:stretch>
            <a:fillRect/>
          </a:stretch>
        </p:blipFill>
        <p:spPr>
          <a:xfrm>
            <a:off x="2465746" y="1825625"/>
            <a:ext cx="7260508" cy="4351338"/>
          </a:xfrm>
          <a:prstGeom prst="rect">
            <a:avLst/>
          </a:prstGeom>
        </p:spPr>
      </p:pic>
    </p:spTree>
    <p:extLst>
      <p:ext uri="{BB962C8B-B14F-4D97-AF65-F5344CB8AC3E}">
        <p14:creationId xmlns:p14="http://schemas.microsoft.com/office/powerpoint/2010/main" val="34978597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Final database 2018_2021_</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最終資料庫優化</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_VHD_VC</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內容版面配置區 3"/>
          <p:cNvPicPr>
            <a:picLocks noGrp="1" noChangeAspect="1"/>
          </p:cNvPicPr>
          <p:nvPr>
            <p:ph idx="1"/>
          </p:nvPr>
        </p:nvPicPr>
        <p:blipFill>
          <a:blip r:embed="rId2"/>
          <a:stretch>
            <a:fillRect/>
          </a:stretch>
        </p:blipFill>
        <p:spPr>
          <a:xfrm>
            <a:off x="2794557" y="1825625"/>
            <a:ext cx="6602886" cy="4351338"/>
          </a:xfrm>
          <a:prstGeom prst="rect">
            <a:avLst/>
          </a:prstGeom>
        </p:spPr>
      </p:pic>
    </p:spTree>
    <p:extLst>
      <p:ext uri="{BB962C8B-B14F-4D97-AF65-F5344CB8AC3E}">
        <p14:creationId xmlns:p14="http://schemas.microsoft.com/office/powerpoint/2010/main" val="34696973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106-110</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年聖賢長期血流監測報告</a:t>
            </a:r>
          </a:p>
        </p:txBody>
      </p:sp>
      <p:pic>
        <p:nvPicPr>
          <p:cNvPr id="4" name="內容版面配置區 3"/>
          <p:cNvPicPr>
            <a:picLocks noGrp="1" noChangeAspect="1"/>
          </p:cNvPicPr>
          <p:nvPr>
            <p:ph idx="1"/>
          </p:nvPr>
        </p:nvPicPr>
        <p:blipFill>
          <a:blip r:embed="rId2"/>
          <a:stretch>
            <a:fillRect/>
          </a:stretch>
        </p:blipFill>
        <p:spPr>
          <a:xfrm>
            <a:off x="2727134" y="1825625"/>
            <a:ext cx="6737732" cy="4351338"/>
          </a:xfrm>
          <a:prstGeom prst="rect">
            <a:avLst/>
          </a:prstGeom>
        </p:spPr>
      </p:pic>
    </p:spTree>
    <p:extLst>
      <p:ext uri="{BB962C8B-B14F-4D97-AF65-F5344CB8AC3E}">
        <p14:creationId xmlns:p14="http://schemas.microsoft.com/office/powerpoint/2010/main" val="2958319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106-110</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年聖賢長期血流監測報告</a:t>
            </a:r>
          </a:p>
        </p:txBody>
      </p:sp>
      <p:pic>
        <p:nvPicPr>
          <p:cNvPr id="4" name="內容版面配置區 3"/>
          <p:cNvPicPr>
            <a:picLocks noGrp="1" noChangeAspect="1"/>
          </p:cNvPicPr>
          <p:nvPr>
            <p:ph idx="1"/>
          </p:nvPr>
        </p:nvPicPr>
        <p:blipFill>
          <a:blip r:embed="rId2"/>
          <a:stretch>
            <a:fillRect/>
          </a:stretch>
        </p:blipFill>
        <p:spPr>
          <a:xfrm>
            <a:off x="2800689" y="1825625"/>
            <a:ext cx="6590622" cy="4351338"/>
          </a:xfrm>
          <a:prstGeom prst="rect">
            <a:avLst/>
          </a:prstGeom>
        </p:spPr>
      </p:pic>
    </p:spTree>
    <p:extLst>
      <p:ext uri="{BB962C8B-B14F-4D97-AF65-F5344CB8AC3E}">
        <p14:creationId xmlns:p14="http://schemas.microsoft.com/office/powerpoint/2010/main" val="12738775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106-110</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年聖賢長期血流監測報告</a:t>
            </a:r>
          </a:p>
        </p:txBody>
      </p:sp>
      <p:pic>
        <p:nvPicPr>
          <p:cNvPr id="4" name="內容版面配置區 3"/>
          <p:cNvPicPr>
            <a:picLocks noGrp="1" noChangeAspect="1"/>
          </p:cNvPicPr>
          <p:nvPr>
            <p:ph idx="1"/>
          </p:nvPr>
        </p:nvPicPr>
        <p:blipFill>
          <a:blip r:embed="rId2"/>
          <a:stretch>
            <a:fillRect/>
          </a:stretch>
        </p:blipFill>
        <p:spPr>
          <a:xfrm>
            <a:off x="2562633" y="1825625"/>
            <a:ext cx="7066734" cy="4351338"/>
          </a:xfrm>
          <a:prstGeom prst="rect">
            <a:avLst/>
          </a:prstGeom>
        </p:spPr>
      </p:pic>
    </p:spTree>
    <p:extLst>
      <p:ext uri="{BB962C8B-B14F-4D97-AF65-F5344CB8AC3E}">
        <p14:creationId xmlns:p14="http://schemas.microsoft.com/office/powerpoint/2010/main" val="4124985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838200" y="365125"/>
            <a:ext cx="5181600" cy="1325563"/>
          </a:xfrm>
        </p:spPr>
        <p:txBody>
          <a:bodyPr/>
          <a:lstStyle/>
          <a:p>
            <a:r>
              <a:rPr lang="zh-TW" altLang="en-US" dirty="0" smtClean="0">
                <a:latin typeface="標楷體" panose="03000509000000000000" pitchFamily="65" charset="-120"/>
                <a:ea typeface="標楷體" panose="03000509000000000000" pitchFamily="65" charset="-120"/>
              </a:rPr>
              <a:t>同意人體研究證明</a:t>
            </a:r>
            <a:endParaRPr lang="zh-TW" altLang="en-US" dirty="0">
              <a:latin typeface="標楷體" panose="03000509000000000000" pitchFamily="65" charset="-120"/>
              <a:ea typeface="標楷體" panose="03000509000000000000" pitchFamily="65" charset="-120"/>
            </a:endParaRPr>
          </a:p>
        </p:txBody>
      </p:sp>
      <p:pic>
        <p:nvPicPr>
          <p:cNvPr id="8" name="內容版面配置區 7"/>
          <p:cNvPicPr>
            <a:picLocks noGrp="1" noChangeAspect="1"/>
          </p:cNvPicPr>
          <p:nvPr>
            <p:ph sz="half" idx="1"/>
          </p:nvPr>
        </p:nvPicPr>
        <p:blipFill>
          <a:blip r:embed="rId2"/>
          <a:stretch>
            <a:fillRect/>
          </a:stretch>
        </p:blipFill>
        <p:spPr>
          <a:xfrm>
            <a:off x="838200" y="2079088"/>
            <a:ext cx="5181600" cy="3844412"/>
          </a:xfrm>
          <a:prstGeom prst="rect">
            <a:avLst/>
          </a:prstGeom>
        </p:spPr>
      </p:pic>
      <p:pic>
        <p:nvPicPr>
          <p:cNvPr id="7" name="內容版面配置區 6"/>
          <p:cNvPicPr>
            <a:picLocks noGrp="1" noChangeAspect="1"/>
          </p:cNvPicPr>
          <p:nvPr>
            <p:ph sz="half" idx="2"/>
          </p:nvPr>
        </p:nvPicPr>
        <p:blipFill>
          <a:blip r:embed="rId3"/>
          <a:stretch>
            <a:fillRect/>
          </a:stretch>
        </p:blipFill>
        <p:spPr>
          <a:xfrm>
            <a:off x="6645127" y="365125"/>
            <a:ext cx="4235746" cy="5811838"/>
          </a:xfrm>
          <a:prstGeom prst="rect">
            <a:avLst/>
          </a:prstGeom>
        </p:spPr>
      </p:pic>
    </p:spTree>
    <p:extLst>
      <p:ext uri="{BB962C8B-B14F-4D97-AF65-F5344CB8AC3E}">
        <p14:creationId xmlns:p14="http://schemas.microsoft.com/office/powerpoint/2010/main" val="26777774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106-110</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年聖賢長期血流監測報告</a:t>
            </a:r>
          </a:p>
        </p:txBody>
      </p:sp>
      <p:pic>
        <p:nvPicPr>
          <p:cNvPr id="4" name="內容版面配置區 3"/>
          <p:cNvPicPr>
            <a:picLocks noGrp="1" noChangeAspect="1"/>
          </p:cNvPicPr>
          <p:nvPr>
            <p:ph idx="1"/>
          </p:nvPr>
        </p:nvPicPr>
        <p:blipFill>
          <a:blip r:embed="rId2"/>
          <a:stretch>
            <a:fillRect/>
          </a:stretch>
        </p:blipFill>
        <p:spPr>
          <a:xfrm>
            <a:off x="2562207" y="1825625"/>
            <a:ext cx="7067586" cy="4351338"/>
          </a:xfrm>
          <a:prstGeom prst="rect">
            <a:avLst/>
          </a:prstGeom>
        </p:spPr>
      </p:pic>
    </p:spTree>
    <p:extLst>
      <p:ext uri="{BB962C8B-B14F-4D97-AF65-F5344CB8AC3E}">
        <p14:creationId xmlns:p14="http://schemas.microsoft.com/office/powerpoint/2010/main" val="41637767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106-110</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年聖賢長期血流監測報告</a:t>
            </a:r>
          </a:p>
        </p:txBody>
      </p:sp>
      <p:pic>
        <p:nvPicPr>
          <p:cNvPr id="4" name="內容版面配置區 3"/>
          <p:cNvPicPr>
            <a:picLocks noGrp="1" noChangeAspect="1"/>
          </p:cNvPicPr>
          <p:nvPr>
            <p:ph idx="1"/>
          </p:nvPr>
        </p:nvPicPr>
        <p:blipFill>
          <a:blip r:embed="rId2"/>
          <a:stretch>
            <a:fillRect/>
          </a:stretch>
        </p:blipFill>
        <p:spPr>
          <a:xfrm>
            <a:off x="2529110" y="1825625"/>
            <a:ext cx="7133780" cy="4351338"/>
          </a:xfrm>
          <a:prstGeom prst="rect">
            <a:avLst/>
          </a:prstGeom>
        </p:spPr>
      </p:pic>
    </p:spTree>
    <p:extLst>
      <p:ext uri="{BB962C8B-B14F-4D97-AF65-F5344CB8AC3E}">
        <p14:creationId xmlns:p14="http://schemas.microsoft.com/office/powerpoint/2010/main" val="2115424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周邊血管手術申報表總整理</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_106</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年度</a:t>
            </a:r>
          </a:p>
        </p:txBody>
      </p:sp>
      <p:pic>
        <p:nvPicPr>
          <p:cNvPr id="4" name="內容版面配置區 3"/>
          <p:cNvPicPr>
            <a:picLocks noGrp="1" noChangeAspect="1"/>
          </p:cNvPicPr>
          <p:nvPr>
            <p:ph idx="1"/>
          </p:nvPr>
        </p:nvPicPr>
        <p:blipFill>
          <a:blip r:embed="rId2"/>
          <a:stretch>
            <a:fillRect/>
          </a:stretch>
        </p:blipFill>
        <p:spPr>
          <a:xfrm>
            <a:off x="2818796" y="1825625"/>
            <a:ext cx="6554408" cy="4351338"/>
          </a:xfrm>
          <a:prstGeom prst="rect">
            <a:avLst/>
          </a:prstGeom>
        </p:spPr>
      </p:pic>
    </p:spTree>
    <p:extLst>
      <p:ext uri="{BB962C8B-B14F-4D97-AF65-F5344CB8AC3E}">
        <p14:creationId xmlns:p14="http://schemas.microsoft.com/office/powerpoint/2010/main" val="27294663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周邊血管手術申報表總整理</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_106</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年度</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2296000" y="2006056"/>
            <a:ext cx="7600000" cy="3990476"/>
          </a:xfrm>
          <a:prstGeom prst="rect">
            <a:avLst/>
          </a:prstGeom>
        </p:spPr>
      </p:pic>
    </p:spTree>
    <p:extLst>
      <p:ext uri="{BB962C8B-B14F-4D97-AF65-F5344CB8AC3E}">
        <p14:creationId xmlns:p14="http://schemas.microsoft.com/office/powerpoint/2010/main" val="31775583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周邊血管手術申報表總整理</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_106</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年度</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1129975" y="1825625"/>
            <a:ext cx="9932050" cy="4351338"/>
          </a:xfrm>
          <a:prstGeom prst="rect">
            <a:avLst/>
          </a:prstGeom>
        </p:spPr>
      </p:pic>
    </p:spTree>
    <p:extLst>
      <p:ext uri="{BB962C8B-B14F-4D97-AF65-F5344CB8AC3E}">
        <p14:creationId xmlns:p14="http://schemas.microsoft.com/office/powerpoint/2010/main" val="21503185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周邊血管手術申報表總整理</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_106</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年度</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3445342" y="1825625"/>
            <a:ext cx="5301316" cy="4351338"/>
          </a:xfrm>
          <a:prstGeom prst="rect">
            <a:avLst/>
          </a:prstGeom>
        </p:spPr>
      </p:pic>
    </p:spTree>
    <p:extLst>
      <p:ext uri="{BB962C8B-B14F-4D97-AF65-F5344CB8AC3E}">
        <p14:creationId xmlns:p14="http://schemas.microsoft.com/office/powerpoint/2010/main" val="21770209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周邊血管手術申報表總整理</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_</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107</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年度</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2090355" y="1825625"/>
            <a:ext cx="8011290" cy="4351338"/>
          </a:xfrm>
          <a:prstGeom prst="rect">
            <a:avLst/>
          </a:prstGeom>
        </p:spPr>
      </p:pic>
    </p:spTree>
    <p:extLst>
      <p:ext uri="{BB962C8B-B14F-4D97-AF65-F5344CB8AC3E}">
        <p14:creationId xmlns:p14="http://schemas.microsoft.com/office/powerpoint/2010/main" val="5688246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周邊血管手術申報表總整理</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_</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107</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年度</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2305524" y="1972722"/>
            <a:ext cx="7580952" cy="4057143"/>
          </a:xfrm>
          <a:prstGeom prst="rect">
            <a:avLst/>
          </a:prstGeom>
        </p:spPr>
      </p:pic>
    </p:spTree>
    <p:extLst>
      <p:ext uri="{BB962C8B-B14F-4D97-AF65-F5344CB8AC3E}">
        <p14:creationId xmlns:p14="http://schemas.microsoft.com/office/powerpoint/2010/main" val="8348317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周邊血管手術申報表總整理</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_</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107</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年度</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854743" y="1825625"/>
            <a:ext cx="10482513" cy="4351338"/>
          </a:xfrm>
          <a:prstGeom prst="rect">
            <a:avLst/>
          </a:prstGeom>
        </p:spPr>
      </p:pic>
    </p:spTree>
    <p:extLst>
      <p:ext uri="{BB962C8B-B14F-4D97-AF65-F5344CB8AC3E}">
        <p14:creationId xmlns:p14="http://schemas.microsoft.com/office/powerpoint/2010/main" val="29005604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周邊血管手術申報表總整理</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_</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107</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年度</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3767844" y="1825625"/>
            <a:ext cx="4656312" cy="4351338"/>
          </a:xfrm>
          <a:prstGeom prst="rect">
            <a:avLst/>
          </a:prstGeom>
        </p:spPr>
      </p:pic>
    </p:spTree>
    <p:extLst>
      <p:ext uri="{BB962C8B-B14F-4D97-AF65-F5344CB8AC3E}">
        <p14:creationId xmlns:p14="http://schemas.microsoft.com/office/powerpoint/2010/main" val="1088931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已新增馬教授為共同主持人</a:t>
            </a:r>
            <a:endParaRPr lang="zh-TW" altLang="en-US" dirty="0">
              <a:latin typeface="標楷體" panose="03000509000000000000" pitchFamily="65" charset="-120"/>
              <a:ea typeface="標楷體" panose="03000509000000000000" pitchFamily="65" charset="-120"/>
            </a:endParaRPr>
          </a:p>
        </p:txBody>
      </p:sp>
      <p:pic>
        <p:nvPicPr>
          <p:cNvPr id="5" name="內容版面配置區 4"/>
          <p:cNvPicPr>
            <a:picLocks noGrp="1" noChangeAspect="1"/>
          </p:cNvPicPr>
          <p:nvPr>
            <p:ph idx="1"/>
          </p:nvPr>
        </p:nvPicPr>
        <p:blipFill>
          <a:blip r:embed="rId2"/>
          <a:stretch>
            <a:fillRect/>
          </a:stretch>
        </p:blipFill>
        <p:spPr>
          <a:xfrm>
            <a:off x="1250867" y="1825625"/>
            <a:ext cx="9690266" cy="4351338"/>
          </a:xfrm>
          <a:prstGeom prst="rect">
            <a:avLst/>
          </a:prstGeom>
        </p:spPr>
      </p:pic>
    </p:spTree>
    <p:extLst>
      <p:ext uri="{BB962C8B-B14F-4D97-AF65-F5344CB8AC3E}">
        <p14:creationId xmlns:p14="http://schemas.microsoft.com/office/powerpoint/2010/main" val="152374335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周邊血管手術申報表總整理</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_</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108</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年度</a:t>
            </a:r>
            <a:endParaRPr lang="zh-TW" altLang="en-US" dirty="0"/>
          </a:p>
        </p:txBody>
      </p:sp>
      <p:pic>
        <p:nvPicPr>
          <p:cNvPr id="5" name="內容版面配置區 4"/>
          <p:cNvPicPr>
            <a:picLocks noGrp="1" noChangeAspect="1"/>
          </p:cNvPicPr>
          <p:nvPr>
            <p:ph idx="1"/>
          </p:nvPr>
        </p:nvPicPr>
        <p:blipFill>
          <a:blip r:embed="rId2"/>
          <a:stretch>
            <a:fillRect/>
          </a:stretch>
        </p:blipFill>
        <p:spPr>
          <a:xfrm>
            <a:off x="2371734" y="1825625"/>
            <a:ext cx="7448531" cy="4351338"/>
          </a:xfrm>
          <a:prstGeom prst="rect">
            <a:avLst/>
          </a:prstGeom>
        </p:spPr>
      </p:pic>
    </p:spTree>
    <p:extLst>
      <p:ext uri="{BB962C8B-B14F-4D97-AF65-F5344CB8AC3E}">
        <p14:creationId xmlns:p14="http://schemas.microsoft.com/office/powerpoint/2010/main" val="17237972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周邊血管手術申報表總整理</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_</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108</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年度</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2089690" y="1825625"/>
            <a:ext cx="8012620" cy="4351338"/>
          </a:xfrm>
          <a:prstGeom prst="rect">
            <a:avLst/>
          </a:prstGeom>
        </p:spPr>
      </p:pic>
    </p:spTree>
    <p:extLst>
      <p:ext uri="{BB962C8B-B14F-4D97-AF65-F5344CB8AC3E}">
        <p14:creationId xmlns:p14="http://schemas.microsoft.com/office/powerpoint/2010/main" val="36618459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周邊血管手術申報表總整理</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_</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109</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年度</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1178768" y="1825625"/>
            <a:ext cx="9834463" cy="4351338"/>
          </a:xfrm>
          <a:prstGeom prst="rect">
            <a:avLst/>
          </a:prstGeom>
        </p:spPr>
      </p:pic>
    </p:spTree>
    <p:extLst>
      <p:ext uri="{BB962C8B-B14F-4D97-AF65-F5344CB8AC3E}">
        <p14:creationId xmlns:p14="http://schemas.microsoft.com/office/powerpoint/2010/main" val="19867427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周邊血管手術申報表總整理</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_</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109</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年度</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1570840" y="1825625"/>
            <a:ext cx="9050319" cy="4351338"/>
          </a:xfrm>
          <a:prstGeom prst="rect">
            <a:avLst/>
          </a:prstGeom>
        </p:spPr>
      </p:pic>
    </p:spTree>
    <p:extLst>
      <p:ext uri="{BB962C8B-B14F-4D97-AF65-F5344CB8AC3E}">
        <p14:creationId xmlns:p14="http://schemas.microsoft.com/office/powerpoint/2010/main" val="22578069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周邊血管手術申報表總整理</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_</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109</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年度</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1507106" y="1825625"/>
            <a:ext cx="9177788" cy="4351338"/>
          </a:xfrm>
          <a:prstGeom prst="rect">
            <a:avLst/>
          </a:prstGeom>
        </p:spPr>
      </p:pic>
    </p:spTree>
    <p:extLst>
      <p:ext uri="{BB962C8B-B14F-4D97-AF65-F5344CB8AC3E}">
        <p14:creationId xmlns:p14="http://schemas.microsoft.com/office/powerpoint/2010/main" val="13920231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周邊血管手術申報表總整理</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_</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110</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年度</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838200" y="2746362"/>
            <a:ext cx="10515600" cy="2509863"/>
          </a:xfrm>
          <a:prstGeom prst="rect">
            <a:avLst/>
          </a:prstGeom>
        </p:spPr>
      </p:pic>
    </p:spTree>
    <p:extLst>
      <p:ext uri="{BB962C8B-B14F-4D97-AF65-F5344CB8AC3E}">
        <p14:creationId xmlns:p14="http://schemas.microsoft.com/office/powerpoint/2010/main" val="16214418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周邊血管手術申報表總整理</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_</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110</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年度</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1307355" y="1825625"/>
            <a:ext cx="9577289" cy="4351338"/>
          </a:xfrm>
          <a:prstGeom prst="rect">
            <a:avLst/>
          </a:prstGeom>
        </p:spPr>
      </p:pic>
    </p:spTree>
    <p:extLst>
      <p:ext uri="{BB962C8B-B14F-4D97-AF65-F5344CB8AC3E}">
        <p14:creationId xmlns:p14="http://schemas.microsoft.com/office/powerpoint/2010/main" val="33477646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周邊血管手術申報表總整理</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_</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110</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年度</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1181003" y="1825625"/>
            <a:ext cx="9829993" cy="4351338"/>
          </a:xfrm>
          <a:prstGeom prst="rect">
            <a:avLst/>
          </a:prstGeom>
        </p:spPr>
      </p:pic>
    </p:spTree>
    <p:extLst>
      <p:ext uri="{BB962C8B-B14F-4D97-AF65-F5344CB8AC3E}">
        <p14:creationId xmlns:p14="http://schemas.microsoft.com/office/powerpoint/2010/main" val="4278406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等待紙本核發</a:t>
            </a:r>
            <a:endParaRPr lang="zh-TW" altLang="en-US" dirty="0">
              <a:latin typeface="標楷體" panose="03000509000000000000" pitchFamily="65" charset="-120"/>
              <a:ea typeface="標楷體" panose="03000509000000000000" pitchFamily="65" charset="-120"/>
            </a:endParaRPr>
          </a:p>
        </p:txBody>
      </p:sp>
      <p:pic>
        <p:nvPicPr>
          <p:cNvPr id="4" name="內容版面配置區 3"/>
          <p:cNvPicPr>
            <a:picLocks noGrp="1" noChangeAspect="1"/>
          </p:cNvPicPr>
          <p:nvPr>
            <p:ph idx="1"/>
          </p:nvPr>
        </p:nvPicPr>
        <p:blipFill>
          <a:blip r:embed="rId2"/>
          <a:stretch>
            <a:fillRect/>
          </a:stretch>
        </p:blipFill>
        <p:spPr>
          <a:xfrm>
            <a:off x="838200" y="2923631"/>
            <a:ext cx="10515600" cy="2155325"/>
          </a:xfrm>
          <a:prstGeom prst="rect">
            <a:avLst/>
          </a:prstGeom>
        </p:spPr>
      </p:pic>
    </p:spTree>
    <p:extLst>
      <p:ext uri="{BB962C8B-B14F-4D97-AF65-F5344CB8AC3E}">
        <p14:creationId xmlns:p14="http://schemas.microsoft.com/office/powerpoint/2010/main" val="3677647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a:xfrm>
            <a:off x="838200" y="365125"/>
            <a:ext cx="5181600" cy="1325563"/>
          </a:xfrm>
        </p:spPr>
        <p:txBody>
          <a:bodyPr/>
          <a:lstStyle/>
          <a:p>
            <a:r>
              <a:rPr lang="zh-TW" altLang="en-US" dirty="0" smtClean="0">
                <a:latin typeface="標楷體" panose="03000509000000000000" pitchFamily="65" charset="-120"/>
                <a:ea typeface="標楷體" panose="03000509000000000000" pitchFamily="65" charset="-120"/>
              </a:rPr>
              <a:t>會議紀錄</a:t>
            </a:r>
            <a:endParaRPr lang="zh-TW" altLang="en-US" dirty="0">
              <a:latin typeface="標楷體" panose="03000509000000000000" pitchFamily="65" charset="-120"/>
              <a:ea typeface="標楷體" panose="03000509000000000000" pitchFamily="65" charset="-120"/>
            </a:endParaRPr>
          </a:p>
        </p:txBody>
      </p:sp>
      <p:pic>
        <p:nvPicPr>
          <p:cNvPr id="7" name="內容版面配置區 6"/>
          <p:cNvPicPr>
            <a:picLocks noGrp="1" noChangeAspect="1"/>
          </p:cNvPicPr>
          <p:nvPr>
            <p:ph sz="half" idx="1"/>
          </p:nvPr>
        </p:nvPicPr>
        <p:blipFill>
          <a:blip r:embed="rId2"/>
          <a:stretch>
            <a:fillRect/>
          </a:stretch>
        </p:blipFill>
        <p:spPr>
          <a:xfrm>
            <a:off x="838200" y="2930140"/>
            <a:ext cx="5181600" cy="2142308"/>
          </a:xfrm>
          <a:prstGeom prst="rect">
            <a:avLst/>
          </a:prstGeom>
        </p:spPr>
      </p:pic>
      <p:pic>
        <p:nvPicPr>
          <p:cNvPr id="6" name="內容版面配置區 5"/>
          <p:cNvPicPr>
            <a:picLocks noGrp="1" noChangeAspect="1"/>
          </p:cNvPicPr>
          <p:nvPr>
            <p:ph sz="half" idx="2"/>
          </p:nvPr>
        </p:nvPicPr>
        <p:blipFill>
          <a:blip r:embed="rId3"/>
          <a:stretch>
            <a:fillRect/>
          </a:stretch>
        </p:blipFill>
        <p:spPr>
          <a:xfrm>
            <a:off x="6495153" y="365125"/>
            <a:ext cx="4535693" cy="5811838"/>
          </a:xfrm>
          <a:prstGeom prst="rect">
            <a:avLst/>
          </a:prstGeom>
        </p:spPr>
      </p:pic>
    </p:spTree>
    <p:extLst>
      <p:ext uri="{BB962C8B-B14F-4D97-AF65-F5344CB8AC3E}">
        <p14:creationId xmlns:p14="http://schemas.microsoft.com/office/powerpoint/2010/main" val="23247160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經費規劃</a:t>
            </a:r>
            <a:endParaRPr lang="zh-TW" altLang="en-US"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6" name="內容版面配置區 5"/>
          <p:cNvSpPr>
            <a:spLocks noGrp="1"/>
          </p:cNvSpPr>
          <p:nvPr>
            <p:ph sz="half" idx="1"/>
          </p:nvPr>
        </p:nvSpPr>
        <p:spPr>
          <a:xfrm>
            <a:off x="838200" y="1825625"/>
            <a:ext cx="3873500" cy="4351338"/>
          </a:xfrm>
        </p:spPr>
        <p:txBody>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新光端</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兼任碩士級助理</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1</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名</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陽交</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端</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兼任碩士級助理</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兩名</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待看</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馬教授的</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需求</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9" name="內容版面配置區 8"/>
          <p:cNvPicPr>
            <a:picLocks noGrp="1" noChangeAspect="1"/>
          </p:cNvPicPr>
          <p:nvPr>
            <p:ph sz="half" idx="2"/>
          </p:nvPr>
        </p:nvPicPr>
        <p:blipFill>
          <a:blip r:embed="rId2"/>
          <a:stretch>
            <a:fillRect/>
          </a:stretch>
        </p:blipFill>
        <p:spPr>
          <a:xfrm>
            <a:off x="5308600" y="365126"/>
            <a:ext cx="5775008" cy="5811838"/>
          </a:xfrm>
          <a:prstGeom prst="rect">
            <a:avLst/>
          </a:prstGeom>
        </p:spPr>
      </p:pic>
      <p:sp>
        <p:nvSpPr>
          <p:cNvPr id="3" name="矩形 2"/>
          <p:cNvSpPr/>
          <p:nvPr/>
        </p:nvSpPr>
        <p:spPr>
          <a:xfrm>
            <a:off x="5375305" y="4606183"/>
            <a:ext cx="5494945" cy="13160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5845448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耗材、物品及雜項費用</a:t>
            </a:r>
          </a:p>
        </p:txBody>
      </p:sp>
      <p:pic>
        <p:nvPicPr>
          <p:cNvPr id="7" name="內容版面配置區 6"/>
          <p:cNvPicPr>
            <a:picLocks noGrp="1" noChangeAspect="1"/>
          </p:cNvPicPr>
          <p:nvPr>
            <p:ph idx="1"/>
          </p:nvPr>
        </p:nvPicPr>
        <p:blipFill rotWithShape="1">
          <a:blip r:embed="rId2"/>
          <a:srcRect r="39789"/>
          <a:stretch/>
        </p:blipFill>
        <p:spPr>
          <a:xfrm>
            <a:off x="3473765" y="1825625"/>
            <a:ext cx="3157771" cy="4351338"/>
          </a:xfrm>
          <a:prstGeom prst="rect">
            <a:avLst/>
          </a:prstGeom>
        </p:spPr>
      </p:pic>
    </p:spTree>
    <p:extLst>
      <p:ext uri="{BB962C8B-B14F-4D97-AF65-F5344CB8AC3E}">
        <p14:creationId xmlns:p14="http://schemas.microsoft.com/office/powerpoint/2010/main" val="20423931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1475</TotalTime>
  <Words>520</Words>
  <Application>Microsoft Office PowerPoint</Application>
  <PresentationFormat>寬螢幕</PresentationFormat>
  <Paragraphs>62</Paragraphs>
  <Slides>57</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57</vt:i4>
      </vt:variant>
    </vt:vector>
  </HeadingPairs>
  <TitlesOfParts>
    <vt:vector size="64" baseType="lpstr">
      <vt:lpstr>新細明體</vt:lpstr>
      <vt:lpstr>標楷體</vt:lpstr>
      <vt:lpstr>Arial</vt:lpstr>
      <vt:lpstr>Calibri</vt:lpstr>
      <vt:lpstr>Calibri Light</vt:lpstr>
      <vt:lpstr>Times New Roman</vt:lpstr>
      <vt:lpstr>Office 佈景主題</vt:lpstr>
      <vt:lpstr>  運用人工智慧計算血液透析病人血管鈣化程度並建置血管預後的預測模型</vt:lpstr>
      <vt:lpstr>PowerPoint 簡報</vt:lpstr>
      <vt:lpstr>PowerPoint 簡報</vt:lpstr>
      <vt:lpstr>同意人體研究證明</vt:lpstr>
      <vt:lpstr>已新增馬教授為共同主持人</vt:lpstr>
      <vt:lpstr>等待紙本核發</vt:lpstr>
      <vt:lpstr>會議紀錄</vt:lpstr>
      <vt:lpstr>經費規劃</vt:lpstr>
      <vt:lpstr>耗材、物品及雜項費用</vt:lpstr>
      <vt:lpstr>血管通路流速月檢測報表20230105095322</vt:lpstr>
      <vt:lpstr>血管通路流速月檢測報表20230105095322</vt:lpstr>
      <vt:lpstr>血管通路流速月檢測報表20230105095322</vt:lpstr>
      <vt:lpstr>周邊血管手術申報表總整理_104_109年度</vt:lpstr>
      <vt:lpstr>Final database 2018_2021_最終資料庫優化_VHD_VC</vt:lpstr>
      <vt:lpstr>Final database 2018_2021_最終資料庫優化_VHD_VC</vt:lpstr>
      <vt:lpstr>Final database 2018_2021_最終資料庫優化_VHD_VC</vt:lpstr>
      <vt:lpstr>Final database 2018_2021_最終資料庫優化_VHD_VC</vt:lpstr>
      <vt:lpstr>Final database 2018_2021_最終資料庫優化_VHD_VC</vt:lpstr>
      <vt:lpstr>Final database 2018_2021_最終資料庫優化_VHD_VC</vt:lpstr>
      <vt:lpstr>Final database 2018_2021_最終資料庫優化_VHD_VC</vt:lpstr>
      <vt:lpstr>Final database 2018_2021_最終資料庫優化_VHD_VC</vt:lpstr>
      <vt:lpstr>Final database 2018_2021_最終資料庫優化_VHD_VC</vt:lpstr>
      <vt:lpstr>Final database 2018_2021_最終資料庫優化_VHD_VC</vt:lpstr>
      <vt:lpstr>Final database 2018_2021_最終資料庫優化_VHD_VC</vt:lpstr>
      <vt:lpstr>Final database 2018_2021_最終資料庫優化_VHD_VC</vt:lpstr>
      <vt:lpstr>Final database 2018_2021_最終資料庫優化_VHD_VC</vt:lpstr>
      <vt:lpstr>Final database 2018_2021_最終資料庫優化_VHD_VC</vt:lpstr>
      <vt:lpstr>Final database 2018_2021_最終資料庫優化_VHD_VC</vt:lpstr>
      <vt:lpstr>Final database 2018_2021_最終資料庫優化_VHD_VC</vt:lpstr>
      <vt:lpstr>Final database 2018_2021_最終資料庫優化_VHD_VC</vt:lpstr>
      <vt:lpstr>Final database 2018_2021_最終資料庫優化_VHD_VC</vt:lpstr>
      <vt:lpstr>Final database 2018_2021_最終資料庫優化_VHD_VC</vt:lpstr>
      <vt:lpstr>Final database 2018_2021_最終資料庫優化_VHD_VC</vt:lpstr>
      <vt:lpstr>Final database 2018_2021_最終資料庫優化_VHD_VC</vt:lpstr>
      <vt:lpstr>Final database 2018_2021_最終資料庫優化_VHD_VC</vt:lpstr>
      <vt:lpstr>Final database 2018_2021_最終資料庫優化_VHD_VC</vt:lpstr>
      <vt:lpstr>106-110年聖賢長期血流監測報告</vt:lpstr>
      <vt:lpstr>106-110年聖賢長期血流監測報告</vt:lpstr>
      <vt:lpstr>106-110年聖賢長期血流監測報告</vt:lpstr>
      <vt:lpstr>106-110年聖賢長期血流監測報告</vt:lpstr>
      <vt:lpstr>106-110年聖賢長期血流監測報告</vt:lpstr>
      <vt:lpstr>周邊血管手術申報表總整理_106年度</vt:lpstr>
      <vt:lpstr>周邊血管手術申報表總整理_106年度</vt:lpstr>
      <vt:lpstr>周邊血管手術申報表總整理_106年度</vt:lpstr>
      <vt:lpstr>周邊血管手術申報表總整理_106年度</vt:lpstr>
      <vt:lpstr>周邊血管手術申報表總整理_107年度</vt:lpstr>
      <vt:lpstr>周邊血管手術申報表總整理_107年度</vt:lpstr>
      <vt:lpstr>周邊血管手術申報表總整理_107年度</vt:lpstr>
      <vt:lpstr>周邊血管手術申報表總整理_107年度</vt:lpstr>
      <vt:lpstr>周邊血管手術申報表總整理_108年度</vt:lpstr>
      <vt:lpstr>周邊血管手術申報表總整理_108年度</vt:lpstr>
      <vt:lpstr>周邊血管手術申報表總整理_109年度</vt:lpstr>
      <vt:lpstr>周邊血管手術申報表總整理_109年度</vt:lpstr>
      <vt:lpstr>周邊血管手術申報表總整理_109年度</vt:lpstr>
      <vt:lpstr>周邊血管手術申報表總整理_110年度</vt:lpstr>
      <vt:lpstr>周邊血管手術申報表總整理_110年度</vt:lpstr>
      <vt:lpstr>周邊血管手術申報表總整理_110年度</vt:lpstr>
    </vt:vector>
  </TitlesOfParts>
  <Company>SKH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運用人工智慧計算血液透析病人血管鈣化程度並建置血管預後的預測模型</dc:title>
  <dc:creator>新光醫院</dc:creator>
  <cp:lastModifiedBy>新光醫院</cp:lastModifiedBy>
  <cp:revision>147</cp:revision>
  <dcterms:created xsi:type="dcterms:W3CDTF">2022-03-23T05:56:27Z</dcterms:created>
  <dcterms:modified xsi:type="dcterms:W3CDTF">2023-02-03T05:35:23Z</dcterms:modified>
</cp:coreProperties>
</file>