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notesSlides/notesSlide2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4.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63" r:id="rId2"/>
  </p:sldMasterIdLst>
  <p:notesMasterIdLst>
    <p:notesMasterId r:id="rId67"/>
  </p:notesMasterIdLst>
  <p:handoutMasterIdLst>
    <p:handoutMasterId r:id="rId68"/>
  </p:handoutMasterIdLst>
  <p:sldIdLst>
    <p:sldId id="270" r:id="rId3"/>
    <p:sldId id="348" r:id="rId4"/>
    <p:sldId id="279" r:id="rId5"/>
    <p:sldId id="278" r:id="rId6"/>
    <p:sldId id="343" r:id="rId7"/>
    <p:sldId id="281" r:id="rId8"/>
    <p:sldId id="336" r:id="rId9"/>
    <p:sldId id="283" r:id="rId10"/>
    <p:sldId id="286" r:id="rId11"/>
    <p:sldId id="285" r:id="rId12"/>
    <p:sldId id="337" r:id="rId13"/>
    <p:sldId id="280" r:id="rId14"/>
    <p:sldId id="282" r:id="rId15"/>
    <p:sldId id="298" r:id="rId16"/>
    <p:sldId id="351" r:id="rId17"/>
    <p:sldId id="299" r:id="rId18"/>
    <p:sldId id="344" r:id="rId19"/>
    <p:sldId id="338" r:id="rId20"/>
    <p:sldId id="305" r:id="rId21"/>
    <p:sldId id="306" r:id="rId22"/>
    <p:sldId id="310" r:id="rId23"/>
    <p:sldId id="311" r:id="rId24"/>
    <p:sldId id="339" r:id="rId25"/>
    <p:sldId id="287" r:id="rId26"/>
    <p:sldId id="288" r:id="rId27"/>
    <p:sldId id="291" r:id="rId28"/>
    <p:sldId id="292" r:id="rId29"/>
    <p:sldId id="293" r:id="rId30"/>
    <p:sldId id="301" r:id="rId31"/>
    <p:sldId id="302" r:id="rId32"/>
    <p:sldId id="296" r:id="rId33"/>
    <p:sldId id="303" r:id="rId34"/>
    <p:sldId id="304" r:id="rId35"/>
    <p:sldId id="295" r:id="rId36"/>
    <p:sldId id="290" r:id="rId37"/>
    <p:sldId id="322" r:id="rId38"/>
    <p:sldId id="340" r:id="rId39"/>
    <p:sldId id="307" r:id="rId40"/>
    <p:sldId id="308" r:id="rId41"/>
    <p:sldId id="313" r:id="rId42"/>
    <p:sldId id="314" r:id="rId43"/>
    <p:sldId id="315" r:id="rId44"/>
    <p:sldId id="317" r:id="rId45"/>
    <p:sldId id="341" r:id="rId46"/>
    <p:sldId id="323" r:id="rId47"/>
    <p:sldId id="324" r:id="rId48"/>
    <p:sldId id="325" r:id="rId49"/>
    <p:sldId id="345" r:id="rId50"/>
    <p:sldId id="318" r:id="rId51"/>
    <p:sldId id="319" r:id="rId52"/>
    <p:sldId id="326" r:id="rId53"/>
    <p:sldId id="334" r:id="rId54"/>
    <p:sldId id="346" r:id="rId55"/>
    <p:sldId id="320" r:id="rId56"/>
    <p:sldId id="321" r:id="rId57"/>
    <p:sldId id="327" r:id="rId58"/>
    <p:sldId id="335" r:id="rId59"/>
    <p:sldId id="347" r:id="rId60"/>
    <p:sldId id="342" r:id="rId61"/>
    <p:sldId id="309" r:id="rId62"/>
    <p:sldId id="277" r:id="rId63"/>
    <p:sldId id="352" r:id="rId64"/>
    <p:sldId id="353" r:id="rId65"/>
    <p:sldId id="356" r:id="rId6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928F5AE-E334-4F24-AEA6-9BBBFCBB37E3}">
          <p14:sldIdLst>
            <p14:sldId id="270"/>
            <p14:sldId id="348"/>
            <p14:sldId id="279"/>
            <p14:sldId id="278"/>
            <p14:sldId id="343"/>
            <p14:sldId id="281"/>
            <p14:sldId id="336"/>
            <p14:sldId id="283"/>
            <p14:sldId id="286"/>
            <p14:sldId id="285"/>
            <p14:sldId id="337"/>
            <p14:sldId id="280"/>
            <p14:sldId id="282"/>
            <p14:sldId id="298"/>
            <p14:sldId id="351"/>
            <p14:sldId id="299"/>
            <p14:sldId id="344"/>
            <p14:sldId id="338"/>
            <p14:sldId id="305"/>
            <p14:sldId id="306"/>
            <p14:sldId id="310"/>
            <p14:sldId id="311"/>
            <p14:sldId id="339"/>
            <p14:sldId id="287"/>
            <p14:sldId id="288"/>
            <p14:sldId id="291"/>
            <p14:sldId id="292"/>
            <p14:sldId id="293"/>
            <p14:sldId id="301"/>
            <p14:sldId id="302"/>
            <p14:sldId id="296"/>
            <p14:sldId id="303"/>
            <p14:sldId id="304"/>
            <p14:sldId id="295"/>
            <p14:sldId id="290"/>
            <p14:sldId id="322"/>
            <p14:sldId id="340"/>
            <p14:sldId id="307"/>
            <p14:sldId id="308"/>
            <p14:sldId id="313"/>
            <p14:sldId id="314"/>
            <p14:sldId id="315"/>
            <p14:sldId id="317"/>
            <p14:sldId id="341"/>
            <p14:sldId id="323"/>
            <p14:sldId id="324"/>
            <p14:sldId id="325"/>
            <p14:sldId id="345"/>
            <p14:sldId id="318"/>
            <p14:sldId id="319"/>
            <p14:sldId id="326"/>
            <p14:sldId id="334"/>
            <p14:sldId id="346"/>
            <p14:sldId id="320"/>
            <p14:sldId id="321"/>
            <p14:sldId id="327"/>
            <p14:sldId id="335"/>
            <p14:sldId id="347"/>
            <p14:sldId id="342"/>
            <p14:sldId id="309"/>
            <p14:sldId id="277"/>
          </p14:sldIdLst>
        </p14:section>
        <p14:section name="A" id="{E737C4E8-2A74-4E05-91FC-9141853B1514}">
          <p14:sldIdLst>
            <p14:sldId id="352"/>
            <p14:sldId id="353"/>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8"/>
    <a:srgbClr val="454545"/>
    <a:srgbClr val="F6F6F7"/>
    <a:srgbClr val="044875"/>
    <a:srgbClr val="0053A3"/>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87120" autoAdjust="0"/>
  </p:normalViewPr>
  <p:slideViewPr>
    <p:cSldViewPr snapToGrid="0">
      <p:cViewPr varScale="1">
        <p:scale>
          <a:sx n="43" d="100"/>
          <a:sy n="43" d="100"/>
        </p:scale>
        <p:origin x="532" y="24"/>
      </p:cViewPr>
      <p:guideLst/>
    </p:cSldViewPr>
  </p:slideViewPr>
  <p:notesTextViewPr>
    <p:cViewPr>
      <p:scale>
        <a:sx n="1" d="1"/>
        <a:sy n="1" d="1"/>
      </p:scale>
      <p:origin x="0" y="0"/>
    </p:cViewPr>
  </p:notesTextViewPr>
  <p:notesViewPr>
    <p:cSldViewPr snapToGrid="0">
      <p:cViewPr varScale="1">
        <p:scale>
          <a:sx n="65" d="100"/>
          <a:sy n="65" d="100"/>
        </p:scale>
        <p:origin x="2107" y="3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title>
    <c:autoTitleDeleted val="0"/>
    <c:plotArea>
      <c:layout/>
      <c:pieChart>
        <c:varyColors val="1"/>
        <c:ser>
          <c:idx val="0"/>
          <c:order val="0"/>
          <c:tx>
            <c:strRef>
              <c:f>工作表1!$B$1</c:f>
              <c:strCache>
                <c:ptCount val="1"/>
                <c:pt idx="0">
                  <c:v>Population</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2-ACD6-44F8-982D-52D6BEFEA09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ACD6-44F8-982D-52D6BEFEA0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4B-4E56-B503-9AD1C2BBD7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C4B-4E56-B503-9AD1C2BBD734}"/>
              </c:ext>
            </c:extLst>
          </c:dPt>
          <c:cat>
            <c:strRef>
              <c:f>工作表1!$A$2:$A$5</c:f>
              <c:strCache>
                <c:ptCount val="2"/>
                <c:pt idx="0">
                  <c:v>arteriovenous graft (AVG)</c:v>
                </c:pt>
                <c:pt idx="1">
                  <c:v>arteriovenous fistula (AVF)</c:v>
                </c:pt>
              </c:strCache>
            </c:strRef>
          </c:cat>
          <c:val>
            <c:numRef>
              <c:f>工作表1!$B$2:$B$5</c:f>
              <c:numCache>
                <c:formatCode>General</c:formatCode>
                <c:ptCount val="4"/>
                <c:pt idx="0">
                  <c:v>869</c:v>
                </c:pt>
                <c:pt idx="1">
                  <c:v>4991</c:v>
                </c:pt>
              </c:numCache>
            </c:numRef>
          </c:val>
          <c:extLst>
            <c:ext xmlns:c16="http://schemas.microsoft.com/office/drawing/2014/chart" uri="{C3380CC4-5D6E-409C-BE32-E72D297353CC}">
              <c16:uniqueId val="{00000000-ACD6-44F8-982D-52D6BEFEA092}"/>
            </c:ext>
          </c:extLst>
        </c:ser>
        <c:dLbls>
          <c:showLegendKey val="0"/>
          <c:showVal val="0"/>
          <c:showCatName val="0"/>
          <c:showSerName val="0"/>
          <c:showPercent val="0"/>
          <c:showBubbleSize val="0"/>
          <c:showLeaderLines val="1"/>
        </c:dLbls>
        <c:firstSliceAng val="28"/>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287330703922988"/>
          <c:y val="3.7678747651919683E-2"/>
          <c:w val="0.76849311326416736"/>
          <c:h val="0.7769693193815993"/>
        </c:manualLayout>
      </c:layout>
      <c:scatterChart>
        <c:scatterStyle val="lineMarker"/>
        <c:varyColors val="0"/>
        <c:ser>
          <c:idx val="0"/>
          <c:order val="0"/>
          <c:tx>
            <c:strRef>
              <c:f>工作表1!$B$1</c:f>
              <c:strCache>
                <c:ptCount val="1"/>
                <c:pt idx="0">
                  <c:v>欄1</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26</c:v>
                </c:pt>
                <c:pt idx="2">
                  <c:v>91</c:v>
                </c:pt>
                <c:pt idx="3">
                  <c:v>117</c:v>
                </c:pt>
                <c:pt idx="4">
                  <c:v>182</c:v>
                </c:pt>
              </c:numCache>
            </c:numRef>
          </c:xVal>
          <c:yVal>
            <c:numRef>
              <c:f>工作表1!$B$2:$B$9</c:f>
              <c:numCache>
                <c:formatCode>General</c:formatCode>
                <c:ptCount val="8"/>
                <c:pt idx="0">
                  <c:v>410</c:v>
                </c:pt>
                <c:pt idx="1">
                  <c:v>580</c:v>
                </c:pt>
                <c:pt idx="2">
                  <c:v>900</c:v>
                </c:pt>
                <c:pt idx="3">
                  <c:v>260</c:v>
                </c:pt>
                <c:pt idx="4">
                  <c:v>1160</c:v>
                </c:pt>
              </c:numCache>
            </c:numRef>
          </c:yVal>
          <c:smooth val="0"/>
          <c:extLst>
            <c:ext xmlns:c16="http://schemas.microsoft.com/office/drawing/2014/chart" uri="{C3380CC4-5D6E-409C-BE32-E72D297353CC}">
              <c16:uniqueId val="{00000000-A30B-4453-9347-C92E3094626E}"/>
            </c:ext>
          </c:extLst>
        </c:ser>
        <c:ser>
          <c:idx val="1"/>
          <c:order val="1"/>
          <c:tx>
            <c:strRef>
              <c:f>工作表1!$C$1</c:f>
              <c:strCache>
                <c:ptCount val="1"/>
                <c:pt idx="0">
                  <c:v>欄2</c:v>
                </c:pt>
              </c:strCache>
            </c:strRef>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26</c:v>
                </c:pt>
                <c:pt idx="2">
                  <c:v>91</c:v>
                </c:pt>
                <c:pt idx="3">
                  <c:v>117</c:v>
                </c:pt>
                <c:pt idx="4">
                  <c:v>182</c:v>
                </c:pt>
              </c:numCache>
            </c:numRef>
          </c:xVal>
          <c:yVal>
            <c:numRef>
              <c:f>工作表1!$C$2:$C$9</c:f>
              <c:numCache>
                <c:formatCode>General</c:formatCode>
                <c:ptCount val="8"/>
              </c:numCache>
            </c:numRef>
          </c:yVal>
          <c:smooth val="0"/>
          <c:extLst>
            <c:ext xmlns:c16="http://schemas.microsoft.com/office/drawing/2014/chart" uri="{C3380CC4-5D6E-409C-BE32-E72D297353CC}">
              <c16:uniqueId val="{00000001-A30B-4453-9347-C92E3094626E}"/>
            </c:ext>
          </c:extLst>
        </c:ser>
        <c:dLbls>
          <c:dLblPos val="t"/>
          <c:showLegendKey val="0"/>
          <c:showVal val="1"/>
          <c:showCatName val="0"/>
          <c:showSerName val="0"/>
          <c:showPercent val="0"/>
          <c:showBubbleSize val="0"/>
        </c:dLbls>
        <c:axId val="733678975"/>
        <c:axId val="733670815"/>
      </c:scatterChart>
      <c:valAx>
        <c:axId val="73367897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latin typeface="Microsoft YaHei" panose="020B0503020204020204" pitchFamily="34" charset="-122"/>
                    <a:ea typeface="Microsoft YaHei" panose="020B0503020204020204" pitchFamily="34" charset="-122"/>
                  </a:rPr>
                  <a:t>天數</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0815"/>
        <c:crosses val="autoZero"/>
        <c:crossBetween val="midCat"/>
      </c:valAx>
      <c:valAx>
        <c:axId val="733670815"/>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err="1">
                    <a:latin typeface="Microsoft YaHei" panose="020B0503020204020204" pitchFamily="34" charset="-122"/>
                    <a:ea typeface="Microsoft YaHei" panose="020B0503020204020204" pitchFamily="34" charset="-122"/>
                  </a:rPr>
                  <a:t>Qa</a:t>
                </a:r>
                <a:endParaRPr lang="zh-TW" altLang="en-US" dirty="0">
                  <a:latin typeface="Microsoft YaHei" panose="020B0503020204020204" pitchFamily="34" charset="-122"/>
                  <a:ea typeface="Microsoft YaHei" panose="020B0503020204020204" pitchFamily="34" charset="-122"/>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89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title>
    <c:autoTitleDeleted val="0"/>
    <c:plotArea>
      <c:layout/>
      <c:pieChart>
        <c:varyColors val="1"/>
        <c:ser>
          <c:idx val="0"/>
          <c:order val="0"/>
          <c:tx>
            <c:strRef>
              <c:f>工作表1!$B$1</c:f>
              <c:strCache>
                <c:ptCount val="1"/>
                <c:pt idx="0">
                  <c:v>Percutaneous Transluminal Angioplasty (PTA)</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3747-4860-8927-7E2BF0F9C1D8}"/>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3747-4860-8927-7E2BF0F9C1D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747-4860-8927-7E2BF0F9C1D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747-4860-8927-7E2BF0F9C1D8}"/>
              </c:ext>
            </c:extLst>
          </c:dPt>
          <c:cat>
            <c:strRef>
              <c:f>工作表1!$A$2:$A$5</c:f>
              <c:strCache>
                <c:ptCount val="2"/>
                <c:pt idx="0">
                  <c:v>with surgery</c:v>
                </c:pt>
                <c:pt idx="1">
                  <c:v>without surgery</c:v>
                </c:pt>
              </c:strCache>
            </c:strRef>
          </c:cat>
          <c:val>
            <c:numRef>
              <c:f>工作表1!$B$2:$B$5</c:f>
              <c:numCache>
                <c:formatCode>General</c:formatCode>
                <c:ptCount val="4"/>
                <c:pt idx="0">
                  <c:v>546</c:v>
                </c:pt>
                <c:pt idx="1">
                  <c:v>4445</c:v>
                </c:pt>
              </c:numCache>
            </c:numRef>
          </c:val>
          <c:extLst>
            <c:ext xmlns:c16="http://schemas.microsoft.com/office/drawing/2014/chart" uri="{C3380CC4-5D6E-409C-BE32-E72D297353CC}">
              <c16:uniqueId val="{00000008-3747-4860-8927-7E2BF0F9C1D8}"/>
            </c:ext>
          </c:extLst>
        </c:ser>
        <c:dLbls>
          <c:showLegendKey val="0"/>
          <c:showVal val="0"/>
          <c:showCatName val="0"/>
          <c:showSerName val="0"/>
          <c:showPercent val="0"/>
          <c:showBubbleSize val="0"/>
          <c:showLeaderLines val="1"/>
        </c:dLbls>
        <c:firstSliceAng val="35"/>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title>
    <c:autoTitleDeleted val="0"/>
    <c:plotArea>
      <c:layout/>
      <c:pieChart>
        <c:varyColors val="1"/>
        <c:ser>
          <c:idx val="0"/>
          <c:order val="0"/>
          <c:tx>
            <c:strRef>
              <c:f>工作表1!$B$1</c:f>
              <c:strCache>
                <c:ptCount val="1"/>
                <c:pt idx="0">
                  <c:v>Percutaneous Transluminal Angioplasty (PTA)</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E1D6-4C33-B3C3-2931F1CC8465}"/>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E1D6-4C33-B3C3-2931F1CC846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1D6-4C33-B3C3-2931F1CC846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1D6-4C33-B3C3-2931F1CC8465}"/>
              </c:ext>
            </c:extLst>
          </c:dPt>
          <c:cat>
            <c:strRef>
              <c:f>工作表1!$A$2:$A$5</c:f>
              <c:strCache>
                <c:ptCount val="2"/>
                <c:pt idx="0">
                  <c:v>with surgery</c:v>
                </c:pt>
                <c:pt idx="1">
                  <c:v>without surgery</c:v>
                </c:pt>
              </c:strCache>
            </c:strRef>
          </c:cat>
          <c:val>
            <c:numRef>
              <c:f>工作表1!$B$2:$B$5</c:f>
              <c:numCache>
                <c:formatCode>General</c:formatCode>
                <c:ptCount val="4"/>
                <c:pt idx="0">
                  <c:v>218</c:v>
                </c:pt>
                <c:pt idx="1">
                  <c:v>651</c:v>
                </c:pt>
              </c:numCache>
            </c:numRef>
          </c:val>
          <c:extLst>
            <c:ext xmlns:c16="http://schemas.microsoft.com/office/drawing/2014/chart" uri="{C3380CC4-5D6E-409C-BE32-E72D297353CC}">
              <c16:uniqueId val="{00000008-E1D6-4C33-B3C3-2931F1CC8465}"/>
            </c:ext>
          </c:extLst>
        </c:ser>
        <c:dLbls>
          <c:showLegendKey val="0"/>
          <c:showVal val="0"/>
          <c:showCatName val="0"/>
          <c:showSerName val="0"/>
          <c:showPercent val="0"/>
          <c:showBubbleSize val="0"/>
          <c:showLeaderLines val="1"/>
        </c:dLbls>
        <c:firstSliceAng val="35"/>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800" dirty="0">
                <a:latin typeface="Microsoft YaHei" panose="020B0503020204020204" pitchFamily="34" charset="-122"/>
                <a:ea typeface="Microsoft YaHei" panose="020B0503020204020204" pitchFamily="34" charset="-122"/>
              </a:rPr>
              <a:t>Percutaneous Transluminal Angioplasty (PTA)</a:t>
            </a:r>
            <a:endParaRPr lang="zh-TW" altLang="en-US" sz="1800" dirty="0">
              <a:latin typeface="Microsoft YaHei" panose="020B0503020204020204" pitchFamily="34" charset="-122"/>
              <a:ea typeface="Microsoft YaHei" panose="020B0503020204020204" pitchFamily="34" charset="-122"/>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with symptoms</c:v>
                </c:pt>
              </c:strCache>
            </c:strRef>
          </c:tx>
          <c:spPr>
            <a:solidFill>
              <a:schemeClr val="accent4">
                <a:lumMod val="60000"/>
                <a:lumOff val="40000"/>
              </a:schemeClr>
            </a:solidFill>
            <a:ln>
              <a:noFill/>
            </a:ln>
            <a:effectLst/>
          </c:spPr>
          <c:invertIfNegative val="0"/>
          <c:cat>
            <c:strRef>
              <c:f>工作表1!$A$2:$A$3</c:f>
              <c:strCache>
                <c:ptCount val="2"/>
                <c:pt idx="0">
                  <c:v>AVF</c:v>
                </c:pt>
                <c:pt idx="1">
                  <c:v>AVG</c:v>
                </c:pt>
              </c:strCache>
            </c:strRef>
          </c:cat>
          <c:val>
            <c:numRef>
              <c:f>工作表1!$B$2:$B$3</c:f>
              <c:numCache>
                <c:formatCode>General</c:formatCode>
                <c:ptCount val="2"/>
                <c:pt idx="0">
                  <c:v>546</c:v>
                </c:pt>
                <c:pt idx="1">
                  <c:v>218</c:v>
                </c:pt>
              </c:numCache>
            </c:numRef>
          </c:val>
          <c:extLst>
            <c:ext xmlns:c16="http://schemas.microsoft.com/office/drawing/2014/chart" uri="{C3380CC4-5D6E-409C-BE32-E72D297353CC}">
              <c16:uniqueId val="{00000000-A649-4558-ADB4-A56340671EFF}"/>
            </c:ext>
          </c:extLst>
        </c:ser>
        <c:ser>
          <c:idx val="1"/>
          <c:order val="1"/>
          <c:tx>
            <c:strRef>
              <c:f>工作表1!$C$1</c:f>
              <c:strCache>
                <c:ptCount val="1"/>
                <c:pt idx="0">
                  <c:v>without symptoms</c:v>
                </c:pt>
              </c:strCache>
            </c:strRef>
          </c:tx>
          <c:spPr>
            <a:solidFill>
              <a:schemeClr val="accent6">
                <a:lumMod val="75000"/>
              </a:schemeClr>
            </a:solidFill>
            <a:ln>
              <a:noFill/>
            </a:ln>
            <a:effectLst/>
          </c:spPr>
          <c:invertIfNegative val="0"/>
          <c:cat>
            <c:strRef>
              <c:f>工作表1!$A$2:$A$3</c:f>
              <c:strCache>
                <c:ptCount val="2"/>
                <c:pt idx="0">
                  <c:v>AVF</c:v>
                </c:pt>
                <c:pt idx="1">
                  <c:v>AVG</c:v>
                </c:pt>
              </c:strCache>
            </c:strRef>
          </c:cat>
          <c:val>
            <c:numRef>
              <c:f>工作表1!$C$2:$C$3</c:f>
              <c:numCache>
                <c:formatCode>General</c:formatCode>
                <c:ptCount val="2"/>
                <c:pt idx="0">
                  <c:v>4445</c:v>
                </c:pt>
                <c:pt idx="1">
                  <c:v>651</c:v>
                </c:pt>
              </c:numCache>
            </c:numRef>
          </c:val>
          <c:extLst>
            <c:ext xmlns:c16="http://schemas.microsoft.com/office/drawing/2014/chart" uri="{C3380CC4-5D6E-409C-BE32-E72D297353CC}">
              <c16:uniqueId val="{00000001-A649-4558-ADB4-A56340671EFF}"/>
            </c:ext>
          </c:extLst>
        </c:ser>
        <c:dLbls>
          <c:showLegendKey val="0"/>
          <c:showVal val="0"/>
          <c:showCatName val="0"/>
          <c:showSerName val="0"/>
          <c:showPercent val="0"/>
          <c:showBubbleSize val="0"/>
        </c:dLbls>
        <c:gapWidth val="100"/>
        <c:overlap val="-10"/>
        <c:axId val="1725582320"/>
        <c:axId val="1725579440"/>
      </c:barChart>
      <c:catAx>
        <c:axId val="17255823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crossAx val="1725579440"/>
        <c:crosses val="autoZero"/>
        <c:auto val="1"/>
        <c:lblAlgn val="ctr"/>
        <c:lblOffset val="100"/>
        <c:tickLblSkip val="1"/>
        <c:noMultiLvlLbl val="0"/>
      </c:catAx>
      <c:valAx>
        <c:axId val="1725579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crossAx val="1725582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title>
    <c:autoTitleDeleted val="0"/>
    <c:plotArea>
      <c:layout/>
      <c:pieChart>
        <c:varyColors val="1"/>
        <c:ser>
          <c:idx val="0"/>
          <c:order val="0"/>
          <c:tx>
            <c:strRef>
              <c:f>工作表1!$B$1</c:f>
              <c:strCache>
                <c:ptCount val="1"/>
                <c:pt idx="0">
                  <c:v>Population</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F3DF-4697-A98D-1DD2DF2D9689}"/>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3DF-4697-A98D-1DD2DF2D968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3DF-4697-A98D-1DD2DF2D968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3DF-4697-A98D-1DD2DF2D9689}"/>
              </c:ext>
            </c:extLst>
          </c:dPt>
          <c:cat>
            <c:strRef>
              <c:f>工作表1!$A$2:$A$5</c:f>
              <c:strCache>
                <c:ptCount val="2"/>
                <c:pt idx="0">
                  <c:v>arteriovenous graft (AVG)</c:v>
                </c:pt>
                <c:pt idx="1">
                  <c:v>arteriovenous fistula (AVF)</c:v>
                </c:pt>
              </c:strCache>
            </c:strRef>
          </c:cat>
          <c:val>
            <c:numRef>
              <c:f>工作表1!$B$2:$B$5</c:f>
              <c:numCache>
                <c:formatCode>General</c:formatCode>
                <c:ptCount val="4"/>
                <c:pt idx="0">
                  <c:v>869</c:v>
                </c:pt>
                <c:pt idx="1">
                  <c:v>4991</c:v>
                </c:pt>
              </c:numCache>
            </c:numRef>
          </c:val>
          <c:extLst>
            <c:ext xmlns:c16="http://schemas.microsoft.com/office/drawing/2014/chart" uri="{C3380CC4-5D6E-409C-BE32-E72D297353CC}">
              <c16:uniqueId val="{00000008-F3DF-4697-A98D-1DD2DF2D9689}"/>
            </c:ext>
          </c:extLst>
        </c:ser>
        <c:dLbls>
          <c:showLegendKey val="0"/>
          <c:showVal val="0"/>
          <c:showCatName val="0"/>
          <c:showSerName val="0"/>
          <c:showPercent val="0"/>
          <c:showBubbleSize val="0"/>
          <c:showLeaderLines val="1"/>
        </c:dLbls>
        <c:firstSliceAng val="28"/>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287330703922988"/>
          <c:y val="3.7678747651919683E-2"/>
          <c:w val="0.76849311326416736"/>
          <c:h val="0.7769693193815993"/>
        </c:manualLayout>
      </c:layout>
      <c:scatterChart>
        <c:scatterStyle val="lineMarker"/>
        <c:varyColors val="0"/>
        <c:ser>
          <c:idx val="0"/>
          <c:order val="0"/>
          <c:tx>
            <c:strRef>
              <c:f>工作表1!$B$1</c:f>
              <c:strCache>
                <c:ptCount val="1"/>
                <c:pt idx="0">
                  <c:v>欄1</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91</c:v>
                </c:pt>
                <c:pt idx="2">
                  <c:v>182</c:v>
                </c:pt>
              </c:numCache>
            </c:numRef>
          </c:xVal>
          <c:yVal>
            <c:numRef>
              <c:f>工作表1!$B$2:$B$9</c:f>
              <c:numCache>
                <c:formatCode>General</c:formatCode>
                <c:ptCount val="8"/>
                <c:pt idx="0">
                  <c:v>540</c:v>
                </c:pt>
                <c:pt idx="1">
                  <c:v>1430</c:v>
                </c:pt>
                <c:pt idx="2">
                  <c:v>1380</c:v>
                </c:pt>
              </c:numCache>
            </c:numRef>
          </c:yVal>
          <c:smooth val="0"/>
          <c:extLst>
            <c:ext xmlns:c16="http://schemas.microsoft.com/office/drawing/2014/chart" uri="{C3380CC4-5D6E-409C-BE32-E72D297353CC}">
              <c16:uniqueId val="{00000000-546A-4423-A221-5CE7AA620AEC}"/>
            </c:ext>
          </c:extLst>
        </c:ser>
        <c:ser>
          <c:idx val="1"/>
          <c:order val="1"/>
          <c:tx>
            <c:strRef>
              <c:f>工作表1!$C$1</c:f>
              <c:strCache>
                <c:ptCount val="1"/>
                <c:pt idx="0">
                  <c:v>欄2</c:v>
                </c:pt>
              </c:strCache>
            </c:strRef>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91</c:v>
                </c:pt>
                <c:pt idx="2">
                  <c:v>182</c:v>
                </c:pt>
              </c:numCache>
            </c:numRef>
          </c:xVal>
          <c:yVal>
            <c:numRef>
              <c:f>工作表1!$C$2:$C$9</c:f>
              <c:numCache>
                <c:formatCode>General</c:formatCode>
                <c:ptCount val="8"/>
              </c:numCache>
            </c:numRef>
          </c:yVal>
          <c:smooth val="0"/>
          <c:extLst>
            <c:ext xmlns:c16="http://schemas.microsoft.com/office/drawing/2014/chart" uri="{C3380CC4-5D6E-409C-BE32-E72D297353CC}">
              <c16:uniqueId val="{00000001-546A-4423-A221-5CE7AA620AEC}"/>
            </c:ext>
          </c:extLst>
        </c:ser>
        <c:dLbls>
          <c:dLblPos val="t"/>
          <c:showLegendKey val="0"/>
          <c:showVal val="1"/>
          <c:showCatName val="0"/>
          <c:showSerName val="0"/>
          <c:showPercent val="0"/>
          <c:showBubbleSize val="0"/>
        </c:dLbls>
        <c:axId val="733678975"/>
        <c:axId val="733670815"/>
      </c:scatterChart>
      <c:valAx>
        <c:axId val="73367897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latin typeface="Microsoft YaHei" panose="020B0503020204020204" pitchFamily="34" charset="-122"/>
                    <a:ea typeface="Microsoft YaHei" panose="020B0503020204020204" pitchFamily="34" charset="-122"/>
                  </a:rPr>
                  <a:t>天數</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0815"/>
        <c:crosses val="autoZero"/>
        <c:crossBetween val="midCat"/>
      </c:valAx>
      <c:valAx>
        <c:axId val="733670815"/>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err="1">
                    <a:latin typeface="Microsoft YaHei" panose="020B0503020204020204" pitchFamily="34" charset="-122"/>
                    <a:ea typeface="Microsoft YaHei" panose="020B0503020204020204" pitchFamily="34" charset="-122"/>
                  </a:rPr>
                  <a:t>Qa</a:t>
                </a:r>
                <a:endParaRPr lang="zh-TW" altLang="en-US" dirty="0">
                  <a:latin typeface="Microsoft YaHei" panose="020B0503020204020204" pitchFamily="34" charset="-122"/>
                  <a:ea typeface="Microsoft YaHei" panose="020B0503020204020204" pitchFamily="34" charset="-122"/>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89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287330703922988"/>
          <c:y val="3.7678747651919683E-2"/>
          <c:w val="0.76849311326416736"/>
          <c:h val="0.7769693193815993"/>
        </c:manualLayout>
      </c:layout>
      <c:scatterChart>
        <c:scatterStyle val="lineMarker"/>
        <c:varyColors val="0"/>
        <c:ser>
          <c:idx val="0"/>
          <c:order val="0"/>
          <c:tx>
            <c:strRef>
              <c:f>工作表1!$B$1</c:f>
              <c:strCache>
                <c:ptCount val="1"/>
                <c:pt idx="0">
                  <c:v>欄1</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91</c:v>
                </c:pt>
                <c:pt idx="2">
                  <c:v>182</c:v>
                </c:pt>
              </c:numCache>
            </c:numRef>
          </c:xVal>
          <c:yVal>
            <c:numRef>
              <c:f>工作表1!$B$2:$B$9</c:f>
              <c:numCache>
                <c:formatCode>General</c:formatCode>
                <c:ptCount val="8"/>
                <c:pt idx="0">
                  <c:v>540</c:v>
                </c:pt>
                <c:pt idx="1">
                  <c:v>1430</c:v>
                </c:pt>
                <c:pt idx="2">
                  <c:v>1380</c:v>
                </c:pt>
              </c:numCache>
            </c:numRef>
          </c:yVal>
          <c:smooth val="0"/>
          <c:extLst>
            <c:ext xmlns:c16="http://schemas.microsoft.com/office/drawing/2014/chart" uri="{C3380CC4-5D6E-409C-BE32-E72D297353CC}">
              <c16:uniqueId val="{00000000-546A-4423-A221-5CE7AA620AEC}"/>
            </c:ext>
          </c:extLst>
        </c:ser>
        <c:ser>
          <c:idx val="1"/>
          <c:order val="1"/>
          <c:tx>
            <c:strRef>
              <c:f>工作表1!$C$1</c:f>
              <c:strCache>
                <c:ptCount val="1"/>
                <c:pt idx="0">
                  <c:v>欄2</c:v>
                </c:pt>
              </c:strCache>
            </c:strRef>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91</c:v>
                </c:pt>
                <c:pt idx="2">
                  <c:v>182</c:v>
                </c:pt>
              </c:numCache>
            </c:numRef>
          </c:xVal>
          <c:yVal>
            <c:numRef>
              <c:f>工作表1!$C$2:$C$9</c:f>
              <c:numCache>
                <c:formatCode>General</c:formatCode>
                <c:ptCount val="8"/>
              </c:numCache>
            </c:numRef>
          </c:yVal>
          <c:smooth val="0"/>
          <c:extLst>
            <c:ext xmlns:c16="http://schemas.microsoft.com/office/drawing/2014/chart" uri="{C3380CC4-5D6E-409C-BE32-E72D297353CC}">
              <c16:uniqueId val="{00000001-546A-4423-A221-5CE7AA620AEC}"/>
            </c:ext>
          </c:extLst>
        </c:ser>
        <c:dLbls>
          <c:dLblPos val="t"/>
          <c:showLegendKey val="0"/>
          <c:showVal val="1"/>
          <c:showCatName val="0"/>
          <c:showSerName val="0"/>
          <c:showPercent val="0"/>
          <c:showBubbleSize val="0"/>
        </c:dLbls>
        <c:axId val="733678975"/>
        <c:axId val="733670815"/>
      </c:scatterChart>
      <c:valAx>
        <c:axId val="73367897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latin typeface="Microsoft YaHei" panose="020B0503020204020204" pitchFamily="34" charset="-122"/>
                    <a:ea typeface="Microsoft YaHei" panose="020B0503020204020204" pitchFamily="34" charset="-122"/>
                  </a:rPr>
                  <a:t>天數</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0815"/>
        <c:crosses val="autoZero"/>
        <c:crossBetween val="midCat"/>
      </c:valAx>
      <c:valAx>
        <c:axId val="733670815"/>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err="1">
                    <a:latin typeface="Microsoft YaHei" panose="020B0503020204020204" pitchFamily="34" charset="-122"/>
                    <a:ea typeface="Microsoft YaHei" panose="020B0503020204020204" pitchFamily="34" charset="-122"/>
                  </a:rPr>
                  <a:t>Qa</a:t>
                </a:r>
                <a:endParaRPr lang="zh-TW" altLang="en-US" dirty="0">
                  <a:latin typeface="Microsoft YaHei" panose="020B0503020204020204" pitchFamily="34" charset="-122"/>
                  <a:ea typeface="Microsoft YaHei" panose="020B0503020204020204" pitchFamily="34" charset="-122"/>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89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r>
              <a:rPr lang="en-US" altLang="zh-TW" dirty="0"/>
              <a:t>Iteration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title>
    <c:autoTitleDeleted val="0"/>
    <c:plotArea>
      <c:layout/>
      <c:pieChart>
        <c:varyColors val="1"/>
        <c:ser>
          <c:idx val="0"/>
          <c:order val="0"/>
          <c:tx>
            <c:strRef>
              <c:f>工作表1!$B$1</c:f>
              <c:strCache>
                <c:ptCount val="1"/>
                <c:pt idx="0">
                  <c:v>Iteration 1</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925F-437D-BE6F-54655C97A10C}"/>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25F-437D-BE6F-54655C97A1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5F-437D-BE6F-54655C97A10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5F-437D-BE6F-54655C97A10C}"/>
              </c:ext>
            </c:extLst>
          </c:dPt>
          <c:cat>
            <c:strRef>
              <c:f>工作表1!$A$2:$A$5</c:f>
              <c:strCache>
                <c:ptCount val="2"/>
                <c:pt idx="0">
                  <c:v>Training Set</c:v>
                </c:pt>
                <c:pt idx="1">
                  <c:v>Validation Set</c:v>
                </c:pt>
              </c:strCache>
            </c:strRef>
          </c:cat>
          <c:val>
            <c:numRef>
              <c:f>工作表1!$B$2:$B$5</c:f>
              <c:numCache>
                <c:formatCode>General</c:formatCode>
                <c:ptCount val="4"/>
                <c:pt idx="0">
                  <c:v>600</c:v>
                </c:pt>
                <c:pt idx="1">
                  <c:v>300</c:v>
                </c:pt>
              </c:numCache>
            </c:numRef>
          </c:val>
          <c:extLst>
            <c:ext xmlns:c16="http://schemas.microsoft.com/office/drawing/2014/chart" uri="{C3380CC4-5D6E-409C-BE32-E72D297353CC}">
              <c16:uniqueId val="{00000008-925F-437D-BE6F-54655C97A10C}"/>
            </c:ext>
          </c:extLst>
        </c:ser>
        <c:dLbls>
          <c:showLegendKey val="0"/>
          <c:showVal val="0"/>
          <c:showCatName val="0"/>
          <c:showSerName val="0"/>
          <c:showPercent val="0"/>
          <c:showBubbleSize val="0"/>
          <c:showLeaderLines val="1"/>
        </c:dLbls>
        <c:firstSliceAng val="12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r>
              <a:rPr lang="en-US" altLang="zh-TW" dirty="0"/>
              <a:t>Iteration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title>
    <c:autoTitleDeleted val="0"/>
    <c:plotArea>
      <c:layout/>
      <c:pieChart>
        <c:varyColors val="1"/>
        <c:ser>
          <c:idx val="0"/>
          <c:order val="0"/>
          <c:tx>
            <c:strRef>
              <c:f>工作表1!$B$1</c:f>
              <c:strCache>
                <c:ptCount val="1"/>
                <c:pt idx="0">
                  <c:v>Iteration 1</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7623-497A-933A-9ECF65775061}"/>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7623-497A-933A-9ECF6577506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623-497A-933A-9ECF6577506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623-497A-933A-9ECF65775061}"/>
              </c:ext>
            </c:extLst>
          </c:dPt>
          <c:cat>
            <c:strRef>
              <c:f>工作表1!$A$2:$A$5</c:f>
              <c:strCache>
                <c:ptCount val="2"/>
                <c:pt idx="0">
                  <c:v>Training Set</c:v>
                </c:pt>
                <c:pt idx="1">
                  <c:v>Validation Set</c:v>
                </c:pt>
              </c:strCache>
            </c:strRef>
          </c:cat>
          <c:val>
            <c:numRef>
              <c:f>工作表1!$B$2:$B$5</c:f>
              <c:numCache>
                <c:formatCode>General</c:formatCode>
                <c:ptCount val="4"/>
                <c:pt idx="0">
                  <c:v>600</c:v>
                </c:pt>
                <c:pt idx="1">
                  <c:v>300</c:v>
                </c:pt>
              </c:numCache>
            </c:numRef>
          </c:val>
          <c:extLst>
            <c:ext xmlns:c16="http://schemas.microsoft.com/office/drawing/2014/chart" uri="{C3380CC4-5D6E-409C-BE32-E72D297353CC}">
              <c16:uniqueId val="{00000008-7623-497A-933A-9ECF65775061}"/>
            </c:ext>
          </c:extLst>
        </c:ser>
        <c:dLbls>
          <c:showLegendKey val="0"/>
          <c:showVal val="0"/>
          <c:showCatName val="0"/>
          <c:showSerName val="0"/>
          <c:showPercent val="0"/>
          <c:showBubbleSize val="0"/>
          <c:showLeaderLines val="1"/>
        </c:dLbls>
        <c:firstSliceAng val="24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r>
              <a:rPr lang="en-US" altLang="zh-TW" dirty="0"/>
              <a:t>Iteration 3</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title>
    <c:autoTitleDeleted val="0"/>
    <c:plotArea>
      <c:layout/>
      <c:pieChart>
        <c:varyColors val="1"/>
        <c:ser>
          <c:idx val="0"/>
          <c:order val="0"/>
          <c:tx>
            <c:strRef>
              <c:f>工作表1!$B$1</c:f>
              <c:strCache>
                <c:ptCount val="1"/>
                <c:pt idx="0">
                  <c:v>Iteration 1</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4F08-4B15-859A-869427CD32C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F08-4B15-859A-869427CD32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F08-4B15-859A-869427CD32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F08-4B15-859A-869427CD32C2}"/>
              </c:ext>
            </c:extLst>
          </c:dPt>
          <c:cat>
            <c:strRef>
              <c:f>工作表1!$A$2:$A$5</c:f>
              <c:strCache>
                <c:ptCount val="2"/>
                <c:pt idx="0">
                  <c:v>Training Set</c:v>
                </c:pt>
                <c:pt idx="1">
                  <c:v>Validation Set</c:v>
                </c:pt>
              </c:strCache>
            </c:strRef>
          </c:cat>
          <c:val>
            <c:numRef>
              <c:f>工作表1!$B$2:$B$5</c:f>
              <c:numCache>
                <c:formatCode>General</c:formatCode>
                <c:ptCount val="4"/>
                <c:pt idx="0">
                  <c:v>600</c:v>
                </c:pt>
                <c:pt idx="1">
                  <c:v>300</c:v>
                </c:pt>
              </c:numCache>
            </c:numRef>
          </c:val>
          <c:extLst>
            <c:ext xmlns:c16="http://schemas.microsoft.com/office/drawing/2014/chart" uri="{C3380CC4-5D6E-409C-BE32-E72D297353CC}">
              <c16:uniqueId val="{00000008-4F08-4B15-859A-869427CD32C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panose="020B0503020204020204" pitchFamily="34" charset="-122"/>
              <a:ea typeface="Microsoft YaHei" panose="020B0503020204020204" pitchFamily="34" charset="-122"/>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287330703922988"/>
          <c:y val="3.7678747651919683E-2"/>
          <c:w val="0.76849311326416736"/>
          <c:h val="0.7769693193815993"/>
        </c:manualLayout>
      </c:layout>
      <c:scatterChart>
        <c:scatterStyle val="lineMarker"/>
        <c:varyColors val="0"/>
        <c:ser>
          <c:idx val="0"/>
          <c:order val="0"/>
          <c:tx>
            <c:strRef>
              <c:f>工作表1!$B$1</c:f>
              <c:strCache>
                <c:ptCount val="1"/>
                <c:pt idx="0">
                  <c:v>欄1</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91</c:v>
                </c:pt>
                <c:pt idx="2">
                  <c:v>182</c:v>
                </c:pt>
                <c:pt idx="3">
                  <c:v>273</c:v>
                </c:pt>
              </c:numCache>
            </c:numRef>
          </c:xVal>
          <c:yVal>
            <c:numRef>
              <c:f>工作表1!$B$2:$B$9</c:f>
              <c:numCache>
                <c:formatCode>General</c:formatCode>
                <c:ptCount val="8"/>
                <c:pt idx="0">
                  <c:v>1410</c:v>
                </c:pt>
                <c:pt idx="1">
                  <c:v>1430</c:v>
                </c:pt>
                <c:pt idx="2">
                  <c:v>1380</c:v>
                </c:pt>
                <c:pt idx="3">
                  <c:v>1710</c:v>
                </c:pt>
              </c:numCache>
            </c:numRef>
          </c:yVal>
          <c:smooth val="0"/>
          <c:extLst>
            <c:ext xmlns:c16="http://schemas.microsoft.com/office/drawing/2014/chart" uri="{C3380CC4-5D6E-409C-BE32-E72D297353CC}">
              <c16:uniqueId val="{00000000-5CAE-408B-9932-86DFDE575A7A}"/>
            </c:ext>
          </c:extLst>
        </c:ser>
        <c:ser>
          <c:idx val="1"/>
          <c:order val="1"/>
          <c:tx>
            <c:strRef>
              <c:f>工作表1!$C$1</c:f>
              <c:strCache>
                <c:ptCount val="1"/>
                <c:pt idx="0">
                  <c:v>欄2</c:v>
                </c:pt>
              </c:strCache>
            </c:strRef>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工作表1!$A$2:$A$9</c:f>
              <c:numCache>
                <c:formatCode>General</c:formatCode>
                <c:ptCount val="8"/>
                <c:pt idx="0">
                  <c:v>0</c:v>
                </c:pt>
                <c:pt idx="1">
                  <c:v>91</c:v>
                </c:pt>
                <c:pt idx="2">
                  <c:v>182</c:v>
                </c:pt>
                <c:pt idx="3">
                  <c:v>273</c:v>
                </c:pt>
              </c:numCache>
            </c:numRef>
          </c:xVal>
          <c:yVal>
            <c:numRef>
              <c:f>工作表1!$C$2:$C$9</c:f>
              <c:numCache>
                <c:formatCode>General</c:formatCode>
                <c:ptCount val="8"/>
              </c:numCache>
            </c:numRef>
          </c:yVal>
          <c:smooth val="0"/>
          <c:extLst>
            <c:ext xmlns:c16="http://schemas.microsoft.com/office/drawing/2014/chart" uri="{C3380CC4-5D6E-409C-BE32-E72D297353CC}">
              <c16:uniqueId val="{00000001-5CAE-408B-9932-86DFDE575A7A}"/>
            </c:ext>
          </c:extLst>
        </c:ser>
        <c:dLbls>
          <c:dLblPos val="t"/>
          <c:showLegendKey val="0"/>
          <c:showVal val="1"/>
          <c:showCatName val="0"/>
          <c:showSerName val="0"/>
          <c:showPercent val="0"/>
          <c:showBubbleSize val="0"/>
        </c:dLbls>
        <c:axId val="733678975"/>
        <c:axId val="733670815"/>
      </c:scatterChart>
      <c:valAx>
        <c:axId val="73367897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TW" altLang="en-US" dirty="0">
                    <a:latin typeface="Microsoft YaHei" panose="020B0503020204020204" pitchFamily="34" charset="-122"/>
                    <a:ea typeface="Microsoft YaHei" panose="020B0503020204020204" pitchFamily="34" charset="-122"/>
                  </a:rPr>
                  <a:t>天數</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0815"/>
        <c:crosses val="autoZero"/>
        <c:crossBetween val="midCat"/>
      </c:valAx>
      <c:valAx>
        <c:axId val="733670815"/>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err="1">
                    <a:latin typeface="Microsoft YaHei" panose="020B0503020204020204" pitchFamily="34" charset="-122"/>
                    <a:ea typeface="Microsoft YaHei" panose="020B0503020204020204" pitchFamily="34" charset="-122"/>
                  </a:rPr>
                  <a:t>Qa</a:t>
                </a:r>
                <a:endParaRPr lang="zh-TW" altLang="en-US" dirty="0">
                  <a:latin typeface="Microsoft YaHei" panose="020B0503020204020204" pitchFamily="34" charset="-122"/>
                  <a:ea typeface="Microsoft YaHei" panose="020B0503020204020204" pitchFamily="34" charset="-122"/>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336789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9CCC0E6-221F-F704-E820-AE01AAB7E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CA369D9-228F-59FD-A66E-BBFE8CF2C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6CEC02-CBB9-43CF-A6AD-006EFC1548E4}" type="datetimeFigureOut">
              <a:rPr lang="zh-TW" altLang="en-US" smtClean="0"/>
              <a:t>2025/1/11</a:t>
            </a:fld>
            <a:endParaRPr lang="zh-TW" altLang="en-US"/>
          </a:p>
        </p:txBody>
      </p:sp>
      <p:sp>
        <p:nvSpPr>
          <p:cNvPr id="4" name="頁尾版面配置區 3">
            <a:extLst>
              <a:ext uri="{FF2B5EF4-FFF2-40B4-BE49-F238E27FC236}">
                <a16:creationId xmlns:a16="http://schemas.microsoft.com/office/drawing/2014/main" id="{ABC3A0D1-200E-BCE9-38F9-F54D5726EA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64FC09F9-6DEE-5201-E665-8035A0CCAB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52CBF2-33E0-4B79-88C7-DD05FE61660C}" type="slidenum">
              <a:rPr lang="zh-TW" altLang="en-US" smtClean="0"/>
              <a:t>‹#›</a:t>
            </a:fld>
            <a:endParaRPr lang="zh-TW" altLang="en-US"/>
          </a:p>
        </p:txBody>
      </p:sp>
    </p:spTree>
    <p:extLst>
      <p:ext uri="{BB962C8B-B14F-4D97-AF65-F5344CB8AC3E}">
        <p14:creationId xmlns:p14="http://schemas.microsoft.com/office/powerpoint/2010/main" val="420453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7C7C5-F4FA-42BB-ACB9-C8E9DA22477A}" type="datetimeFigureOut">
              <a:rPr lang="zh-TW" altLang="en-US" smtClean="0"/>
              <a:t>2025/1/11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A0AEF-059C-4E37-8659-93AEA66B9878}" type="slidenum">
              <a:rPr lang="zh-TW" altLang="en-US" smtClean="0"/>
              <a:t>‹#›</a:t>
            </a:fld>
            <a:endParaRPr lang="zh-TW" altLang="en-US"/>
          </a:p>
        </p:txBody>
      </p:sp>
    </p:spTree>
    <p:extLst>
      <p:ext uri="{BB962C8B-B14F-4D97-AF65-F5344CB8AC3E}">
        <p14:creationId xmlns:p14="http://schemas.microsoft.com/office/powerpoint/2010/main" val="50479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Handling </a:t>
            </a:r>
            <a:r>
              <a:rPr lang="en-US" altLang="zh-TW" sz="1200" b="1" dirty="0">
                <a:solidFill>
                  <a:schemeClr val="bg1"/>
                </a:solidFill>
                <a:latin typeface="Microsoft YaHei" panose="020B0503020204020204" pitchFamily="34" charset="-122"/>
                <a:ea typeface="Microsoft YaHei" panose="020B0503020204020204" pitchFamily="34" charset="-122"/>
              </a:rPr>
              <a:t>Indeterminate</a:t>
            </a:r>
            <a:r>
              <a:rPr lang="en-US" altLang="zh-TW" dirty="0"/>
              <a:t> Predictions of Vascular Access Dysfunction in Chronic Hemodialysis Patients through Tree-Based Approaches</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prstClr val="white"/>
                </a:solidFill>
                <a:latin typeface="Microsoft YaHei" panose="020B0503020204020204" pitchFamily="34" charset="-122"/>
                <a:ea typeface="Microsoft YaHei" panose="020B0503020204020204" pitchFamily="34" charset="-122"/>
              </a:rPr>
              <a:t>Indeterminate-Aware Tree-Based Approaches for Predicting Vascular Access Dysfunction in Chronic </a:t>
            </a:r>
            <a:r>
              <a:rPr lang="en-US" altLang="zh-CN" sz="1200" b="1">
                <a:solidFill>
                  <a:prstClr val="white"/>
                </a:solidFill>
                <a:latin typeface="Microsoft YaHei" panose="020B0503020204020204" pitchFamily="34" charset="-122"/>
                <a:ea typeface="Microsoft YaHei" panose="020B0503020204020204" pitchFamily="34" charset="-122"/>
              </a:rPr>
              <a:t>Hemodialysis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endParaRPr>
          </a:p>
          <a:p>
            <a:endParaRPr lang="en-US" altLang="zh-TW" dirty="0"/>
          </a:p>
          <a:p>
            <a:r>
              <a:rPr lang="zh-TW" altLang="en-US" dirty="0"/>
              <a:t>透過基於樹的方法處理慢性血液透析患者血管通路功能障礙的不確定預測</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0</a:t>
            </a:fld>
            <a:endParaRPr lang="zh-TW" altLang="en-US"/>
          </a:p>
        </p:txBody>
      </p:sp>
    </p:spTree>
    <p:extLst>
      <p:ext uri="{BB962C8B-B14F-4D97-AF65-F5344CB8AC3E}">
        <p14:creationId xmlns:p14="http://schemas.microsoft.com/office/powerpoint/2010/main" val="309326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再來是基於</a:t>
            </a:r>
            <a:r>
              <a:rPr lang="en-US" altLang="zh-TW" dirty="0"/>
              <a:t>KDOQI</a:t>
            </a:r>
            <a:r>
              <a:rPr lang="zh-TW" altLang="en-US" dirty="0"/>
              <a:t> </a:t>
            </a:r>
            <a:r>
              <a:rPr lang="en-US" altLang="zh-TW" dirty="0"/>
              <a:t>guidelines</a:t>
            </a:r>
            <a:r>
              <a:rPr lang="zh-TW" altLang="en-US" dirty="0"/>
              <a:t>，再提出定期</a:t>
            </a:r>
            <a:r>
              <a:rPr lang="en-US" altLang="zh-TW" dirty="0"/>
              <a:t>3</a:t>
            </a:r>
            <a:r>
              <a:rPr lang="zh-TW" altLang="en-US" dirty="0"/>
              <a:t>個月至醫院檢測的方法</a:t>
            </a:r>
            <a:r>
              <a:rPr lang="zh-TW" altLang="en-US"/>
              <a:t>，但是這種方式長期</a:t>
            </a:r>
            <a:r>
              <a:rPr lang="zh-TW" altLang="en-US" dirty="0"/>
              <a:t>下來越來越多病患進行檢測會消耗大量的人力資源</a:t>
            </a:r>
            <a:endParaRPr lang="en-US" altLang="zh-TW" dirty="0"/>
          </a:p>
          <a:p>
            <a:endParaRPr lang="en-US" altLang="zh-TW" dirty="0"/>
          </a:p>
          <a:p>
            <a:r>
              <a:rPr lang="zh-TW" altLang="en-US" dirty="0"/>
              <a:t>所以我們提出一種方式讓病患可以在進行血管通路流量檢測後就可以知道自己是否需要進行手術或是還需要進行後續檢測，可以節省醫師寶貴的人力資源</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9</a:t>
            </a:fld>
            <a:endParaRPr lang="zh-TW" altLang="en-US"/>
          </a:p>
        </p:txBody>
      </p:sp>
    </p:spTree>
    <p:extLst>
      <p:ext uri="{BB962C8B-B14F-4D97-AF65-F5344CB8AC3E}">
        <p14:creationId xmlns:p14="http://schemas.microsoft.com/office/powerpoint/2010/main" val="1806579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再來介紹我們的資料，以及我們怎麼將病患檢測資料視覺化來與醫師進行討論</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10</a:t>
            </a:fld>
            <a:endParaRPr lang="zh-TW" altLang="en-US"/>
          </a:p>
        </p:txBody>
      </p:sp>
    </p:spTree>
    <p:extLst>
      <p:ext uri="{BB962C8B-B14F-4D97-AF65-F5344CB8AC3E}">
        <p14:creationId xmlns:p14="http://schemas.microsoft.com/office/powerpoint/2010/main" val="208578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我們所拿到的是病患定期檢測的結構化表格資料，以及病患過去執行手術的紀錄</a:t>
            </a:r>
            <a:endParaRPr lang="en-US" altLang="zh-TW" dirty="0"/>
          </a:p>
          <a:p>
            <a:endParaRPr lang="en-US" altLang="zh-TW" dirty="0"/>
          </a:p>
          <a:p>
            <a:r>
              <a:rPr lang="zh-TW" altLang="en-US" dirty="0"/>
              <a:t>那這邊是我對這些資料整理的結果，左圖為兩種資料集所佔的人數比例，大部分的人都是自體瘻管，再來右圖為兩種資料集分別是否需要執行</a:t>
            </a:r>
            <a:r>
              <a:rPr lang="en-US" altLang="zh-TW" dirty="0"/>
              <a:t>PTA</a:t>
            </a:r>
            <a:r>
              <a:rPr lang="zh-TW" altLang="en-US" dirty="0"/>
              <a:t>手術的分布狀況</a:t>
            </a:r>
            <a:r>
              <a:rPr lang="en-US" altLang="zh-TW" dirty="0"/>
              <a:t>(2~3</a:t>
            </a:r>
            <a:r>
              <a:rPr lang="zh-TW" altLang="en-US" dirty="0"/>
              <a:t>倍、</a:t>
            </a:r>
            <a:r>
              <a:rPr lang="en-US" altLang="zh-TW" dirty="0"/>
              <a:t>8</a:t>
            </a:r>
            <a:r>
              <a:rPr lang="zh-TW" altLang="en-US" dirty="0"/>
              <a:t>倍</a:t>
            </a:r>
            <a:r>
              <a:rPr lang="en-US" altLang="zh-TW" dirty="0"/>
              <a:t>)</a:t>
            </a:r>
            <a:r>
              <a:rPr lang="zh-TW" altLang="en-US" dirty="0"/>
              <a:t>，而這也是我們所要預測的</a:t>
            </a:r>
            <a:r>
              <a:rPr lang="en-US" altLang="zh-TW" dirty="0"/>
              <a:t>y</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11</a:t>
            </a:fld>
            <a:endParaRPr lang="zh-TW" altLang="en-US"/>
          </a:p>
        </p:txBody>
      </p:sp>
    </p:spTree>
    <p:extLst>
      <p:ext uri="{BB962C8B-B14F-4D97-AF65-F5344CB8AC3E}">
        <p14:creationId xmlns:p14="http://schemas.microsoft.com/office/powerpoint/2010/main" val="346500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在來是輸入的資料的其他特徵，有靜態資料以及序列資料，其中序列資料為最主要用來判斷的血液流速值</a:t>
            </a:r>
            <a:br>
              <a:rPr lang="en-US" altLang="zh-TW" dirty="0"/>
            </a:br>
            <a:br>
              <a:rPr lang="en-US" altLang="zh-TW" dirty="0"/>
            </a:br>
            <a:r>
              <a:rPr lang="zh-TW" altLang="en-US" dirty="0"/>
              <a:t>我們的輸出是這個病人是否需要執行手術</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12</a:t>
            </a:fld>
            <a:endParaRPr lang="zh-TW" altLang="en-US"/>
          </a:p>
        </p:txBody>
      </p:sp>
    </p:spTree>
    <p:extLst>
      <p:ext uri="{BB962C8B-B14F-4D97-AF65-F5344CB8AC3E}">
        <p14:creationId xmlns:p14="http://schemas.microsoft.com/office/powerpoint/2010/main" val="1918741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再來是我們怎麼進行視覺化，我們一開始拿到的</a:t>
            </a:r>
            <a:r>
              <a:rPr lang="en-US" altLang="zh-TW" dirty="0"/>
              <a:t>RAW data</a:t>
            </a:r>
            <a:r>
              <a:rPr lang="zh-TW" altLang="en-US" dirty="0"/>
              <a:t>因為手術當天不會進行檢測，所以當天不會有資料，只會有手術紀錄</a:t>
            </a:r>
            <a:endParaRPr lang="en-US" altLang="zh-TW" dirty="0"/>
          </a:p>
          <a:p>
            <a:endParaRPr lang="en-US" altLang="zh-TW" dirty="0"/>
          </a:p>
          <a:p>
            <a:r>
              <a:rPr lang="zh-TW" altLang="en-US" dirty="0"/>
              <a:t>所以我們將這樣的資料對齊，</a:t>
            </a:r>
            <a:r>
              <a:rPr lang="en-US" altLang="zh-TW" dirty="0"/>
              <a:t>(</a:t>
            </a:r>
            <a:r>
              <a:rPr lang="zh-TW" altLang="en-US" dirty="0"/>
              <a:t>說明左圖</a:t>
            </a:r>
            <a:r>
              <a:rPr lang="en-US" altLang="zh-TW" dirty="0"/>
              <a:t>)</a:t>
            </a:r>
            <a:r>
              <a:rPr lang="zh-TW" altLang="en-US" dirty="0"/>
              <a:t>這筆檢測資料後有執行手術，就將這筆檢測資料的</a:t>
            </a:r>
            <a:r>
              <a:rPr lang="en-US" altLang="zh-TW" dirty="0"/>
              <a:t>y</a:t>
            </a:r>
            <a:r>
              <a:rPr lang="zh-TW" altLang="en-US" dirty="0"/>
              <a:t>當作有執行手術</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13</a:t>
            </a:fld>
            <a:endParaRPr lang="zh-TW" altLang="en-US"/>
          </a:p>
        </p:txBody>
      </p:sp>
    </p:spTree>
    <p:extLst>
      <p:ext uri="{BB962C8B-B14F-4D97-AF65-F5344CB8AC3E}">
        <p14:creationId xmlns:p14="http://schemas.microsoft.com/office/powerpoint/2010/main" val="50296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再來是其他特徵的呈現展示，左邊是病患一定會有的資料，右邊是病人過去有的病史</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15</a:t>
            </a:fld>
            <a:endParaRPr lang="zh-TW" altLang="en-US"/>
          </a:p>
        </p:txBody>
      </p:sp>
    </p:spTree>
    <p:extLst>
      <p:ext uri="{BB962C8B-B14F-4D97-AF65-F5344CB8AC3E}">
        <p14:creationId xmlns:p14="http://schemas.microsoft.com/office/powerpoint/2010/main" val="2973522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我們使用</a:t>
            </a:r>
            <a:r>
              <a:rPr lang="en-US" altLang="zh-TW" dirty="0"/>
              <a:t>K-fold</a:t>
            </a:r>
            <a:r>
              <a:rPr lang="zh-TW" altLang="en-US" dirty="0"/>
              <a:t>的方式來進行資料分割，並且使用</a:t>
            </a:r>
            <a:r>
              <a:rPr lang="en-US" altLang="zh-TW" dirty="0"/>
              <a:t>3</a:t>
            </a:r>
            <a:r>
              <a:rPr lang="zh-TW" altLang="en-US" dirty="0"/>
              <a:t>次步驟，每次拿取</a:t>
            </a:r>
            <a:r>
              <a:rPr lang="en-US" altLang="zh-TW" dirty="0"/>
              <a:t>2/3</a:t>
            </a:r>
            <a:r>
              <a:rPr lang="zh-TW" altLang="en-US" dirty="0"/>
              <a:t>的資料進行訓練</a:t>
            </a:r>
            <a:r>
              <a:rPr lang="en-US" altLang="zh-TW" dirty="0"/>
              <a:t>1/3</a:t>
            </a:r>
            <a:r>
              <a:rPr lang="zh-TW" altLang="en-US" dirty="0"/>
              <a:t>的資料進行驗證</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16</a:t>
            </a:fld>
            <a:endParaRPr lang="zh-TW" altLang="en-US"/>
          </a:p>
        </p:txBody>
      </p:sp>
    </p:spTree>
    <p:extLst>
      <p:ext uri="{BB962C8B-B14F-4D97-AF65-F5344CB8AC3E}">
        <p14:creationId xmlns:p14="http://schemas.microsoft.com/office/powerpoint/2010/main" val="375789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再來說明我們怎麼進行特徵工程</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17</a:t>
            </a:fld>
            <a:endParaRPr lang="zh-TW" altLang="en-US"/>
          </a:p>
        </p:txBody>
      </p:sp>
    </p:spTree>
    <p:extLst>
      <p:ext uri="{BB962C8B-B14F-4D97-AF65-F5344CB8AC3E}">
        <p14:creationId xmlns:p14="http://schemas.microsoft.com/office/powerpoint/2010/main" val="115435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18</a:t>
            </a:fld>
            <a:endParaRPr lang="zh-TW" altLang="en-US"/>
          </a:p>
        </p:txBody>
      </p:sp>
    </p:spTree>
    <p:extLst>
      <p:ext uri="{BB962C8B-B14F-4D97-AF65-F5344CB8AC3E}">
        <p14:creationId xmlns:p14="http://schemas.microsoft.com/office/powerpoint/2010/main" val="3642710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我們會將對齊好的資料藉由觀察來進行特徵的創建，像是我們希望一筆樣本存在過去的血液流速資料，就會創建前一筆的值，以及是否有手術執行，並且參考</a:t>
            </a:r>
            <a:r>
              <a:rPr lang="en-US" altLang="zh-TW" dirty="0"/>
              <a:t>KDOQI</a:t>
            </a:r>
            <a:r>
              <a:rPr lang="zh-TW" altLang="en-US" dirty="0"/>
              <a:t> </a:t>
            </a:r>
            <a:r>
              <a:rPr lang="en-US" altLang="zh-TW" dirty="0"/>
              <a:t>guidelines</a:t>
            </a:r>
            <a:r>
              <a:rPr lang="zh-TW" altLang="en-US" dirty="0"/>
              <a:t>的方法我們也創建了斜率、差值當作特徵</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19</a:t>
            </a:fld>
            <a:endParaRPr lang="zh-TW" altLang="en-US"/>
          </a:p>
        </p:txBody>
      </p:sp>
    </p:spTree>
    <p:extLst>
      <p:ext uri="{BB962C8B-B14F-4D97-AF65-F5344CB8AC3E}">
        <p14:creationId xmlns:p14="http://schemas.microsoft.com/office/powerpoint/2010/main" val="260288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D3DD1-6779-9B05-26B2-D76D7ECC514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8E4F2C7-9652-070F-D27D-A88BB37BB2C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748D0A5-4BF3-0642-8BE3-73BA6437205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F2B44731-9963-AD3E-6443-733AD0486066}"/>
              </a:ext>
            </a:extLst>
          </p:cNvPr>
          <p:cNvSpPr>
            <a:spLocks noGrp="1"/>
          </p:cNvSpPr>
          <p:nvPr>
            <p:ph type="sldNum" sz="quarter" idx="5"/>
          </p:nvPr>
        </p:nvSpPr>
        <p:spPr/>
        <p:txBody>
          <a:bodyPr/>
          <a:lstStyle/>
          <a:p>
            <a:fld id="{20EA0AEF-059C-4E37-8659-93AEA66B9878}" type="slidenum">
              <a:rPr lang="zh-TW" altLang="en-US" smtClean="0"/>
              <a:t>1</a:t>
            </a:fld>
            <a:endParaRPr lang="zh-TW" altLang="en-US"/>
          </a:p>
        </p:txBody>
      </p:sp>
    </p:spTree>
    <p:extLst>
      <p:ext uri="{BB962C8B-B14F-4D97-AF65-F5344CB8AC3E}">
        <p14:creationId xmlns:p14="http://schemas.microsoft.com/office/powerpoint/2010/main" val="1827375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這邊展示我們怎麼讓一筆樣本獲得更多的資訊</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20</a:t>
            </a:fld>
            <a:endParaRPr lang="zh-TW" altLang="en-US"/>
          </a:p>
        </p:txBody>
      </p:sp>
    </p:spTree>
    <p:extLst>
      <p:ext uri="{BB962C8B-B14F-4D97-AF65-F5344CB8AC3E}">
        <p14:creationId xmlns:p14="http://schemas.microsoft.com/office/powerpoint/2010/main" val="3443577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再來是</a:t>
            </a:r>
            <a:r>
              <a:rPr lang="en-US" altLang="zh-TW" dirty="0"/>
              <a:t>KDOQI</a:t>
            </a:r>
            <a:r>
              <a:rPr lang="zh-TW" altLang="en-US" dirty="0"/>
              <a:t> </a:t>
            </a:r>
            <a:r>
              <a:rPr lang="en-US" altLang="zh-TW" dirty="0"/>
              <a:t>guidelines</a:t>
            </a:r>
            <a:r>
              <a:rPr lang="zh-TW" altLang="en-US" dirty="0"/>
              <a:t>的判斷方式，在條件下規定，會直接判斷此樣本可能需要執行手術</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21</a:t>
            </a:fld>
            <a:endParaRPr lang="zh-TW" altLang="en-US"/>
          </a:p>
        </p:txBody>
      </p:sp>
    </p:spTree>
    <p:extLst>
      <p:ext uri="{BB962C8B-B14F-4D97-AF65-F5344CB8AC3E}">
        <p14:creationId xmlns:p14="http://schemas.microsoft.com/office/powerpoint/2010/main" val="4124944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前處理的部分完成後，我們開始進行模型說明</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22</a:t>
            </a:fld>
            <a:endParaRPr lang="zh-TW" altLang="en-US"/>
          </a:p>
        </p:txBody>
      </p:sp>
    </p:spTree>
    <p:extLst>
      <p:ext uri="{BB962C8B-B14F-4D97-AF65-F5344CB8AC3E}">
        <p14:creationId xmlns:p14="http://schemas.microsoft.com/office/powerpoint/2010/main" val="1688650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我們這份研究最重要的是樹模型</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23</a:t>
            </a:fld>
            <a:endParaRPr lang="zh-TW" altLang="en-US"/>
          </a:p>
        </p:txBody>
      </p:sp>
    </p:spTree>
    <p:extLst>
      <p:ext uri="{BB962C8B-B14F-4D97-AF65-F5344CB8AC3E}">
        <p14:creationId xmlns:p14="http://schemas.microsoft.com/office/powerpoint/2010/main" val="388218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我們使用了</a:t>
            </a:r>
            <a:r>
              <a:rPr lang="en-US" altLang="zh-TW" dirty="0"/>
              <a:t>3</a:t>
            </a:r>
            <a:r>
              <a:rPr lang="zh-TW" altLang="en-US" dirty="0"/>
              <a:t>種樹模型，分別是</a:t>
            </a:r>
            <a:r>
              <a:rPr lang="en-US" altLang="zh-TW" dirty="0"/>
              <a:t>decision tree</a:t>
            </a:r>
            <a:r>
              <a:rPr lang="zh-TW" altLang="en-US" dirty="0"/>
              <a:t>、</a:t>
            </a:r>
            <a:r>
              <a:rPr lang="en-US" altLang="zh-TW" dirty="0"/>
              <a:t>random forest</a:t>
            </a:r>
            <a:r>
              <a:rPr lang="zh-TW" altLang="en-US" dirty="0"/>
              <a:t>、</a:t>
            </a:r>
            <a:r>
              <a:rPr lang="en-US" altLang="zh-TW" dirty="0" err="1"/>
              <a:t>xgboost</a:t>
            </a:r>
            <a:r>
              <a:rPr lang="zh-TW" altLang="en-US" dirty="0"/>
              <a:t>，稍後會對為什麼使用這</a:t>
            </a:r>
            <a:r>
              <a:rPr lang="en-US" altLang="zh-TW" dirty="0"/>
              <a:t>3</a:t>
            </a:r>
            <a:r>
              <a:rPr lang="zh-TW" altLang="en-US" dirty="0"/>
              <a:t>種模型進行補充</a:t>
            </a:r>
            <a:endParaRPr lang="en-US" altLang="zh-TW" dirty="0"/>
          </a:p>
          <a:p>
            <a:endParaRPr lang="en-US" altLang="zh-TW" dirty="0"/>
          </a:p>
          <a:p>
            <a:endParaRPr lang="en-US" altLang="zh-TW" dirty="0"/>
          </a:p>
          <a:p>
            <a:r>
              <a:rPr lang="en-US" altLang="zh-TW" dirty="0"/>
              <a:t>https://www.taylorfrancis.com/books/mono/10.1201/9781315139470/classification-regression-trees-leo-breiman-jerome-friedman-olshen-charles-stone</a:t>
            </a:r>
            <a:br>
              <a:rPr lang="en-US" altLang="zh-TW" dirty="0"/>
            </a:br>
            <a:br>
              <a:rPr lang="en-US" altLang="zh-TW" dirty="0"/>
            </a:br>
            <a:r>
              <a:rPr lang="en-US" altLang="zh-TW" dirty="0"/>
              <a:t>https://link.springer.com/article/10.1023/A:1010933404324</a:t>
            </a:r>
            <a:br>
              <a:rPr lang="en-US" altLang="zh-TW" dirty="0"/>
            </a:br>
            <a:br>
              <a:rPr lang="en-US" altLang="zh-TW" dirty="0"/>
            </a:br>
            <a:r>
              <a:rPr lang="en-US" altLang="zh-TW" dirty="0"/>
              <a:t>https://arxiv.org/pdf/1603.02754</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24</a:t>
            </a:fld>
            <a:endParaRPr lang="zh-TW" altLang="en-US"/>
          </a:p>
        </p:txBody>
      </p:sp>
    </p:spTree>
    <p:extLst>
      <p:ext uri="{BB962C8B-B14F-4D97-AF65-F5344CB8AC3E}">
        <p14:creationId xmlns:p14="http://schemas.microsoft.com/office/powerpoint/2010/main" val="2920368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決策樹具有清晰的可解釋性，可以視覺化，容易解釋每個決策點的邏輯</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能夠同時處理</a:t>
            </a:r>
            <a:r>
              <a:rPr lang="zh-TW" altLang="en-US" b="1" dirty="0"/>
              <a:t>數值型</a:t>
            </a:r>
            <a:r>
              <a:rPr lang="zh-TW" altLang="en-US" dirty="0"/>
              <a:t>和</a:t>
            </a:r>
            <a:r>
              <a:rPr lang="zh-TW" altLang="en-US" b="1" dirty="0"/>
              <a:t>分類型</a:t>
            </a:r>
            <a:r>
              <a:rPr lang="zh-TW" altLang="en-US" dirty="0"/>
              <a:t>特徵，而不需要進行特徵標準化或正則化</a:t>
            </a:r>
            <a:endParaRPr lang="en-US" altLang="zh-TW"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決策樹能夠很好地捕捉數據中的非線性關係</a:t>
            </a:r>
            <a:endParaRPr lang="en-US" altLang="zh-TW"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Partition the dataset recursively based on features, creating a tree-like structure where </a:t>
            </a:r>
            <a:r>
              <a:rPr lang="en-US" altLang="zh-TW" sz="1200" dirty="0">
                <a:solidFill>
                  <a:srgbClr val="FF0000"/>
                </a:solidFill>
                <a:latin typeface="Microsoft YaHei" panose="020B0503020204020204" pitchFamily="34" charset="-122"/>
                <a:ea typeface="Microsoft YaHei" panose="020B0503020204020204" pitchFamily="34" charset="-122"/>
              </a:rPr>
              <a:t>each node represents a decision on a feature</a:t>
            </a:r>
            <a:r>
              <a:rPr lang="en-US" altLang="zh-TW" sz="1200" dirty="0">
                <a:latin typeface="Microsoft YaHei" panose="020B0503020204020204" pitchFamily="34" charset="-122"/>
                <a:ea typeface="Microsoft YaHei" panose="020B0503020204020204" pitchFamily="34" charset="-122"/>
              </a:rPr>
              <a:t>.</a:t>
            </a:r>
            <a:endParaRPr lang="zh-TW" altLang="en-US" sz="1200" dirty="0">
              <a:latin typeface="Microsoft YaHei" panose="020B0503020204020204" pitchFamily="34" charset="-122"/>
              <a:ea typeface="Microsoft YaHei" panose="020B0503020204020204" pitchFamily="34" charset="-122"/>
            </a:endParaRPr>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25</a:t>
            </a:fld>
            <a:endParaRPr lang="zh-TW" altLang="en-US"/>
          </a:p>
        </p:txBody>
      </p:sp>
    </p:spTree>
    <p:extLst>
      <p:ext uri="{BB962C8B-B14F-4D97-AF65-F5344CB8AC3E}">
        <p14:creationId xmlns:p14="http://schemas.microsoft.com/office/powerpoint/2010/main" val="2629528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通過集成多棵隨機選擇數據和特徵的決策樹，降低了單一決策樹容易過擬合的風險</a:t>
            </a:r>
            <a:endParaRPr lang="en-US" altLang="zh-TW" dirty="0"/>
          </a:p>
          <a:p>
            <a:endParaRPr lang="en-US" altLang="zh-TW" dirty="0"/>
          </a:p>
          <a:p>
            <a:r>
              <a:rPr lang="zh-TW" altLang="en-US" dirty="0"/>
              <a:t>相比單一決策樹，隨機森林的預測更準確且穩定，因為集成多個樹的結果能有效抵消單棵樹的誤差</a:t>
            </a:r>
            <a:br>
              <a:rPr lang="en-US" altLang="zh-TW" dirty="0"/>
            </a:br>
            <a:br>
              <a:rPr lang="en-US" altLang="zh-TW" dirty="0"/>
            </a:br>
            <a:r>
              <a:rPr lang="zh-TW" altLang="en-US" dirty="0"/>
              <a:t>可以很好地處理大量特徵（高維數據），並且內建了特徵重要性排序，能有效識別重要特徵</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Build multiple decision trees and enhance prediction accuracy </a:t>
            </a:r>
            <a:r>
              <a:rPr lang="en-US" altLang="zh-TW" sz="1200" dirty="0">
                <a:solidFill>
                  <a:srgbClr val="FF0000"/>
                </a:solidFill>
                <a:latin typeface="Microsoft YaHei" panose="020B0503020204020204" pitchFamily="34" charset="-122"/>
                <a:ea typeface="Microsoft YaHei" panose="020B0503020204020204" pitchFamily="34" charset="-122"/>
              </a:rPr>
              <a:t>through averaging (regression) or majority voting (classification)</a:t>
            </a:r>
            <a:r>
              <a:rPr lang="en-US" altLang="zh-TW" sz="1200" dirty="0">
                <a:latin typeface="Microsoft YaHei" panose="020B0503020204020204" pitchFamily="34" charset="-122"/>
                <a:ea typeface="Microsoft YaHei" panose="020B0503020204020204" pitchFamily="34" charset="-122"/>
              </a:rPr>
              <a:t>.</a:t>
            </a:r>
            <a:endParaRPr lang="zh-TW" altLang="en-US" sz="1200" dirty="0">
              <a:latin typeface="Microsoft YaHei" panose="020B0503020204020204" pitchFamily="34" charset="-122"/>
              <a:ea typeface="Microsoft YaHei" panose="020B0503020204020204" pitchFamily="34" charset="-122"/>
            </a:endParaRPr>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26</a:t>
            </a:fld>
            <a:endParaRPr lang="zh-TW" altLang="en-US"/>
          </a:p>
        </p:txBody>
      </p:sp>
    </p:spTree>
    <p:extLst>
      <p:ext uri="{BB962C8B-B14F-4D97-AF65-F5344CB8AC3E}">
        <p14:creationId xmlns:p14="http://schemas.microsoft.com/office/powerpoint/2010/main" val="1938274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梯度提升（</a:t>
            </a:r>
            <a:r>
              <a:rPr lang="en-US" altLang="zh-TW" dirty="0"/>
              <a:t>Gradient Boosting</a:t>
            </a:r>
            <a:r>
              <a:rPr lang="zh-TW" altLang="en-US" dirty="0"/>
              <a:t>）有效減少了過擬合問題</a:t>
            </a:r>
            <a:endParaRPr lang="en-US" altLang="zh-TW" dirty="0"/>
          </a:p>
          <a:p>
            <a:endParaRPr lang="en-US" altLang="zh-TW" dirty="0"/>
          </a:p>
          <a:p>
            <a:r>
              <a:rPr lang="zh-TW" altLang="en-US" dirty="0"/>
              <a:t>會使用</a:t>
            </a:r>
            <a:r>
              <a:rPr lang="en-US" altLang="zh-TW" dirty="0" err="1"/>
              <a:t>XGBoost</a:t>
            </a:r>
            <a:r>
              <a:rPr lang="en-US" altLang="zh-TW" dirty="0"/>
              <a:t> </a:t>
            </a:r>
            <a:r>
              <a:rPr lang="zh-TW" altLang="en-US" dirty="0"/>
              <a:t>是因為他引入了 </a:t>
            </a:r>
            <a:r>
              <a:rPr lang="en-US" altLang="zh-TW" dirty="0"/>
              <a:t>L1 </a:t>
            </a:r>
            <a:r>
              <a:rPr lang="zh-TW" altLang="en-US" dirty="0"/>
              <a:t>和 </a:t>
            </a:r>
            <a:r>
              <a:rPr lang="en-US" altLang="zh-TW" dirty="0"/>
              <a:t>L2 </a:t>
            </a:r>
            <a:r>
              <a:rPr lang="zh-TW" altLang="en-US" dirty="0"/>
              <a:t>正則化，可以控制模型的複雜度，減少過擬合，從而提升泛化能力</a:t>
            </a:r>
            <a:r>
              <a:rPr lang="en-US" altLang="zh-TW" dirty="0"/>
              <a:t>(</a:t>
            </a:r>
            <a:r>
              <a:rPr lang="zh-TW" altLang="en-US" dirty="0"/>
              <a:t>說明圖</a:t>
            </a:r>
            <a:r>
              <a:rPr lang="en-US" altLang="zh-TW" dirty="0"/>
              <a:t>)</a:t>
            </a:r>
            <a:r>
              <a:rPr lang="zh-TW" altLang="en-US" dirty="0"/>
              <a:t>，稍後會說明</a:t>
            </a:r>
            <a:r>
              <a:rPr lang="en-US" altLang="zh-TW" dirty="0" err="1"/>
              <a:t>xgboost</a:t>
            </a:r>
            <a:r>
              <a:rPr lang="zh-TW" altLang="en-US" dirty="0"/>
              <a:t>是怎麼讓多棵樹學習的</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Construct a series of decision trees sequentially </a:t>
            </a:r>
            <a:r>
              <a:rPr lang="en-US" altLang="zh-TW" sz="1200" dirty="0">
                <a:solidFill>
                  <a:srgbClr val="FF0000"/>
                </a:solidFill>
                <a:latin typeface="Microsoft YaHei" panose="020B0503020204020204" pitchFamily="34" charset="-122"/>
                <a:ea typeface="Microsoft YaHei" panose="020B0503020204020204" pitchFamily="34" charset="-122"/>
              </a:rPr>
              <a:t>through gradient boosting</a:t>
            </a:r>
            <a:r>
              <a:rPr lang="en-US" altLang="zh-TW" sz="1200" dirty="0">
                <a:latin typeface="Microsoft YaHei" panose="020B0503020204020204" pitchFamily="34" charset="-122"/>
                <a:ea typeface="Microsoft YaHei" panose="020B0503020204020204" pitchFamily="34" charset="-122"/>
              </a:rPr>
              <a:t>, emphasizing</a:t>
            </a:r>
            <a:r>
              <a:rPr lang="en-US" altLang="zh-TW" sz="1200" dirty="0">
                <a:solidFill>
                  <a:srgbClr val="FF0000"/>
                </a:solidFill>
                <a:latin typeface="Microsoft YaHei" panose="020B0503020204020204" pitchFamily="34" charset="-122"/>
                <a:ea typeface="Microsoft YaHei" panose="020B0503020204020204" pitchFamily="34" charset="-122"/>
              </a:rPr>
              <a:t> correcting errors made by previous trees</a:t>
            </a:r>
            <a:r>
              <a:rPr lang="en-US" altLang="zh-TW" sz="1200" dirty="0">
                <a:latin typeface="Microsoft YaHei" panose="020B0503020204020204" pitchFamily="34" charset="-122"/>
                <a:ea typeface="Microsoft YaHei" panose="020B0503020204020204" pitchFamily="34" charset="-122"/>
              </a:rPr>
              <a:t> at each iteration to improve model performance.</a:t>
            </a:r>
            <a:endParaRPr lang="zh-TW" altLang="en-US" sz="1200" dirty="0">
              <a:latin typeface="Microsoft YaHei" panose="020B0503020204020204" pitchFamily="34" charset="-122"/>
              <a:ea typeface="Microsoft YaHei" panose="020B0503020204020204" pitchFamily="34" charset="-122"/>
            </a:endParaRPr>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27</a:t>
            </a:fld>
            <a:endParaRPr lang="zh-TW" altLang="en-US"/>
          </a:p>
        </p:txBody>
      </p:sp>
    </p:spTree>
    <p:extLst>
      <p:ext uri="{BB962C8B-B14F-4D97-AF65-F5344CB8AC3E}">
        <p14:creationId xmlns:p14="http://schemas.microsoft.com/office/powerpoint/2010/main" val="3997683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這邊補充</a:t>
            </a:r>
            <a:r>
              <a:rPr lang="en-US" altLang="zh-TW" dirty="0" err="1"/>
              <a:t>XGBoost</a:t>
            </a:r>
            <a:r>
              <a:rPr lang="zh-TW" altLang="en-US" dirty="0"/>
              <a:t>的相較於一般的</a:t>
            </a:r>
            <a:r>
              <a:rPr lang="en-US" altLang="zh-TW" dirty="0"/>
              <a:t>Gradient Boost</a:t>
            </a:r>
            <a:r>
              <a:rPr lang="zh-TW" altLang="en-US" dirty="0"/>
              <a:t>差別，</a:t>
            </a:r>
            <a:r>
              <a:rPr lang="en-US" altLang="zh-TW" dirty="0" err="1"/>
              <a:t>XGBoost</a:t>
            </a:r>
            <a:r>
              <a:rPr lang="zh-TW" altLang="en-US" dirty="0"/>
              <a:t>多了紅框的正則化項來防止過擬和</a:t>
            </a:r>
            <a:endParaRPr lang="en-US" altLang="zh-TW" dirty="0"/>
          </a:p>
          <a:p>
            <a:endParaRPr lang="en-US" altLang="zh-TW" dirty="0"/>
          </a:p>
          <a:p>
            <a:r>
              <a:rPr lang="en-US" altLang="zh-TW" dirty="0"/>
              <a:t>https://medium.com/@jimmywu0621/%E6%B1%BA%E7%AD%96%E6%A8%B9%E7%B3%BB%E5%88%97-xgboost%E6%A8%A1%E5%9E%8B%E7%90%86%E8%AB%96-16d450ebf377</a:t>
            </a:r>
          </a:p>
          <a:p>
            <a:endParaRPr lang="en-US" altLang="zh-TW" dirty="0"/>
          </a:p>
          <a:p>
            <a:r>
              <a:rPr lang="en-US" altLang="zh-TW" dirty="0"/>
              <a:t>https://medium.com/chung-yi/xgboost%E4%BB%8B%E7%B4%B9-b31f7ec8295e</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28</a:t>
            </a:fld>
            <a:endParaRPr lang="zh-TW" altLang="en-US"/>
          </a:p>
        </p:txBody>
      </p:sp>
    </p:spTree>
    <p:extLst>
      <p:ext uri="{BB962C8B-B14F-4D97-AF65-F5344CB8AC3E}">
        <p14:creationId xmlns:p14="http://schemas.microsoft.com/office/powerpoint/2010/main" val="3864981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這是用來補充剛剛樹的串聯方法，每棵樹的結果都是建立在前一個樹的預測上，並且每棵樹都會預測出一個結果</a:t>
            </a:r>
            <a:endParaRPr lang="en-US" altLang="zh-TW" dirty="0"/>
          </a:p>
          <a:p>
            <a:endParaRPr lang="en-US" altLang="zh-TW" dirty="0"/>
          </a:p>
          <a:p>
            <a:r>
              <a:rPr lang="en-US" altLang="zh-TW" dirty="0"/>
              <a:t>----</a:t>
            </a:r>
          </a:p>
          <a:p>
            <a:endParaRPr lang="en-US" altLang="zh-TW" dirty="0"/>
          </a:p>
          <a:p>
            <a:r>
              <a:rPr lang="zh-TW" altLang="en-US" dirty="0"/>
              <a:t>因為無法在一次訓練所有的樹，因此會透過</a:t>
            </a:r>
            <a:r>
              <a:rPr lang="zh-TW" altLang="en-US" b="1" dirty="0"/>
              <a:t>增量訓練 </a:t>
            </a:r>
            <a:r>
              <a:rPr lang="en-US" altLang="zh-TW" b="1" dirty="0"/>
              <a:t>(additive training)</a:t>
            </a:r>
            <a:r>
              <a:rPr lang="zh-TW" altLang="en-US" dirty="0"/>
              <a:t> 的方式，每一步都是在前一步的基礎上增加一棵樹來做修正。</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29</a:t>
            </a:fld>
            <a:endParaRPr lang="zh-TW" altLang="en-US"/>
          </a:p>
        </p:txBody>
      </p:sp>
    </p:spTree>
    <p:extLst>
      <p:ext uri="{BB962C8B-B14F-4D97-AF65-F5344CB8AC3E}">
        <p14:creationId xmlns:p14="http://schemas.microsoft.com/office/powerpoint/2010/main" val="173101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血管通路功能障礙的預測</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2</a:t>
            </a:fld>
            <a:endParaRPr lang="zh-TW" altLang="en-US"/>
          </a:p>
        </p:txBody>
      </p:sp>
    </p:spTree>
    <p:extLst>
      <p:ext uri="{BB962C8B-B14F-4D97-AF65-F5344CB8AC3E}">
        <p14:creationId xmlns:p14="http://schemas.microsoft.com/office/powerpoint/2010/main" val="2760423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30</a:t>
            </a:fld>
            <a:endParaRPr lang="zh-TW" altLang="en-US"/>
          </a:p>
        </p:txBody>
      </p:sp>
    </p:spTree>
    <p:extLst>
      <p:ext uri="{BB962C8B-B14F-4D97-AF65-F5344CB8AC3E}">
        <p14:creationId xmlns:p14="http://schemas.microsoft.com/office/powerpoint/2010/main" val="2830948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從剛剛說明的樹模型中</a:t>
            </a:r>
            <a:endParaRPr lang="en-US" altLang="zh-TW" dirty="0"/>
          </a:p>
          <a:p>
            <a:r>
              <a:rPr lang="en-US" altLang="zh-TW" dirty="0"/>
              <a:t>Decision Tree </a:t>
            </a:r>
            <a:r>
              <a:rPr lang="zh-TW" altLang="en-US" dirty="0"/>
              <a:t>作為基礎模型，易於解釋，但容易過度擬合</a:t>
            </a:r>
            <a:endParaRPr lang="en-US" altLang="zh-TW" dirty="0"/>
          </a:p>
          <a:p>
            <a:r>
              <a:rPr lang="en-US" altLang="zh-TW" dirty="0"/>
              <a:t>Random Forest </a:t>
            </a:r>
            <a:r>
              <a:rPr lang="zh-TW" altLang="en-US" dirty="0"/>
              <a:t>是一種 </a:t>
            </a:r>
            <a:r>
              <a:rPr lang="en-US" altLang="zh-TW" dirty="0"/>
              <a:t>Bagging </a:t>
            </a:r>
            <a:r>
              <a:rPr lang="zh-TW" altLang="en-US" dirty="0"/>
              <a:t>方法，通過多棵樹的集成來減少過擬合，並提高穩定性</a:t>
            </a:r>
            <a:endParaRPr lang="en-US" altLang="zh-TW" dirty="0"/>
          </a:p>
          <a:p>
            <a:r>
              <a:rPr lang="en-US" altLang="zh-TW" dirty="0" err="1"/>
              <a:t>XGBoost</a:t>
            </a:r>
            <a:r>
              <a:rPr lang="en-US" altLang="zh-TW" dirty="0"/>
              <a:t> </a:t>
            </a:r>
            <a:r>
              <a:rPr lang="zh-TW" altLang="en-US" dirty="0"/>
              <a:t>則是一種 </a:t>
            </a:r>
            <a:r>
              <a:rPr lang="en-US" altLang="zh-TW" dirty="0"/>
              <a:t>Boosting </a:t>
            </a:r>
            <a:r>
              <a:rPr lang="zh-TW" altLang="en-US" dirty="0"/>
              <a:t>方法，通過逐步修正錯誤提升預測準確性</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31</a:t>
            </a:fld>
            <a:endParaRPr lang="zh-TW" altLang="en-US"/>
          </a:p>
        </p:txBody>
      </p:sp>
    </p:spTree>
    <p:extLst>
      <p:ext uri="{BB962C8B-B14F-4D97-AF65-F5344CB8AC3E}">
        <p14:creationId xmlns:p14="http://schemas.microsoft.com/office/powerpoint/2010/main" val="3524045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接下來是這三個模型在病人血液流速變化的預測狀況，然後對照實際執行手術的結果，</a:t>
            </a:r>
            <a:r>
              <a:rPr lang="en-US" altLang="zh-TW" dirty="0"/>
              <a:t>(</a:t>
            </a:r>
            <a:r>
              <a:rPr lang="zh-TW" altLang="en-US" dirty="0"/>
              <a:t>說明圈圈</a:t>
            </a:r>
            <a:r>
              <a:rPr lang="en-US" altLang="zh-TW" dirty="0"/>
              <a:t>)</a:t>
            </a:r>
          </a:p>
          <a:p>
            <a:endParaRPr lang="en-US" altLang="zh-TW" dirty="0"/>
          </a:p>
          <a:p>
            <a:r>
              <a:rPr lang="zh-TW" altLang="en-US" dirty="0"/>
              <a:t>對於變化的</a:t>
            </a:r>
            <a:r>
              <a:rPr lang="en-US" altLang="zh-TW" dirty="0"/>
              <a:t>A</a:t>
            </a:r>
            <a:r>
              <a:rPr lang="zh-TW" altLang="en-US" dirty="0"/>
              <a:t>值，這三種模型都有優缺點，</a:t>
            </a:r>
            <a:r>
              <a:rPr lang="en-US" altLang="zh-TW" dirty="0"/>
              <a:t>Decision tree</a:t>
            </a:r>
            <a:r>
              <a:rPr lang="zh-TW" altLang="en-US" dirty="0"/>
              <a:t>比較簡單，所以會有機會預測錯誤</a:t>
            </a:r>
            <a:r>
              <a:rPr lang="en-US" altLang="zh-TW" dirty="0"/>
              <a:t>(</a:t>
            </a:r>
            <a:r>
              <a:rPr lang="zh-TW" altLang="en-US" dirty="0"/>
              <a:t>很容易像</a:t>
            </a:r>
            <a:r>
              <a:rPr lang="en-US" altLang="zh-TW" dirty="0"/>
              <a:t>KDOQI</a:t>
            </a:r>
            <a:r>
              <a:rPr lang="zh-TW" altLang="en-US" dirty="0"/>
              <a:t> </a:t>
            </a:r>
            <a:r>
              <a:rPr lang="en-US" altLang="zh-TW" dirty="0"/>
              <a:t>guideline</a:t>
            </a:r>
            <a:r>
              <a:rPr lang="zh-TW" altLang="en-US" dirty="0"/>
              <a:t>一樣找出特定流量範圍的執行手術預測</a:t>
            </a:r>
            <a:r>
              <a:rPr lang="en-US" altLang="zh-TW" dirty="0"/>
              <a:t>)</a:t>
            </a:r>
          </a:p>
          <a:p>
            <a:endParaRPr lang="en-US" altLang="zh-TW" dirty="0"/>
          </a:p>
          <a:p>
            <a:r>
              <a:rPr lang="zh-TW" altLang="en-US" dirty="0"/>
              <a:t>相較於</a:t>
            </a:r>
            <a:r>
              <a:rPr lang="en-US" altLang="zh-TW" dirty="0"/>
              <a:t>decision tree</a:t>
            </a:r>
            <a:r>
              <a:rPr lang="zh-TW" altLang="en-US" dirty="0"/>
              <a:t>，</a:t>
            </a:r>
            <a:r>
              <a:rPr lang="en-US" altLang="zh-TW" dirty="0"/>
              <a:t>random forest</a:t>
            </a:r>
            <a:r>
              <a:rPr lang="zh-TW" altLang="en-US" dirty="0"/>
              <a:t>和</a:t>
            </a:r>
            <a:r>
              <a:rPr lang="en-US" altLang="zh-TW" dirty="0" err="1"/>
              <a:t>xgboost</a:t>
            </a:r>
            <a:r>
              <a:rPr lang="zh-TW" altLang="en-US" dirty="0"/>
              <a:t>能夠分析流量變化給予預測，甚至較難預測的第一筆資料也能依照內部多棵樹的決策判斷到</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32</a:t>
            </a:fld>
            <a:endParaRPr lang="zh-TW" altLang="en-US"/>
          </a:p>
        </p:txBody>
      </p:sp>
    </p:spTree>
    <p:extLst>
      <p:ext uri="{BB962C8B-B14F-4D97-AF65-F5344CB8AC3E}">
        <p14:creationId xmlns:p14="http://schemas.microsoft.com/office/powerpoint/2010/main" val="3233746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再來由於這三種模型都各有優點，所以我們打算將他們合併，並使用集成學習的方式來提出預測結果</a:t>
            </a:r>
            <a:br>
              <a:rPr lang="en-US" altLang="zh-TW" dirty="0"/>
            </a:b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br>
              <a:rPr lang="en-US" altLang="zh-TW" dirty="0"/>
            </a:br>
            <a:r>
              <a:rPr lang="zh-TW" altLang="en-US" dirty="0"/>
              <a:t>結合成 </a:t>
            </a:r>
            <a:r>
              <a:rPr lang="en-US" altLang="zh-TW" dirty="0"/>
              <a:t>Voting </a:t>
            </a:r>
            <a:r>
              <a:rPr lang="zh-TW" altLang="en-US" dirty="0"/>
              <a:t>模型，是為了利用它們各自的優點。</a:t>
            </a:r>
            <a:r>
              <a:rPr lang="en-US" altLang="zh-TW" dirty="0"/>
              <a:t>Voting </a:t>
            </a:r>
            <a:r>
              <a:rPr lang="zh-TW" altLang="en-US" dirty="0"/>
              <a:t>模型通過綜合這些模型的預測結果，可以減少單一模型的偏差或方差問題，從而提升整體預測性能。這種策略可以在不同場景下捕捉數據的多樣性和複雜性，使模型更加穩健且泛化能力更強，最終有助於提高我們的研究在實際應用中的預測準確度和可靠性</a:t>
            </a:r>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33</a:t>
            </a:fld>
            <a:endParaRPr lang="zh-TW" altLang="en-US"/>
          </a:p>
        </p:txBody>
      </p:sp>
    </p:spTree>
    <p:extLst>
      <p:ext uri="{BB962C8B-B14F-4D97-AF65-F5344CB8AC3E}">
        <p14:creationId xmlns:p14="http://schemas.microsoft.com/office/powerpoint/2010/main" val="1820933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我們使用</a:t>
                </a:r>
                <a:r>
                  <a:rPr lang="en-US" altLang="zh-TW" dirty="0"/>
                  <a:t>soft voting</a:t>
                </a:r>
                <a:r>
                  <a:rPr lang="zh-TW" altLang="en-US" dirty="0"/>
                  <a:t>投票的方法將這三個模型各自輸出的結果取加權平均，再來輸出各類別預測的機率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i="0"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m:t>
                              </m:r>
                            </m:sub>
                          </m:sSub>
                        </m:e>
                      </m:acc>
                      <m:r>
                        <a:rPr lang="en-US" altLang="zh-TW" b="0" i="1" smtClean="0">
                          <a:latin typeface="Cambria Math" panose="02040503050406030204" pitchFamily="18" charset="0"/>
                        </a:rPr>
                        <m:t>=</m:t>
                      </m:r>
                      <m:r>
                        <a:rPr lang="en-US" altLang="zh-TW" b="0" i="1" smtClean="0">
                          <a:latin typeface="Cambria Math" panose="02040503050406030204" pitchFamily="18" charset="0"/>
                        </a:rPr>
                        <m:t>𝑎𝑟𝑔</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max</m:t>
                              </m:r>
                            </m:e>
                            <m:lim>
                              <m:r>
                                <a:rPr lang="en-US" altLang="zh-TW" b="0" i="1" smtClean="0">
                                  <a:latin typeface="Cambria Math" panose="02040503050406030204" pitchFamily="18" charset="0"/>
                                </a:rPr>
                                <m:t>𝑘</m:t>
                              </m:r>
                            </m:lim>
                          </m:limLow>
                        </m:fName>
                        <m:e>
                          <m:r>
                            <a:rPr lang="en-US" altLang="zh-TW" b="0" i="1" smtClean="0">
                              <a:latin typeface="Cambria Math" panose="02040503050406030204" pitchFamily="18" charset="0"/>
                            </a:rPr>
                            <m:t>(</m:t>
                          </m:r>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𝑁</m:t>
                              </m:r>
                            </m:sup>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e>
                          </m:nary>
                          <m:r>
                            <a:rPr lang="en-US" altLang="zh-TW" b="0" i="1" smtClean="0">
                              <a:latin typeface="Cambria Math" panose="02040503050406030204" pitchFamily="18" charset="0"/>
                            </a:rPr>
                            <m:t>)</m:t>
                          </m:r>
                        </m:e>
                      </m:func>
                    </m:oMath>
                  </m:oMathPara>
                </a14:m>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i="0">
                    <a:latin typeface="Cambria Math" panose="02040503050406030204" pitchFamily="18" charset="0"/>
                  </a:rPr>
                  <a:t>(</a:t>
                </a:r>
                <a:r>
                  <a:rPr lang="en-US" altLang="zh-TW" b="0" i="0">
                    <a:latin typeface="Cambria Math" panose="02040503050406030204" pitchFamily="18" charset="0"/>
                  </a:rPr>
                  <a:t>𝑦_𝑖 </a:t>
                </a:r>
                <a:r>
                  <a:rPr lang="zh-TW" altLang="en-US" b="0" i="0">
                    <a:latin typeface="Cambria Math" panose="02040503050406030204" pitchFamily="18" charset="0"/>
                  </a:rPr>
                  <a:t>) ̂</a:t>
                </a:r>
                <a:r>
                  <a:rPr lang="en-US" altLang="zh-TW" b="0" i="0">
                    <a:latin typeface="Cambria Math" panose="02040503050406030204" pitchFamily="18" charset="0"/>
                  </a:rPr>
                  <a:t>=𝑎𝑟𝑔  max┬𝑘⁡〖(∑_(𝑖=1)^𝑁▒〖𝑤_𝑖 𝑃_𝑖 (𝑦=𝑘|𝑥)〗)〗</a:t>
                </a:r>
                <a:endParaRPr lang="zh-TW" altLang="en-US" dirty="0"/>
              </a:p>
            </p:txBody>
          </p:sp>
        </mc:Fallback>
      </mc:AlternateContent>
      <p:sp>
        <p:nvSpPr>
          <p:cNvPr id="4" name="投影片編號版面配置區 3"/>
          <p:cNvSpPr>
            <a:spLocks noGrp="1"/>
          </p:cNvSpPr>
          <p:nvPr>
            <p:ph type="sldNum" sz="quarter" idx="5"/>
          </p:nvPr>
        </p:nvSpPr>
        <p:spPr/>
        <p:txBody>
          <a:bodyPr/>
          <a:lstStyle/>
          <a:p>
            <a:fld id="{20EA0AEF-059C-4E37-8659-93AEA66B9878}" type="slidenum">
              <a:rPr lang="zh-TW" altLang="en-US" smtClean="0"/>
              <a:t>34</a:t>
            </a:fld>
            <a:endParaRPr lang="zh-TW" altLang="en-US"/>
          </a:p>
        </p:txBody>
      </p:sp>
    </p:spTree>
    <p:extLst>
      <p:ext uri="{BB962C8B-B14F-4D97-AF65-F5344CB8AC3E}">
        <p14:creationId xmlns:p14="http://schemas.microsoft.com/office/powerpoint/2010/main" val="1337390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就像這張方塊圖所展示的，我們的</a:t>
            </a:r>
            <a:r>
              <a:rPr lang="en-US" altLang="zh-TW" dirty="0"/>
              <a:t>soft voting</a:t>
            </a:r>
            <a:r>
              <a:rPr lang="zh-TW" altLang="en-US" dirty="0"/>
              <a:t>模型透過加權平均，輸出各類別預測的機率</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35</a:t>
            </a:fld>
            <a:endParaRPr lang="zh-TW" altLang="en-US"/>
          </a:p>
        </p:txBody>
      </p:sp>
    </p:spTree>
    <p:extLst>
      <p:ext uri="{BB962C8B-B14F-4D97-AF65-F5344CB8AC3E}">
        <p14:creationId xmlns:p14="http://schemas.microsoft.com/office/powerpoint/2010/main" val="145919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樹模型訓練好後，再來將這個樹模型加入我們提出的不確定性方法</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36</a:t>
            </a:fld>
            <a:endParaRPr lang="zh-TW" altLang="en-US"/>
          </a:p>
        </p:txBody>
      </p:sp>
    </p:spTree>
    <p:extLst>
      <p:ext uri="{BB962C8B-B14F-4D97-AF65-F5344CB8AC3E}">
        <p14:creationId xmlns:p14="http://schemas.microsoft.com/office/powerpoint/2010/main" val="3802224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首先我們介紹</a:t>
            </a:r>
            <a:r>
              <a:rPr lang="en-US" altLang="zh-TW" sz="1200" dirty="0" err="1">
                <a:solidFill>
                  <a:srgbClr val="044875"/>
                </a:solidFill>
                <a:effectLst/>
                <a:latin typeface="Microsoft YaHei" panose="020B0503020204020204" pitchFamily="34" charset="-122"/>
                <a:ea typeface="Microsoft YaHei" panose="020B0503020204020204" pitchFamily="34" charset="-122"/>
              </a:rPr>
              <a:t>Multipass</a:t>
            </a:r>
            <a:r>
              <a:rPr lang="en-US" altLang="zh-TW" sz="1200" dirty="0">
                <a:solidFill>
                  <a:srgbClr val="044875"/>
                </a:solidFill>
                <a:effectLst/>
                <a:latin typeface="Microsoft YaHei" panose="020B0503020204020204" pitchFamily="34" charset="-122"/>
                <a:ea typeface="Microsoft YaHei" panose="020B0503020204020204" pitchFamily="34" charset="-122"/>
              </a:rPr>
              <a:t> Indeterminacy Estimation </a:t>
            </a:r>
            <a:r>
              <a:rPr lang="zh-TW" altLang="en-US" sz="1200" dirty="0">
                <a:solidFill>
                  <a:srgbClr val="044875"/>
                </a:solidFill>
                <a:effectLst/>
                <a:latin typeface="Microsoft YaHei" panose="020B0503020204020204" pitchFamily="34" charset="-122"/>
                <a:ea typeface="Microsoft YaHei" panose="020B0503020204020204" pitchFamily="34" charset="-122"/>
              </a:rPr>
              <a:t>演算法</a:t>
            </a:r>
            <a:endParaRPr lang="zh-TW" altLang="en-US" sz="1200" dirty="0">
              <a:solidFill>
                <a:srgbClr val="044875"/>
              </a:solidFill>
              <a:latin typeface="Microsoft YaHei" panose="020B0503020204020204" pitchFamily="34" charset="-122"/>
              <a:ea typeface="Microsoft YaHei" panose="020B0503020204020204" pitchFamily="34" charset="-122"/>
            </a:endParaRP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37</a:t>
            </a:fld>
            <a:endParaRPr lang="zh-TW" altLang="en-US"/>
          </a:p>
        </p:txBody>
      </p:sp>
    </p:spTree>
    <p:extLst>
      <p:ext uri="{BB962C8B-B14F-4D97-AF65-F5344CB8AC3E}">
        <p14:creationId xmlns:p14="http://schemas.microsoft.com/office/powerpoint/2010/main" val="398236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這個演算法會先將輸入的樣本加入高斯雜訊，再輸入至訓練好的</a:t>
            </a:r>
            <a:r>
              <a:rPr lang="en-US" altLang="zh-TW" dirty="0"/>
              <a:t>soft voting model</a:t>
            </a:r>
            <a:r>
              <a:rPr lang="zh-TW" altLang="en-US" dirty="0"/>
              <a:t>中，完成預測後將各類別的預測機率存起來，再來重複相同的步驟執行加入不同雜訊，直到達到我們設定好的目標數</a:t>
            </a:r>
            <a:r>
              <a:rPr lang="en-US" altLang="zh-TW" dirty="0"/>
              <a:t>n</a:t>
            </a:r>
          </a:p>
          <a:p>
            <a:endParaRPr lang="en-US" altLang="zh-TW" dirty="0"/>
          </a:p>
          <a:p>
            <a:r>
              <a:rPr lang="zh-TW" altLang="en-US" dirty="0"/>
              <a:t>最後會計算所有相同類別預測機率的</a:t>
            </a:r>
            <a:r>
              <a:rPr lang="en-US" altLang="zh-TW" dirty="0"/>
              <a:t>mean</a:t>
            </a:r>
            <a:r>
              <a:rPr lang="zh-TW" altLang="en-US" dirty="0"/>
              <a:t>與</a:t>
            </a:r>
            <a:r>
              <a:rPr lang="en-US" altLang="zh-TW" dirty="0"/>
              <a:t>variance</a:t>
            </a:r>
            <a:r>
              <a:rPr lang="zh-TW" altLang="en-US" dirty="0"/>
              <a:t>來完成此演算法，這邊的類別是</a:t>
            </a:r>
            <a:r>
              <a:rPr lang="en-US" altLang="zh-TW" dirty="0"/>
              <a:t>True</a:t>
            </a:r>
            <a:r>
              <a:rPr lang="zh-TW" altLang="en-US" dirty="0"/>
              <a:t>以及</a:t>
            </a:r>
            <a:r>
              <a:rPr lang="en-US" altLang="zh-TW" dirty="0"/>
              <a:t>False</a:t>
            </a:r>
            <a:r>
              <a:rPr lang="zh-TW" altLang="en-US" dirty="0"/>
              <a:t>代表是否執行手術</a:t>
            </a:r>
            <a:endParaRPr lang="en-US" altLang="zh-TW" dirty="0"/>
          </a:p>
          <a:p>
            <a:endParaRPr lang="en-US" altLang="zh-TW" dirty="0"/>
          </a:p>
          <a:p>
            <a:r>
              <a:rPr lang="en-US" altLang="zh-TW" dirty="0"/>
              <a:t>0.6,0.4</a:t>
            </a:r>
          </a:p>
          <a:p>
            <a:r>
              <a:rPr lang="en-US" altLang="zh-TW" dirty="0"/>
              <a:t>0.63,0.37</a:t>
            </a:r>
          </a:p>
          <a:p>
            <a:r>
              <a:rPr lang="en-US" altLang="zh-TW" dirty="0"/>
              <a:t>0.5 0.5</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38</a:t>
            </a:fld>
            <a:endParaRPr lang="zh-TW" altLang="en-US"/>
          </a:p>
        </p:txBody>
      </p:sp>
    </p:spTree>
    <p:extLst>
      <p:ext uri="{BB962C8B-B14F-4D97-AF65-F5344CB8AC3E}">
        <p14:creationId xmlns:p14="http://schemas.microsoft.com/office/powerpoint/2010/main" val="1399899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完整的演算法可以參考這，輸入是一個樣本、高斯雜訊的</a:t>
            </a:r>
            <a:r>
              <a:rPr lang="en-US" altLang="zh-TW" dirty="0"/>
              <a:t>mean</a:t>
            </a:r>
            <a:r>
              <a:rPr lang="zh-TW" altLang="en-US" dirty="0"/>
              <a:t>與</a:t>
            </a:r>
            <a:r>
              <a:rPr lang="en-US" altLang="zh-TW" dirty="0"/>
              <a:t>variance</a:t>
            </a:r>
            <a:r>
              <a:rPr lang="zh-TW" altLang="en-US" dirty="0"/>
              <a:t>，以及</a:t>
            </a:r>
            <a:r>
              <a:rPr lang="en-US" altLang="zh-TW" dirty="0"/>
              <a:t>voting model</a:t>
            </a:r>
            <a:r>
              <a:rPr lang="zh-TW" altLang="en-US" dirty="0"/>
              <a:t>的各自權重，執行加入雜訊的次數</a:t>
            </a:r>
            <a:endParaRPr lang="en-US" altLang="zh-TW" dirty="0"/>
          </a:p>
          <a:p>
            <a:endParaRPr lang="en-US" altLang="zh-TW" dirty="0"/>
          </a:p>
          <a:p>
            <a:r>
              <a:rPr lang="zh-TW" altLang="en-US" dirty="0"/>
              <a:t>輸出是所有相同類別預測機率的</a:t>
            </a:r>
            <a:r>
              <a:rPr lang="en-US" altLang="zh-TW" dirty="0"/>
              <a:t>mean</a:t>
            </a:r>
            <a:r>
              <a:rPr lang="zh-TW" altLang="en-US" dirty="0"/>
              <a:t>與</a:t>
            </a:r>
            <a:r>
              <a:rPr lang="en-US" altLang="zh-TW" dirty="0"/>
              <a:t>variance</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39</a:t>
            </a:fld>
            <a:endParaRPr lang="zh-TW" altLang="en-US"/>
          </a:p>
        </p:txBody>
      </p:sp>
    </p:spTree>
    <p:extLst>
      <p:ext uri="{BB962C8B-B14F-4D97-AF65-F5344CB8AC3E}">
        <p14:creationId xmlns:p14="http://schemas.microsoft.com/office/powerpoint/2010/main" val="231766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台灣以洗腎人口占比全球第一而聞名，並且因為血管通路失能導致透析相關併發症產生。為了改善血管通路失能的狀況，病患會定期追蹤血管通路流量來改善血管通路通暢和減少併發症。</a:t>
            </a:r>
            <a:endParaRPr lang="en-US" altLang="zh-TW" dirty="0"/>
          </a:p>
          <a:p>
            <a:endParaRPr lang="en-US" altLang="zh-TW" dirty="0"/>
          </a:p>
          <a:p>
            <a:r>
              <a:rPr lang="zh-TW" altLang="en-US" dirty="0"/>
              <a:t>在傳統判斷方法是使用固定的血液流速閾值以及流速是否下降來評估病患是否要執行手術</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3</a:t>
            </a:fld>
            <a:endParaRPr lang="zh-TW" altLang="en-US"/>
          </a:p>
        </p:txBody>
      </p:sp>
    </p:spTree>
    <p:extLst>
      <p:ext uri="{BB962C8B-B14F-4D97-AF65-F5344CB8AC3E}">
        <p14:creationId xmlns:p14="http://schemas.microsoft.com/office/powerpoint/2010/main" val="30846217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再來我們要使用剛剛輸出的</a:t>
            </a:r>
            <a:r>
              <a:rPr lang="en-US" altLang="zh-TW" dirty="0"/>
              <a:t>mean</a:t>
            </a:r>
            <a:r>
              <a:rPr lang="zh-TW" altLang="en-US" dirty="0"/>
              <a:t>與</a:t>
            </a:r>
            <a:r>
              <a:rPr lang="en-US" altLang="zh-TW" dirty="0"/>
              <a:t>variance</a:t>
            </a:r>
            <a:r>
              <a:rPr lang="zh-TW" altLang="en-US" dirty="0"/>
              <a:t>在</a:t>
            </a:r>
            <a:r>
              <a:rPr lang="en-US" altLang="zh-TW" sz="1200" dirty="0">
                <a:solidFill>
                  <a:srgbClr val="044875"/>
                </a:solidFill>
                <a:effectLst/>
                <a:latin typeface="Microsoft YaHei" panose="020B0503020204020204" pitchFamily="34" charset="-122"/>
                <a:ea typeface="Microsoft YaHei" panose="020B0503020204020204" pitchFamily="34" charset="-122"/>
              </a:rPr>
              <a:t>Indeterminate-Aware Data </a:t>
            </a:r>
            <a:r>
              <a:rPr lang="en-US" altLang="zh-TW" sz="1200" dirty="0">
                <a:solidFill>
                  <a:srgbClr val="044875"/>
                </a:solidFill>
                <a:latin typeface="Microsoft YaHei" panose="020B0503020204020204" pitchFamily="34" charset="-122"/>
                <a:ea typeface="Microsoft YaHei" panose="020B0503020204020204" pitchFamily="34" charset="-122"/>
              </a:rPr>
              <a:t>C</a:t>
            </a:r>
            <a:r>
              <a:rPr lang="en-US" altLang="zh-TW" sz="1200" dirty="0">
                <a:solidFill>
                  <a:srgbClr val="044875"/>
                </a:solidFill>
                <a:effectLst/>
                <a:latin typeface="Microsoft YaHei" panose="020B0503020204020204" pitchFamily="34" charset="-122"/>
                <a:ea typeface="Microsoft YaHei" panose="020B0503020204020204" pitchFamily="34" charset="-122"/>
              </a:rPr>
              <a:t>lassification </a:t>
            </a:r>
            <a:r>
              <a:rPr lang="zh-TW" altLang="en-US" sz="1200" dirty="0">
                <a:solidFill>
                  <a:srgbClr val="044875"/>
                </a:solidFill>
                <a:effectLst/>
                <a:latin typeface="Microsoft YaHei" panose="020B0503020204020204" pitchFamily="34" charset="-122"/>
                <a:ea typeface="Microsoft YaHei" panose="020B0503020204020204" pitchFamily="34" charset="-122"/>
              </a:rPr>
              <a:t>演算法中</a:t>
            </a:r>
            <a:endParaRPr lang="zh-TW" altLang="en-US" sz="1200" dirty="0">
              <a:solidFill>
                <a:srgbClr val="044875"/>
              </a:solidFill>
              <a:latin typeface="Microsoft YaHei" panose="020B0503020204020204" pitchFamily="34" charset="-122"/>
              <a:ea typeface="Microsoft YaHei" panose="020B0503020204020204" pitchFamily="34" charset="-122"/>
            </a:endParaRP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40</a:t>
            </a:fld>
            <a:endParaRPr lang="zh-TW" altLang="en-US"/>
          </a:p>
        </p:txBody>
      </p:sp>
    </p:spTree>
    <p:extLst>
      <p:ext uri="{BB962C8B-B14F-4D97-AF65-F5344CB8AC3E}">
        <p14:creationId xmlns:p14="http://schemas.microsoft.com/office/powerpoint/2010/main" val="736810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這個步驟會先用剛剛的</a:t>
            </a:r>
            <a:r>
              <a:rPr lang="en-US" altLang="zh-TW" dirty="0"/>
              <a:t>mean</a:t>
            </a:r>
            <a:r>
              <a:rPr lang="zh-TW" altLang="en-US" dirty="0"/>
              <a:t>來計算</a:t>
            </a:r>
            <a:r>
              <a:rPr lang="en-US" altLang="zh-TW" dirty="0"/>
              <a:t>hypothesis</a:t>
            </a:r>
            <a:r>
              <a:rPr lang="zh-TW" altLang="en-US" dirty="0"/>
              <a:t>，再來判斷時使用設定的不確定性閾值、以及下方兩個條件來控制輸出為</a:t>
            </a:r>
            <a:r>
              <a:rPr lang="en-US" altLang="zh-TW" dirty="0"/>
              <a:t>True</a:t>
            </a:r>
            <a:r>
              <a:rPr lang="zh-TW" altLang="en-US" dirty="0"/>
              <a:t>還是</a:t>
            </a:r>
            <a:r>
              <a:rPr lang="en-US" altLang="zh-TW" dirty="0"/>
              <a:t>False</a:t>
            </a:r>
            <a:r>
              <a:rPr lang="zh-TW" altLang="en-US" dirty="0"/>
              <a:t>又或是</a:t>
            </a:r>
            <a:r>
              <a:rPr lang="en-US" altLang="zh-TW" dirty="0"/>
              <a:t>Indeterminate</a:t>
            </a:r>
          </a:p>
          <a:p>
            <a:endParaRPr lang="en-US" altLang="zh-TW" dirty="0"/>
          </a:p>
          <a:p>
            <a:r>
              <a:rPr lang="zh-TW" altLang="en-US" dirty="0"/>
              <a:t>下方兩個條件分別是用前一個演算法得到的</a:t>
            </a:r>
            <a:r>
              <a:rPr lang="en-US" altLang="zh-TW" dirty="0"/>
              <a:t>mean</a:t>
            </a:r>
            <a:r>
              <a:rPr lang="zh-TW" altLang="en-US" dirty="0"/>
              <a:t>與</a:t>
            </a:r>
            <a:r>
              <a:rPr lang="en-US" altLang="zh-TW" dirty="0"/>
              <a:t>variance</a:t>
            </a:r>
            <a:r>
              <a:rPr lang="zh-TW" altLang="en-US" dirty="0"/>
              <a:t>來判斷為</a:t>
            </a:r>
            <a:r>
              <a:rPr lang="en-US" altLang="zh-TW" dirty="0"/>
              <a:t>True</a:t>
            </a:r>
            <a:r>
              <a:rPr lang="zh-TW" altLang="en-US" dirty="0"/>
              <a:t>或為</a:t>
            </a:r>
            <a:r>
              <a:rPr lang="en-US" altLang="zh-TW" dirty="0"/>
              <a:t>False</a:t>
            </a:r>
            <a:r>
              <a:rPr lang="zh-TW" altLang="en-US" dirty="0"/>
              <a:t>的情況</a:t>
            </a:r>
            <a:endParaRPr lang="en-US" altLang="zh-TW" dirty="0"/>
          </a:p>
          <a:p>
            <a:endParaRPr lang="en-US" altLang="zh-TW" dirty="0"/>
          </a:p>
          <a:p>
            <a:r>
              <a:rPr lang="en-US" altLang="zh-TW" dirty="0"/>
              <a:t>Classification Result:</a:t>
            </a:r>
            <a:br>
              <a:rPr lang="en-US" altLang="zh-TW" dirty="0"/>
            </a:br>
            <a:r>
              <a:rPr lang="en-US" altLang="zh-TW" dirty="0"/>
              <a:t>True/False/Indeterminate</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41</a:t>
            </a:fld>
            <a:endParaRPr lang="zh-TW" altLang="en-US"/>
          </a:p>
        </p:txBody>
      </p:sp>
    </p:spTree>
    <p:extLst>
      <p:ext uri="{BB962C8B-B14F-4D97-AF65-F5344CB8AC3E}">
        <p14:creationId xmlns:p14="http://schemas.microsoft.com/office/powerpoint/2010/main" val="847592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完整的演算法可以參考這，輸入是前一步的</a:t>
            </a:r>
            <a:r>
              <a:rPr lang="en-US" altLang="zh-TW" dirty="0"/>
              <a:t>mean</a:t>
            </a:r>
            <a:r>
              <a:rPr lang="zh-TW" altLang="en-US" dirty="0"/>
              <a:t>與</a:t>
            </a:r>
            <a:r>
              <a:rPr lang="en-US" altLang="zh-TW" dirty="0"/>
              <a:t>variance</a:t>
            </a:r>
            <a:r>
              <a:rPr lang="zh-TW" altLang="en-US" dirty="0"/>
              <a:t>，以及不確定性的閾值，輸出為</a:t>
            </a:r>
            <a:r>
              <a:rPr lang="en-US" altLang="zh-TW" dirty="0"/>
              <a:t>True</a:t>
            </a:r>
            <a:r>
              <a:rPr lang="zh-TW" altLang="en-US" dirty="0"/>
              <a:t>、</a:t>
            </a:r>
            <a:r>
              <a:rPr lang="en-US" altLang="zh-TW" dirty="0"/>
              <a:t>False</a:t>
            </a:r>
            <a:r>
              <a:rPr lang="zh-TW" altLang="en-US" dirty="0"/>
              <a:t>、</a:t>
            </a:r>
            <a:r>
              <a:rPr lang="en-US" altLang="zh-TW" dirty="0"/>
              <a:t>Indeterminate</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42</a:t>
            </a:fld>
            <a:endParaRPr lang="zh-TW" altLang="en-US"/>
          </a:p>
        </p:txBody>
      </p:sp>
    </p:spTree>
    <p:extLst>
      <p:ext uri="{BB962C8B-B14F-4D97-AF65-F5344CB8AC3E}">
        <p14:creationId xmlns:p14="http://schemas.microsoft.com/office/powerpoint/2010/main" val="3218400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最後是我們的實驗結果</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43</a:t>
            </a:fld>
            <a:endParaRPr lang="zh-TW" altLang="en-US"/>
          </a:p>
        </p:txBody>
      </p:sp>
    </p:spTree>
    <p:extLst>
      <p:ext uri="{BB962C8B-B14F-4D97-AF65-F5344CB8AC3E}">
        <p14:creationId xmlns:p14="http://schemas.microsoft.com/office/powerpoint/2010/main" val="26442659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首先我們先來看指標的部分</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44</a:t>
            </a:fld>
            <a:endParaRPr lang="zh-TW" altLang="en-US"/>
          </a:p>
        </p:txBody>
      </p:sp>
    </p:spTree>
    <p:extLst>
      <p:ext uri="{BB962C8B-B14F-4D97-AF65-F5344CB8AC3E}">
        <p14:creationId xmlns:p14="http://schemas.microsoft.com/office/powerpoint/2010/main" val="313920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我們實驗室提出了</a:t>
            </a:r>
            <a:r>
              <a:rPr lang="en-US" altLang="zh-TW" sz="1200" dirty="0">
                <a:solidFill>
                  <a:srgbClr val="044875"/>
                </a:solidFill>
                <a:effectLst/>
                <a:latin typeface="Microsoft YaHei" panose="020B0503020204020204" pitchFamily="34" charset="-122"/>
                <a:ea typeface="Microsoft YaHei" panose="020B0503020204020204" pitchFamily="34" charset="-122"/>
              </a:rPr>
              <a:t>Extended Confusion Matrix</a:t>
            </a:r>
            <a:r>
              <a:rPr lang="zh-TW" altLang="en-US" sz="1200" dirty="0">
                <a:solidFill>
                  <a:srgbClr val="044875"/>
                </a:solidFill>
                <a:effectLst/>
                <a:latin typeface="Microsoft YaHei" panose="020B0503020204020204" pitchFamily="34" charset="-122"/>
                <a:ea typeface="Microsoft YaHei" panose="020B0503020204020204" pitchFamily="34" charset="-122"/>
              </a:rPr>
              <a:t>，用在不確定性樣本的分類上</a:t>
            </a:r>
            <a:endParaRPr lang="zh-TW" altLang="en-US" sz="1200" dirty="0">
              <a:solidFill>
                <a:srgbClr val="044875"/>
              </a:solidFill>
              <a:latin typeface="Microsoft YaHei" panose="020B0503020204020204" pitchFamily="34" charset="-122"/>
              <a:ea typeface="Microsoft YaHei" panose="020B0503020204020204" pitchFamily="34" charset="-122"/>
            </a:endParaRP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45</a:t>
            </a:fld>
            <a:endParaRPr lang="zh-TW" altLang="en-US"/>
          </a:p>
        </p:txBody>
      </p:sp>
    </p:spTree>
    <p:extLst>
      <p:ext uri="{BB962C8B-B14F-4D97-AF65-F5344CB8AC3E}">
        <p14:creationId xmlns:p14="http://schemas.microsoft.com/office/powerpoint/2010/main" val="445516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並且提出以下指標來評估不確定性</a:t>
            </a:r>
            <a:r>
              <a:rPr lang="en-US" altLang="zh-TW" dirty="0"/>
              <a:t>(</a:t>
            </a:r>
            <a:r>
              <a:rPr lang="zh-TW" altLang="en-US" dirty="0"/>
              <a:t>指標說明</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46</a:t>
            </a:fld>
            <a:endParaRPr lang="zh-TW" altLang="en-US"/>
          </a:p>
        </p:txBody>
      </p:sp>
    </p:spTree>
    <p:extLst>
      <p:ext uri="{BB962C8B-B14F-4D97-AF65-F5344CB8AC3E}">
        <p14:creationId xmlns:p14="http://schemas.microsoft.com/office/powerpoint/2010/main" val="1355906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4FB7D-42BA-8B97-7FEF-7A2F90DEACE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12D21EA5-291D-E933-2BE9-3770AB92D2D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D66E1FC-AA0E-1434-DEE2-EBC5E1540AE3}"/>
              </a:ext>
            </a:extLst>
          </p:cNvPr>
          <p:cNvSpPr>
            <a:spLocks noGrp="1"/>
          </p:cNvSpPr>
          <p:nvPr>
            <p:ph type="body" idx="1"/>
          </p:nvPr>
        </p:nvSpPr>
        <p:spPr/>
        <p:txBody>
          <a:bodyPr/>
          <a:lstStyle/>
          <a:p>
            <a:r>
              <a:rPr lang="en-US" altLang="zh-TW" dirty="0"/>
              <a:t>X</a:t>
            </a:r>
            <a:r>
              <a:rPr lang="zh-TW" altLang="en-US" dirty="0"/>
              <a:t>軸是剛剛演算法提到用來控制不確定性的閾值</a:t>
            </a:r>
            <a:r>
              <a:rPr lang="en-US" altLang="zh-TW" dirty="0"/>
              <a:t>Y</a:t>
            </a:r>
            <a:r>
              <a:rPr lang="zh-TW" altLang="en-US" dirty="0"/>
              <a:t>軸是不確定性，這次的研究主要控制不確定性盡量在</a:t>
            </a:r>
            <a:r>
              <a:rPr lang="en-US" altLang="zh-TW" dirty="0"/>
              <a:t>0.1</a:t>
            </a:r>
            <a:r>
              <a:rPr lang="zh-TW" altLang="en-US" dirty="0"/>
              <a:t>以下，所以選擇</a:t>
            </a:r>
            <a:r>
              <a:rPr lang="en-US" altLang="zh-TW" dirty="0"/>
              <a:t>0.95</a:t>
            </a:r>
            <a:r>
              <a:rPr lang="zh-TW" altLang="en-US" dirty="0"/>
              <a:t>當作</a:t>
            </a:r>
            <a:r>
              <a:rPr lang="en-US" altLang="zh-TW" dirty="0"/>
              <a:t>threshold</a:t>
            </a:r>
            <a:endParaRPr lang="sv-SE" altLang="zh-TW" dirty="0"/>
          </a:p>
          <a:p>
            <a:endParaRPr lang="sv-SE" altLang="zh-TW" dirty="0"/>
          </a:p>
          <a:p>
            <a:r>
              <a:rPr lang="sv-SE" altLang="zh-TW" dirty="0"/>
              <a:t>AVF</a:t>
            </a:r>
          </a:p>
          <a:p>
            <a:r>
              <a:rPr lang="sv-SE" altLang="zh-TW" dirty="0"/>
              <a:t>75 : 0.488474</a:t>
            </a:r>
          </a:p>
          <a:p>
            <a:r>
              <a:rPr lang="sv-SE" altLang="zh-TW" dirty="0"/>
              <a:t>80 : 0.288929</a:t>
            </a:r>
          </a:p>
          <a:p>
            <a:r>
              <a:rPr lang="sv-SE" altLang="zh-TW" dirty="0"/>
              <a:t>85 : 0.184126</a:t>
            </a:r>
          </a:p>
          <a:p>
            <a:r>
              <a:rPr lang="sv-SE" altLang="zh-TW" dirty="0"/>
              <a:t>90 : 0.123218</a:t>
            </a:r>
          </a:p>
          <a:p>
            <a:r>
              <a:rPr lang="sv-SE" altLang="zh-TW" dirty="0"/>
              <a:t>95 : 0.072928</a:t>
            </a:r>
          </a:p>
          <a:p>
            <a:r>
              <a:rPr lang="sv-SE" altLang="zh-TW" dirty="0"/>
              <a:t>100 : 0.033056</a:t>
            </a:r>
          </a:p>
          <a:p>
            <a:endParaRPr lang="sv-SE" altLang="zh-TW" dirty="0"/>
          </a:p>
          <a:p>
            <a:r>
              <a:rPr lang="sv-SE" altLang="zh-TW" dirty="0"/>
              <a:t>AVG</a:t>
            </a:r>
          </a:p>
          <a:p>
            <a:r>
              <a:rPr lang="sv-SE" altLang="zh-TW" dirty="0"/>
              <a:t>75 : 0.706737</a:t>
            </a:r>
          </a:p>
          <a:p>
            <a:r>
              <a:rPr lang="sv-SE" altLang="zh-TW" dirty="0"/>
              <a:t>80 : 0.586071</a:t>
            </a:r>
          </a:p>
          <a:p>
            <a:r>
              <a:rPr lang="sv-SE" altLang="zh-TW" dirty="0"/>
              <a:t>85 : 0.378972</a:t>
            </a:r>
          </a:p>
          <a:p>
            <a:r>
              <a:rPr lang="sv-SE" altLang="zh-TW" dirty="0"/>
              <a:t>90 : 0.177441</a:t>
            </a:r>
          </a:p>
          <a:p>
            <a:r>
              <a:rPr lang="sv-SE" altLang="zh-TW" dirty="0"/>
              <a:t>95 : 0.090207</a:t>
            </a:r>
          </a:p>
          <a:p>
            <a:r>
              <a:rPr lang="sv-SE" altLang="zh-TW" dirty="0"/>
              <a:t>100 : 0.051760</a:t>
            </a:r>
            <a:endParaRPr lang="zh-TW" altLang="en-US" dirty="0"/>
          </a:p>
        </p:txBody>
      </p:sp>
      <p:sp>
        <p:nvSpPr>
          <p:cNvPr id="4" name="投影片編號版面配置區 3">
            <a:extLst>
              <a:ext uri="{FF2B5EF4-FFF2-40B4-BE49-F238E27FC236}">
                <a16:creationId xmlns:a16="http://schemas.microsoft.com/office/drawing/2014/main" id="{613A207E-44D8-97E2-FA97-4D925A774F10}"/>
              </a:ext>
            </a:extLst>
          </p:cNvPr>
          <p:cNvSpPr>
            <a:spLocks noGrp="1"/>
          </p:cNvSpPr>
          <p:nvPr>
            <p:ph type="sldNum" sz="quarter" idx="5"/>
          </p:nvPr>
        </p:nvSpPr>
        <p:spPr/>
        <p:txBody>
          <a:bodyPr/>
          <a:lstStyle/>
          <a:p>
            <a:fld id="{20EA0AEF-059C-4E37-8659-93AEA66B9878}" type="slidenum">
              <a:rPr lang="zh-TW" altLang="en-US" smtClean="0"/>
              <a:t>47</a:t>
            </a:fld>
            <a:endParaRPr lang="zh-TW" altLang="en-US"/>
          </a:p>
        </p:txBody>
      </p:sp>
    </p:spTree>
    <p:extLst>
      <p:ext uri="{BB962C8B-B14F-4D97-AF65-F5344CB8AC3E}">
        <p14:creationId xmlns:p14="http://schemas.microsoft.com/office/powerpoint/2010/main" val="396160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再來我們開始介紹在</a:t>
            </a:r>
            <a:r>
              <a:rPr lang="en-US" altLang="zh-TW" dirty="0"/>
              <a:t>AVF</a:t>
            </a:r>
            <a:r>
              <a:rPr lang="zh-TW" altLang="en-US" dirty="0"/>
              <a:t>資料集的狀況</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48</a:t>
            </a:fld>
            <a:endParaRPr lang="zh-TW" altLang="en-US"/>
          </a:p>
        </p:txBody>
      </p:sp>
    </p:spTree>
    <p:extLst>
      <p:ext uri="{BB962C8B-B14F-4D97-AF65-F5344CB8AC3E}">
        <p14:creationId xmlns:p14="http://schemas.microsoft.com/office/powerpoint/2010/main" val="28844012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我們的參數設定如右表所示</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49</a:t>
            </a:fld>
            <a:endParaRPr lang="zh-TW" altLang="en-US"/>
          </a:p>
        </p:txBody>
      </p:sp>
    </p:spTree>
    <p:extLst>
      <p:ext uri="{BB962C8B-B14F-4D97-AF65-F5344CB8AC3E}">
        <p14:creationId xmlns:p14="http://schemas.microsoft.com/office/powerpoint/2010/main" val="120938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而此研究主要是透過數模型來將醫院的真實資料進行分析，並且藉由我們實驗室提出的判斷方法</a:t>
            </a:r>
            <a:r>
              <a:rPr lang="en-US" altLang="zh-TW" sz="1200" dirty="0">
                <a:solidFill>
                  <a:srgbClr val="FF0000"/>
                </a:solidFill>
                <a:latin typeface="Microsoft YaHei" panose="020B0503020204020204" pitchFamily="34" charset="-122"/>
                <a:ea typeface="Microsoft YaHei" panose="020B0503020204020204" pitchFamily="34" charset="-122"/>
              </a:rPr>
              <a:t>extended confusion matrix </a:t>
            </a:r>
            <a:r>
              <a:rPr lang="zh-TW" altLang="en-US" sz="1200" dirty="0">
                <a:solidFill>
                  <a:srgbClr val="FF0000"/>
                </a:solidFill>
                <a:latin typeface="Microsoft YaHei" panose="020B0503020204020204" pitchFamily="34" charset="-122"/>
                <a:ea typeface="Microsoft YaHei" panose="020B0503020204020204" pitchFamily="34" charset="-122"/>
              </a:rPr>
              <a:t>以及其他判斷指標來評估結果</a:t>
            </a:r>
            <a:endParaRPr lang="en-US" altLang="zh-TW" sz="1200" dirty="0">
              <a:solidFill>
                <a:srgbClr val="FF0000"/>
              </a:solidFill>
              <a:latin typeface="Microsoft YaHei" panose="020B0503020204020204" pitchFamily="34" charset="-122"/>
              <a:ea typeface="Microsoft YaHei" panose="020B0503020204020204" pitchFamily="34" charset="-122"/>
            </a:endParaRPr>
          </a:p>
          <a:p>
            <a:endParaRPr lang="en-US" altLang="zh-TW" sz="1200" dirty="0">
              <a:solidFill>
                <a:srgbClr val="FF0000"/>
              </a:solidFill>
              <a:latin typeface="Microsoft YaHei" panose="020B0503020204020204" pitchFamily="34" charset="-122"/>
              <a:ea typeface="Microsoft YaHei" panose="020B0503020204020204" pitchFamily="34" charset="-122"/>
            </a:endParaRPr>
          </a:p>
          <a:p>
            <a:r>
              <a:rPr lang="zh-TW" altLang="en-US" sz="1200" dirty="0">
                <a:solidFill>
                  <a:srgbClr val="FF0000"/>
                </a:solidFill>
                <a:latin typeface="Microsoft YaHei" panose="020B0503020204020204" pitchFamily="34" charset="-122"/>
                <a:ea typeface="Microsoft YaHei" panose="020B0503020204020204" pitchFamily="34" charset="-122"/>
              </a:rPr>
              <a:t>最後透過我們的不確定性判斷方式成功改進傳統的診斷方法</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4</a:t>
            </a:fld>
            <a:endParaRPr lang="zh-TW" altLang="en-US"/>
          </a:p>
        </p:txBody>
      </p:sp>
    </p:spTree>
    <p:extLst>
      <p:ext uri="{BB962C8B-B14F-4D97-AF65-F5344CB8AC3E}">
        <p14:creationId xmlns:p14="http://schemas.microsoft.com/office/powerpoint/2010/main" val="3612831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第一列是</a:t>
            </a:r>
            <a:r>
              <a:rPr lang="en-US" altLang="zh-TW" dirty="0"/>
              <a:t>KDOQI</a:t>
            </a:r>
            <a:r>
              <a:rPr lang="zh-TW" altLang="en-US" dirty="0"/>
              <a:t> </a:t>
            </a:r>
            <a:r>
              <a:rPr lang="en-US" altLang="zh-TW" dirty="0"/>
              <a:t>guidelines</a:t>
            </a:r>
            <a:r>
              <a:rPr lang="zh-TW" altLang="en-US" dirty="0"/>
              <a:t>的判斷結果，再來依序是我們的模型，但是關閉不確定性，然後第三列是開啟不確定性的結果</a:t>
            </a:r>
            <a:br>
              <a:rPr lang="en-US" altLang="zh-TW" dirty="0"/>
            </a:br>
            <a:br>
              <a:rPr lang="en-US" altLang="zh-TW" dirty="0"/>
            </a:br>
            <a:r>
              <a:rPr lang="zh-TW" altLang="en-US" dirty="0"/>
              <a:t>在自體瘻管資料集中我們的準確度、與預測手術率有明顯提升並且</a:t>
            </a:r>
            <a:r>
              <a:rPr lang="en-US" altLang="zh-TW" dirty="0"/>
              <a:t>error</a:t>
            </a:r>
            <a:r>
              <a:rPr lang="zh-TW" altLang="en-US" dirty="0"/>
              <a:t>、</a:t>
            </a:r>
            <a:r>
              <a:rPr lang="en-US" altLang="zh-TW" dirty="0"/>
              <a:t>leakage</a:t>
            </a:r>
            <a:r>
              <a:rPr lang="zh-TW" altLang="en-US" dirty="0"/>
              <a:t>、</a:t>
            </a:r>
            <a:r>
              <a:rPr lang="en-US" altLang="zh-TW" dirty="0"/>
              <a:t>overkill</a:t>
            </a:r>
            <a:r>
              <a:rPr lang="zh-TW" altLang="en-US" dirty="0"/>
              <a:t>都有明顯降低</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50</a:t>
            </a:fld>
            <a:endParaRPr lang="zh-TW" altLang="en-US"/>
          </a:p>
        </p:txBody>
      </p:sp>
    </p:spTree>
    <p:extLst>
      <p:ext uri="{BB962C8B-B14F-4D97-AF65-F5344CB8AC3E}">
        <p14:creationId xmlns:p14="http://schemas.microsoft.com/office/powerpoint/2010/main" val="2185299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再來是</a:t>
            </a:r>
            <a:r>
              <a:rPr lang="en-US" altLang="zh-TW" sz="1200" dirty="0">
                <a:solidFill>
                  <a:srgbClr val="044875"/>
                </a:solidFill>
                <a:latin typeface="Microsoft YaHei" panose="020B0503020204020204" pitchFamily="34" charset="-122"/>
                <a:ea typeface="Microsoft YaHei" panose="020B0503020204020204" pitchFamily="34" charset="-122"/>
              </a:rPr>
              <a:t>Extended Confusion Matrix</a:t>
            </a:r>
            <a:r>
              <a:rPr lang="zh-TW" altLang="en-US" sz="1200" dirty="0">
                <a:solidFill>
                  <a:srgbClr val="044875"/>
                </a:solidFill>
                <a:latin typeface="Microsoft YaHei" panose="020B0503020204020204" pitchFamily="34" charset="-122"/>
                <a:ea typeface="Microsoft YaHei" panose="020B0503020204020204" pitchFamily="34" charset="-122"/>
              </a:rPr>
              <a:t>結果，從右邊的圖可以看到，我們成功將較難判斷的資料排除來改善我們的結果</a:t>
            </a:r>
            <a:endParaRPr lang="en-US" altLang="zh-TW" sz="1200" dirty="0">
              <a:solidFill>
                <a:srgbClr val="044875"/>
              </a:solidFill>
              <a:latin typeface="Microsoft YaHei" panose="020B0503020204020204" pitchFamily="34" charset="-122"/>
              <a:ea typeface="Microsoft YaHei" panose="020B0503020204020204" pitchFamily="34" charset="-122"/>
            </a:endParaRPr>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51</a:t>
            </a:fld>
            <a:endParaRPr lang="zh-TW" altLang="en-US"/>
          </a:p>
        </p:txBody>
      </p:sp>
    </p:spTree>
    <p:extLst>
      <p:ext uri="{BB962C8B-B14F-4D97-AF65-F5344CB8AC3E}">
        <p14:creationId xmlns:p14="http://schemas.microsoft.com/office/powerpoint/2010/main" val="2133970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B7D3F-E2F4-D9A4-F73B-591BA4CB309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1F0FB130-BA7A-770C-5E15-7ED41CCC177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2B09529-1422-1CCC-B863-990B3EB7B049}"/>
              </a:ext>
            </a:extLst>
          </p:cNvPr>
          <p:cNvSpPr>
            <a:spLocks noGrp="1"/>
          </p:cNvSpPr>
          <p:nvPr>
            <p:ph type="body" idx="1"/>
          </p:nvPr>
        </p:nvSpPr>
        <p:spPr/>
        <p:txBody>
          <a:bodyPr/>
          <a:lstStyle/>
          <a:p>
            <a:r>
              <a:rPr lang="zh-TW" altLang="en-US" dirty="0"/>
              <a:t>接著是</a:t>
            </a:r>
            <a:r>
              <a:rPr lang="en-US" altLang="zh-TW" dirty="0"/>
              <a:t>ROC</a:t>
            </a:r>
            <a:r>
              <a:rPr lang="zh-TW" altLang="en-US" dirty="0"/>
              <a:t> </a:t>
            </a:r>
            <a:r>
              <a:rPr lang="en-US" altLang="zh-TW" dirty="0"/>
              <a:t>curve</a:t>
            </a:r>
            <a:r>
              <a:rPr lang="zh-TW" altLang="en-US" dirty="0"/>
              <a:t>，使用不確定性的方式也可以改善模型的可信度</a:t>
            </a:r>
          </a:p>
        </p:txBody>
      </p:sp>
      <p:sp>
        <p:nvSpPr>
          <p:cNvPr id="4" name="投影片編號版面配置區 3">
            <a:extLst>
              <a:ext uri="{FF2B5EF4-FFF2-40B4-BE49-F238E27FC236}">
                <a16:creationId xmlns:a16="http://schemas.microsoft.com/office/drawing/2014/main" id="{13EBAA86-EFDD-80FC-1D47-87983DFE5631}"/>
              </a:ext>
            </a:extLst>
          </p:cNvPr>
          <p:cNvSpPr>
            <a:spLocks noGrp="1"/>
          </p:cNvSpPr>
          <p:nvPr>
            <p:ph type="sldNum" sz="quarter" idx="5"/>
          </p:nvPr>
        </p:nvSpPr>
        <p:spPr/>
        <p:txBody>
          <a:bodyPr/>
          <a:lstStyle/>
          <a:p>
            <a:fld id="{20EA0AEF-059C-4E37-8659-93AEA66B9878}" type="slidenum">
              <a:rPr lang="zh-TW" altLang="en-US" smtClean="0"/>
              <a:t>52</a:t>
            </a:fld>
            <a:endParaRPr lang="zh-TW" altLang="en-US"/>
          </a:p>
        </p:txBody>
      </p:sp>
    </p:spTree>
    <p:extLst>
      <p:ext uri="{BB962C8B-B14F-4D97-AF65-F5344CB8AC3E}">
        <p14:creationId xmlns:p14="http://schemas.microsoft.com/office/powerpoint/2010/main" val="5068401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接著是在</a:t>
            </a:r>
            <a:r>
              <a:rPr lang="en-US" altLang="zh-TW" dirty="0"/>
              <a:t>AVG</a:t>
            </a:r>
            <a:r>
              <a:rPr lang="zh-TW" altLang="en-US" dirty="0"/>
              <a:t>資料集的狀況</a:t>
            </a:r>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53</a:t>
            </a:fld>
            <a:endParaRPr lang="zh-TW" altLang="en-US"/>
          </a:p>
        </p:txBody>
      </p:sp>
    </p:spTree>
    <p:extLst>
      <p:ext uri="{BB962C8B-B14F-4D97-AF65-F5344CB8AC3E}">
        <p14:creationId xmlns:p14="http://schemas.microsoft.com/office/powerpoint/2010/main" val="23541424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我們的參數設定如右表所示</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54</a:t>
            </a:fld>
            <a:endParaRPr lang="zh-TW" altLang="en-US"/>
          </a:p>
        </p:txBody>
      </p:sp>
    </p:spTree>
    <p:extLst>
      <p:ext uri="{BB962C8B-B14F-4D97-AF65-F5344CB8AC3E}">
        <p14:creationId xmlns:p14="http://schemas.microsoft.com/office/powerpoint/2010/main" val="3569527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在人工瘻管資料集中我們的準確度、與預測手術率、預測不手術率有明顯提升，並且</a:t>
            </a:r>
            <a:r>
              <a:rPr lang="en-US" altLang="zh-TW" dirty="0"/>
              <a:t>error</a:t>
            </a:r>
            <a:r>
              <a:rPr lang="zh-TW" altLang="en-US" dirty="0"/>
              <a:t>、</a:t>
            </a:r>
            <a:r>
              <a:rPr lang="en-US" altLang="zh-TW" dirty="0"/>
              <a:t>leakage</a:t>
            </a:r>
            <a:r>
              <a:rPr lang="zh-TW" altLang="en-US" dirty="0"/>
              <a:t>、</a:t>
            </a:r>
            <a:r>
              <a:rPr lang="en-US" altLang="zh-TW" dirty="0"/>
              <a:t>overkill</a:t>
            </a:r>
            <a:r>
              <a:rPr lang="zh-TW" altLang="en-US" dirty="0"/>
              <a:t>都有明顯降低</a:t>
            </a:r>
          </a:p>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55</a:t>
            </a:fld>
            <a:endParaRPr lang="zh-TW" altLang="en-US"/>
          </a:p>
        </p:txBody>
      </p:sp>
    </p:spTree>
    <p:extLst>
      <p:ext uri="{BB962C8B-B14F-4D97-AF65-F5344CB8AC3E}">
        <p14:creationId xmlns:p14="http://schemas.microsoft.com/office/powerpoint/2010/main" val="27720170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再來是</a:t>
            </a:r>
            <a:r>
              <a:rPr lang="en-US" altLang="zh-TW" sz="1200" dirty="0">
                <a:solidFill>
                  <a:srgbClr val="044875"/>
                </a:solidFill>
                <a:latin typeface="Microsoft YaHei" panose="020B0503020204020204" pitchFamily="34" charset="-122"/>
                <a:ea typeface="Microsoft YaHei" panose="020B0503020204020204" pitchFamily="34" charset="-122"/>
              </a:rPr>
              <a:t>Extended Confusion Matrix</a:t>
            </a:r>
            <a:r>
              <a:rPr lang="zh-TW" altLang="en-US" sz="1200" dirty="0">
                <a:solidFill>
                  <a:srgbClr val="044875"/>
                </a:solidFill>
                <a:latin typeface="Microsoft YaHei" panose="020B0503020204020204" pitchFamily="34" charset="-122"/>
                <a:ea typeface="Microsoft YaHei" panose="020B0503020204020204" pitchFamily="34" charset="-122"/>
              </a:rPr>
              <a:t>結果，也成功地將較難判斷的資料排除來改善我們的結果</a:t>
            </a:r>
            <a:endParaRPr lang="en-US" altLang="zh-TW" sz="1200" dirty="0">
              <a:solidFill>
                <a:srgbClr val="044875"/>
              </a:solidFill>
              <a:latin typeface="Microsoft YaHei" panose="020B0503020204020204" pitchFamily="34" charset="-122"/>
              <a:ea typeface="Microsoft YaHei" panose="020B0503020204020204" pitchFamily="34" charset="-122"/>
            </a:endParaRP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56</a:t>
            </a:fld>
            <a:endParaRPr lang="zh-TW" altLang="en-US"/>
          </a:p>
        </p:txBody>
      </p:sp>
    </p:spTree>
    <p:extLst>
      <p:ext uri="{BB962C8B-B14F-4D97-AF65-F5344CB8AC3E}">
        <p14:creationId xmlns:p14="http://schemas.microsoft.com/office/powerpoint/2010/main" val="30951933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6E464-048A-D3DD-8BE4-52E4EF4A7F9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10476E51-460F-D0F3-4AF1-4DC6FE636DFE}"/>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C3CF4F1-AA98-BBD7-BD02-3E9F8E7355A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接著是</a:t>
            </a:r>
            <a:r>
              <a:rPr lang="en-US" altLang="zh-TW" dirty="0"/>
              <a:t>ROC</a:t>
            </a:r>
            <a:r>
              <a:rPr lang="zh-TW" altLang="en-US" dirty="0"/>
              <a:t> </a:t>
            </a:r>
            <a:r>
              <a:rPr lang="en-US" altLang="zh-TW" dirty="0"/>
              <a:t>curve</a:t>
            </a:r>
            <a:r>
              <a:rPr lang="zh-TW" altLang="en-US" dirty="0"/>
              <a:t>，在</a:t>
            </a:r>
            <a:r>
              <a:rPr lang="en-US" altLang="zh-TW" dirty="0"/>
              <a:t>AVG</a:t>
            </a:r>
            <a:r>
              <a:rPr lang="zh-TW" altLang="en-US" dirty="0"/>
              <a:t>資料集上使用不確定性的方式模型的可信度提升比較明顯</a:t>
            </a:r>
          </a:p>
          <a:p>
            <a:endParaRPr lang="zh-TW" altLang="en-US" dirty="0"/>
          </a:p>
        </p:txBody>
      </p:sp>
      <p:sp>
        <p:nvSpPr>
          <p:cNvPr id="4" name="投影片編號版面配置區 3">
            <a:extLst>
              <a:ext uri="{FF2B5EF4-FFF2-40B4-BE49-F238E27FC236}">
                <a16:creationId xmlns:a16="http://schemas.microsoft.com/office/drawing/2014/main" id="{4C03FE19-8F21-8E60-5D11-DCD0789F0E68}"/>
              </a:ext>
            </a:extLst>
          </p:cNvPr>
          <p:cNvSpPr>
            <a:spLocks noGrp="1"/>
          </p:cNvSpPr>
          <p:nvPr>
            <p:ph type="sldNum" sz="quarter" idx="5"/>
          </p:nvPr>
        </p:nvSpPr>
        <p:spPr/>
        <p:txBody>
          <a:bodyPr/>
          <a:lstStyle/>
          <a:p>
            <a:fld id="{20EA0AEF-059C-4E37-8659-93AEA66B9878}" type="slidenum">
              <a:rPr lang="zh-TW" altLang="en-US" smtClean="0"/>
              <a:t>57</a:t>
            </a:fld>
            <a:endParaRPr lang="zh-TW" altLang="en-US"/>
          </a:p>
        </p:txBody>
      </p:sp>
    </p:spTree>
    <p:extLst>
      <p:ext uri="{BB962C8B-B14F-4D97-AF65-F5344CB8AC3E}">
        <p14:creationId xmlns:p14="http://schemas.microsoft.com/office/powerpoint/2010/main" val="9071856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最後是我的結論</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58</a:t>
            </a:fld>
            <a:endParaRPr lang="zh-TW" altLang="en-US"/>
          </a:p>
        </p:txBody>
      </p:sp>
    </p:spTree>
    <p:extLst>
      <p:ext uri="{BB962C8B-B14F-4D97-AF65-F5344CB8AC3E}">
        <p14:creationId xmlns:p14="http://schemas.microsoft.com/office/powerpoint/2010/main" val="7199655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我們提出了以樹狀結構為基礎的學習模型來進行資料分類與不確定性分析。並透過引入新的指標和</a:t>
            </a:r>
            <a:r>
              <a:rPr lang="en-US" altLang="zh-TW" sz="1200" dirty="0">
                <a:latin typeface="Microsoft YaHei" panose="020B0503020204020204" pitchFamily="34" charset="-122"/>
                <a:ea typeface="Microsoft YaHei" panose="020B0503020204020204" pitchFamily="34" charset="-122"/>
              </a:rPr>
              <a:t>extended confusion matrix</a:t>
            </a:r>
            <a:r>
              <a:rPr lang="zh-TW" altLang="en-US" dirty="0"/>
              <a:t>，提高了診斷的準確性，從而改善了患者的治療效果。</a:t>
            </a:r>
            <a:endParaRPr lang="en-US" altLang="zh-TW"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59</a:t>
            </a:fld>
            <a:endParaRPr lang="zh-TW" altLang="en-US"/>
          </a:p>
        </p:txBody>
      </p:sp>
    </p:spTree>
    <p:extLst>
      <p:ext uri="{BB962C8B-B14F-4D97-AF65-F5344CB8AC3E}">
        <p14:creationId xmlns:p14="http://schemas.microsoft.com/office/powerpoint/2010/main" val="389058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由於每個患者的理想的血管通路流量值可能會不同，所以我們需要藉由機器學習的方式來找出通用於各病患的血管通路流量閾值，並且給予不確定意識的高可信度輸出來判斷病患是需要執行手術還是不執行手術，又或是對於此次檢次結果提出不確定讓病患再進行檢測。</a:t>
            </a:r>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5</a:t>
            </a:fld>
            <a:endParaRPr lang="zh-TW" altLang="en-US"/>
          </a:p>
        </p:txBody>
      </p:sp>
    </p:spTree>
    <p:extLst>
      <p:ext uri="{BB962C8B-B14F-4D97-AF65-F5344CB8AC3E}">
        <p14:creationId xmlns:p14="http://schemas.microsoft.com/office/powerpoint/2010/main" val="32355428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60</a:t>
            </a:fld>
            <a:endParaRPr lang="zh-TW" altLang="en-US"/>
          </a:p>
        </p:txBody>
      </p:sp>
    </p:spTree>
    <p:extLst>
      <p:ext uri="{BB962C8B-B14F-4D97-AF65-F5344CB8AC3E}">
        <p14:creationId xmlns:p14="http://schemas.microsoft.com/office/powerpoint/2010/main" val="17158905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73566-D0F7-9314-EE4E-C6ACBFC4BCD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DB573EE-195E-4307-BDF7-7A664A0C3325}"/>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12C53A3-C876-4105-6E31-2151F02EBACF}"/>
              </a:ext>
            </a:extLst>
          </p:cNvPr>
          <p:cNvSpPr>
            <a:spLocks noGrp="1"/>
          </p:cNvSpPr>
          <p:nvPr>
            <p:ph type="body" idx="1"/>
          </p:nvPr>
        </p:nvSpPr>
        <p:spPr/>
        <p:txBody>
          <a:bodyPr/>
          <a:lstStyle/>
          <a:p>
            <a:r>
              <a:rPr lang="en-US" altLang="zh-TW" dirty="0"/>
              <a:t>it reflects the intrinsic unpredictability due to noisy inputs.</a:t>
            </a:r>
            <a:endParaRPr lang="zh-TW" altLang="en-US" dirty="0"/>
          </a:p>
        </p:txBody>
      </p:sp>
      <p:sp>
        <p:nvSpPr>
          <p:cNvPr id="4" name="投影片編號版面配置區 3">
            <a:extLst>
              <a:ext uri="{FF2B5EF4-FFF2-40B4-BE49-F238E27FC236}">
                <a16:creationId xmlns:a16="http://schemas.microsoft.com/office/drawing/2014/main" id="{E3954EE0-15EF-8755-61BE-8B7FF78E9E36}"/>
              </a:ext>
            </a:extLst>
          </p:cNvPr>
          <p:cNvSpPr>
            <a:spLocks noGrp="1"/>
          </p:cNvSpPr>
          <p:nvPr>
            <p:ph type="sldNum" sz="quarter" idx="5"/>
          </p:nvPr>
        </p:nvSpPr>
        <p:spPr/>
        <p:txBody>
          <a:bodyPr/>
          <a:lstStyle/>
          <a:p>
            <a:fld id="{20EA0AEF-059C-4E37-8659-93AEA66B9878}" type="slidenum">
              <a:rPr lang="zh-TW" altLang="en-US" smtClean="0"/>
              <a:t>61</a:t>
            </a:fld>
            <a:endParaRPr lang="zh-TW" altLang="en-US"/>
          </a:p>
        </p:txBody>
      </p:sp>
    </p:spTree>
    <p:extLst>
      <p:ext uri="{BB962C8B-B14F-4D97-AF65-F5344CB8AC3E}">
        <p14:creationId xmlns:p14="http://schemas.microsoft.com/office/powerpoint/2010/main" val="43311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ADC58-C5E9-DE51-A908-D8D740991D1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B417A63-8673-406B-8250-936917BFEDE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7AC59BF8-FFA1-A2FE-9AD6-D0B2B3FE71BE}"/>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856C3BF-7753-C304-B884-9BE1F67DBFB3}"/>
              </a:ext>
            </a:extLst>
          </p:cNvPr>
          <p:cNvSpPr>
            <a:spLocks noGrp="1"/>
          </p:cNvSpPr>
          <p:nvPr>
            <p:ph type="sldNum" sz="quarter" idx="5"/>
          </p:nvPr>
        </p:nvSpPr>
        <p:spPr/>
        <p:txBody>
          <a:bodyPr/>
          <a:lstStyle/>
          <a:p>
            <a:fld id="{20EA0AEF-059C-4E37-8659-93AEA66B9878}" type="slidenum">
              <a:rPr lang="zh-TW" altLang="en-US" smtClean="0"/>
              <a:t>62</a:t>
            </a:fld>
            <a:endParaRPr lang="zh-TW" altLang="en-US"/>
          </a:p>
        </p:txBody>
      </p:sp>
    </p:spTree>
    <p:extLst>
      <p:ext uri="{BB962C8B-B14F-4D97-AF65-F5344CB8AC3E}">
        <p14:creationId xmlns:p14="http://schemas.microsoft.com/office/powerpoint/2010/main" val="20098168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AC2FD-7F39-2522-74E3-94FBD0CB94D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56F41EF-552F-AAFA-651D-0270A068F52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1E2B764-11C7-EB29-F7F7-0FC2652EA9E6}"/>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F93EE40-EA43-8AFD-EBB8-D9D1FA309892}"/>
              </a:ext>
            </a:extLst>
          </p:cNvPr>
          <p:cNvSpPr>
            <a:spLocks noGrp="1"/>
          </p:cNvSpPr>
          <p:nvPr>
            <p:ph type="sldNum" sz="quarter" idx="5"/>
          </p:nvPr>
        </p:nvSpPr>
        <p:spPr/>
        <p:txBody>
          <a:bodyPr/>
          <a:lstStyle/>
          <a:p>
            <a:fld id="{20EA0AEF-059C-4E37-8659-93AEA66B9878}" type="slidenum">
              <a:rPr lang="zh-TW" altLang="en-US" smtClean="0"/>
              <a:t>63</a:t>
            </a:fld>
            <a:endParaRPr lang="zh-TW" altLang="en-US"/>
          </a:p>
        </p:txBody>
      </p:sp>
    </p:spTree>
    <p:extLst>
      <p:ext uri="{BB962C8B-B14F-4D97-AF65-F5344CB8AC3E}">
        <p14:creationId xmlns:p14="http://schemas.microsoft.com/office/powerpoint/2010/main" val="274009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6</a:t>
            </a:fld>
            <a:endParaRPr lang="zh-TW" altLang="en-US"/>
          </a:p>
        </p:txBody>
      </p:sp>
    </p:spTree>
    <p:extLst>
      <p:ext uri="{BB962C8B-B14F-4D97-AF65-F5344CB8AC3E}">
        <p14:creationId xmlns:p14="http://schemas.microsoft.com/office/powerpoint/2010/main" val="146529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我們參考的文獻最重要的是</a:t>
            </a:r>
            <a:r>
              <a:rPr lang="en-US" altLang="zh-TW" dirty="0"/>
              <a:t>KDOQI</a:t>
            </a:r>
            <a:r>
              <a:rPr lang="zh-TW" altLang="en-US" dirty="0"/>
              <a:t> </a:t>
            </a:r>
            <a:r>
              <a:rPr lang="en-US" altLang="zh-TW" dirty="0"/>
              <a:t>guidelines</a:t>
            </a:r>
            <a:r>
              <a:rPr lang="zh-TW" altLang="en-US" dirty="0"/>
              <a:t>，那什麼是</a:t>
            </a:r>
            <a:r>
              <a:rPr lang="en-US" altLang="zh-TW" dirty="0"/>
              <a:t>KDOQI</a:t>
            </a:r>
            <a:r>
              <a:rPr lang="zh-TW" altLang="en-US" dirty="0"/>
              <a:t> </a:t>
            </a:r>
            <a:r>
              <a:rPr lang="en-US" altLang="zh-TW" dirty="0"/>
              <a:t>guidelines?</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7</a:t>
            </a:fld>
            <a:endParaRPr lang="zh-TW" altLang="en-US"/>
          </a:p>
        </p:txBody>
      </p:sp>
    </p:spTree>
    <p:extLst>
      <p:ext uri="{BB962C8B-B14F-4D97-AF65-F5344CB8AC3E}">
        <p14:creationId xmlns:p14="http://schemas.microsoft.com/office/powerpoint/2010/main" val="44801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KDOQI</a:t>
            </a:r>
            <a:r>
              <a:rPr lang="zh-TW" altLang="en-US" dirty="0"/>
              <a:t> </a:t>
            </a:r>
            <a:r>
              <a:rPr lang="en-US" altLang="zh-TW" dirty="0"/>
              <a:t>guidelines</a:t>
            </a:r>
            <a:r>
              <a:rPr lang="zh-TW" altLang="en-US" dirty="0"/>
              <a:t>是在</a:t>
            </a:r>
            <a:r>
              <a:rPr lang="en-US" altLang="zh-TW" dirty="0"/>
              <a:t>2006</a:t>
            </a:r>
            <a:r>
              <a:rPr lang="zh-TW" altLang="en-US" dirty="0"/>
              <a:t>年提出用來判斷血管通路流量閾值是否需要介入治療的方式，從紅色框起來的地方可以看到他針對不同瘻管提出不同的判斷方法，而目前這種方式也是醫院來評估的方法，並且我們在後續特徵工程的地方也有將此方法當作特徵使用以及我們的資料集也是使用兩種瘻管種類</a:t>
            </a:r>
            <a:r>
              <a:rPr lang="en-US" altLang="zh-TW" dirty="0"/>
              <a:t>AVF</a:t>
            </a:r>
            <a:r>
              <a:rPr lang="zh-TW" altLang="en-US" dirty="0"/>
              <a:t>以及</a:t>
            </a:r>
            <a:r>
              <a:rPr lang="en-US" altLang="zh-TW" dirty="0"/>
              <a:t>AVG</a:t>
            </a:r>
            <a:r>
              <a:rPr lang="zh-TW" altLang="en-US" dirty="0"/>
              <a:t>的資料集</a:t>
            </a:r>
            <a:br>
              <a:rPr lang="en-US" altLang="zh-TW" dirty="0"/>
            </a:br>
            <a:br>
              <a:rPr lang="en-US" altLang="zh-TW" dirty="0"/>
            </a:br>
            <a:br>
              <a:rPr lang="en-US" altLang="zh-TW" dirty="0"/>
            </a:br>
            <a:r>
              <a:rPr lang="en-US" altLang="zh-TW" dirty="0"/>
              <a:t>https://www.ncbi.nlm.nih.gov/pmc/articles/PMC3036429/</a:t>
            </a:r>
            <a:endParaRPr lang="zh-TW" altLang="en-US" dirty="0"/>
          </a:p>
        </p:txBody>
      </p:sp>
      <p:sp>
        <p:nvSpPr>
          <p:cNvPr id="4" name="投影片編號版面配置區 3"/>
          <p:cNvSpPr>
            <a:spLocks noGrp="1"/>
          </p:cNvSpPr>
          <p:nvPr>
            <p:ph type="sldNum" sz="quarter" idx="5"/>
          </p:nvPr>
        </p:nvSpPr>
        <p:spPr/>
        <p:txBody>
          <a:bodyPr/>
          <a:lstStyle/>
          <a:p>
            <a:fld id="{20EA0AEF-059C-4E37-8659-93AEA66B9878}" type="slidenum">
              <a:rPr lang="zh-TW" altLang="en-US" smtClean="0"/>
              <a:t>8</a:t>
            </a:fld>
            <a:endParaRPr lang="zh-TW" altLang="en-US"/>
          </a:p>
        </p:txBody>
      </p:sp>
    </p:spTree>
    <p:extLst>
      <p:ext uri="{BB962C8B-B14F-4D97-AF65-F5344CB8AC3E}">
        <p14:creationId xmlns:p14="http://schemas.microsoft.com/office/powerpoint/2010/main" val="50093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1EAC5C-6941-D986-09D3-B4485AE7C8C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C93E2B9-9AA2-7BE8-30D9-0FB431C56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B8BB7F5-5238-1EE7-0A07-B93907DF2F5C}"/>
              </a:ext>
            </a:extLst>
          </p:cNvPr>
          <p:cNvSpPr>
            <a:spLocks noGrp="1"/>
          </p:cNvSpPr>
          <p:nvPr>
            <p:ph type="dt" sz="half" idx="10"/>
          </p:nvPr>
        </p:nvSpPr>
        <p:spPr/>
        <p:txBody>
          <a:bodyPr/>
          <a:lstStyle/>
          <a:p>
            <a:fld id="{20DAA48E-13EF-4131-9E91-C5EDE8ADB8FF}" type="datetime1">
              <a:rPr lang="zh-CN" altLang="en-US" smtClean="0"/>
              <a:t>2025/1/11</a:t>
            </a:fld>
            <a:endParaRPr lang="zh-TW" altLang="en-US"/>
          </a:p>
        </p:txBody>
      </p:sp>
      <p:sp>
        <p:nvSpPr>
          <p:cNvPr id="5" name="頁尾版面配置區 4">
            <a:extLst>
              <a:ext uri="{FF2B5EF4-FFF2-40B4-BE49-F238E27FC236}">
                <a16:creationId xmlns:a16="http://schemas.microsoft.com/office/drawing/2014/main" id="{0E1BEF33-A561-AB3B-C5B4-E14A30495C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6B251D0-23AD-96F3-DDC1-F6ED115766BE}"/>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88966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D7942D-7628-9AF6-CA0D-B11D9DD2051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2018F61-4921-9018-8088-FF7E4C362D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3B559B8-778A-E36E-B461-AF06C2772E81}"/>
              </a:ext>
            </a:extLst>
          </p:cNvPr>
          <p:cNvSpPr>
            <a:spLocks noGrp="1"/>
          </p:cNvSpPr>
          <p:nvPr>
            <p:ph type="dt" sz="half" idx="10"/>
          </p:nvPr>
        </p:nvSpPr>
        <p:spPr/>
        <p:txBody>
          <a:bodyPr/>
          <a:lstStyle/>
          <a:p>
            <a:fld id="{367F6242-056C-47CE-B30F-A462AEEC7E7B}" type="datetime1">
              <a:rPr lang="zh-CN" altLang="en-US" smtClean="0"/>
              <a:t>2025/1/11</a:t>
            </a:fld>
            <a:endParaRPr lang="zh-TW" altLang="en-US"/>
          </a:p>
        </p:txBody>
      </p:sp>
      <p:sp>
        <p:nvSpPr>
          <p:cNvPr id="5" name="頁尾版面配置區 4">
            <a:extLst>
              <a:ext uri="{FF2B5EF4-FFF2-40B4-BE49-F238E27FC236}">
                <a16:creationId xmlns:a16="http://schemas.microsoft.com/office/drawing/2014/main" id="{AC895FAB-325A-F682-FF0C-AD05C8E8A6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964BAD-0759-ADE2-2F05-CC00829BE65D}"/>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253106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9B2EA5B-52A6-FDD7-0FDF-154AA0A2810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F3F37E2-04E7-B2E2-6E6B-B8AC02433CD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E4CF15-8C9F-E307-65CE-4C881894D4AB}"/>
              </a:ext>
            </a:extLst>
          </p:cNvPr>
          <p:cNvSpPr>
            <a:spLocks noGrp="1"/>
          </p:cNvSpPr>
          <p:nvPr>
            <p:ph type="dt" sz="half" idx="10"/>
          </p:nvPr>
        </p:nvSpPr>
        <p:spPr/>
        <p:txBody>
          <a:bodyPr/>
          <a:lstStyle/>
          <a:p>
            <a:fld id="{0D1EFD2C-71AD-4FF1-8A51-C5E04D4AF786}" type="datetime1">
              <a:rPr lang="zh-CN" altLang="en-US" smtClean="0"/>
              <a:t>2025/1/11</a:t>
            </a:fld>
            <a:endParaRPr lang="zh-TW" altLang="en-US"/>
          </a:p>
        </p:txBody>
      </p:sp>
      <p:sp>
        <p:nvSpPr>
          <p:cNvPr id="5" name="頁尾版面配置區 4">
            <a:extLst>
              <a:ext uri="{FF2B5EF4-FFF2-40B4-BE49-F238E27FC236}">
                <a16:creationId xmlns:a16="http://schemas.microsoft.com/office/drawing/2014/main" id="{11146679-B195-ED7F-D6F4-98448ED403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EE6B54-77E0-B330-C75C-90772AEFC811}"/>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352693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53F0149-93D9-4EAA-8C88-7B9079A02703}" type="datetime1">
              <a:rPr lang="zh-CN" altLang="en-US" smtClean="0"/>
              <a:t>2025/1/11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1433194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D41F381-7F62-46D4-97E2-C30CFB78E15F}" type="datetime1">
              <a:rPr lang="zh-CN" altLang="en-US" smtClean="0"/>
              <a:t>2025/1/11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70807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B7D50D0-3AA0-4F66-BE14-BC4C908C1B56}" type="datetime1">
              <a:rPr lang="zh-CN" altLang="en-US" smtClean="0"/>
              <a:t>2025/1/11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3143743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8124260-A296-49C3-86BF-9E2FB1613B25}" type="datetime1">
              <a:rPr lang="zh-CN" altLang="en-US" smtClean="0"/>
              <a:t>2025/1/11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3468998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E28003A-FCF8-418A-AD53-775DF1012D30}" type="datetime1">
              <a:rPr lang="zh-CN" altLang="en-US" smtClean="0"/>
              <a:t>2025/1/11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3718019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B740030-1016-4F64-A605-3F68243B3AFB}" type="datetime1">
              <a:rPr lang="zh-CN" altLang="en-US" smtClean="0"/>
              <a:t>2025/1/11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569420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4F89ECA-C18C-499D-9DE2-CE23DFA6639E}" type="datetime1">
              <a:rPr lang="zh-CN" altLang="en-US" smtClean="0"/>
              <a:t>2025/1/11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dirty="0"/>
          </a:p>
        </p:txBody>
      </p:sp>
      <p:sp>
        <p:nvSpPr>
          <p:cNvPr id="4" name="灯片编号占位符 5"/>
          <p:cNvSpPr>
            <a:spLocks noGrp="1"/>
          </p:cNvSpPr>
          <p:nvPr>
            <p:ph type="sldNum" sz="quarter" idx="12"/>
          </p:nvPr>
        </p:nvSpPr>
        <p:spPr>
          <a:xfrm>
            <a:off x="8521820" y="6507276"/>
            <a:ext cx="2743200" cy="365125"/>
          </a:xfrm>
        </p:spPr>
        <p:txBody>
          <a:bodyPr/>
          <a:lstStyle>
            <a:lvl1pPr algn="r">
              <a:defRPr sz="2000">
                <a:solidFill>
                  <a:srgbClr val="044875"/>
                </a:solidFill>
                <a:latin typeface="Microsoft YaHei" panose="020B0503020204020204" pitchFamily="34" charset="-122"/>
                <a:ea typeface="Microsoft YaHei" panose="020B0503020204020204" pitchFamily="34" charset="-122"/>
              </a:defRPr>
            </a:lvl1pPr>
          </a:lstStyle>
          <a:p>
            <a:fld id="{9D55DC8D-C4F0-4F0D-B826-92573808DA56}" type="slidenum">
              <a:rPr lang="zh-CN" altLang="en-US" smtClean="0"/>
              <a:pPr/>
              <a:t>‹#›</a:t>
            </a:fld>
            <a:endParaRPr lang="zh-CN" altLang="en-US" dirty="0"/>
          </a:p>
        </p:txBody>
      </p:sp>
    </p:spTree>
    <p:extLst>
      <p:ext uri="{BB962C8B-B14F-4D97-AF65-F5344CB8AC3E}">
        <p14:creationId xmlns:p14="http://schemas.microsoft.com/office/powerpoint/2010/main" val="3460131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0D61A5-B898-4B10-BADA-0A80EF46A9A1}" type="datetime1">
              <a:rPr lang="zh-CN" altLang="en-US" smtClean="0"/>
              <a:t>2025/1/11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116417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A09FA8-45D9-FBF2-9881-82CF86562E6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BD01D60-3B47-381A-7536-8486076AB17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B680B8A-BB04-0657-AF61-183D764E6281}"/>
              </a:ext>
            </a:extLst>
          </p:cNvPr>
          <p:cNvSpPr>
            <a:spLocks noGrp="1"/>
          </p:cNvSpPr>
          <p:nvPr>
            <p:ph type="dt" sz="half" idx="10"/>
          </p:nvPr>
        </p:nvSpPr>
        <p:spPr/>
        <p:txBody>
          <a:bodyPr/>
          <a:lstStyle/>
          <a:p>
            <a:fld id="{0407FF43-28D7-42EC-A377-61DD9CD35785}" type="datetime1">
              <a:rPr lang="zh-CN" altLang="en-US" smtClean="0"/>
              <a:t>2025/1/11</a:t>
            </a:fld>
            <a:endParaRPr lang="zh-TW" altLang="en-US"/>
          </a:p>
        </p:txBody>
      </p:sp>
      <p:sp>
        <p:nvSpPr>
          <p:cNvPr id="5" name="頁尾版面配置區 4">
            <a:extLst>
              <a:ext uri="{FF2B5EF4-FFF2-40B4-BE49-F238E27FC236}">
                <a16:creationId xmlns:a16="http://schemas.microsoft.com/office/drawing/2014/main" id="{7BA38472-1889-9127-C853-EBEB4BA13D4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E335E6-8619-84CD-8914-E7D1BE4551E5}"/>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3236738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1689981-A94F-4B67-89AD-4E4E2E367445}" type="datetime1">
              <a:rPr lang="zh-CN" altLang="en-US" smtClean="0"/>
              <a:t>2025/1/11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82254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1A03E23-2BA5-4B6A-9A20-0260015C81BF}" type="datetime1">
              <a:rPr lang="zh-CN" altLang="en-US" smtClean="0"/>
              <a:t>2025/1/11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345196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CDDDDD3-FD29-4D70-B5F2-9148E5F5BBBB}" type="datetime1">
              <a:rPr lang="zh-CN" altLang="en-US" smtClean="0"/>
              <a:t>2025/1/11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404041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F8E2B-9464-165B-722B-D923D97AB3A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BB0F8E6-2CEC-1344-7F9F-F3D17A0FD1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EA5FE16-D3B5-2915-2279-57A20B765002}"/>
              </a:ext>
            </a:extLst>
          </p:cNvPr>
          <p:cNvSpPr>
            <a:spLocks noGrp="1"/>
          </p:cNvSpPr>
          <p:nvPr>
            <p:ph type="dt" sz="half" idx="10"/>
          </p:nvPr>
        </p:nvSpPr>
        <p:spPr/>
        <p:txBody>
          <a:bodyPr/>
          <a:lstStyle/>
          <a:p>
            <a:fld id="{EC605A67-5A87-44A0-A13F-7F149890E3CA}" type="datetime1">
              <a:rPr lang="zh-CN" altLang="en-US" smtClean="0"/>
              <a:t>2025/1/11</a:t>
            </a:fld>
            <a:endParaRPr lang="zh-TW" altLang="en-US"/>
          </a:p>
        </p:txBody>
      </p:sp>
      <p:sp>
        <p:nvSpPr>
          <p:cNvPr id="5" name="頁尾版面配置區 4">
            <a:extLst>
              <a:ext uri="{FF2B5EF4-FFF2-40B4-BE49-F238E27FC236}">
                <a16:creationId xmlns:a16="http://schemas.microsoft.com/office/drawing/2014/main" id="{79590741-E046-A3DC-FBC9-C3EEBB77404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FBF9D91-6D03-872F-D45D-E4FA65574ED9}"/>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192816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DD514D-F708-CEB5-0D91-3C77E8967B9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0478E43-F38A-5D7C-E532-7B364EECB68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BB48EAA-89DA-FD25-DC0E-A9DD9053CF2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F8BBF26-056F-270F-6231-8C82B896BF4F}"/>
              </a:ext>
            </a:extLst>
          </p:cNvPr>
          <p:cNvSpPr>
            <a:spLocks noGrp="1"/>
          </p:cNvSpPr>
          <p:nvPr>
            <p:ph type="dt" sz="half" idx="10"/>
          </p:nvPr>
        </p:nvSpPr>
        <p:spPr/>
        <p:txBody>
          <a:bodyPr/>
          <a:lstStyle/>
          <a:p>
            <a:fld id="{65C402E3-D0A2-4469-8E80-D263CA1407DB}" type="datetime1">
              <a:rPr lang="zh-CN" altLang="en-US" smtClean="0"/>
              <a:t>2025/1/11</a:t>
            </a:fld>
            <a:endParaRPr lang="zh-TW" altLang="en-US"/>
          </a:p>
        </p:txBody>
      </p:sp>
      <p:sp>
        <p:nvSpPr>
          <p:cNvPr id="6" name="頁尾版面配置區 5">
            <a:extLst>
              <a:ext uri="{FF2B5EF4-FFF2-40B4-BE49-F238E27FC236}">
                <a16:creationId xmlns:a16="http://schemas.microsoft.com/office/drawing/2014/main" id="{0DD62C94-F45A-3B34-FA39-13970BDE725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0B8E262-5BBF-3FDC-14C0-975238833688}"/>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141754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E83D91-059F-2A6C-3E5B-8457703802E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76FE74C-3959-CBA0-6E25-FA185FA2B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B384D6D-8584-2631-00F7-93D86EE1F5C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B60644D-99CC-EC69-7C28-C35DE08F23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60017B6-9359-513D-BACE-D43082770AA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2F17403-BCD0-91D2-D489-E6C2CAC81C6A}"/>
              </a:ext>
            </a:extLst>
          </p:cNvPr>
          <p:cNvSpPr>
            <a:spLocks noGrp="1"/>
          </p:cNvSpPr>
          <p:nvPr>
            <p:ph type="dt" sz="half" idx="10"/>
          </p:nvPr>
        </p:nvSpPr>
        <p:spPr/>
        <p:txBody>
          <a:bodyPr/>
          <a:lstStyle/>
          <a:p>
            <a:fld id="{F8A0713F-0C3D-407A-8B13-6FB5FC361A93}" type="datetime1">
              <a:rPr lang="zh-CN" altLang="en-US" smtClean="0"/>
              <a:t>2025/1/11</a:t>
            </a:fld>
            <a:endParaRPr lang="zh-TW" altLang="en-US"/>
          </a:p>
        </p:txBody>
      </p:sp>
      <p:sp>
        <p:nvSpPr>
          <p:cNvPr id="8" name="頁尾版面配置區 7">
            <a:extLst>
              <a:ext uri="{FF2B5EF4-FFF2-40B4-BE49-F238E27FC236}">
                <a16:creationId xmlns:a16="http://schemas.microsoft.com/office/drawing/2014/main" id="{E08734AD-57F9-3B69-C880-8B2DF79CFE1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E02AED-C99E-D982-39E9-DEDDDB62D0CA}"/>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286060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E98591-8923-6539-0CFD-16013CAC79C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B4D0388-F6FA-5678-16A5-0D175C60058F}"/>
              </a:ext>
            </a:extLst>
          </p:cNvPr>
          <p:cNvSpPr>
            <a:spLocks noGrp="1"/>
          </p:cNvSpPr>
          <p:nvPr>
            <p:ph type="dt" sz="half" idx="10"/>
          </p:nvPr>
        </p:nvSpPr>
        <p:spPr/>
        <p:txBody>
          <a:bodyPr/>
          <a:lstStyle/>
          <a:p>
            <a:fld id="{E0C2104C-6F9A-4524-A3D9-232791477898}" type="datetime1">
              <a:rPr lang="zh-CN" altLang="en-US" smtClean="0"/>
              <a:t>2025/1/11</a:t>
            </a:fld>
            <a:endParaRPr lang="zh-TW" altLang="en-US"/>
          </a:p>
        </p:txBody>
      </p:sp>
      <p:sp>
        <p:nvSpPr>
          <p:cNvPr id="4" name="頁尾版面配置區 3">
            <a:extLst>
              <a:ext uri="{FF2B5EF4-FFF2-40B4-BE49-F238E27FC236}">
                <a16:creationId xmlns:a16="http://schemas.microsoft.com/office/drawing/2014/main" id="{75D512D7-11CE-AE4D-42B2-2560BDA1940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178F23D-687D-FAC8-E591-25680CB39BAB}"/>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118054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8F6DFEA-85B0-CE4B-30DC-67EACC5ABD7D}"/>
              </a:ext>
            </a:extLst>
          </p:cNvPr>
          <p:cNvSpPr>
            <a:spLocks noGrp="1"/>
          </p:cNvSpPr>
          <p:nvPr>
            <p:ph type="dt" sz="half" idx="10"/>
          </p:nvPr>
        </p:nvSpPr>
        <p:spPr/>
        <p:txBody>
          <a:bodyPr/>
          <a:lstStyle/>
          <a:p>
            <a:fld id="{F97C2D4A-2C1C-47FC-82B7-408CFE650CCE}" type="datetime1">
              <a:rPr lang="zh-CN" altLang="en-US" smtClean="0"/>
              <a:t>2025/1/11</a:t>
            </a:fld>
            <a:endParaRPr lang="zh-TW" altLang="en-US"/>
          </a:p>
        </p:txBody>
      </p:sp>
      <p:sp>
        <p:nvSpPr>
          <p:cNvPr id="3" name="頁尾版面配置區 2">
            <a:extLst>
              <a:ext uri="{FF2B5EF4-FFF2-40B4-BE49-F238E27FC236}">
                <a16:creationId xmlns:a16="http://schemas.microsoft.com/office/drawing/2014/main" id="{C9ACA321-DB1E-0D17-9FE9-3DA749238F4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D4E2764-BC6C-A466-99E4-BC6ED430E354}"/>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186477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27AD71-04E4-ED34-EA19-CD0AC99482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3138B69-FE79-7A77-29B9-670E90EF1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717EBAF-06D5-FCEE-55DC-74EDDE72E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2897906-4301-6A8D-6BBF-FD26AC0B0F09}"/>
              </a:ext>
            </a:extLst>
          </p:cNvPr>
          <p:cNvSpPr>
            <a:spLocks noGrp="1"/>
          </p:cNvSpPr>
          <p:nvPr>
            <p:ph type="dt" sz="half" idx="10"/>
          </p:nvPr>
        </p:nvSpPr>
        <p:spPr/>
        <p:txBody>
          <a:bodyPr/>
          <a:lstStyle/>
          <a:p>
            <a:fld id="{7257A6DA-F53A-4948-BC8C-BA3B249349E0}" type="datetime1">
              <a:rPr lang="zh-CN" altLang="en-US" smtClean="0"/>
              <a:t>2025/1/11</a:t>
            </a:fld>
            <a:endParaRPr lang="zh-TW" altLang="en-US"/>
          </a:p>
        </p:txBody>
      </p:sp>
      <p:sp>
        <p:nvSpPr>
          <p:cNvPr id="6" name="頁尾版面配置區 5">
            <a:extLst>
              <a:ext uri="{FF2B5EF4-FFF2-40B4-BE49-F238E27FC236}">
                <a16:creationId xmlns:a16="http://schemas.microsoft.com/office/drawing/2014/main" id="{5A2AA434-8958-4910-A1D6-C2194EDBA8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FB7DA36-542D-D796-B98F-5C36E9C8477E}"/>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394754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145B37-C9FF-7F9B-5C8B-ADDD4061EDA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58F5A69-AA1D-7CA0-A23F-D6996F74B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0194613-5DA2-BD6B-C4CD-656C23FCD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B2F6A35-F04D-4F19-2DD8-018DF779EA2F}"/>
              </a:ext>
            </a:extLst>
          </p:cNvPr>
          <p:cNvSpPr>
            <a:spLocks noGrp="1"/>
          </p:cNvSpPr>
          <p:nvPr>
            <p:ph type="dt" sz="half" idx="10"/>
          </p:nvPr>
        </p:nvSpPr>
        <p:spPr/>
        <p:txBody>
          <a:bodyPr/>
          <a:lstStyle/>
          <a:p>
            <a:fld id="{0C01115B-0D9C-430E-A196-3E01C301A477}" type="datetime1">
              <a:rPr lang="zh-CN" altLang="en-US" smtClean="0"/>
              <a:t>2025/1/11</a:t>
            </a:fld>
            <a:endParaRPr lang="zh-TW" altLang="en-US"/>
          </a:p>
        </p:txBody>
      </p:sp>
      <p:sp>
        <p:nvSpPr>
          <p:cNvPr id="6" name="頁尾版面配置區 5">
            <a:extLst>
              <a:ext uri="{FF2B5EF4-FFF2-40B4-BE49-F238E27FC236}">
                <a16:creationId xmlns:a16="http://schemas.microsoft.com/office/drawing/2014/main" id="{F5BC3C2B-F553-C264-C0CA-B5151E9525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F2377AF-71D0-5B73-DF25-06B2DE42E18A}"/>
              </a:ext>
            </a:extLst>
          </p:cNvPr>
          <p:cNvSpPr>
            <a:spLocks noGrp="1"/>
          </p:cNvSpPr>
          <p:nvPr>
            <p:ph type="sldNum" sz="quarter" idx="12"/>
          </p:nvPr>
        </p:nvSpPr>
        <p:spPr/>
        <p:txBody>
          <a:body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741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BB49E11-A57B-23D8-E407-2BD6A54BA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24A7B9-6087-A0D0-8EC5-9BF02D3ED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4423471-A203-01F1-513A-D7A86971F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EA52E5-7ED8-47B5-AA61-7EB5E7C8D614}" type="datetime1">
              <a:rPr lang="zh-CN" altLang="en-US" smtClean="0"/>
              <a:t>2025/1/11</a:t>
            </a:fld>
            <a:endParaRPr lang="zh-TW" altLang="en-US"/>
          </a:p>
        </p:txBody>
      </p:sp>
      <p:sp>
        <p:nvSpPr>
          <p:cNvPr id="5" name="頁尾版面配置區 4">
            <a:extLst>
              <a:ext uri="{FF2B5EF4-FFF2-40B4-BE49-F238E27FC236}">
                <a16:creationId xmlns:a16="http://schemas.microsoft.com/office/drawing/2014/main" id="{A5FDB97E-F58A-6DC1-FE0B-EA3515621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E690238-0FEE-D953-C594-85288B2A7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70FEB0-486E-4631-A2EA-E6116933F77D}" type="slidenum">
              <a:rPr lang="zh-TW" altLang="en-US" smtClean="0"/>
              <a:t>‹#›</a:t>
            </a:fld>
            <a:endParaRPr lang="zh-TW" altLang="en-US"/>
          </a:p>
        </p:txBody>
      </p:sp>
    </p:spTree>
    <p:extLst>
      <p:ext uri="{BB962C8B-B14F-4D97-AF65-F5344CB8AC3E}">
        <p14:creationId xmlns:p14="http://schemas.microsoft.com/office/powerpoint/2010/main" val="9239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8143F4-B9F8-417F-937F-2ACDDA621C13}" type="datetime1">
              <a:rPr lang="zh-CN" altLang="en-US" smtClean="0"/>
              <a:t>2025/1/11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extLst>
      <p:ext uri="{BB962C8B-B14F-4D97-AF65-F5344CB8AC3E}">
        <p14:creationId xmlns:p14="http://schemas.microsoft.com/office/powerpoint/2010/main" val="31819514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chart" Target="../charts/chart8.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340.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chart" Target="../charts/chart9.xml"/><Relationship Id="rId4" Type="http://schemas.openxmlformats.org/officeDocument/2006/relationships/chart" Target="../charts/chart9.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chart" Target="../charts/chart10.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18.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6.xml"/><Relationship Id="rId1" Type="http://schemas.openxmlformats.org/officeDocument/2006/relationships/slideLayout" Target="../slideLayouts/slideLayout18.xml"/><Relationship Id="rId4" Type="http://schemas.openxmlformats.org/officeDocument/2006/relationships/image" Target="../media/image84.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18.xml"/><Relationship Id="rId6" Type="http://schemas.openxmlformats.org/officeDocument/2006/relationships/image" Target="../media/image60.png"/><Relationship Id="rId5" Type="http://schemas.openxmlformats.org/officeDocument/2006/relationships/image" Target="../media/image460.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9.xml"/><Relationship Id="rId1" Type="http://schemas.openxmlformats.org/officeDocument/2006/relationships/slideLayout" Target="../slideLayouts/slideLayout18.xml"/><Relationship Id="rId5" Type="http://schemas.openxmlformats.org/officeDocument/2006/relationships/image" Target="../media/image62.png"/><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8.xml"/><Relationship Id="rId5" Type="http://schemas.openxmlformats.org/officeDocument/2006/relationships/image" Target="../media/image65.png"/><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18.xml"/><Relationship Id="rId5" Type="http://schemas.openxmlformats.org/officeDocument/2006/relationships/image" Target="../media/image68.png"/><Relationship Id="rId4" Type="http://schemas.openxmlformats.org/officeDocument/2006/relationships/image" Target="../media/image6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62.png"/><Relationship Id="rId4" Type="http://schemas.openxmlformats.org/officeDocument/2006/relationships/image" Target="../media/image6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6.xml"/><Relationship Id="rId1" Type="http://schemas.openxmlformats.org/officeDocument/2006/relationships/slideLayout" Target="../slideLayouts/slideLayout18.xml"/><Relationship Id="rId5" Type="http://schemas.openxmlformats.org/officeDocument/2006/relationships/image" Target="../media/image72.png"/><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7.xml"/><Relationship Id="rId1" Type="http://schemas.openxmlformats.org/officeDocument/2006/relationships/slideLayout" Target="../slideLayouts/slideLayout18.xml"/><Relationship Id="rId5" Type="http://schemas.openxmlformats.org/officeDocument/2006/relationships/image" Target="../media/image75.png"/><Relationship Id="rId4" Type="http://schemas.openxmlformats.org/officeDocument/2006/relationships/image" Target="../media/image7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58681700-8131-CC43-9BC5-5711DA288E7A}"/>
              </a:ext>
            </a:extLst>
          </p:cNvPr>
          <p:cNvSpPr/>
          <p:nvPr/>
        </p:nvSpPr>
        <p:spPr>
          <a:xfrm>
            <a:off x="0" y="3878744"/>
            <a:ext cx="12192000" cy="30777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8" name="矩形 7">
            <a:extLst>
              <a:ext uri="{FF2B5EF4-FFF2-40B4-BE49-F238E27FC236}">
                <a16:creationId xmlns:a16="http://schemas.microsoft.com/office/drawing/2014/main" id="{65313C65-D6A9-17CB-44A0-172A42F80DA6}"/>
              </a:ext>
            </a:extLst>
          </p:cNvPr>
          <p:cNvSpPr/>
          <p:nvPr/>
        </p:nvSpPr>
        <p:spPr>
          <a:xfrm>
            <a:off x="0" y="2695179"/>
            <a:ext cx="12192000" cy="118356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9" name="文本框 10">
            <a:extLst>
              <a:ext uri="{FF2B5EF4-FFF2-40B4-BE49-F238E27FC236}">
                <a16:creationId xmlns:a16="http://schemas.microsoft.com/office/drawing/2014/main" id="{58949679-B8F8-96FB-8675-45D1007CCF08}"/>
              </a:ext>
            </a:extLst>
          </p:cNvPr>
          <p:cNvSpPr txBox="1"/>
          <p:nvPr/>
        </p:nvSpPr>
        <p:spPr>
          <a:xfrm>
            <a:off x="3216275" y="2796687"/>
            <a:ext cx="6726915" cy="1015663"/>
          </a:xfrm>
          <a:prstGeom prst="rect">
            <a:avLst/>
          </a:prstGeom>
          <a:noFill/>
        </p:spPr>
        <p:txBody>
          <a:bodyPr wrap="square" rtlCol="0">
            <a:spAutoFit/>
          </a:bodyPr>
          <a:lstStyle/>
          <a:p>
            <a:r>
              <a:rPr lang="en-US" altLang="zh-TW" sz="2000" b="1" dirty="0">
                <a:solidFill>
                  <a:schemeClr val="bg1"/>
                </a:solidFill>
                <a:latin typeface="Microsoft YaHei" panose="020B0503020204020204" pitchFamily="34" charset="-122"/>
                <a:ea typeface="Microsoft YaHei" panose="020B0503020204020204" pitchFamily="34" charset="-122"/>
              </a:rPr>
              <a:t>Handling Indeterminate Predictions of Vascular Access Dysfunction in Chronic Hemodialysis Patients through Tree-Based Approaches</a:t>
            </a:r>
          </a:p>
        </p:txBody>
      </p:sp>
      <p:sp>
        <p:nvSpPr>
          <p:cNvPr id="10" name="文本框 11">
            <a:extLst>
              <a:ext uri="{FF2B5EF4-FFF2-40B4-BE49-F238E27FC236}">
                <a16:creationId xmlns:a16="http://schemas.microsoft.com/office/drawing/2014/main" id="{51E85671-65DE-206F-576D-F7AEC67243F1}"/>
              </a:ext>
            </a:extLst>
          </p:cNvPr>
          <p:cNvSpPr txBox="1"/>
          <p:nvPr/>
        </p:nvSpPr>
        <p:spPr>
          <a:xfrm>
            <a:off x="3216275" y="4495043"/>
            <a:ext cx="30606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453D3A"/>
                </a:solidFill>
                <a:latin typeface="Microsoft YaHei" panose="020B0503020204020204" pitchFamily="34" charset="-122"/>
                <a:ea typeface="Microsoft YaHei" panose="020B0503020204020204" pitchFamily="34" charset="-122"/>
              </a:rPr>
              <a:t>Reporter</a:t>
            </a:r>
            <a:r>
              <a:rPr kumimoji="0" lang="zh-CN" altLang="en-US" sz="1800" b="1" i="0" u="none" strike="noStrike" kern="1200" cap="none" spc="0" normalizeH="0" baseline="0" noProof="0" dirty="0">
                <a:ln>
                  <a:noFill/>
                </a:ln>
                <a:solidFill>
                  <a:srgbClr val="453D3A"/>
                </a:solidFill>
                <a:effectLst/>
                <a:uLnTx/>
                <a:uFillTx/>
                <a:latin typeface="Microsoft YaHei" panose="020B0503020204020204" pitchFamily="34" charset="-122"/>
                <a:ea typeface="Microsoft YaHei" panose="020B0503020204020204" pitchFamily="34" charset="-122"/>
              </a:rPr>
              <a:t>：</a:t>
            </a:r>
            <a:r>
              <a:rPr kumimoji="0" lang="zh-TW" altLang="en-US" sz="1800" b="1" i="0" u="none" strike="noStrike" kern="1200" cap="none" spc="0" normalizeH="0" baseline="0" noProof="0" dirty="0">
                <a:ln>
                  <a:noFill/>
                </a:ln>
                <a:solidFill>
                  <a:srgbClr val="453D3A"/>
                </a:solidFill>
                <a:effectLst/>
                <a:uLnTx/>
                <a:uFillTx/>
                <a:latin typeface="Microsoft YaHei" panose="020B0503020204020204" pitchFamily="34" charset="-122"/>
                <a:ea typeface="Microsoft YaHei" panose="020B0503020204020204" pitchFamily="34" charset="-122"/>
              </a:rPr>
              <a:t>陳政霖</a:t>
            </a:r>
            <a:endParaRPr kumimoji="0" lang="zh-CN" altLang="en-US" sz="1800" b="1" i="0" u="none" strike="noStrike" kern="1200" cap="none" spc="0" normalizeH="0" baseline="0" noProof="0" dirty="0">
              <a:ln>
                <a:noFill/>
              </a:ln>
              <a:solidFill>
                <a:srgbClr val="453D3A"/>
              </a:solidFill>
              <a:effectLst/>
              <a:uLnTx/>
              <a:uFillTx/>
              <a:latin typeface="Microsoft YaHei" panose="020B0503020204020204" pitchFamily="34" charset="-122"/>
              <a:ea typeface="Microsoft YaHei" panose="020B0503020204020204" pitchFamily="34" charset="-122"/>
            </a:endParaRPr>
          </a:p>
        </p:txBody>
      </p:sp>
      <p:sp>
        <p:nvSpPr>
          <p:cNvPr id="11" name="文本框 12">
            <a:extLst>
              <a:ext uri="{FF2B5EF4-FFF2-40B4-BE49-F238E27FC236}">
                <a16:creationId xmlns:a16="http://schemas.microsoft.com/office/drawing/2014/main" id="{7E807B58-D318-0BB2-6456-2AEA56D1AF4A}"/>
              </a:ext>
            </a:extLst>
          </p:cNvPr>
          <p:cNvSpPr txBox="1"/>
          <p:nvPr/>
        </p:nvSpPr>
        <p:spPr>
          <a:xfrm>
            <a:off x="6504664" y="4495043"/>
            <a:ext cx="32108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noProof="0" dirty="0">
                <a:solidFill>
                  <a:srgbClr val="453D3A"/>
                </a:solidFill>
                <a:latin typeface="Verdana" panose="020B0604030504040204"/>
                <a:ea typeface="微软雅黑" panose="020B0503020204020204" pitchFamily="34" charset="-122"/>
              </a:rPr>
              <a:t>Advisor: </a:t>
            </a:r>
            <a:r>
              <a:rPr lang="zh-TW" altLang="en-US" b="1" noProof="0" dirty="0">
                <a:solidFill>
                  <a:srgbClr val="453D3A"/>
                </a:solidFill>
                <a:latin typeface="Verdana" panose="020B0604030504040204"/>
                <a:ea typeface="微软雅黑" panose="020B0503020204020204" pitchFamily="34" charset="-122"/>
              </a:rPr>
              <a:t>馬清文教授</a:t>
            </a:r>
            <a:r>
              <a:rPr lang="en-US" altLang="zh-CN" b="1" noProof="0" dirty="0">
                <a:solidFill>
                  <a:srgbClr val="453D3A"/>
                </a:solidFill>
                <a:latin typeface="Verdana" panose="020B0604030504040204"/>
                <a:ea typeface="微软雅黑" panose="020B0503020204020204" pitchFamily="34" charset="-122"/>
              </a:rPr>
              <a:t> </a:t>
            </a:r>
            <a:endParaRPr kumimoji="0" lang="zh-CN" altLang="en-US" sz="1800" b="1" i="0" u="none" strike="noStrike" kern="1200" cap="none" spc="0" normalizeH="0" baseline="0" noProof="0" dirty="0">
              <a:ln>
                <a:noFill/>
              </a:ln>
              <a:solidFill>
                <a:srgbClr val="453D3A"/>
              </a:solidFill>
              <a:effectLst/>
              <a:uLnTx/>
              <a:uFillTx/>
              <a:latin typeface="Verdana" panose="020B0604030504040204"/>
              <a:ea typeface="微软雅黑" panose="020B0503020204020204" pitchFamily="34" charset="-122"/>
              <a:cs typeface="+mn-cs"/>
            </a:endParaRPr>
          </a:p>
        </p:txBody>
      </p:sp>
      <p:sp>
        <p:nvSpPr>
          <p:cNvPr id="12" name="矩形 11">
            <a:extLst>
              <a:ext uri="{FF2B5EF4-FFF2-40B4-BE49-F238E27FC236}">
                <a16:creationId xmlns:a16="http://schemas.microsoft.com/office/drawing/2014/main" id="{6B47EB0F-8E41-8239-421C-CFA87F2A9AC8}"/>
              </a:ext>
            </a:extLst>
          </p:cNvPr>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13" name="矩形 12">
            <a:extLst>
              <a:ext uri="{FF2B5EF4-FFF2-40B4-BE49-F238E27FC236}">
                <a16:creationId xmlns:a16="http://schemas.microsoft.com/office/drawing/2014/main" id="{A026408B-1DE4-06A5-4920-29CC35D399E0}"/>
              </a:ext>
            </a:extLst>
          </p:cNvPr>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14" name="文本框 9">
            <a:extLst>
              <a:ext uri="{FF2B5EF4-FFF2-40B4-BE49-F238E27FC236}">
                <a16:creationId xmlns:a16="http://schemas.microsoft.com/office/drawing/2014/main" id="{35369A17-79EC-FDD9-F3E8-4C1E19380656}"/>
              </a:ext>
            </a:extLst>
          </p:cNvPr>
          <p:cNvSpPr txBox="1"/>
          <p:nvPr/>
        </p:nvSpPr>
        <p:spPr>
          <a:xfrm>
            <a:off x="3216275" y="3878745"/>
            <a:ext cx="82804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For Oral Defense</a:t>
            </a:r>
            <a:endParaRPr kumimoji="0" lang="zh-CN" altLang="en-US" sz="14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5" name="Freeform 5">
            <a:extLst>
              <a:ext uri="{FF2B5EF4-FFF2-40B4-BE49-F238E27FC236}">
                <a16:creationId xmlns:a16="http://schemas.microsoft.com/office/drawing/2014/main" id="{282606C5-01B4-0FD3-81DC-17F724BA1F3B}"/>
              </a:ext>
            </a:extLst>
          </p:cNvPr>
          <p:cNvSpPr>
            <a:spLocks noEditPoints="1"/>
          </p:cNvSpPr>
          <p:nvPr/>
        </p:nvSpPr>
        <p:spPr bwMode="auto">
          <a:xfrm>
            <a:off x="10163502" y="2915703"/>
            <a:ext cx="883172" cy="777630"/>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panose="020B0604030504040204"/>
              <a:ea typeface="微软雅黑" panose="020B0503020204020204" pitchFamily="34" charset="-122"/>
              <a:cs typeface="+mn-cs"/>
            </a:endParaRPr>
          </a:p>
        </p:txBody>
      </p:sp>
      <p:grpSp>
        <p:nvGrpSpPr>
          <p:cNvPr id="19" name="群組 18">
            <a:extLst>
              <a:ext uri="{FF2B5EF4-FFF2-40B4-BE49-F238E27FC236}">
                <a16:creationId xmlns:a16="http://schemas.microsoft.com/office/drawing/2014/main" id="{D15867A0-E5F0-3F04-7772-DD97DD1A433D}"/>
              </a:ext>
            </a:extLst>
          </p:cNvPr>
          <p:cNvGrpSpPr/>
          <p:nvPr/>
        </p:nvGrpSpPr>
        <p:grpSpPr>
          <a:xfrm>
            <a:off x="695323" y="2294222"/>
            <a:ext cx="2293262" cy="2293258"/>
            <a:chOff x="695323" y="2294222"/>
            <a:chExt cx="2293262" cy="2293258"/>
          </a:xfrm>
        </p:grpSpPr>
        <p:sp>
          <p:nvSpPr>
            <p:cNvPr id="21" name="橢圓 20">
              <a:extLst>
                <a:ext uri="{FF2B5EF4-FFF2-40B4-BE49-F238E27FC236}">
                  <a16:creationId xmlns:a16="http://schemas.microsoft.com/office/drawing/2014/main" id="{7EC1B0C7-D73C-DCCB-C38F-0ACB5BD03396}"/>
                </a:ext>
              </a:extLst>
            </p:cNvPr>
            <p:cNvSpPr/>
            <p:nvPr/>
          </p:nvSpPr>
          <p:spPr>
            <a:xfrm>
              <a:off x="695323" y="2294280"/>
              <a:ext cx="2293200" cy="22932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圖片 25" descr="一張含有 符號, 標誌, 圖形, 字型 的圖片&#10;&#10;自動產生的描述">
              <a:extLst>
                <a:ext uri="{FF2B5EF4-FFF2-40B4-BE49-F238E27FC236}">
                  <a16:creationId xmlns:a16="http://schemas.microsoft.com/office/drawing/2014/main" id="{502651A2-8B26-8B90-D69B-D37BEA57F19A}"/>
                </a:ext>
              </a:extLst>
            </p:cNvPr>
            <p:cNvPicPr>
              <a:picLocks noChangeAspect="1"/>
            </p:cNvPicPr>
            <p:nvPr/>
          </p:nvPicPr>
          <p:blipFill>
            <a:blip r:embed="rId3">
              <a:extLst>
                <a:ext uri="{28A0092B-C50C-407E-A947-70E740481C1C}">
                  <a14:useLocalDpi xmlns:a14="http://schemas.microsoft.com/office/drawing/2010/main" val="0"/>
                </a:ext>
              </a:extLst>
            </a:blip>
            <a:srcRect l="18174" t="18174" r="18174" b="18174"/>
            <a:stretch/>
          </p:blipFill>
          <p:spPr>
            <a:xfrm>
              <a:off x="695323" y="2294222"/>
              <a:ext cx="2293262" cy="2293258"/>
            </a:xfrm>
            <a:prstGeom prst="rect">
              <a:avLst/>
            </a:prstGeom>
          </p:spPr>
        </p:pic>
      </p:grpSp>
      <p:sp>
        <p:nvSpPr>
          <p:cNvPr id="27" name="文本框 12">
            <a:extLst>
              <a:ext uri="{FF2B5EF4-FFF2-40B4-BE49-F238E27FC236}">
                <a16:creationId xmlns:a16="http://schemas.microsoft.com/office/drawing/2014/main" id="{F327CA00-AEE3-B627-2F4B-E2EFDA204361}"/>
              </a:ext>
            </a:extLst>
          </p:cNvPr>
          <p:cNvSpPr txBox="1"/>
          <p:nvPr/>
        </p:nvSpPr>
        <p:spPr>
          <a:xfrm>
            <a:off x="9943190" y="4495043"/>
            <a:ext cx="21345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noProof="0" dirty="0">
                <a:solidFill>
                  <a:srgbClr val="453D3A"/>
                </a:solidFill>
                <a:latin typeface="Verdana" panose="020B0604030504040204"/>
                <a:ea typeface="微软雅黑" panose="020B0503020204020204" pitchFamily="34" charset="-122"/>
              </a:rPr>
              <a:t>Date</a:t>
            </a:r>
            <a:r>
              <a:rPr lang="en-US" altLang="zh-CN" b="1" noProof="0">
                <a:solidFill>
                  <a:srgbClr val="453D3A"/>
                </a:solidFill>
                <a:latin typeface="Verdana" panose="020B0604030504040204"/>
                <a:ea typeface="微软雅黑" panose="020B0503020204020204" pitchFamily="34" charset="-122"/>
              </a:rPr>
              <a:t>: 1/7 </a:t>
            </a:r>
            <a:endParaRPr kumimoji="0" lang="zh-CN" altLang="en-US" sz="1800" b="1" i="0" u="none" strike="noStrike" kern="1200" cap="none" spc="0" normalizeH="0" baseline="0" noProof="0" dirty="0">
              <a:ln>
                <a:noFill/>
              </a:ln>
              <a:solidFill>
                <a:srgbClr val="453D3A"/>
              </a:solidFill>
              <a:effectLst/>
              <a:uLnTx/>
              <a:uFillTx/>
              <a:latin typeface="Verdana" panose="020B0604030504040204"/>
              <a:ea typeface="微软雅黑" panose="020B0503020204020204" pitchFamily="34" charset="-122"/>
              <a:cs typeface="+mn-cs"/>
            </a:endParaRPr>
          </a:p>
        </p:txBody>
      </p:sp>
      <p:sp>
        <p:nvSpPr>
          <p:cNvPr id="30" name="矩形 29">
            <a:extLst>
              <a:ext uri="{FF2B5EF4-FFF2-40B4-BE49-F238E27FC236}">
                <a16:creationId xmlns:a16="http://schemas.microsoft.com/office/drawing/2014/main" id="{94076C26-F340-AF93-A221-267B772D66A5}"/>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矩形 30">
            <a:extLst>
              <a:ext uri="{FF2B5EF4-FFF2-40B4-BE49-F238E27FC236}">
                <a16:creationId xmlns:a16="http://schemas.microsoft.com/office/drawing/2014/main" id="{C6437A34-27F4-5916-2948-DEAE4507B292}"/>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矩形 32">
            <a:extLst>
              <a:ext uri="{FF2B5EF4-FFF2-40B4-BE49-F238E27FC236}">
                <a16:creationId xmlns:a16="http://schemas.microsoft.com/office/drawing/2014/main" id="{A8E7E40C-7D1E-9AA4-6C47-1B99D9D77D30}"/>
              </a:ext>
            </a:extLst>
          </p:cNvPr>
          <p:cNvSpPr/>
          <p:nvPr/>
        </p:nvSpPr>
        <p:spPr>
          <a:xfrm>
            <a:off x="10439400" y="6523037"/>
            <a:ext cx="11271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投影片編號版面配置區 2">
            <a:extLst>
              <a:ext uri="{FF2B5EF4-FFF2-40B4-BE49-F238E27FC236}">
                <a16:creationId xmlns:a16="http://schemas.microsoft.com/office/drawing/2014/main" id="{9CE174F5-2BB5-0E3C-5C31-F7E8AC79B577}"/>
              </a:ext>
            </a:extLst>
          </p:cNvPr>
          <p:cNvSpPr>
            <a:spLocks noGrp="1"/>
          </p:cNvSpPr>
          <p:nvPr>
            <p:ph type="sldNum" sz="quarter" idx="12"/>
          </p:nvPr>
        </p:nvSpPr>
        <p:spPr/>
        <p:txBody>
          <a:bodyPr/>
          <a:lstStyle/>
          <a:p>
            <a:fld id="{9D55DC8D-C4F0-4F0D-B826-92573808DA56}" type="slidenum">
              <a:rPr lang="zh-CN" altLang="en-US" smtClean="0"/>
              <a:pPr/>
              <a:t>0</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9</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KDOQI Guidelines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4" name="文字方塊 13">
            <a:extLst>
              <a:ext uri="{FF2B5EF4-FFF2-40B4-BE49-F238E27FC236}">
                <a16:creationId xmlns:a16="http://schemas.microsoft.com/office/drawing/2014/main" id="{16212A3D-FAD6-3D2D-93EC-1866D86844F2}"/>
              </a:ext>
            </a:extLst>
          </p:cNvPr>
          <p:cNvSpPr txBox="1"/>
          <p:nvPr/>
        </p:nvSpPr>
        <p:spPr>
          <a:xfrm>
            <a:off x="6027763" y="5825744"/>
            <a:ext cx="6094070" cy="246221"/>
          </a:xfrm>
          <a:prstGeom prst="rect">
            <a:avLst/>
          </a:prstGeom>
          <a:noFill/>
        </p:spPr>
        <p:txBody>
          <a:bodyPr wrap="square">
            <a:spAutoFit/>
          </a:bodyPr>
          <a:lstStyle/>
          <a:p>
            <a:r>
              <a:rPr lang="zh-TW" altLang="en-US" sz="1000" dirty="0">
                <a:latin typeface="Microsoft YaHei" panose="020B0503020204020204" pitchFamily="34" charset="-122"/>
                <a:ea typeface="Microsoft YaHei" panose="020B0503020204020204" pitchFamily="34" charset="-122"/>
              </a:rPr>
              <a:t>2023 CK Wu Integrating VA surveillance with clinical monitoring for stenosis prediction</a:t>
            </a:r>
          </a:p>
        </p:txBody>
      </p:sp>
      <p:pic>
        <p:nvPicPr>
          <p:cNvPr id="17" name="圖片 16">
            <a:extLst>
              <a:ext uri="{FF2B5EF4-FFF2-40B4-BE49-F238E27FC236}">
                <a16:creationId xmlns:a16="http://schemas.microsoft.com/office/drawing/2014/main" id="{085E9C31-B3A8-FD82-812B-33C951EDCB7B}"/>
              </a:ext>
            </a:extLst>
          </p:cNvPr>
          <p:cNvPicPr>
            <a:picLocks noChangeAspect="1"/>
          </p:cNvPicPr>
          <p:nvPr/>
        </p:nvPicPr>
        <p:blipFill>
          <a:blip r:embed="rId3"/>
          <a:stretch>
            <a:fillRect/>
          </a:stretch>
        </p:blipFill>
        <p:spPr>
          <a:xfrm>
            <a:off x="6739293" y="1504131"/>
            <a:ext cx="4314053" cy="4088216"/>
          </a:xfrm>
          <a:prstGeom prst="rect">
            <a:avLst/>
          </a:prstGeom>
        </p:spPr>
      </p:pic>
      <p:pic>
        <p:nvPicPr>
          <p:cNvPr id="19" name="圖片 18">
            <a:extLst>
              <a:ext uri="{FF2B5EF4-FFF2-40B4-BE49-F238E27FC236}">
                <a16:creationId xmlns:a16="http://schemas.microsoft.com/office/drawing/2014/main" id="{69F56214-BDBA-D3AA-4F76-BD5B1A707C3B}"/>
              </a:ext>
            </a:extLst>
          </p:cNvPr>
          <p:cNvPicPr>
            <a:picLocks noChangeAspect="1"/>
          </p:cNvPicPr>
          <p:nvPr/>
        </p:nvPicPr>
        <p:blipFill>
          <a:blip r:embed="rId4"/>
          <a:stretch>
            <a:fillRect/>
          </a:stretch>
        </p:blipFill>
        <p:spPr>
          <a:xfrm>
            <a:off x="1174410" y="1807385"/>
            <a:ext cx="3877575" cy="3595774"/>
          </a:xfrm>
          <a:prstGeom prst="rect">
            <a:avLst/>
          </a:prstGeom>
        </p:spPr>
      </p:pic>
      <p:sp>
        <p:nvSpPr>
          <p:cNvPr id="20" name="矩形: 圓角 19">
            <a:extLst>
              <a:ext uri="{FF2B5EF4-FFF2-40B4-BE49-F238E27FC236}">
                <a16:creationId xmlns:a16="http://schemas.microsoft.com/office/drawing/2014/main" id="{64155478-B369-3B3F-2B09-A740FF9EBB38}"/>
              </a:ext>
            </a:extLst>
          </p:cNvPr>
          <p:cNvSpPr/>
          <p:nvPr/>
        </p:nvSpPr>
        <p:spPr>
          <a:xfrm>
            <a:off x="1562099" y="4119880"/>
            <a:ext cx="1450341" cy="527644"/>
          </a:xfrm>
          <a:prstGeom prst="roundRect">
            <a:avLst>
              <a:gd name="adj" fmla="val 1806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04551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5F7929-683C-A13D-C391-4FB718AA05DB}"/>
              </a:ext>
            </a:extLst>
          </p:cNvPr>
          <p:cNvSpPr/>
          <p:nvPr/>
        </p:nvSpPr>
        <p:spPr>
          <a:xfrm>
            <a:off x="883920" y="3567965"/>
            <a:ext cx="1962900" cy="25222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10</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FA3504DD-D51A-8E48-AC5E-985A6DBA0C08}"/>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274F5E13-C79D-455D-7D2A-8B3EF6485D48}"/>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A9A0E309-036F-529B-7D6E-18641A7DCFB5}"/>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DAEE00D0-07F8-B06D-F464-C7127AD0E822}"/>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520F588F-1438-353A-0211-9B520DFBE632}"/>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75F482A0-A0D1-FAD7-8FA7-F6C39D255E65}"/>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C5FE81BA-5AA0-2116-22D7-BF52AD9E03E9}"/>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802DFD11-11FA-AC43-7BDF-F7B8E558DB61}"/>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9A8180F4-0FF8-2248-3DF8-E134CBE915D0}"/>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E0136E36-D39D-9B24-2620-850166119991}"/>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E47A0F34-EEDA-5C6B-EC85-1BF5EAF73455}"/>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E7B5D105-B510-7002-FF60-689163ED9120}"/>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9E907525-E44C-DEEF-7153-98511FB71C4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7C960C95-885F-65FC-3078-951468568D8B}"/>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FE6E4789-C386-7AEA-42F4-8B2D16C9B799}"/>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B6D04D4-7754-1CB2-D5B4-65E815CA6FAE}"/>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4F5C72F9-687D-7FB5-D1E6-2FC81519AF48}"/>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2F8D91FC-B763-6006-B6CE-059143604B0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C7A53468-7719-EBFC-3FE4-627FC61C1EF7}"/>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D5EB2C7C-9A74-DDF8-7236-E2789434AA53}"/>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22B05559-83CB-46D5-1321-673299CA23A1}"/>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36579EEC-A732-C429-E75B-004143D1B83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4E0CA275-ABDA-EE34-5BDE-FF2D951F45B8}"/>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58A6C32E-D5AE-E103-EBFD-AB89C6012F82}"/>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B41AF45E-2B3A-C06B-9D56-DACAFEB2CDD3}"/>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71F4D9D6-29D9-6C8D-3984-CADA2A081B3E}"/>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5360BA31-EDC5-D162-8477-5D2A9DAB690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F36FFB64-ED92-F44C-F5E2-840D11EE590A}"/>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74D31A39-4F7A-FADC-ACE6-237260753B7C}"/>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2AE5E7AE-A62D-9434-AEAA-D00A71BDB360}"/>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452D96BF-C145-FD05-BD6C-936C9954AE95}"/>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D913AD08-2189-70CD-C83B-3655B500ED9A}"/>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BFC13FF2-8A16-DD04-734E-389685C83BC7}"/>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33156203-36F3-3797-7475-A089C03A80D1}"/>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47D5865F-000D-DC59-6D8B-A9671F9A2D39}"/>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E2B3E594-DA72-B87E-24B3-CF840A75619D}"/>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a:t>
            </a:r>
            <a:r>
              <a:rPr lang="en-US" altLang="zh-TW" sz="1200" dirty="0">
                <a:latin typeface="Microsoft YaHei" panose="020B0503020204020204" pitchFamily="34" charset="-122"/>
                <a:ea typeface="Microsoft YaHei" panose="020B0503020204020204" pitchFamily="34" charset="-122"/>
              </a:rPr>
              <a:t>Indeterminacy</a:t>
            </a:r>
            <a:r>
              <a:rPr lang="en-US" altLang="zh-TW" sz="1200" dirty="0">
                <a:solidFill>
                  <a:schemeClr val="bg1"/>
                </a:solidFill>
                <a:effectLst/>
                <a:latin typeface="Microsoft YaHei" panose="020B0503020204020204" pitchFamily="34" charset="-122"/>
                <a:ea typeface="Microsoft YaHei" panose="020B0503020204020204" pitchFamily="34" charset="-122"/>
              </a:rPr>
              <a:t>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C35413B1-7F29-B93D-1A17-284EDF95DC1D}"/>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2CD8262B-06A5-9202-DAD8-6BC829D8A5B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7C14ECF4-067F-D448-B1D1-FB0A140B9D15}"/>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FE18A65B-C22F-7CD9-32A5-305E03AE169B}"/>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3086F0FC-42C8-AD50-F466-26C7EEF25185}"/>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328CC1EF-E20E-85E1-E053-39BE8090F872}"/>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D956C64B-FAF0-1037-555A-FBD0B1C126DA}"/>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61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11</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Tabular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12" name="群組 11">
            <a:extLst>
              <a:ext uri="{FF2B5EF4-FFF2-40B4-BE49-F238E27FC236}">
                <a16:creationId xmlns:a16="http://schemas.microsoft.com/office/drawing/2014/main" id="{4206ECA4-84EE-9DCB-D553-0D1143EEC0C6}"/>
              </a:ext>
            </a:extLst>
          </p:cNvPr>
          <p:cNvGrpSpPr/>
          <p:nvPr/>
        </p:nvGrpSpPr>
        <p:grpSpPr>
          <a:xfrm>
            <a:off x="121615" y="1700554"/>
            <a:ext cx="5265394" cy="4034324"/>
            <a:chOff x="622300" y="2101112"/>
            <a:chExt cx="4264025" cy="3233209"/>
          </a:xfrm>
        </p:grpSpPr>
        <p:graphicFrame>
          <p:nvGraphicFramePr>
            <p:cNvPr id="9" name="圖表 8">
              <a:extLst>
                <a:ext uri="{FF2B5EF4-FFF2-40B4-BE49-F238E27FC236}">
                  <a16:creationId xmlns:a16="http://schemas.microsoft.com/office/drawing/2014/main" id="{4EE08D23-F848-6096-F6DD-F373F0240BF5}"/>
                </a:ext>
              </a:extLst>
            </p:cNvPr>
            <p:cNvGraphicFramePr/>
            <p:nvPr>
              <p:extLst>
                <p:ext uri="{D42A27DB-BD31-4B8C-83A1-F6EECF244321}">
                  <p14:modId xmlns:p14="http://schemas.microsoft.com/office/powerpoint/2010/main" val="3117178652"/>
                </p:ext>
              </p:extLst>
            </p:nvPr>
          </p:nvGraphicFramePr>
          <p:xfrm>
            <a:off x="622300" y="2101112"/>
            <a:ext cx="4264025" cy="3233209"/>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方塊 9">
              <a:extLst>
                <a:ext uri="{FF2B5EF4-FFF2-40B4-BE49-F238E27FC236}">
                  <a16:creationId xmlns:a16="http://schemas.microsoft.com/office/drawing/2014/main" id="{9B9979D9-9F74-42C0-BAD2-3CB0651EB9D4}"/>
                </a:ext>
              </a:extLst>
            </p:cNvPr>
            <p:cNvSpPr txBox="1"/>
            <p:nvPr/>
          </p:nvSpPr>
          <p:spPr>
            <a:xfrm>
              <a:off x="2443128" y="3028597"/>
              <a:ext cx="1931989" cy="517986"/>
            </a:xfrm>
            <a:prstGeom prst="rect">
              <a:avLst/>
            </a:prstGeom>
            <a:noFill/>
          </p:spPr>
          <p:txBody>
            <a:bodyPr wrap="square">
              <a:spAutoFit/>
            </a:bodyPr>
            <a:lstStyle/>
            <a:p>
              <a:pPr algn="ctr"/>
              <a:r>
                <a:rPr lang="en-US" altLang="zh-TW" b="1" dirty="0">
                  <a:latin typeface="Microsoft YaHei" panose="020B0503020204020204" pitchFamily="34" charset="-122"/>
                  <a:ea typeface="Microsoft YaHei" panose="020B0503020204020204" pitchFamily="34" charset="-122"/>
                </a:rPr>
                <a:t>869</a:t>
              </a:r>
            </a:p>
            <a:p>
              <a:pPr algn="ctr"/>
              <a:r>
                <a:rPr lang="en-US" altLang="zh-TW" b="1" dirty="0">
                  <a:latin typeface="Microsoft YaHei" panose="020B0503020204020204" pitchFamily="34" charset="-122"/>
                  <a:ea typeface="Microsoft YaHei" panose="020B0503020204020204" pitchFamily="34" charset="-122"/>
                </a:rPr>
                <a:t>(14.9%)</a:t>
              </a:r>
              <a:endParaRPr lang="zh-TW" altLang="en-US" b="1" dirty="0">
                <a:latin typeface="Microsoft YaHei" panose="020B0503020204020204" pitchFamily="34" charset="-122"/>
                <a:ea typeface="Microsoft YaHei" panose="020B0503020204020204" pitchFamily="34" charset="-122"/>
              </a:endParaRPr>
            </a:p>
          </p:txBody>
        </p:sp>
        <p:sp>
          <p:nvSpPr>
            <p:cNvPr id="11" name="文字方塊 10">
              <a:extLst>
                <a:ext uri="{FF2B5EF4-FFF2-40B4-BE49-F238E27FC236}">
                  <a16:creationId xmlns:a16="http://schemas.microsoft.com/office/drawing/2014/main" id="{F88BA690-B3C7-E059-33BC-1904262E0017}"/>
                </a:ext>
              </a:extLst>
            </p:cNvPr>
            <p:cNvSpPr txBox="1"/>
            <p:nvPr/>
          </p:nvSpPr>
          <p:spPr>
            <a:xfrm>
              <a:off x="1390995" y="3874766"/>
              <a:ext cx="2018128" cy="517986"/>
            </a:xfrm>
            <a:prstGeom prst="rect">
              <a:avLst/>
            </a:prstGeom>
            <a:noFill/>
          </p:spPr>
          <p:txBody>
            <a:bodyPr wrap="square">
              <a:spAutoFit/>
            </a:bodyPr>
            <a:lstStyle/>
            <a:p>
              <a:pPr algn="ctr"/>
              <a:r>
                <a:rPr lang="en-US" altLang="zh-TW" b="1" dirty="0">
                  <a:latin typeface="Microsoft YaHei" panose="020B0503020204020204" pitchFamily="34" charset="-122"/>
                  <a:ea typeface="Microsoft YaHei" panose="020B0503020204020204" pitchFamily="34" charset="-122"/>
                </a:rPr>
                <a:t>4991</a:t>
              </a:r>
            </a:p>
            <a:p>
              <a:pPr algn="ctr"/>
              <a:r>
                <a:rPr lang="en-US" altLang="zh-TW" b="1" dirty="0">
                  <a:latin typeface="Microsoft YaHei" panose="020B0503020204020204" pitchFamily="34" charset="-122"/>
                  <a:ea typeface="Microsoft YaHei" panose="020B0503020204020204" pitchFamily="34" charset="-122"/>
                </a:rPr>
                <a:t>(85.1%)</a:t>
              </a:r>
              <a:endParaRPr lang="zh-TW" altLang="en-US" b="1" dirty="0">
                <a:latin typeface="Microsoft YaHei" panose="020B0503020204020204" pitchFamily="34" charset="-122"/>
                <a:ea typeface="Microsoft YaHei" panose="020B0503020204020204" pitchFamily="34" charset="-122"/>
              </a:endParaRPr>
            </a:p>
          </p:txBody>
        </p:sp>
      </p:grpSp>
      <p:graphicFrame>
        <p:nvGraphicFramePr>
          <p:cNvPr id="19" name="圖表 18">
            <a:extLst>
              <a:ext uri="{FF2B5EF4-FFF2-40B4-BE49-F238E27FC236}">
                <a16:creationId xmlns:a16="http://schemas.microsoft.com/office/drawing/2014/main" id="{582C3A6B-3A83-1ECC-D17A-AFC6D653398B}"/>
              </a:ext>
            </a:extLst>
          </p:cNvPr>
          <p:cNvGraphicFramePr/>
          <p:nvPr>
            <p:extLst>
              <p:ext uri="{D42A27DB-BD31-4B8C-83A1-F6EECF244321}">
                <p14:modId xmlns:p14="http://schemas.microsoft.com/office/powerpoint/2010/main" val="1743761808"/>
              </p:ext>
            </p:extLst>
          </p:nvPr>
        </p:nvGraphicFramePr>
        <p:xfrm>
          <a:off x="5318760" y="2000398"/>
          <a:ext cx="6697980" cy="3434636"/>
        </p:xfrm>
        <a:graphic>
          <a:graphicData uri="http://schemas.openxmlformats.org/drawingml/2006/chart">
            <c:chart xmlns:c="http://schemas.openxmlformats.org/drawingml/2006/chart" xmlns:r="http://schemas.openxmlformats.org/officeDocument/2006/relationships" r:id="rId4"/>
          </a:graphicData>
        </a:graphic>
      </p:graphicFrame>
      <p:sp>
        <p:nvSpPr>
          <p:cNvPr id="20" name="文字方塊 19">
            <a:extLst>
              <a:ext uri="{FF2B5EF4-FFF2-40B4-BE49-F238E27FC236}">
                <a16:creationId xmlns:a16="http://schemas.microsoft.com/office/drawing/2014/main" id="{324B0D1F-2E8F-5D46-970F-1970F2202583}"/>
              </a:ext>
            </a:extLst>
          </p:cNvPr>
          <p:cNvSpPr txBox="1"/>
          <p:nvPr/>
        </p:nvSpPr>
        <p:spPr>
          <a:xfrm>
            <a:off x="5527504" y="3227181"/>
            <a:ext cx="2385700" cy="276999"/>
          </a:xfrm>
          <a:prstGeom prst="rect">
            <a:avLst/>
          </a:prstGeom>
          <a:noFill/>
        </p:spPr>
        <p:txBody>
          <a:bodyPr wrap="square">
            <a:spAutoFit/>
          </a:bodyPr>
          <a:lstStyle/>
          <a:p>
            <a:pPr algn="ctr"/>
            <a:r>
              <a:rPr lang="en-US" altLang="zh-TW" sz="1200" b="1" dirty="0">
                <a:latin typeface="Microsoft YaHei" panose="020B0503020204020204" pitchFamily="34" charset="-122"/>
                <a:ea typeface="Microsoft YaHei" panose="020B0503020204020204" pitchFamily="34" charset="-122"/>
              </a:rPr>
              <a:t>218</a:t>
            </a:r>
            <a:r>
              <a:rPr lang="zh-TW" altLang="en-US" sz="1200" b="1" dirty="0">
                <a:latin typeface="Microsoft YaHei" panose="020B0503020204020204" pitchFamily="34" charset="-122"/>
                <a:ea typeface="Microsoft YaHei" panose="020B0503020204020204" pitchFamily="34" charset="-122"/>
              </a:rPr>
              <a:t> </a:t>
            </a:r>
            <a:r>
              <a:rPr lang="en-US" altLang="zh-TW" sz="1200" b="1" dirty="0">
                <a:latin typeface="Microsoft YaHei" panose="020B0503020204020204" pitchFamily="34" charset="-122"/>
                <a:ea typeface="Microsoft YaHei" panose="020B0503020204020204" pitchFamily="34" charset="-122"/>
              </a:rPr>
              <a:t>(25.1%)</a:t>
            </a:r>
            <a:endParaRPr lang="zh-TW" altLang="en-US" sz="1200" b="1" dirty="0">
              <a:latin typeface="Microsoft YaHei" panose="020B0503020204020204" pitchFamily="34" charset="-122"/>
              <a:ea typeface="Microsoft YaHei" panose="020B0503020204020204" pitchFamily="34" charset="-122"/>
            </a:endParaRPr>
          </a:p>
        </p:txBody>
      </p:sp>
      <p:sp>
        <p:nvSpPr>
          <p:cNvPr id="21" name="文字方塊 20">
            <a:extLst>
              <a:ext uri="{FF2B5EF4-FFF2-40B4-BE49-F238E27FC236}">
                <a16:creationId xmlns:a16="http://schemas.microsoft.com/office/drawing/2014/main" id="{DBEB6AA6-DDA0-709E-057E-7FF4D78EC3AA}"/>
              </a:ext>
            </a:extLst>
          </p:cNvPr>
          <p:cNvSpPr txBox="1"/>
          <p:nvPr/>
        </p:nvSpPr>
        <p:spPr>
          <a:xfrm>
            <a:off x="5994038" y="2857849"/>
            <a:ext cx="2385700" cy="276999"/>
          </a:xfrm>
          <a:prstGeom prst="rect">
            <a:avLst/>
          </a:prstGeom>
          <a:noFill/>
        </p:spPr>
        <p:txBody>
          <a:bodyPr wrap="square">
            <a:spAutoFit/>
          </a:bodyPr>
          <a:lstStyle/>
          <a:p>
            <a:pPr algn="ctr"/>
            <a:r>
              <a:rPr lang="en-US" altLang="zh-TW" sz="1200" b="1" dirty="0">
                <a:latin typeface="Microsoft YaHei" panose="020B0503020204020204" pitchFamily="34" charset="-122"/>
                <a:ea typeface="Microsoft YaHei" panose="020B0503020204020204" pitchFamily="34" charset="-122"/>
              </a:rPr>
              <a:t>651</a:t>
            </a:r>
            <a:r>
              <a:rPr lang="zh-TW" altLang="en-US" sz="1200" b="1" dirty="0">
                <a:latin typeface="Microsoft YaHei" panose="020B0503020204020204" pitchFamily="34" charset="-122"/>
                <a:ea typeface="Microsoft YaHei" panose="020B0503020204020204" pitchFamily="34" charset="-122"/>
              </a:rPr>
              <a:t> </a:t>
            </a:r>
            <a:r>
              <a:rPr lang="en-US" altLang="zh-TW" sz="1200" b="1" dirty="0">
                <a:latin typeface="Microsoft YaHei" panose="020B0503020204020204" pitchFamily="34" charset="-122"/>
                <a:ea typeface="Microsoft YaHei" panose="020B0503020204020204" pitchFamily="34" charset="-122"/>
              </a:rPr>
              <a:t>(74.9%)</a:t>
            </a:r>
            <a:endParaRPr lang="zh-TW" altLang="en-US" sz="1200" b="1" dirty="0">
              <a:latin typeface="Microsoft YaHei" panose="020B0503020204020204" pitchFamily="34" charset="-122"/>
              <a:ea typeface="Microsoft YaHei" panose="020B0503020204020204" pitchFamily="34" charset="-122"/>
            </a:endParaRPr>
          </a:p>
        </p:txBody>
      </p:sp>
      <p:sp>
        <p:nvSpPr>
          <p:cNvPr id="22" name="文字方塊 21">
            <a:extLst>
              <a:ext uri="{FF2B5EF4-FFF2-40B4-BE49-F238E27FC236}">
                <a16:creationId xmlns:a16="http://schemas.microsoft.com/office/drawing/2014/main" id="{F9852785-99F5-13DF-C6EB-201CA4110275}"/>
              </a:ext>
            </a:extLst>
          </p:cNvPr>
          <p:cNvSpPr txBox="1"/>
          <p:nvPr/>
        </p:nvSpPr>
        <p:spPr>
          <a:xfrm>
            <a:off x="5876092" y="4253429"/>
            <a:ext cx="2385700" cy="276999"/>
          </a:xfrm>
          <a:prstGeom prst="rect">
            <a:avLst/>
          </a:prstGeom>
          <a:noFill/>
        </p:spPr>
        <p:txBody>
          <a:bodyPr wrap="square">
            <a:spAutoFit/>
          </a:bodyPr>
          <a:lstStyle/>
          <a:p>
            <a:pPr algn="ctr"/>
            <a:r>
              <a:rPr lang="en-US" altLang="zh-TW" sz="1200" b="1" dirty="0">
                <a:latin typeface="Microsoft YaHei" panose="020B0503020204020204" pitchFamily="34" charset="-122"/>
                <a:ea typeface="Microsoft YaHei" panose="020B0503020204020204" pitchFamily="34" charset="-122"/>
              </a:rPr>
              <a:t>546</a:t>
            </a:r>
            <a:r>
              <a:rPr lang="zh-TW" altLang="en-US" sz="1200" b="1" dirty="0">
                <a:latin typeface="Microsoft YaHei" panose="020B0503020204020204" pitchFamily="34" charset="-122"/>
                <a:ea typeface="Microsoft YaHei" panose="020B0503020204020204" pitchFamily="34" charset="-122"/>
              </a:rPr>
              <a:t> </a:t>
            </a:r>
            <a:r>
              <a:rPr lang="en-US" altLang="zh-TW" sz="1200" b="1" dirty="0">
                <a:latin typeface="Microsoft YaHei" panose="020B0503020204020204" pitchFamily="34" charset="-122"/>
                <a:ea typeface="Microsoft YaHei" panose="020B0503020204020204" pitchFamily="34" charset="-122"/>
              </a:rPr>
              <a:t>(10.9%)</a:t>
            </a:r>
            <a:endParaRPr lang="zh-TW" altLang="en-US" sz="1200" b="1" dirty="0">
              <a:latin typeface="Microsoft YaHei" panose="020B0503020204020204" pitchFamily="34" charset="-122"/>
              <a:ea typeface="Microsoft YaHei" panose="020B0503020204020204" pitchFamily="34" charset="-122"/>
            </a:endParaRPr>
          </a:p>
        </p:txBody>
      </p:sp>
      <p:sp>
        <p:nvSpPr>
          <p:cNvPr id="23" name="文字方塊 22">
            <a:extLst>
              <a:ext uri="{FF2B5EF4-FFF2-40B4-BE49-F238E27FC236}">
                <a16:creationId xmlns:a16="http://schemas.microsoft.com/office/drawing/2014/main" id="{C6576913-3EE7-81EC-83FA-856787AFF1B9}"/>
              </a:ext>
            </a:extLst>
          </p:cNvPr>
          <p:cNvSpPr txBox="1"/>
          <p:nvPr/>
        </p:nvSpPr>
        <p:spPr>
          <a:xfrm>
            <a:off x="10439400" y="3913679"/>
            <a:ext cx="2385700" cy="276999"/>
          </a:xfrm>
          <a:prstGeom prst="rect">
            <a:avLst/>
          </a:prstGeom>
          <a:noFill/>
        </p:spPr>
        <p:txBody>
          <a:bodyPr wrap="square">
            <a:spAutoFit/>
          </a:bodyPr>
          <a:lstStyle/>
          <a:p>
            <a:pPr algn="ctr"/>
            <a:r>
              <a:rPr lang="en-US" altLang="zh-TW" sz="1200" b="1" dirty="0">
                <a:latin typeface="Microsoft YaHei" panose="020B0503020204020204" pitchFamily="34" charset="-122"/>
                <a:ea typeface="Microsoft YaHei" panose="020B0503020204020204" pitchFamily="34" charset="-122"/>
              </a:rPr>
              <a:t>4445</a:t>
            </a:r>
            <a:r>
              <a:rPr lang="zh-TW" altLang="en-US" sz="1200" b="1" dirty="0">
                <a:latin typeface="Microsoft YaHei" panose="020B0503020204020204" pitchFamily="34" charset="-122"/>
                <a:ea typeface="Microsoft YaHei" panose="020B0503020204020204" pitchFamily="34" charset="-122"/>
              </a:rPr>
              <a:t> </a:t>
            </a:r>
            <a:r>
              <a:rPr lang="en-US" altLang="zh-TW" sz="1200" b="1" dirty="0">
                <a:latin typeface="Microsoft YaHei" panose="020B0503020204020204" pitchFamily="34" charset="-122"/>
                <a:ea typeface="Microsoft YaHei" panose="020B0503020204020204" pitchFamily="34" charset="-122"/>
              </a:rPr>
              <a:t>(89.1%)</a:t>
            </a:r>
            <a:endParaRPr lang="zh-TW" altLang="en-US" sz="1200" b="1" dirty="0">
              <a:latin typeface="Microsoft YaHei" panose="020B0503020204020204" pitchFamily="34" charset="-122"/>
              <a:ea typeface="Microsoft YaHei" panose="020B0503020204020204" pitchFamily="34" charset="-122"/>
            </a:endParaRPr>
          </a:p>
        </p:txBody>
      </p:sp>
      <p:grpSp>
        <p:nvGrpSpPr>
          <p:cNvPr id="105" name="群組 104">
            <a:extLst>
              <a:ext uri="{FF2B5EF4-FFF2-40B4-BE49-F238E27FC236}">
                <a16:creationId xmlns:a16="http://schemas.microsoft.com/office/drawing/2014/main" id="{B3240862-0D9F-4881-2837-999352072AF3}"/>
              </a:ext>
            </a:extLst>
          </p:cNvPr>
          <p:cNvGrpSpPr/>
          <p:nvPr/>
        </p:nvGrpSpPr>
        <p:grpSpPr>
          <a:xfrm>
            <a:off x="-6615119" y="1047316"/>
            <a:ext cx="5739302" cy="4913727"/>
            <a:chOff x="278679" y="1355838"/>
            <a:chExt cx="5739302" cy="4913727"/>
          </a:xfrm>
        </p:grpSpPr>
        <p:sp>
          <p:nvSpPr>
            <p:cNvPr id="106" name="文本框 67">
              <a:extLst>
                <a:ext uri="{FF2B5EF4-FFF2-40B4-BE49-F238E27FC236}">
                  <a16:creationId xmlns:a16="http://schemas.microsoft.com/office/drawing/2014/main" id="{1727972F-8D7A-2E2F-6CB3-9019688908DF}"/>
                </a:ext>
              </a:extLst>
            </p:cNvPr>
            <p:cNvSpPr txBox="1"/>
            <p:nvPr/>
          </p:nvSpPr>
          <p:spPr bwMode="auto">
            <a:xfrm>
              <a:off x="827954" y="1899326"/>
              <a:ext cx="5048250" cy="4111510"/>
            </a:xfrm>
            <a:prstGeom prst="rect">
              <a:avLst/>
            </a:prstGeom>
            <a:noFill/>
          </p:spPr>
          <p:txBody>
            <a:bodyPr>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Diabetes mellitus (DM)</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Hypertension patients (HTN)</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Dyslipidemia(</a:t>
              </a:r>
              <a:r>
                <a:rPr lang="en-US" altLang="zh-TW" sz="1600" dirty="0" err="1">
                  <a:latin typeface="Microsoft YaHei" panose="020B0503020204020204" pitchFamily="34" charset="-122"/>
                  <a:ea typeface="Microsoft YaHei" panose="020B0503020204020204" pitchFamily="34" charset="-122"/>
                </a:rPr>
                <a:t>Dyslipid</a:t>
              </a:r>
              <a:r>
                <a:rPr lang="en-US" altLang="zh-TW" sz="1600" dirty="0">
                  <a:latin typeface="Microsoft YaHei" panose="020B0503020204020204" pitchFamily="34" charset="-122"/>
                  <a:ea typeface="Microsoft YaHei" panose="020B0503020204020204" pitchFamily="34" charset="-122"/>
                </a:rPr>
                <a:t>)</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Coronary artery disease(CAD)</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Acute myocardial infarction (AMI)</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Cerebral Vascular Accident(CVA)</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Peripheral artery occlusive disease (PAOD)</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Heart failure (HF)</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Age</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Gender</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Surveillance part</a:t>
              </a:r>
              <a:endParaRPr lang="zh-TW" altLang="en-US" sz="1600" dirty="0">
                <a:latin typeface="Microsoft YaHei" panose="020B0503020204020204" pitchFamily="34" charset="-122"/>
                <a:ea typeface="Microsoft YaHei" panose="020B0503020204020204" pitchFamily="34" charset="-122"/>
              </a:endParaRPr>
            </a:p>
          </p:txBody>
        </p:sp>
        <p:sp>
          <p:nvSpPr>
            <p:cNvPr id="107" name="矩形 106">
              <a:extLst>
                <a:ext uri="{FF2B5EF4-FFF2-40B4-BE49-F238E27FC236}">
                  <a16:creationId xmlns:a16="http://schemas.microsoft.com/office/drawing/2014/main" id="{493A298F-7E73-A6E5-D8B2-B0BABA770600}"/>
                </a:ext>
              </a:extLst>
            </p:cNvPr>
            <p:cNvSpPr/>
            <p:nvPr/>
          </p:nvSpPr>
          <p:spPr bwMode="auto">
            <a:xfrm>
              <a:off x="278679" y="1575474"/>
              <a:ext cx="5713413" cy="4514691"/>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8" name="文本框 66">
              <a:extLst>
                <a:ext uri="{FF2B5EF4-FFF2-40B4-BE49-F238E27FC236}">
                  <a16:creationId xmlns:a16="http://schemas.microsoft.com/office/drawing/2014/main" id="{E114E4C1-56E5-EF32-22DB-496BE87FF18D}"/>
                </a:ext>
              </a:extLst>
            </p:cNvPr>
            <p:cNvSpPr txBox="1"/>
            <p:nvPr/>
          </p:nvSpPr>
          <p:spPr bwMode="auto">
            <a:xfrm>
              <a:off x="797792" y="1355838"/>
              <a:ext cx="3260065" cy="461665"/>
            </a:xfrm>
            <a:prstGeom prst="rect">
              <a:avLst/>
            </a:prstGeom>
            <a:blipFill>
              <a:blip r:embed="rId5"/>
              <a:stretch>
                <a:fillRect t="-45000"/>
              </a:stretch>
            </a:blip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44875"/>
                  </a:solidFill>
                  <a:latin typeface="Microsoft YaHei" panose="020B0503020204020204" pitchFamily="34" charset="-122"/>
                  <a:ea typeface="Microsoft YaHei" panose="020B0503020204020204" pitchFamily="34" charset="-122"/>
                </a:rPr>
                <a:t>Constant data (input)</a:t>
              </a:r>
              <a:endParaRPr kumimoji="0" lang="zh-CN" altLang="en-US" sz="2400" b="0" i="0" u="none" strike="noStrike" kern="1200" cap="none" spc="0" normalizeH="0" baseline="0" noProof="0" dirty="0">
                <a:ln>
                  <a:noFill/>
                </a:ln>
                <a:solidFill>
                  <a:srgbClr val="044875"/>
                </a:solidFill>
                <a:effectLst/>
                <a:uLnTx/>
                <a:uFillTx/>
                <a:latin typeface="Microsoft YaHei" panose="020B0503020204020204" pitchFamily="34" charset="-122"/>
                <a:ea typeface="Microsoft YaHei" panose="020B0503020204020204" pitchFamily="34" charset="-122"/>
              </a:endParaRPr>
            </a:p>
          </p:txBody>
        </p:sp>
        <p:sp>
          <p:nvSpPr>
            <p:cNvPr id="109" name="矩形 108">
              <a:extLst>
                <a:ext uri="{FF2B5EF4-FFF2-40B4-BE49-F238E27FC236}">
                  <a16:creationId xmlns:a16="http://schemas.microsoft.com/office/drawing/2014/main" id="{7EB0AA67-BABF-2016-3A1C-9D51A55FEF42}"/>
                </a:ext>
              </a:extLst>
            </p:cNvPr>
            <p:cNvSpPr/>
            <p:nvPr/>
          </p:nvSpPr>
          <p:spPr bwMode="auto">
            <a:xfrm>
              <a:off x="626342" y="1359576"/>
              <a:ext cx="171450" cy="461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10" name="组合 82">
              <a:extLst>
                <a:ext uri="{FF2B5EF4-FFF2-40B4-BE49-F238E27FC236}">
                  <a16:creationId xmlns:a16="http://schemas.microsoft.com/office/drawing/2014/main" id="{1F51DBD9-A800-248E-EC66-2BD5CEC734B9}"/>
                </a:ext>
              </a:extLst>
            </p:cNvPr>
            <p:cNvGrpSpPr>
              <a:grpSpLocks/>
            </p:cNvGrpSpPr>
            <p:nvPr/>
          </p:nvGrpSpPr>
          <p:grpSpPr bwMode="auto">
            <a:xfrm>
              <a:off x="5400437" y="5663140"/>
              <a:ext cx="614365" cy="606425"/>
              <a:chOff x="5509417" y="3190162"/>
              <a:chExt cx="461322" cy="455194"/>
            </a:xfrm>
          </p:grpSpPr>
          <p:sp>
            <p:nvSpPr>
              <p:cNvPr id="112" name="矩形 111">
                <a:extLst>
                  <a:ext uri="{FF2B5EF4-FFF2-40B4-BE49-F238E27FC236}">
                    <a16:creationId xmlns:a16="http://schemas.microsoft.com/office/drawing/2014/main" id="{C897E63A-1D84-D5C1-1B36-317CB190DFD3}"/>
                  </a:ext>
                </a:extLst>
              </p:cNvPr>
              <p:cNvSpPr/>
              <p:nvPr/>
            </p:nvSpPr>
            <p:spPr>
              <a:xfrm>
                <a:off x="5601206" y="3275958"/>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3" name="矩形 112">
                <a:extLst>
                  <a:ext uri="{FF2B5EF4-FFF2-40B4-BE49-F238E27FC236}">
                    <a16:creationId xmlns:a16="http://schemas.microsoft.com/office/drawing/2014/main" id="{337754E7-D9C9-7F1A-9BFB-3F462B92B893}"/>
                  </a:ext>
                </a:extLst>
              </p:cNvPr>
              <p:cNvSpPr/>
              <p:nvPr/>
            </p:nvSpPr>
            <p:spPr>
              <a:xfrm>
                <a:off x="5509417" y="3190162"/>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1" name="文本框 83">
              <a:extLst>
                <a:ext uri="{FF2B5EF4-FFF2-40B4-BE49-F238E27FC236}">
                  <a16:creationId xmlns:a16="http://schemas.microsoft.com/office/drawing/2014/main" id="{A98133A3-C9F4-C148-08B8-A9AA059530DC}"/>
                </a:ext>
              </a:extLst>
            </p:cNvPr>
            <p:cNvSpPr txBox="1">
              <a:spLocks noChangeArrowheads="1"/>
            </p:cNvSpPr>
            <p:nvPr/>
          </p:nvSpPr>
          <p:spPr bwMode="auto">
            <a:xfrm>
              <a:off x="5539592" y="5803119"/>
              <a:ext cx="478389" cy="40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01</a:t>
              </a:r>
              <a:endParaRPr kumimoji="0" lang="zh-CN" altLang="en-US"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grpSp>
      <p:grpSp>
        <p:nvGrpSpPr>
          <p:cNvPr id="114" name="群組 113">
            <a:extLst>
              <a:ext uri="{FF2B5EF4-FFF2-40B4-BE49-F238E27FC236}">
                <a16:creationId xmlns:a16="http://schemas.microsoft.com/office/drawing/2014/main" id="{518FA649-B641-62C8-D167-3BFF24CD1BB2}"/>
              </a:ext>
            </a:extLst>
          </p:cNvPr>
          <p:cNvGrpSpPr/>
          <p:nvPr/>
        </p:nvGrpSpPr>
        <p:grpSpPr>
          <a:xfrm>
            <a:off x="12623769" y="1611995"/>
            <a:ext cx="5727700" cy="1413558"/>
            <a:chOff x="6339755" y="1355838"/>
            <a:chExt cx="5727700" cy="1413558"/>
          </a:xfrm>
        </p:grpSpPr>
        <p:sp>
          <p:nvSpPr>
            <p:cNvPr id="115" name="文本框 49">
              <a:extLst>
                <a:ext uri="{FF2B5EF4-FFF2-40B4-BE49-F238E27FC236}">
                  <a16:creationId xmlns:a16="http://schemas.microsoft.com/office/drawing/2014/main" id="{16FCD483-722C-5188-6384-4229C35AF2F7}"/>
                </a:ext>
              </a:extLst>
            </p:cNvPr>
            <p:cNvSpPr txBox="1"/>
            <p:nvPr/>
          </p:nvSpPr>
          <p:spPr bwMode="auto">
            <a:xfrm>
              <a:off x="6889030" y="1905187"/>
              <a:ext cx="5048250" cy="418191"/>
            </a:xfrm>
            <a:prstGeom prst="rect">
              <a:avLst/>
            </a:prstGeom>
            <a:noFill/>
          </p:spPr>
          <p:txBody>
            <a:bodyPr>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Vascular access blood flow (</a:t>
              </a:r>
              <a:r>
                <a:rPr lang="en-US" altLang="zh-TW" sz="1600" dirty="0" err="1">
                  <a:latin typeface="Microsoft YaHei" panose="020B0503020204020204" pitchFamily="34" charset="-122"/>
                  <a:ea typeface="Microsoft YaHei" panose="020B0503020204020204" pitchFamily="34" charset="-122"/>
                </a:rPr>
                <a:t>Qa</a:t>
              </a:r>
              <a:r>
                <a:rPr lang="en-US" altLang="zh-TW" sz="1600" dirty="0">
                  <a:latin typeface="Microsoft YaHei" panose="020B0503020204020204" pitchFamily="34" charset="-122"/>
                  <a:ea typeface="Microsoft YaHei" panose="020B0503020204020204" pitchFamily="34" charset="-122"/>
                </a:rPr>
                <a:t>)</a:t>
              </a:r>
            </a:p>
          </p:txBody>
        </p:sp>
        <p:grpSp>
          <p:nvGrpSpPr>
            <p:cNvPr id="116" name="组合 7">
              <a:extLst>
                <a:ext uri="{FF2B5EF4-FFF2-40B4-BE49-F238E27FC236}">
                  <a16:creationId xmlns:a16="http://schemas.microsoft.com/office/drawing/2014/main" id="{4F88DF19-AAE0-9A84-7EFD-20016EFE7999}"/>
                </a:ext>
              </a:extLst>
            </p:cNvPr>
            <p:cNvGrpSpPr>
              <a:grpSpLocks/>
            </p:cNvGrpSpPr>
            <p:nvPr/>
          </p:nvGrpSpPr>
          <p:grpSpPr bwMode="auto">
            <a:xfrm>
              <a:off x="6339755" y="1355838"/>
              <a:ext cx="5727700" cy="1413558"/>
              <a:chOff x="6224731" y="2605301"/>
              <a:chExt cx="5727203" cy="1412858"/>
            </a:xfrm>
          </p:grpSpPr>
          <p:sp>
            <p:nvSpPr>
              <p:cNvPr id="117" name="矩形 116">
                <a:extLst>
                  <a:ext uri="{FF2B5EF4-FFF2-40B4-BE49-F238E27FC236}">
                    <a16:creationId xmlns:a16="http://schemas.microsoft.com/office/drawing/2014/main" id="{8E6CD318-3010-A432-179F-D40D35FE612B}"/>
                  </a:ext>
                </a:extLst>
              </p:cNvPr>
              <p:cNvSpPr/>
              <p:nvPr/>
            </p:nvSpPr>
            <p:spPr>
              <a:xfrm>
                <a:off x="6224731" y="2830669"/>
                <a:ext cx="5711329" cy="1022456"/>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8" name="文本框 48">
                <a:extLst>
                  <a:ext uri="{FF2B5EF4-FFF2-40B4-BE49-F238E27FC236}">
                    <a16:creationId xmlns:a16="http://schemas.microsoft.com/office/drawing/2014/main" id="{75754586-2B00-523D-D280-9C6880AC2604}"/>
                  </a:ext>
                </a:extLst>
              </p:cNvPr>
              <p:cNvSpPr txBox="1"/>
              <p:nvPr/>
            </p:nvSpPr>
            <p:spPr>
              <a:xfrm>
                <a:off x="6572363" y="2605301"/>
                <a:ext cx="3081998" cy="461665"/>
              </a:xfrm>
              <a:prstGeom prst="rect">
                <a:avLst/>
              </a:prstGeom>
              <a:blipFill>
                <a:blip r:embed="rId5"/>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Microsoft YaHei" panose="020B0503020204020204" pitchFamily="34" charset="-122"/>
                    <a:ea typeface="Microsoft YaHei" panose="020B0503020204020204" pitchFamily="34" charset="-122"/>
                  </a:rPr>
                  <a:t>Serial data (input)</a:t>
                </a:r>
                <a:endParaRPr kumimoji="0" lang="zh-CN" altLang="en-US" sz="2400" b="0" i="0" u="none" strike="noStrike" kern="1200" cap="none" spc="0" normalizeH="0" baseline="0" noProof="0" dirty="0">
                  <a:ln>
                    <a:noFill/>
                  </a:ln>
                  <a:solidFill>
                    <a:srgbClr val="044875"/>
                  </a:solidFill>
                  <a:effectLst/>
                  <a:uLnTx/>
                  <a:uFillTx/>
                  <a:latin typeface="Microsoft YaHei" panose="020B0503020204020204" pitchFamily="34" charset="-122"/>
                  <a:ea typeface="Microsoft YaHei" panose="020B0503020204020204" pitchFamily="34" charset="-122"/>
                </a:endParaRPr>
              </a:p>
            </p:txBody>
          </p:sp>
          <p:sp>
            <p:nvSpPr>
              <p:cNvPr id="119" name="矩形 118">
                <a:extLst>
                  <a:ext uri="{FF2B5EF4-FFF2-40B4-BE49-F238E27FC236}">
                    <a16:creationId xmlns:a16="http://schemas.microsoft.com/office/drawing/2014/main" id="{E2774E41-6353-8901-168F-7E38503F9756}"/>
                  </a:ext>
                </a:extLst>
              </p:cNvPr>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0" name="组合 100">
                <a:extLst>
                  <a:ext uri="{FF2B5EF4-FFF2-40B4-BE49-F238E27FC236}">
                    <a16:creationId xmlns:a16="http://schemas.microsoft.com/office/drawing/2014/main" id="{B19EBBF8-3818-7F0C-CA48-E49F9D7E25CE}"/>
                  </a:ext>
                </a:extLst>
              </p:cNvPr>
              <p:cNvGrpSpPr>
                <a:grpSpLocks/>
              </p:cNvGrpSpPr>
              <p:nvPr/>
            </p:nvGrpSpPr>
            <p:grpSpPr bwMode="auto">
              <a:xfrm>
                <a:off x="11334445" y="3412034"/>
                <a:ext cx="614310" cy="606125"/>
                <a:chOff x="5502243" y="1902524"/>
                <a:chExt cx="461343" cy="455196"/>
              </a:xfrm>
            </p:grpSpPr>
            <p:sp>
              <p:nvSpPr>
                <p:cNvPr id="122" name="矩形 121">
                  <a:extLst>
                    <a:ext uri="{FF2B5EF4-FFF2-40B4-BE49-F238E27FC236}">
                      <a16:creationId xmlns:a16="http://schemas.microsoft.com/office/drawing/2014/main" id="{159EDBE6-F9CF-0F96-529C-64C7CE8676FA}"/>
                    </a:ext>
                  </a:extLst>
                </p:cNvPr>
                <p:cNvSpPr/>
                <p:nvPr/>
              </p:nvSpPr>
              <p:spPr>
                <a:xfrm>
                  <a:off x="5594035" y="1988322"/>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3" name="矩形 122">
                  <a:extLst>
                    <a:ext uri="{FF2B5EF4-FFF2-40B4-BE49-F238E27FC236}">
                      <a16:creationId xmlns:a16="http://schemas.microsoft.com/office/drawing/2014/main" id="{64767C46-B478-9567-3D40-F062E9B1AF56}"/>
                    </a:ext>
                  </a:extLst>
                </p:cNvPr>
                <p:cNvSpPr/>
                <p:nvPr/>
              </p:nvSpPr>
              <p:spPr>
                <a:xfrm>
                  <a:off x="5502243" y="1902524"/>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21" name="文本框 101">
                <a:extLst>
                  <a:ext uri="{FF2B5EF4-FFF2-40B4-BE49-F238E27FC236}">
                    <a16:creationId xmlns:a16="http://schemas.microsoft.com/office/drawing/2014/main" id="{F28E607E-7056-5E00-931E-AD1DEBA99C2C}"/>
                  </a:ext>
                </a:extLst>
              </p:cNvPr>
              <p:cNvSpPr txBox="1">
                <a:spLocks noChangeArrowheads="1"/>
              </p:cNvSpPr>
              <p:nvPr/>
            </p:nvSpPr>
            <p:spPr bwMode="auto">
              <a:xfrm>
                <a:off x="11473610" y="355195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02</a:t>
                </a:r>
                <a:endParaRPr kumimoji="0" lang="zh-CN" altLang="en-US"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grpSp>
      </p:grpSp>
      <p:grpSp>
        <p:nvGrpSpPr>
          <p:cNvPr id="124" name="群組 123">
            <a:extLst>
              <a:ext uri="{FF2B5EF4-FFF2-40B4-BE49-F238E27FC236}">
                <a16:creationId xmlns:a16="http://schemas.microsoft.com/office/drawing/2014/main" id="{B38AB3A9-A4F2-14A0-8575-B8770B4C3134}"/>
              </a:ext>
            </a:extLst>
          </p:cNvPr>
          <p:cNvGrpSpPr/>
          <p:nvPr/>
        </p:nvGrpSpPr>
        <p:grpSpPr>
          <a:xfrm>
            <a:off x="12623769" y="3227181"/>
            <a:ext cx="5727700" cy="1515745"/>
            <a:chOff x="6339755" y="2971024"/>
            <a:chExt cx="5727700" cy="1515745"/>
          </a:xfrm>
        </p:grpSpPr>
        <p:sp>
          <p:nvSpPr>
            <p:cNvPr id="125" name="文本框 41">
              <a:extLst>
                <a:ext uri="{FF2B5EF4-FFF2-40B4-BE49-F238E27FC236}">
                  <a16:creationId xmlns:a16="http://schemas.microsoft.com/office/drawing/2014/main" id="{AF8D8203-E35F-9E05-A2B0-34CB2EE97546}"/>
                </a:ext>
              </a:extLst>
            </p:cNvPr>
            <p:cNvSpPr txBox="1"/>
            <p:nvPr/>
          </p:nvSpPr>
          <p:spPr bwMode="auto">
            <a:xfrm>
              <a:off x="6889030" y="3510774"/>
              <a:ext cx="5048250" cy="418191"/>
            </a:xfrm>
            <a:prstGeom prst="rect">
              <a:avLst/>
            </a:prstGeom>
            <a:noFill/>
          </p:spPr>
          <p:txBody>
            <a:bodyPr>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Percutaneous transluminal angioplasty (PTA)</a:t>
              </a:r>
            </a:p>
          </p:txBody>
        </p:sp>
        <p:grpSp>
          <p:nvGrpSpPr>
            <p:cNvPr id="126" name="组合 6">
              <a:extLst>
                <a:ext uri="{FF2B5EF4-FFF2-40B4-BE49-F238E27FC236}">
                  <a16:creationId xmlns:a16="http://schemas.microsoft.com/office/drawing/2014/main" id="{F24AA2AF-9DC7-2DA9-CAEE-41298E2A8BD5}"/>
                </a:ext>
              </a:extLst>
            </p:cNvPr>
            <p:cNvGrpSpPr>
              <a:grpSpLocks/>
            </p:cNvGrpSpPr>
            <p:nvPr/>
          </p:nvGrpSpPr>
          <p:grpSpPr bwMode="auto">
            <a:xfrm>
              <a:off x="6339755" y="2971024"/>
              <a:ext cx="5727700" cy="1515745"/>
              <a:chOff x="6224731" y="781231"/>
              <a:chExt cx="5727203" cy="1515116"/>
            </a:xfrm>
          </p:grpSpPr>
          <p:sp>
            <p:nvSpPr>
              <p:cNvPr id="127" name="矩形 126">
                <a:extLst>
                  <a:ext uri="{FF2B5EF4-FFF2-40B4-BE49-F238E27FC236}">
                    <a16:creationId xmlns:a16="http://schemas.microsoft.com/office/drawing/2014/main" id="{685FC837-3D88-19AA-EF62-42EC67171E9D}"/>
                  </a:ext>
                </a:extLst>
              </p:cNvPr>
              <p:cNvSpPr/>
              <p:nvPr/>
            </p:nvSpPr>
            <p:spPr>
              <a:xfrm>
                <a:off x="6224731" y="997041"/>
                <a:ext cx="5711329" cy="1027516"/>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8" name="文本框 40">
                <a:extLst>
                  <a:ext uri="{FF2B5EF4-FFF2-40B4-BE49-F238E27FC236}">
                    <a16:creationId xmlns:a16="http://schemas.microsoft.com/office/drawing/2014/main" id="{09B05030-7824-AA26-9EBF-6299207B3BC6}"/>
                  </a:ext>
                </a:extLst>
              </p:cNvPr>
              <p:cNvSpPr txBox="1"/>
              <p:nvPr/>
            </p:nvSpPr>
            <p:spPr>
              <a:xfrm>
                <a:off x="6743798" y="797284"/>
                <a:ext cx="3554357" cy="461473"/>
              </a:xfrm>
              <a:prstGeom prst="rect">
                <a:avLst/>
              </a:prstGeom>
              <a:blipFill>
                <a:blip r:embed="rId5"/>
                <a:stretch>
                  <a:fillRect t="-45000"/>
                </a:stretch>
              </a:bli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Microsoft YaHei" panose="020B0503020204020204" pitchFamily="34" charset="-122"/>
                    <a:ea typeface="Microsoft YaHei" panose="020B0503020204020204" pitchFamily="34" charset="-122"/>
                  </a:rPr>
                  <a:t>Surgery record (output) </a:t>
                </a:r>
                <a:endParaRPr kumimoji="0" lang="zh-CN" altLang="en-US" sz="2400" b="0" i="0" u="none" strike="noStrike" kern="1200" cap="none" spc="0" normalizeH="0" baseline="0" noProof="0" dirty="0">
                  <a:ln>
                    <a:noFill/>
                  </a:ln>
                  <a:solidFill>
                    <a:srgbClr val="E7E6E6">
                      <a:lumMod val="25000"/>
                    </a:srgbClr>
                  </a:solidFill>
                  <a:effectLst/>
                  <a:uLnTx/>
                  <a:uFillTx/>
                  <a:latin typeface="Microsoft YaHei" panose="020B0503020204020204" pitchFamily="34" charset="-122"/>
                  <a:ea typeface="Microsoft YaHei" panose="020B0503020204020204" pitchFamily="34" charset="-122"/>
                </a:endParaRPr>
              </a:p>
            </p:txBody>
          </p:sp>
          <p:sp>
            <p:nvSpPr>
              <p:cNvPr id="129" name="矩形 128">
                <a:extLst>
                  <a:ext uri="{FF2B5EF4-FFF2-40B4-BE49-F238E27FC236}">
                    <a16:creationId xmlns:a16="http://schemas.microsoft.com/office/drawing/2014/main" id="{37794D75-9BDC-F274-7D90-FA743DE9FFA3}"/>
                  </a:ext>
                </a:extLst>
              </p:cNvPr>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30" name="组合 104">
                <a:extLst>
                  <a:ext uri="{FF2B5EF4-FFF2-40B4-BE49-F238E27FC236}">
                    <a16:creationId xmlns:a16="http://schemas.microsoft.com/office/drawing/2014/main" id="{B59C92C7-9610-2C29-CE24-73648C3E2AF9}"/>
                  </a:ext>
                </a:extLst>
              </p:cNvPr>
              <p:cNvGrpSpPr>
                <a:grpSpLocks/>
              </p:cNvGrpSpPr>
              <p:nvPr/>
            </p:nvGrpSpPr>
            <p:grpSpPr bwMode="auto">
              <a:xfrm>
                <a:off x="11334445" y="1690174"/>
                <a:ext cx="614310" cy="606173"/>
                <a:chOff x="5502243" y="1986354"/>
                <a:chExt cx="461343" cy="455232"/>
              </a:xfrm>
            </p:grpSpPr>
            <p:sp>
              <p:nvSpPr>
                <p:cNvPr id="132" name="矩形 131">
                  <a:extLst>
                    <a:ext uri="{FF2B5EF4-FFF2-40B4-BE49-F238E27FC236}">
                      <a16:creationId xmlns:a16="http://schemas.microsoft.com/office/drawing/2014/main" id="{91DD76B9-38CF-6CA8-D19A-470997638F06}"/>
                    </a:ext>
                  </a:extLst>
                </p:cNvPr>
                <p:cNvSpPr/>
                <p:nvPr/>
              </p:nvSpPr>
              <p:spPr>
                <a:xfrm>
                  <a:off x="5594035" y="2072157"/>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3" name="矩形 132">
                  <a:extLst>
                    <a:ext uri="{FF2B5EF4-FFF2-40B4-BE49-F238E27FC236}">
                      <a16:creationId xmlns:a16="http://schemas.microsoft.com/office/drawing/2014/main" id="{A39BCC65-C89A-7370-536D-65293EA45016}"/>
                    </a:ext>
                  </a:extLst>
                </p:cNvPr>
                <p:cNvSpPr/>
                <p:nvPr/>
              </p:nvSpPr>
              <p:spPr>
                <a:xfrm>
                  <a:off x="5502243" y="1986354"/>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1" name="文本框 105">
                <a:extLst>
                  <a:ext uri="{FF2B5EF4-FFF2-40B4-BE49-F238E27FC236}">
                    <a16:creationId xmlns:a16="http://schemas.microsoft.com/office/drawing/2014/main" id="{EFAA20A1-2681-B1DF-8B41-CB6CAF04529E}"/>
                  </a:ext>
                </a:extLst>
              </p:cNvPr>
              <p:cNvSpPr txBox="1">
                <a:spLocks noChangeArrowheads="1"/>
              </p:cNvSpPr>
              <p:nvPr/>
            </p:nvSpPr>
            <p:spPr bwMode="auto">
              <a:xfrm>
                <a:off x="11473610" y="183013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rPr>
                  <a:t>03</a:t>
                </a:r>
                <a:endParaRPr kumimoji="0" lang="zh-CN" altLang="en-US" sz="2000" b="0" i="0" u="none" strike="noStrike" kern="1200" cap="none" spc="0" normalizeH="0" baseline="0" noProof="0" dirty="0">
                  <a:ln>
                    <a:noFill/>
                  </a:ln>
                  <a:solidFill>
                    <a:prstClr val="white"/>
                  </a:solidFill>
                  <a:effectLst/>
                  <a:uLnTx/>
                  <a:uFillTx/>
                  <a:latin typeface="Impact" pitchFamily="34" charset="0"/>
                </a:endParaRPr>
              </a:p>
            </p:txBody>
          </p:sp>
        </p:grpSp>
      </p:grpSp>
    </p:spTree>
    <p:extLst>
      <p:ext uri="{BB962C8B-B14F-4D97-AF65-F5344CB8AC3E}">
        <p14:creationId xmlns:p14="http://schemas.microsoft.com/office/powerpoint/2010/main" val="330603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7" dur="500"/>
                                        <p:tgtEl>
                                          <p:spTgt spid="1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graphicEl>
                                              <a:chart seriesIdx="-4" categoryIdx="0" bldStep="category"/>
                                            </p:graphicEl>
                                          </p:spTgt>
                                        </p:tgtEl>
                                        <p:attrNameLst>
                                          <p:attrName>style.visibility</p:attrName>
                                        </p:attrNameLst>
                                      </p:cBhvr>
                                      <p:to>
                                        <p:strVal val="visible"/>
                                      </p:to>
                                    </p:set>
                                    <p:animEffect transition="in" filter="wipe(left)">
                                      <p:cBhvr>
                                        <p:cTn id="11" dur="300"/>
                                        <p:tgtEl>
                                          <p:spTgt spid="19">
                                            <p:graphicEl>
                                              <a:chart seriesIdx="-4" categoryIdx="0" bldStep="category"/>
                                            </p:graphicEl>
                                          </p:spTgt>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19">
                                            <p:graphicEl>
                                              <a:chart seriesIdx="-4" categoryIdx="1" bldStep="category"/>
                                            </p:graphicEl>
                                          </p:spTgt>
                                        </p:tgtEl>
                                        <p:attrNameLst>
                                          <p:attrName>style.visibility</p:attrName>
                                        </p:attrNameLst>
                                      </p:cBhvr>
                                      <p:to>
                                        <p:strVal val="visible"/>
                                      </p:to>
                                    </p:set>
                                    <p:animEffect transition="in" filter="wipe(left)">
                                      <p:cBhvr>
                                        <p:cTn id="15" dur="300"/>
                                        <p:tgtEl>
                                          <p:spTgt spid="19">
                                            <p:graphicEl>
                                              <a:chart seriesIdx="-4" categoryIdx="1" bldStep="category"/>
                                            </p:graphicEl>
                                          </p:spTgt>
                                        </p:tgtEl>
                                      </p:cBhvr>
                                    </p:animEffect>
                                  </p:childTnLst>
                                </p:cTn>
                              </p:par>
                            </p:childTnLst>
                          </p:cTn>
                        </p:par>
                        <p:par>
                          <p:cTn id="16" fill="hold">
                            <p:stCondLst>
                              <p:cond delay="11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75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75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750"/>
                                        <p:tgtEl>
                                          <p:spTgt spid="2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uiExpand="1">
        <p:bldSub>
          <a:bldChart bld="category"/>
        </p:bldSub>
      </p:bldGraphic>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12</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Tabular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46" name="群組 45">
            <a:extLst>
              <a:ext uri="{FF2B5EF4-FFF2-40B4-BE49-F238E27FC236}">
                <a16:creationId xmlns:a16="http://schemas.microsoft.com/office/drawing/2014/main" id="{64B714AC-5AF2-C416-684F-D54A9A6640E5}"/>
              </a:ext>
            </a:extLst>
          </p:cNvPr>
          <p:cNvGrpSpPr/>
          <p:nvPr/>
        </p:nvGrpSpPr>
        <p:grpSpPr>
          <a:xfrm>
            <a:off x="278679" y="1355838"/>
            <a:ext cx="5739302" cy="4913727"/>
            <a:chOff x="278679" y="1355838"/>
            <a:chExt cx="5739302" cy="4913727"/>
          </a:xfrm>
        </p:grpSpPr>
        <p:sp>
          <p:nvSpPr>
            <p:cNvPr id="13" name="文本框 67">
              <a:extLst>
                <a:ext uri="{FF2B5EF4-FFF2-40B4-BE49-F238E27FC236}">
                  <a16:creationId xmlns:a16="http://schemas.microsoft.com/office/drawing/2014/main" id="{5B8C59D2-3325-4F91-ACAD-E73D106267C8}"/>
                </a:ext>
              </a:extLst>
            </p:cNvPr>
            <p:cNvSpPr txBox="1"/>
            <p:nvPr/>
          </p:nvSpPr>
          <p:spPr bwMode="auto">
            <a:xfrm>
              <a:off x="827954" y="1899326"/>
              <a:ext cx="5048250" cy="4111510"/>
            </a:xfrm>
            <a:prstGeom prst="rect">
              <a:avLst/>
            </a:prstGeom>
            <a:noFill/>
          </p:spPr>
          <p:txBody>
            <a:bodyPr>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Diabetes mellitus (DM)</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Hypertension patients (HTN)</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Dyslipidemia(</a:t>
              </a:r>
              <a:r>
                <a:rPr lang="en-US" altLang="zh-TW" sz="1600" dirty="0" err="1">
                  <a:latin typeface="Microsoft YaHei" panose="020B0503020204020204" pitchFamily="34" charset="-122"/>
                  <a:ea typeface="Microsoft YaHei" panose="020B0503020204020204" pitchFamily="34" charset="-122"/>
                </a:rPr>
                <a:t>Dyslipid</a:t>
              </a:r>
              <a:r>
                <a:rPr lang="en-US" altLang="zh-TW" sz="1600" dirty="0">
                  <a:latin typeface="Microsoft YaHei" panose="020B0503020204020204" pitchFamily="34" charset="-122"/>
                  <a:ea typeface="Microsoft YaHei" panose="020B0503020204020204" pitchFamily="34" charset="-122"/>
                </a:rPr>
                <a:t>)</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Coronary artery disease(CAD)</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Acute myocardial infarction (AMI)</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Cerebral Vascular Accident(CVA)</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Peripheral artery occlusive disease (PAOD)</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Heart failure (HF)</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Age</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Gender</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Surveillance part</a:t>
              </a:r>
              <a:endParaRPr lang="zh-TW" altLang="en-US" sz="1600"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6A1B525B-4C7F-F55B-EA1D-A3BE0B561EF7}"/>
                </a:ext>
              </a:extLst>
            </p:cNvPr>
            <p:cNvSpPr/>
            <p:nvPr/>
          </p:nvSpPr>
          <p:spPr bwMode="auto">
            <a:xfrm>
              <a:off x="278679" y="1575474"/>
              <a:ext cx="5713413" cy="4514691"/>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文本框 66">
              <a:extLst>
                <a:ext uri="{FF2B5EF4-FFF2-40B4-BE49-F238E27FC236}">
                  <a16:creationId xmlns:a16="http://schemas.microsoft.com/office/drawing/2014/main" id="{71691073-0B18-CE22-27B0-8C9F8362B14C}"/>
                </a:ext>
              </a:extLst>
            </p:cNvPr>
            <p:cNvSpPr txBox="1"/>
            <p:nvPr/>
          </p:nvSpPr>
          <p:spPr bwMode="auto">
            <a:xfrm>
              <a:off x="797792" y="1355838"/>
              <a:ext cx="3260065" cy="461665"/>
            </a:xfrm>
            <a:prstGeom prst="rect">
              <a:avLst/>
            </a:prstGeom>
            <a:blipFill>
              <a:blip r:embed="rId3"/>
              <a:stretch>
                <a:fillRect t="-45000"/>
              </a:stretch>
            </a:blip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44875"/>
                  </a:solidFill>
                  <a:latin typeface="Microsoft YaHei" panose="020B0503020204020204" pitchFamily="34" charset="-122"/>
                  <a:ea typeface="Microsoft YaHei" panose="020B0503020204020204" pitchFamily="34" charset="-122"/>
                </a:rPr>
                <a:t>Constant data (input)</a:t>
              </a:r>
              <a:endParaRPr kumimoji="0" lang="zh-CN" altLang="en-US" sz="2400" b="0" i="0" u="none" strike="noStrike" kern="1200" cap="none" spc="0" normalizeH="0" baseline="0" noProof="0" dirty="0">
                <a:ln>
                  <a:noFill/>
                </a:ln>
                <a:solidFill>
                  <a:srgbClr val="044875"/>
                </a:solidFill>
                <a:effectLst/>
                <a:uLnTx/>
                <a:uFillTx/>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A476C726-5312-43CC-D03D-EE6A0899D6BB}"/>
                </a:ext>
              </a:extLst>
            </p:cNvPr>
            <p:cNvSpPr/>
            <p:nvPr/>
          </p:nvSpPr>
          <p:spPr bwMode="auto">
            <a:xfrm>
              <a:off x="626342" y="1359576"/>
              <a:ext cx="171450" cy="461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5" name="组合 82">
              <a:extLst>
                <a:ext uri="{FF2B5EF4-FFF2-40B4-BE49-F238E27FC236}">
                  <a16:creationId xmlns:a16="http://schemas.microsoft.com/office/drawing/2014/main" id="{F2005B4D-67AB-34AE-CCCB-B527F463B0D4}"/>
                </a:ext>
              </a:extLst>
            </p:cNvPr>
            <p:cNvGrpSpPr>
              <a:grpSpLocks/>
            </p:cNvGrpSpPr>
            <p:nvPr/>
          </p:nvGrpSpPr>
          <p:grpSpPr bwMode="auto">
            <a:xfrm>
              <a:off x="5400437" y="5663140"/>
              <a:ext cx="614365" cy="606425"/>
              <a:chOff x="5509417" y="3190162"/>
              <a:chExt cx="461322" cy="455194"/>
            </a:xfrm>
          </p:grpSpPr>
          <p:sp>
            <p:nvSpPr>
              <p:cNvPr id="26" name="矩形 25">
                <a:extLst>
                  <a:ext uri="{FF2B5EF4-FFF2-40B4-BE49-F238E27FC236}">
                    <a16:creationId xmlns:a16="http://schemas.microsoft.com/office/drawing/2014/main" id="{8AD15AAC-ADA8-38B2-F9D7-9699E88ABB43}"/>
                  </a:ext>
                </a:extLst>
              </p:cNvPr>
              <p:cNvSpPr/>
              <p:nvPr/>
            </p:nvSpPr>
            <p:spPr>
              <a:xfrm>
                <a:off x="5601206" y="3275958"/>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矩形 26">
                <a:extLst>
                  <a:ext uri="{FF2B5EF4-FFF2-40B4-BE49-F238E27FC236}">
                    <a16:creationId xmlns:a16="http://schemas.microsoft.com/office/drawing/2014/main" id="{B114B9E4-BE46-5625-C698-3327BFF12898}"/>
                  </a:ext>
                </a:extLst>
              </p:cNvPr>
              <p:cNvSpPr/>
              <p:nvPr/>
            </p:nvSpPr>
            <p:spPr>
              <a:xfrm>
                <a:off x="5509417" y="3190162"/>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6" name="文本框 83">
              <a:extLst>
                <a:ext uri="{FF2B5EF4-FFF2-40B4-BE49-F238E27FC236}">
                  <a16:creationId xmlns:a16="http://schemas.microsoft.com/office/drawing/2014/main" id="{BB536067-77FB-5156-0BF5-9D8808288E8D}"/>
                </a:ext>
              </a:extLst>
            </p:cNvPr>
            <p:cNvSpPr txBox="1">
              <a:spLocks noChangeArrowheads="1"/>
            </p:cNvSpPr>
            <p:nvPr/>
          </p:nvSpPr>
          <p:spPr bwMode="auto">
            <a:xfrm>
              <a:off x="5539592" y="5803119"/>
              <a:ext cx="478389" cy="40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01</a:t>
              </a:r>
              <a:endParaRPr kumimoji="0" lang="zh-CN" altLang="en-US"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grpSp>
      <p:grpSp>
        <p:nvGrpSpPr>
          <p:cNvPr id="52" name="群組 51">
            <a:extLst>
              <a:ext uri="{FF2B5EF4-FFF2-40B4-BE49-F238E27FC236}">
                <a16:creationId xmlns:a16="http://schemas.microsoft.com/office/drawing/2014/main" id="{1FC82525-6D5C-7A10-EF5B-B0F6DF8660F2}"/>
              </a:ext>
            </a:extLst>
          </p:cNvPr>
          <p:cNvGrpSpPr/>
          <p:nvPr/>
        </p:nvGrpSpPr>
        <p:grpSpPr>
          <a:xfrm>
            <a:off x="6339755" y="1355838"/>
            <a:ext cx="5727700" cy="1413558"/>
            <a:chOff x="6339755" y="1355838"/>
            <a:chExt cx="5727700" cy="1413558"/>
          </a:xfrm>
        </p:grpSpPr>
        <p:sp>
          <p:nvSpPr>
            <p:cNvPr id="28" name="文本框 49">
              <a:extLst>
                <a:ext uri="{FF2B5EF4-FFF2-40B4-BE49-F238E27FC236}">
                  <a16:creationId xmlns:a16="http://schemas.microsoft.com/office/drawing/2014/main" id="{E1ECC0A2-CC2B-B754-CB5F-FA11759D6F90}"/>
                </a:ext>
              </a:extLst>
            </p:cNvPr>
            <p:cNvSpPr txBox="1"/>
            <p:nvPr/>
          </p:nvSpPr>
          <p:spPr bwMode="auto">
            <a:xfrm>
              <a:off x="6889030" y="1905187"/>
              <a:ext cx="5048250" cy="418191"/>
            </a:xfrm>
            <a:prstGeom prst="rect">
              <a:avLst/>
            </a:prstGeom>
            <a:noFill/>
          </p:spPr>
          <p:txBody>
            <a:bodyPr>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Vascular access blood flow (</a:t>
              </a:r>
              <a:r>
                <a:rPr lang="en-US" altLang="zh-TW" sz="1600" dirty="0" err="1">
                  <a:latin typeface="Microsoft YaHei" panose="020B0503020204020204" pitchFamily="34" charset="-122"/>
                  <a:ea typeface="Microsoft YaHei" panose="020B0503020204020204" pitchFamily="34" charset="-122"/>
                </a:rPr>
                <a:t>Qa</a:t>
              </a:r>
              <a:r>
                <a:rPr lang="en-US" altLang="zh-TW" sz="1600" dirty="0">
                  <a:latin typeface="Microsoft YaHei" panose="020B0503020204020204" pitchFamily="34" charset="-122"/>
                  <a:ea typeface="Microsoft YaHei" panose="020B0503020204020204" pitchFamily="34" charset="-122"/>
                </a:rPr>
                <a:t>)</a:t>
              </a:r>
            </a:p>
          </p:txBody>
        </p:sp>
        <p:grpSp>
          <p:nvGrpSpPr>
            <p:cNvPr id="29" name="组合 7">
              <a:extLst>
                <a:ext uri="{FF2B5EF4-FFF2-40B4-BE49-F238E27FC236}">
                  <a16:creationId xmlns:a16="http://schemas.microsoft.com/office/drawing/2014/main" id="{C425CA8A-3CE5-25E0-EA3C-8ACC39C86359}"/>
                </a:ext>
              </a:extLst>
            </p:cNvPr>
            <p:cNvGrpSpPr>
              <a:grpSpLocks/>
            </p:cNvGrpSpPr>
            <p:nvPr/>
          </p:nvGrpSpPr>
          <p:grpSpPr bwMode="auto">
            <a:xfrm>
              <a:off x="6339755" y="1355838"/>
              <a:ext cx="5727700" cy="1413558"/>
              <a:chOff x="6224731" y="2605301"/>
              <a:chExt cx="5727203" cy="1412858"/>
            </a:xfrm>
          </p:grpSpPr>
          <p:sp>
            <p:nvSpPr>
              <p:cNvPr id="30" name="矩形 29">
                <a:extLst>
                  <a:ext uri="{FF2B5EF4-FFF2-40B4-BE49-F238E27FC236}">
                    <a16:creationId xmlns:a16="http://schemas.microsoft.com/office/drawing/2014/main" id="{41B9F623-1BEF-D4F4-AB86-017350B70F93}"/>
                  </a:ext>
                </a:extLst>
              </p:cNvPr>
              <p:cNvSpPr/>
              <p:nvPr/>
            </p:nvSpPr>
            <p:spPr>
              <a:xfrm>
                <a:off x="6224731" y="2830669"/>
                <a:ext cx="5711329" cy="1022456"/>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文本框 48">
                <a:extLst>
                  <a:ext uri="{FF2B5EF4-FFF2-40B4-BE49-F238E27FC236}">
                    <a16:creationId xmlns:a16="http://schemas.microsoft.com/office/drawing/2014/main" id="{B8569D12-1274-51AD-61E5-EFA8A9C7F70C}"/>
                  </a:ext>
                </a:extLst>
              </p:cNvPr>
              <p:cNvSpPr txBox="1"/>
              <p:nvPr/>
            </p:nvSpPr>
            <p:spPr>
              <a:xfrm>
                <a:off x="6572363" y="2605301"/>
                <a:ext cx="3081998" cy="461665"/>
              </a:xfrm>
              <a:prstGeom prst="rect">
                <a:avLst/>
              </a:prstGeom>
              <a:blipFill>
                <a:blip r:embed="rId3"/>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44875"/>
                    </a:solidFill>
                    <a:effectLst/>
                    <a:uLnTx/>
                    <a:uFillTx/>
                    <a:latin typeface="Microsoft YaHei" panose="020B0503020204020204" pitchFamily="34" charset="-122"/>
                    <a:ea typeface="Microsoft YaHei" panose="020B0503020204020204" pitchFamily="34" charset="-122"/>
                  </a:rPr>
                  <a:t>Serial data (input)</a:t>
                </a:r>
                <a:endParaRPr kumimoji="0" lang="zh-CN" altLang="en-US" sz="2400" b="0" i="0" u="none" strike="noStrike" kern="1200" cap="none" spc="0" normalizeH="0" baseline="0" noProof="0" dirty="0">
                  <a:ln>
                    <a:noFill/>
                  </a:ln>
                  <a:solidFill>
                    <a:srgbClr val="044875"/>
                  </a:solidFill>
                  <a:effectLst/>
                  <a:uLnTx/>
                  <a:uFillTx/>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DBA2397A-6E00-7B0C-AE6D-6F2D2635C9A7}"/>
                  </a:ext>
                </a:extLst>
              </p:cNvPr>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3" name="组合 100">
                <a:extLst>
                  <a:ext uri="{FF2B5EF4-FFF2-40B4-BE49-F238E27FC236}">
                    <a16:creationId xmlns:a16="http://schemas.microsoft.com/office/drawing/2014/main" id="{EBEDC6BF-9158-E082-3383-14B7D7401674}"/>
                  </a:ext>
                </a:extLst>
              </p:cNvPr>
              <p:cNvGrpSpPr>
                <a:grpSpLocks/>
              </p:cNvGrpSpPr>
              <p:nvPr/>
            </p:nvGrpSpPr>
            <p:grpSpPr bwMode="auto">
              <a:xfrm>
                <a:off x="11334445" y="3412034"/>
                <a:ext cx="614310" cy="606125"/>
                <a:chOff x="5502243" y="1902524"/>
                <a:chExt cx="461343" cy="455196"/>
              </a:xfrm>
            </p:grpSpPr>
            <p:sp>
              <p:nvSpPr>
                <p:cNvPr id="35" name="矩形 34">
                  <a:extLst>
                    <a:ext uri="{FF2B5EF4-FFF2-40B4-BE49-F238E27FC236}">
                      <a16:creationId xmlns:a16="http://schemas.microsoft.com/office/drawing/2014/main" id="{57DA0E10-70E6-5B6F-ACE7-CB20F7AB189B}"/>
                    </a:ext>
                  </a:extLst>
                </p:cNvPr>
                <p:cNvSpPr/>
                <p:nvPr/>
              </p:nvSpPr>
              <p:spPr>
                <a:xfrm>
                  <a:off x="5594035" y="1988322"/>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矩形 35">
                  <a:extLst>
                    <a:ext uri="{FF2B5EF4-FFF2-40B4-BE49-F238E27FC236}">
                      <a16:creationId xmlns:a16="http://schemas.microsoft.com/office/drawing/2014/main" id="{FB077056-A056-DB63-EF6E-71C904C094D5}"/>
                    </a:ext>
                  </a:extLst>
                </p:cNvPr>
                <p:cNvSpPr/>
                <p:nvPr/>
              </p:nvSpPr>
              <p:spPr>
                <a:xfrm>
                  <a:off x="5502243" y="1902524"/>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文本框 101">
                <a:extLst>
                  <a:ext uri="{FF2B5EF4-FFF2-40B4-BE49-F238E27FC236}">
                    <a16:creationId xmlns:a16="http://schemas.microsoft.com/office/drawing/2014/main" id="{ADDE2F33-8CAD-8B1E-7E46-48513AECD46E}"/>
                  </a:ext>
                </a:extLst>
              </p:cNvPr>
              <p:cNvSpPr txBox="1">
                <a:spLocks noChangeArrowheads="1"/>
              </p:cNvSpPr>
              <p:nvPr/>
            </p:nvSpPr>
            <p:spPr bwMode="auto">
              <a:xfrm>
                <a:off x="11473610" y="355195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rPr>
                  <a:t>02</a:t>
                </a:r>
                <a:endParaRPr kumimoji="0" lang="zh-CN" altLang="en-US" sz="2000" b="0" i="0" u="none" strike="noStrike" kern="1200" cap="none" spc="0" normalizeH="0" baseline="0" noProof="0" dirty="0">
                  <a:ln>
                    <a:noFill/>
                  </a:ln>
                  <a:solidFill>
                    <a:prstClr val="white"/>
                  </a:solidFill>
                  <a:effectLst/>
                  <a:uLnTx/>
                  <a:uFillTx/>
                  <a:latin typeface="Impact" pitchFamily="34" charset="0"/>
                  <a:ea typeface="宋体" pitchFamily="2" charset="-122"/>
                  <a:cs typeface="+mn-cs"/>
                </a:endParaRPr>
              </a:p>
            </p:txBody>
          </p:sp>
        </p:grpSp>
      </p:grpSp>
      <p:grpSp>
        <p:nvGrpSpPr>
          <p:cNvPr id="51" name="群組 50">
            <a:extLst>
              <a:ext uri="{FF2B5EF4-FFF2-40B4-BE49-F238E27FC236}">
                <a16:creationId xmlns:a16="http://schemas.microsoft.com/office/drawing/2014/main" id="{D4F02335-D0C7-0774-0EE8-4735D0C04220}"/>
              </a:ext>
            </a:extLst>
          </p:cNvPr>
          <p:cNvGrpSpPr/>
          <p:nvPr/>
        </p:nvGrpSpPr>
        <p:grpSpPr>
          <a:xfrm>
            <a:off x="6339755" y="2971024"/>
            <a:ext cx="5727700" cy="1515745"/>
            <a:chOff x="6339755" y="2971024"/>
            <a:chExt cx="5727700" cy="1515745"/>
          </a:xfrm>
        </p:grpSpPr>
        <p:sp>
          <p:nvSpPr>
            <p:cNvPr id="37" name="文本框 41">
              <a:extLst>
                <a:ext uri="{FF2B5EF4-FFF2-40B4-BE49-F238E27FC236}">
                  <a16:creationId xmlns:a16="http://schemas.microsoft.com/office/drawing/2014/main" id="{365F88A9-485E-CCF0-6C71-1B4600FA62FF}"/>
                </a:ext>
              </a:extLst>
            </p:cNvPr>
            <p:cNvSpPr txBox="1"/>
            <p:nvPr/>
          </p:nvSpPr>
          <p:spPr bwMode="auto">
            <a:xfrm>
              <a:off x="6889030" y="3510774"/>
              <a:ext cx="5048250" cy="418191"/>
            </a:xfrm>
            <a:prstGeom prst="rect">
              <a:avLst/>
            </a:prstGeom>
            <a:noFill/>
          </p:spPr>
          <p:txBody>
            <a:bodyPr>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Percutaneous transluminal angioplasty (PTA)</a:t>
              </a:r>
            </a:p>
          </p:txBody>
        </p:sp>
        <p:grpSp>
          <p:nvGrpSpPr>
            <p:cNvPr id="38" name="组合 6">
              <a:extLst>
                <a:ext uri="{FF2B5EF4-FFF2-40B4-BE49-F238E27FC236}">
                  <a16:creationId xmlns:a16="http://schemas.microsoft.com/office/drawing/2014/main" id="{C21D0AE5-E6FD-B72A-174E-4F4F6AB90882}"/>
                </a:ext>
              </a:extLst>
            </p:cNvPr>
            <p:cNvGrpSpPr>
              <a:grpSpLocks/>
            </p:cNvGrpSpPr>
            <p:nvPr/>
          </p:nvGrpSpPr>
          <p:grpSpPr bwMode="auto">
            <a:xfrm>
              <a:off x="6339755" y="2971024"/>
              <a:ext cx="5727700" cy="1515745"/>
              <a:chOff x="6224731" y="781231"/>
              <a:chExt cx="5727203" cy="1515116"/>
            </a:xfrm>
          </p:grpSpPr>
          <p:sp>
            <p:nvSpPr>
              <p:cNvPr id="39" name="矩形 38">
                <a:extLst>
                  <a:ext uri="{FF2B5EF4-FFF2-40B4-BE49-F238E27FC236}">
                    <a16:creationId xmlns:a16="http://schemas.microsoft.com/office/drawing/2014/main" id="{C23DC404-77D3-35F6-E5E7-13D4F9939D9F}"/>
                  </a:ext>
                </a:extLst>
              </p:cNvPr>
              <p:cNvSpPr/>
              <p:nvPr/>
            </p:nvSpPr>
            <p:spPr>
              <a:xfrm>
                <a:off x="6224731" y="997041"/>
                <a:ext cx="5711329" cy="1027516"/>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 name="文本框 40">
                <a:extLst>
                  <a:ext uri="{FF2B5EF4-FFF2-40B4-BE49-F238E27FC236}">
                    <a16:creationId xmlns:a16="http://schemas.microsoft.com/office/drawing/2014/main" id="{95E22114-12FF-5D02-FEDB-11D60B2D933B}"/>
                  </a:ext>
                </a:extLst>
              </p:cNvPr>
              <p:cNvSpPr txBox="1"/>
              <p:nvPr/>
            </p:nvSpPr>
            <p:spPr>
              <a:xfrm>
                <a:off x="6743798" y="797284"/>
                <a:ext cx="3554357" cy="461473"/>
              </a:xfrm>
              <a:prstGeom prst="rect">
                <a:avLst/>
              </a:prstGeom>
              <a:blipFill>
                <a:blip r:embed="rId3"/>
                <a:stretch>
                  <a:fillRect t="-45000"/>
                </a:stretch>
              </a:bli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25000"/>
                      </a:srgbClr>
                    </a:solidFill>
                    <a:effectLst/>
                    <a:uLnTx/>
                    <a:uFillTx/>
                    <a:latin typeface="Microsoft YaHei" panose="020B0503020204020204" pitchFamily="34" charset="-122"/>
                    <a:ea typeface="Microsoft YaHei" panose="020B0503020204020204" pitchFamily="34" charset="-122"/>
                  </a:rPr>
                  <a:t>Surgery record (output) </a:t>
                </a:r>
                <a:endParaRPr kumimoji="0" lang="zh-CN" altLang="en-US" sz="2400" b="0" i="0" u="none" strike="noStrike" kern="1200" cap="none" spc="0" normalizeH="0" baseline="0" noProof="0" dirty="0">
                  <a:ln>
                    <a:noFill/>
                  </a:ln>
                  <a:solidFill>
                    <a:srgbClr val="E7E6E6">
                      <a:lumMod val="25000"/>
                    </a:srgbClr>
                  </a:solidFill>
                  <a:effectLst/>
                  <a:uLnTx/>
                  <a:uFillTx/>
                  <a:latin typeface="Microsoft YaHei" panose="020B0503020204020204" pitchFamily="34" charset="-122"/>
                  <a:ea typeface="Microsoft YaHei" panose="020B0503020204020204" pitchFamily="34" charset="-122"/>
                </a:endParaRPr>
              </a:p>
            </p:txBody>
          </p:sp>
          <p:sp>
            <p:nvSpPr>
              <p:cNvPr id="41" name="矩形 40">
                <a:extLst>
                  <a:ext uri="{FF2B5EF4-FFF2-40B4-BE49-F238E27FC236}">
                    <a16:creationId xmlns:a16="http://schemas.microsoft.com/office/drawing/2014/main" id="{936F8855-2AED-7CE7-BDE9-C372B54690F2}"/>
                  </a:ext>
                </a:extLst>
              </p:cNvPr>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2" name="组合 104">
                <a:extLst>
                  <a:ext uri="{FF2B5EF4-FFF2-40B4-BE49-F238E27FC236}">
                    <a16:creationId xmlns:a16="http://schemas.microsoft.com/office/drawing/2014/main" id="{DF7A8B0F-04C6-FF72-2CAC-ADA1558C738C}"/>
                  </a:ext>
                </a:extLst>
              </p:cNvPr>
              <p:cNvGrpSpPr>
                <a:grpSpLocks/>
              </p:cNvGrpSpPr>
              <p:nvPr/>
            </p:nvGrpSpPr>
            <p:grpSpPr bwMode="auto">
              <a:xfrm>
                <a:off x="11334445" y="1690174"/>
                <a:ext cx="614310" cy="606173"/>
                <a:chOff x="5502243" y="1986354"/>
                <a:chExt cx="461343" cy="455232"/>
              </a:xfrm>
            </p:grpSpPr>
            <p:sp>
              <p:nvSpPr>
                <p:cNvPr id="44" name="矩形 43">
                  <a:extLst>
                    <a:ext uri="{FF2B5EF4-FFF2-40B4-BE49-F238E27FC236}">
                      <a16:creationId xmlns:a16="http://schemas.microsoft.com/office/drawing/2014/main" id="{27218053-9BBC-4F6D-CD8D-10F6F896D193}"/>
                    </a:ext>
                  </a:extLst>
                </p:cNvPr>
                <p:cNvSpPr/>
                <p:nvPr/>
              </p:nvSpPr>
              <p:spPr>
                <a:xfrm>
                  <a:off x="5594035" y="2072157"/>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矩形 44">
                  <a:extLst>
                    <a:ext uri="{FF2B5EF4-FFF2-40B4-BE49-F238E27FC236}">
                      <a16:creationId xmlns:a16="http://schemas.microsoft.com/office/drawing/2014/main" id="{3141E70B-963C-75E1-EFFD-4A8B1B771374}"/>
                    </a:ext>
                  </a:extLst>
                </p:cNvPr>
                <p:cNvSpPr/>
                <p:nvPr/>
              </p:nvSpPr>
              <p:spPr>
                <a:xfrm>
                  <a:off x="5502243" y="1986354"/>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文本框 105">
                <a:extLst>
                  <a:ext uri="{FF2B5EF4-FFF2-40B4-BE49-F238E27FC236}">
                    <a16:creationId xmlns:a16="http://schemas.microsoft.com/office/drawing/2014/main" id="{D03F7F66-2810-5F80-53A1-0ED91EE0F84B}"/>
                  </a:ext>
                </a:extLst>
              </p:cNvPr>
              <p:cNvSpPr txBox="1">
                <a:spLocks noChangeArrowheads="1"/>
              </p:cNvSpPr>
              <p:nvPr/>
            </p:nvSpPr>
            <p:spPr bwMode="auto">
              <a:xfrm>
                <a:off x="11473610" y="183013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itchFamily="34" charset="0"/>
                  </a:rPr>
                  <a:t>03</a:t>
                </a:r>
                <a:endParaRPr kumimoji="0" lang="zh-CN" altLang="en-US" sz="2000" b="0" i="0" u="none" strike="noStrike" kern="1200" cap="none" spc="0" normalizeH="0" baseline="0" noProof="0" dirty="0">
                  <a:ln>
                    <a:noFill/>
                  </a:ln>
                  <a:solidFill>
                    <a:prstClr val="white"/>
                  </a:solidFill>
                  <a:effectLst/>
                  <a:uLnTx/>
                  <a:uFillTx/>
                  <a:latin typeface="Impact" pitchFamily="34" charset="0"/>
                </a:endParaRPr>
              </a:p>
            </p:txBody>
          </p:sp>
        </p:grpSp>
      </p:grpSp>
      <p:grpSp>
        <p:nvGrpSpPr>
          <p:cNvPr id="47" name="群組 46">
            <a:extLst>
              <a:ext uri="{FF2B5EF4-FFF2-40B4-BE49-F238E27FC236}">
                <a16:creationId xmlns:a16="http://schemas.microsoft.com/office/drawing/2014/main" id="{C6F2D139-AD19-2E14-BB1E-6A64DD6784CC}"/>
              </a:ext>
            </a:extLst>
          </p:cNvPr>
          <p:cNvGrpSpPr/>
          <p:nvPr/>
        </p:nvGrpSpPr>
        <p:grpSpPr>
          <a:xfrm>
            <a:off x="9116061" y="-2093374"/>
            <a:ext cx="16639874" cy="10560596"/>
            <a:chOff x="622300" y="2101112"/>
            <a:chExt cx="4264025" cy="3233209"/>
          </a:xfrm>
        </p:grpSpPr>
        <p:graphicFrame>
          <p:nvGraphicFramePr>
            <p:cNvPr id="48" name="圖表 47">
              <a:extLst>
                <a:ext uri="{FF2B5EF4-FFF2-40B4-BE49-F238E27FC236}">
                  <a16:creationId xmlns:a16="http://schemas.microsoft.com/office/drawing/2014/main" id="{6C6B132D-5943-AB43-255A-8921DEA0D65D}"/>
                </a:ext>
              </a:extLst>
            </p:cNvPr>
            <p:cNvGraphicFramePr/>
            <p:nvPr>
              <p:extLst>
                <p:ext uri="{D42A27DB-BD31-4B8C-83A1-F6EECF244321}">
                  <p14:modId xmlns:p14="http://schemas.microsoft.com/office/powerpoint/2010/main" val="305040706"/>
                </p:ext>
              </p:extLst>
            </p:nvPr>
          </p:nvGraphicFramePr>
          <p:xfrm>
            <a:off x="622300" y="2101112"/>
            <a:ext cx="4264025" cy="3233209"/>
          </p:xfrm>
          <a:graphic>
            <a:graphicData uri="http://schemas.openxmlformats.org/drawingml/2006/chart">
              <c:chart xmlns:c="http://schemas.openxmlformats.org/drawingml/2006/chart" xmlns:r="http://schemas.openxmlformats.org/officeDocument/2006/relationships" r:id="rId4"/>
            </a:graphicData>
          </a:graphic>
        </p:graphicFrame>
        <p:sp>
          <p:nvSpPr>
            <p:cNvPr id="49" name="文字方塊 48">
              <a:extLst>
                <a:ext uri="{FF2B5EF4-FFF2-40B4-BE49-F238E27FC236}">
                  <a16:creationId xmlns:a16="http://schemas.microsoft.com/office/drawing/2014/main" id="{5290823F-69C6-9D2F-1CA9-E74CE2937ECF}"/>
                </a:ext>
              </a:extLst>
            </p:cNvPr>
            <p:cNvSpPr txBox="1"/>
            <p:nvPr/>
          </p:nvSpPr>
          <p:spPr>
            <a:xfrm>
              <a:off x="2443128" y="3028597"/>
              <a:ext cx="1931989" cy="517986"/>
            </a:xfrm>
            <a:prstGeom prst="rect">
              <a:avLst/>
            </a:prstGeom>
            <a:noFill/>
          </p:spPr>
          <p:txBody>
            <a:bodyPr wrap="square">
              <a:spAutoFit/>
            </a:bodyPr>
            <a:lstStyle/>
            <a:p>
              <a:pPr algn="ctr"/>
              <a:r>
                <a:rPr lang="en-US" altLang="zh-TW" b="1" dirty="0">
                  <a:latin typeface="Microsoft YaHei" panose="020B0503020204020204" pitchFamily="34" charset="-122"/>
                  <a:ea typeface="Microsoft YaHei" panose="020B0503020204020204" pitchFamily="34" charset="-122"/>
                </a:rPr>
                <a:t>869</a:t>
              </a:r>
            </a:p>
            <a:p>
              <a:pPr algn="ctr"/>
              <a:r>
                <a:rPr lang="en-US" altLang="zh-TW" b="1" dirty="0">
                  <a:latin typeface="Microsoft YaHei" panose="020B0503020204020204" pitchFamily="34" charset="-122"/>
                  <a:ea typeface="Microsoft YaHei" panose="020B0503020204020204" pitchFamily="34" charset="-122"/>
                </a:rPr>
                <a:t>(14.9%)</a:t>
              </a:r>
              <a:endParaRPr lang="zh-TW" altLang="en-US" b="1" dirty="0">
                <a:latin typeface="Microsoft YaHei" panose="020B0503020204020204" pitchFamily="34" charset="-122"/>
                <a:ea typeface="Microsoft YaHei" panose="020B0503020204020204" pitchFamily="34" charset="-122"/>
              </a:endParaRPr>
            </a:p>
          </p:txBody>
        </p:sp>
        <p:sp>
          <p:nvSpPr>
            <p:cNvPr id="50" name="文字方塊 49">
              <a:extLst>
                <a:ext uri="{FF2B5EF4-FFF2-40B4-BE49-F238E27FC236}">
                  <a16:creationId xmlns:a16="http://schemas.microsoft.com/office/drawing/2014/main" id="{C092B91C-097B-CE59-E128-F60039F9087E}"/>
                </a:ext>
              </a:extLst>
            </p:cNvPr>
            <p:cNvSpPr txBox="1"/>
            <p:nvPr/>
          </p:nvSpPr>
          <p:spPr>
            <a:xfrm>
              <a:off x="1390995" y="3874766"/>
              <a:ext cx="2018128" cy="517986"/>
            </a:xfrm>
            <a:prstGeom prst="rect">
              <a:avLst/>
            </a:prstGeom>
            <a:noFill/>
          </p:spPr>
          <p:txBody>
            <a:bodyPr wrap="square">
              <a:spAutoFit/>
            </a:bodyPr>
            <a:lstStyle/>
            <a:p>
              <a:pPr algn="ctr"/>
              <a:r>
                <a:rPr lang="en-US" altLang="zh-TW" b="1" dirty="0">
                  <a:latin typeface="Microsoft YaHei" panose="020B0503020204020204" pitchFamily="34" charset="-122"/>
                  <a:ea typeface="Microsoft YaHei" panose="020B0503020204020204" pitchFamily="34" charset="-122"/>
                </a:rPr>
                <a:t>4991</a:t>
              </a:r>
            </a:p>
            <a:p>
              <a:pPr algn="ctr"/>
              <a:r>
                <a:rPr lang="en-US" altLang="zh-TW" b="1" dirty="0">
                  <a:latin typeface="Microsoft YaHei" panose="020B0503020204020204" pitchFamily="34" charset="-122"/>
                  <a:ea typeface="Microsoft YaHei" panose="020B0503020204020204" pitchFamily="34" charset="-122"/>
                </a:rPr>
                <a:t>(85.1%)</a:t>
              </a:r>
              <a:endParaRPr lang="zh-TW" altLang="en-US" b="1"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448873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287D61D3-8715-4A3E-A0FA-70B3282F15CD}"/>
              </a:ext>
            </a:extLst>
          </p:cNvPr>
          <p:cNvSpPr>
            <a:spLocks noGrp="1"/>
          </p:cNvSpPr>
          <p:nvPr>
            <p:ph type="sldNum" sz="quarter" idx="12"/>
          </p:nvPr>
        </p:nvSpPr>
        <p:spPr/>
        <p:txBody>
          <a:bodyPr/>
          <a:lstStyle/>
          <a:p>
            <a:fld id="{9D55DC8D-C4F0-4F0D-B826-92573808DA56}" type="slidenum">
              <a:rPr lang="zh-CN" altLang="en-US" smtClean="0"/>
              <a:pPr/>
              <a:t>13</a:t>
            </a:fld>
            <a:endParaRPr lang="zh-CN" altLang="en-US" dirty="0"/>
          </a:p>
        </p:txBody>
      </p:sp>
      <p:sp>
        <p:nvSpPr>
          <p:cNvPr id="6" name="文字方塊 5">
            <a:extLst>
              <a:ext uri="{FF2B5EF4-FFF2-40B4-BE49-F238E27FC236}">
                <a16:creationId xmlns:a16="http://schemas.microsoft.com/office/drawing/2014/main" id="{5B29895F-6795-5C50-D19D-5B295114685B}"/>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Visualization of </a:t>
            </a:r>
            <a:r>
              <a:rPr lang="en-US" altLang="zh-TW" sz="2800" dirty="0" err="1">
                <a:solidFill>
                  <a:srgbClr val="044875"/>
                </a:solidFill>
                <a:latin typeface="Microsoft YaHei" panose="020B0503020204020204" pitchFamily="34" charset="-122"/>
                <a:ea typeface="Microsoft YaHei" panose="020B0503020204020204" pitchFamily="34" charset="-122"/>
              </a:rPr>
              <a:t>Qa</a:t>
            </a:r>
            <a:r>
              <a:rPr lang="en-US" altLang="zh-TW" sz="2800" dirty="0">
                <a:solidFill>
                  <a:srgbClr val="044875"/>
                </a:solidFill>
                <a:latin typeface="Microsoft YaHei" panose="020B0503020204020204" pitchFamily="34" charset="-122"/>
                <a:ea typeface="Microsoft YaHei" panose="020B0503020204020204" pitchFamily="34" charset="-122"/>
              </a:rPr>
              <a:t> and PTA</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18" name="群組 17">
            <a:extLst>
              <a:ext uri="{FF2B5EF4-FFF2-40B4-BE49-F238E27FC236}">
                <a16:creationId xmlns:a16="http://schemas.microsoft.com/office/drawing/2014/main" id="{700283C2-351D-45F3-88F7-AA9EEB439C62}"/>
              </a:ext>
            </a:extLst>
          </p:cNvPr>
          <p:cNvGrpSpPr/>
          <p:nvPr/>
        </p:nvGrpSpPr>
        <p:grpSpPr>
          <a:xfrm>
            <a:off x="132705" y="2056341"/>
            <a:ext cx="6560604" cy="3947259"/>
            <a:chOff x="132705" y="2056341"/>
            <a:chExt cx="6560604" cy="3947259"/>
          </a:xfrm>
        </p:grpSpPr>
        <p:grpSp>
          <p:nvGrpSpPr>
            <p:cNvPr id="7" name="群組 6">
              <a:extLst>
                <a:ext uri="{FF2B5EF4-FFF2-40B4-BE49-F238E27FC236}">
                  <a16:creationId xmlns:a16="http://schemas.microsoft.com/office/drawing/2014/main" id="{06BC4776-50B5-6B0A-7817-73DA6E1D5004}"/>
                </a:ext>
              </a:extLst>
            </p:cNvPr>
            <p:cNvGrpSpPr/>
            <p:nvPr/>
          </p:nvGrpSpPr>
          <p:grpSpPr>
            <a:xfrm>
              <a:off x="132705" y="2425673"/>
              <a:ext cx="5384011" cy="3150117"/>
              <a:chOff x="-128524" y="3687375"/>
              <a:chExt cx="5384011" cy="3150117"/>
            </a:xfrm>
          </p:grpSpPr>
          <p:graphicFrame>
            <p:nvGraphicFramePr>
              <p:cNvPr id="8" name="圖表 7">
                <a:extLst>
                  <a:ext uri="{FF2B5EF4-FFF2-40B4-BE49-F238E27FC236}">
                    <a16:creationId xmlns:a16="http://schemas.microsoft.com/office/drawing/2014/main" id="{08E2D5AF-3ED9-EBC9-AB62-5845454EB27A}"/>
                  </a:ext>
                </a:extLst>
              </p:cNvPr>
              <p:cNvGraphicFramePr/>
              <p:nvPr>
                <p:extLst>
                  <p:ext uri="{D42A27DB-BD31-4B8C-83A1-F6EECF244321}">
                    <p14:modId xmlns:p14="http://schemas.microsoft.com/office/powerpoint/2010/main" val="3495093521"/>
                  </p:ext>
                </p:extLst>
              </p:nvPr>
            </p:nvGraphicFramePr>
            <p:xfrm>
              <a:off x="-128524" y="3730332"/>
              <a:ext cx="5384011" cy="310716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直線接點 8">
                <a:extLst>
                  <a:ext uri="{FF2B5EF4-FFF2-40B4-BE49-F238E27FC236}">
                    <a16:creationId xmlns:a16="http://schemas.microsoft.com/office/drawing/2014/main" id="{C381CFA0-A44C-0644-5B27-3AE0A99DC6F1}"/>
                  </a:ext>
                </a:extLst>
              </p:cNvPr>
              <p:cNvCxnSpPr>
                <a:cxnSpLocks/>
              </p:cNvCxnSpPr>
              <p:nvPr/>
            </p:nvCxnSpPr>
            <p:spPr>
              <a:xfrm>
                <a:off x="2735580" y="4098254"/>
                <a:ext cx="1887855" cy="77016"/>
              </a:xfrm>
              <a:prstGeom prst="line">
                <a:avLst/>
              </a:prstGeom>
              <a:noFill/>
              <a:ln w="28575" cap="flat" cmpd="sng" algn="ctr">
                <a:solidFill>
                  <a:srgbClr val="4472C4"/>
                </a:solidFill>
                <a:prstDash val="solid"/>
                <a:miter lim="800000"/>
              </a:ln>
              <a:effectLst/>
            </p:spPr>
          </p:cxnSp>
          <p:cxnSp>
            <p:nvCxnSpPr>
              <p:cNvPr id="10" name="直線接點 9">
                <a:extLst>
                  <a:ext uri="{FF2B5EF4-FFF2-40B4-BE49-F238E27FC236}">
                    <a16:creationId xmlns:a16="http://schemas.microsoft.com/office/drawing/2014/main" id="{B9FEC9E5-34D8-AB64-4BF1-DCBCFA2CD6E9}"/>
                  </a:ext>
                </a:extLst>
              </p:cNvPr>
              <p:cNvCxnSpPr>
                <a:cxnSpLocks/>
              </p:cNvCxnSpPr>
              <p:nvPr/>
            </p:nvCxnSpPr>
            <p:spPr>
              <a:xfrm flipV="1">
                <a:off x="851291" y="4098254"/>
                <a:ext cx="1884289" cy="1320316"/>
              </a:xfrm>
              <a:prstGeom prst="line">
                <a:avLst/>
              </a:prstGeom>
              <a:noFill/>
              <a:ln w="28575" cap="flat" cmpd="sng" algn="ctr">
                <a:solidFill>
                  <a:srgbClr val="4472C4"/>
                </a:solidFill>
                <a:prstDash val="solid"/>
                <a:miter lim="800000"/>
              </a:ln>
              <a:effectLst/>
            </p:spPr>
          </p:cxnSp>
          <p:cxnSp>
            <p:nvCxnSpPr>
              <p:cNvPr id="11" name="直線接點 10">
                <a:extLst>
                  <a:ext uri="{FF2B5EF4-FFF2-40B4-BE49-F238E27FC236}">
                    <a16:creationId xmlns:a16="http://schemas.microsoft.com/office/drawing/2014/main" id="{2373227B-03DE-B42B-7EB8-47FA3D2A7C3B}"/>
                  </a:ext>
                </a:extLst>
              </p:cNvPr>
              <p:cNvCxnSpPr>
                <a:cxnSpLocks/>
              </p:cNvCxnSpPr>
              <p:nvPr/>
            </p:nvCxnSpPr>
            <p:spPr>
              <a:xfrm>
                <a:off x="1066419" y="3687375"/>
                <a:ext cx="0" cy="2512257"/>
              </a:xfrm>
              <a:prstGeom prst="line">
                <a:avLst/>
              </a:prstGeom>
              <a:noFill/>
              <a:ln w="28575" cap="flat" cmpd="sng" algn="ctr">
                <a:solidFill>
                  <a:srgbClr val="FFC000"/>
                </a:solidFill>
                <a:prstDash val="solid"/>
                <a:miter lim="800000"/>
              </a:ln>
              <a:effectLst/>
            </p:spPr>
          </p:cxnSp>
        </p:grpSp>
        <p:sp>
          <p:nvSpPr>
            <p:cNvPr id="12" name="矩形 11">
              <a:extLst>
                <a:ext uri="{FF2B5EF4-FFF2-40B4-BE49-F238E27FC236}">
                  <a16:creationId xmlns:a16="http://schemas.microsoft.com/office/drawing/2014/main" id="{5989196E-27E3-2BC1-55BA-09ABC9127928}"/>
                </a:ext>
              </a:extLst>
            </p:cNvPr>
            <p:cNvSpPr/>
            <p:nvPr/>
          </p:nvSpPr>
          <p:spPr>
            <a:xfrm>
              <a:off x="1056192" y="5080918"/>
              <a:ext cx="4458265" cy="51382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 name="文字方塊 12">
              <a:extLst>
                <a:ext uri="{FF2B5EF4-FFF2-40B4-BE49-F238E27FC236}">
                  <a16:creationId xmlns:a16="http://schemas.microsoft.com/office/drawing/2014/main" id="{D9C5A64D-5EAF-15C5-3177-E5B0918DD538}"/>
                </a:ext>
              </a:extLst>
            </p:cNvPr>
            <p:cNvSpPr txBox="1"/>
            <p:nvPr/>
          </p:nvSpPr>
          <p:spPr>
            <a:xfrm rot="19468868">
              <a:off x="776187" y="5200938"/>
              <a:ext cx="797652"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2018-02</a:t>
              </a:r>
            </a:p>
          </p:txBody>
        </p:sp>
        <p:sp>
          <p:nvSpPr>
            <p:cNvPr id="14" name="文字方塊 13">
              <a:extLst>
                <a:ext uri="{FF2B5EF4-FFF2-40B4-BE49-F238E27FC236}">
                  <a16:creationId xmlns:a16="http://schemas.microsoft.com/office/drawing/2014/main" id="{4F02DE51-66E2-EF7E-1B6F-9336B7462CC8}"/>
                </a:ext>
              </a:extLst>
            </p:cNvPr>
            <p:cNvSpPr txBox="1"/>
            <p:nvPr/>
          </p:nvSpPr>
          <p:spPr>
            <a:xfrm rot="19468868">
              <a:off x="2481420" y="5184483"/>
              <a:ext cx="797652"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2018-05</a:t>
              </a:r>
            </a:p>
          </p:txBody>
        </p:sp>
        <p:sp>
          <p:nvSpPr>
            <p:cNvPr id="15" name="文字方塊 14">
              <a:extLst>
                <a:ext uri="{FF2B5EF4-FFF2-40B4-BE49-F238E27FC236}">
                  <a16:creationId xmlns:a16="http://schemas.microsoft.com/office/drawing/2014/main" id="{3F89120C-5AB1-10C2-514A-9846BA36DEB4}"/>
                </a:ext>
              </a:extLst>
            </p:cNvPr>
            <p:cNvSpPr txBox="1"/>
            <p:nvPr/>
          </p:nvSpPr>
          <p:spPr>
            <a:xfrm rot="19468868">
              <a:off x="4451991" y="5184482"/>
              <a:ext cx="797652"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2018-07</a:t>
              </a:r>
            </a:p>
          </p:txBody>
        </p:sp>
        <p:sp>
          <p:nvSpPr>
            <p:cNvPr id="16" name="文字方塊 15">
              <a:extLst>
                <a:ext uri="{FF2B5EF4-FFF2-40B4-BE49-F238E27FC236}">
                  <a16:creationId xmlns:a16="http://schemas.microsoft.com/office/drawing/2014/main" id="{6C375430-C2D5-DA92-7169-98E83E6DB6B6}"/>
                </a:ext>
              </a:extLst>
            </p:cNvPr>
            <p:cNvSpPr txBox="1"/>
            <p:nvPr/>
          </p:nvSpPr>
          <p:spPr>
            <a:xfrm>
              <a:off x="2639791" y="5634268"/>
              <a:ext cx="1136099" cy="369332"/>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Date</a:t>
              </a:r>
            </a:p>
          </p:txBody>
        </p:sp>
        <p:cxnSp>
          <p:nvCxnSpPr>
            <p:cNvPr id="17" name="直線單箭頭接點 16">
              <a:extLst>
                <a:ext uri="{FF2B5EF4-FFF2-40B4-BE49-F238E27FC236}">
                  <a16:creationId xmlns:a16="http://schemas.microsoft.com/office/drawing/2014/main" id="{EAA36BA0-DCDD-D32D-8214-4C9E29A139AD}"/>
                </a:ext>
              </a:extLst>
            </p:cNvPr>
            <p:cNvCxnSpPr>
              <a:cxnSpLocks/>
            </p:cNvCxnSpPr>
            <p:nvPr/>
          </p:nvCxnSpPr>
          <p:spPr>
            <a:xfrm flipH="1">
              <a:off x="1386409" y="2836552"/>
              <a:ext cx="1497761" cy="0"/>
            </a:xfrm>
            <a:prstGeom prst="straightConnector1">
              <a:avLst/>
            </a:prstGeom>
            <a:noFill/>
            <a:ln w="38100" cap="flat" cmpd="sng" algn="ctr">
              <a:solidFill>
                <a:srgbClr val="ED7D31"/>
              </a:solidFill>
              <a:prstDash val="solid"/>
              <a:round/>
              <a:headEnd type="none" w="med" len="med"/>
              <a:tailEnd type="arrow" w="med" len="med"/>
            </a:ln>
            <a:effectLst/>
          </p:spPr>
        </p:cxnSp>
        <p:sp>
          <p:nvSpPr>
            <p:cNvPr id="19" name="文字方塊 18">
              <a:extLst>
                <a:ext uri="{FF2B5EF4-FFF2-40B4-BE49-F238E27FC236}">
                  <a16:creationId xmlns:a16="http://schemas.microsoft.com/office/drawing/2014/main" id="{F434183B-BB6E-A5CB-3D2F-661AD2B44629}"/>
                </a:ext>
              </a:extLst>
            </p:cNvPr>
            <p:cNvSpPr txBox="1"/>
            <p:nvPr/>
          </p:nvSpPr>
          <p:spPr>
            <a:xfrm>
              <a:off x="1660219" y="2482521"/>
              <a:ext cx="1164491" cy="369332"/>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86 days</a:t>
              </a:r>
            </a:p>
          </p:txBody>
        </p:sp>
        <p:sp>
          <p:nvSpPr>
            <p:cNvPr id="20" name="矩形 19">
              <a:extLst>
                <a:ext uri="{FF2B5EF4-FFF2-40B4-BE49-F238E27FC236}">
                  <a16:creationId xmlns:a16="http://schemas.microsoft.com/office/drawing/2014/main" id="{1B5C620C-1AB6-3401-E571-989CF43A474B}"/>
                </a:ext>
              </a:extLst>
            </p:cNvPr>
            <p:cNvSpPr/>
            <p:nvPr/>
          </p:nvSpPr>
          <p:spPr>
            <a:xfrm>
              <a:off x="3794760" y="3089045"/>
              <a:ext cx="2898549" cy="1503978"/>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Record</a:t>
              </a: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kern="0" dirty="0">
                  <a:solidFill>
                    <a:prstClr val="black"/>
                  </a:solidFill>
                  <a:latin typeface="Microsoft YaHei" panose="020B0503020204020204" pitchFamily="34" charset="-122"/>
                  <a:ea typeface="Microsoft YaHei" panose="020B0503020204020204" pitchFamily="34" charset="-122"/>
                </a:rPr>
                <a:t>Surgery Record</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Number of days after </a:t>
              </a:r>
            </a:p>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       </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surgery to the next surveillance</a:t>
              </a:r>
            </a:p>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p>
          </p:txBody>
        </p:sp>
        <p:cxnSp>
          <p:nvCxnSpPr>
            <p:cNvPr id="21" name="直線單箭頭接點 20">
              <a:extLst>
                <a:ext uri="{FF2B5EF4-FFF2-40B4-BE49-F238E27FC236}">
                  <a16:creationId xmlns:a16="http://schemas.microsoft.com/office/drawing/2014/main" id="{4816EB6D-3D7D-4410-B4AD-00D6A29659B2}"/>
                </a:ext>
              </a:extLst>
            </p:cNvPr>
            <p:cNvCxnSpPr>
              <a:cxnSpLocks/>
            </p:cNvCxnSpPr>
            <p:nvPr/>
          </p:nvCxnSpPr>
          <p:spPr>
            <a:xfrm flipH="1">
              <a:off x="3840010" y="3893039"/>
              <a:ext cx="292004" cy="0"/>
            </a:xfrm>
            <a:prstGeom prst="straightConnector1">
              <a:avLst/>
            </a:prstGeom>
            <a:noFill/>
            <a:ln w="38100" cap="flat" cmpd="sng" algn="ctr">
              <a:solidFill>
                <a:srgbClr val="ED7D31"/>
              </a:solidFill>
              <a:prstDash val="solid"/>
              <a:round/>
              <a:headEnd type="none" w="med" len="med"/>
              <a:tailEnd type="arrow" w="med" len="med"/>
            </a:ln>
            <a:effectLst/>
          </p:spPr>
        </p:cxnSp>
        <p:sp>
          <p:nvSpPr>
            <p:cNvPr id="22" name="橢圓 21">
              <a:extLst>
                <a:ext uri="{FF2B5EF4-FFF2-40B4-BE49-F238E27FC236}">
                  <a16:creationId xmlns:a16="http://schemas.microsoft.com/office/drawing/2014/main" id="{2EC6A07C-68AD-B5CC-342D-2EAB35C7EA11}"/>
                </a:ext>
              </a:extLst>
            </p:cNvPr>
            <p:cNvSpPr/>
            <p:nvPr/>
          </p:nvSpPr>
          <p:spPr>
            <a:xfrm>
              <a:off x="3954644" y="3323536"/>
              <a:ext cx="72000" cy="72000"/>
            </a:xfrm>
            <a:prstGeom prst="ellipse">
              <a:avLst/>
            </a:prstGeom>
            <a:solidFill>
              <a:srgbClr val="4472C4">
                <a:lumMod val="60000"/>
                <a:lumOff val="40000"/>
              </a:srgbClr>
            </a:solidFill>
            <a:ln w="19050" cap="flat" cmpd="sng" algn="ctr">
              <a:no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3" name="直線接點 22">
              <a:extLst>
                <a:ext uri="{FF2B5EF4-FFF2-40B4-BE49-F238E27FC236}">
                  <a16:creationId xmlns:a16="http://schemas.microsoft.com/office/drawing/2014/main" id="{04489394-5524-2F83-0F0A-219F9146433A}"/>
                </a:ext>
              </a:extLst>
            </p:cNvPr>
            <p:cNvCxnSpPr>
              <a:cxnSpLocks/>
            </p:cNvCxnSpPr>
            <p:nvPr/>
          </p:nvCxnSpPr>
          <p:spPr>
            <a:xfrm>
              <a:off x="3986012" y="3542842"/>
              <a:ext cx="0" cy="177328"/>
            </a:xfrm>
            <a:prstGeom prst="line">
              <a:avLst/>
            </a:prstGeom>
            <a:noFill/>
            <a:ln w="28575" cap="flat" cmpd="sng" algn="ctr">
              <a:solidFill>
                <a:srgbClr val="FFC000"/>
              </a:solidFill>
              <a:prstDash val="solid"/>
              <a:miter lim="800000"/>
            </a:ln>
            <a:effectLst/>
          </p:spPr>
        </p:cxnSp>
        <p:cxnSp>
          <p:nvCxnSpPr>
            <p:cNvPr id="24" name="直線單箭頭接點 23">
              <a:extLst>
                <a:ext uri="{FF2B5EF4-FFF2-40B4-BE49-F238E27FC236}">
                  <a16:creationId xmlns:a16="http://schemas.microsoft.com/office/drawing/2014/main" id="{F6796FA8-4DA6-658B-F1E0-6349FA2156E2}"/>
                </a:ext>
              </a:extLst>
            </p:cNvPr>
            <p:cNvCxnSpPr>
              <a:cxnSpLocks/>
            </p:cNvCxnSpPr>
            <p:nvPr/>
          </p:nvCxnSpPr>
          <p:spPr>
            <a:xfrm flipH="1">
              <a:off x="1386409" y="2468630"/>
              <a:ext cx="3498255" cy="0"/>
            </a:xfrm>
            <a:prstGeom prst="straightConnector1">
              <a:avLst/>
            </a:prstGeom>
            <a:noFill/>
            <a:ln w="38100" cap="flat" cmpd="sng" algn="ctr">
              <a:solidFill>
                <a:srgbClr val="ED7D31"/>
              </a:solidFill>
              <a:prstDash val="solid"/>
              <a:round/>
              <a:headEnd type="none" w="med" len="med"/>
              <a:tailEnd type="arrow" w="med" len="med"/>
            </a:ln>
            <a:effectLst/>
          </p:spPr>
        </p:cxnSp>
        <p:sp>
          <p:nvSpPr>
            <p:cNvPr id="25" name="文字方塊 24">
              <a:extLst>
                <a:ext uri="{FF2B5EF4-FFF2-40B4-BE49-F238E27FC236}">
                  <a16:creationId xmlns:a16="http://schemas.microsoft.com/office/drawing/2014/main" id="{3A1A735D-F332-D312-DE74-688EDDF54BCA}"/>
                </a:ext>
              </a:extLst>
            </p:cNvPr>
            <p:cNvSpPr txBox="1"/>
            <p:nvPr/>
          </p:nvSpPr>
          <p:spPr>
            <a:xfrm>
              <a:off x="2824710" y="2056341"/>
              <a:ext cx="1793677" cy="369332"/>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86+91 days</a:t>
              </a:r>
            </a:p>
          </p:txBody>
        </p:sp>
      </p:grpSp>
      <p:sp>
        <p:nvSpPr>
          <p:cNvPr id="30" name="文字方塊 29">
            <a:extLst>
              <a:ext uri="{FF2B5EF4-FFF2-40B4-BE49-F238E27FC236}">
                <a16:creationId xmlns:a16="http://schemas.microsoft.com/office/drawing/2014/main" id="{23C0B15D-76AA-C0E6-FA9C-3347818A8222}"/>
              </a:ext>
            </a:extLst>
          </p:cNvPr>
          <p:cNvSpPr txBox="1"/>
          <p:nvPr/>
        </p:nvSpPr>
        <p:spPr>
          <a:xfrm>
            <a:off x="7084602" y="3395258"/>
            <a:ext cx="4794660" cy="923330"/>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In our data, there is no </a:t>
            </a:r>
            <a:r>
              <a:rPr lang="en-US" altLang="zh-TW" dirty="0" err="1">
                <a:solidFill>
                  <a:prstClr val="black"/>
                </a:solidFill>
                <a:latin typeface="Microsoft YaHei" panose="020B0503020204020204" pitchFamily="34" charset="-122"/>
                <a:ea typeface="Microsoft YaHei" panose="020B0503020204020204" pitchFamily="34" charset="-122"/>
              </a:rPr>
              <a:t>Qa</a:t>
            </a:r>
            <a:r>
              <a:rPr lang="en-US" altLang="zh-TW" dirty="0">
                <a:solidFill>
                  <a:prstClr val="black"/>
                </a:solidFill>
                <a:latin typeface="Microsoft YaHei" panose="020B0503020204020204" pitchFamily="34" charset="-122"/>
                <a:ea typeface="Microsoft YaHei" panose="020B0503020204020204" pitchFamily="34" charset="-122"/>
              </a:rPr>
              <a:t> value for the day of surgery, only the difference in the number of days from the previous record.</a:t>
            </a:r>
          </a:p>
        </p:txBody>
      </p:sp>
      <p:sp>
        <p:nvSpPr>
          <p:cNvPr id="32" name="文字方塊 31">
            <a:extLst>
              <a:ext uri="{FF2B5EF4-FFF2-40B4-BE49-F238E27FC236}">
                <a16:creationId xmlns:a16="http://schemas.microsoft.com/office/drawing/2014/main" id="{D82E7D9F-09BE-3E72-66A5-F18761E3DBFD}"/>
              </a:ext>
            </a:extLst>
          </p:cNvPr>
          <p:cNvSpPr txBox="1"/>
          <p:nvPr/>
        </p:nvSpPr>
        <p:spPr>
          <a:xfrm>
            <a:off x="8678120" y="1306816"/>
            <a:ext cx="1677216" cy="369332"/>
          </a:xfrm>
          <a:prstGeom prst="rect">
            <a:avLst/>
          </a:prstGeom>
          <a:noFill/>
        </p:spPr>
        <p:txBody>
          <a:bodyPr wrap="square">
            <a:spAutoFit/>
          </a:bodyPr>
          <a:lstStyle/>
          <a:p>
            <a:r>
              <a:rPr lang="en-US" altLang="zh-TW" dirty="0">
                <a:solidFill>
                  <a:prstClr val="black"/>
                </a:solidFill>
                <a:highlight>
                  <a:srgbClr val="FFFF00"/>
                </a:highlight>
                <a:latin typeface="Microsoft YaHei" panose="020B0503020204020204" pitchFamily="34" charset="-122"/>
                <a:ea typeface="Microsoft YaHei" panose="020B0503020204020204" pitchFamily="34" charset="-122"/>
              </a:rPr>
              <a:t>Raw Data</a:t>
            </a:r>
            <a:endParaRPr lang="zh-TW" altLang="en-US" dirty="0">
              <a:solidFill>
                <a:prstClr val="black"/>
              </a:solidFill>
              <a:highlight>
                <a:srgbClr val="FFFF00"/>
              </a:highlight>
              <a:latin typeface="Microsoft YaHei" panose="020B0503020204020204" pitchFamily="34" charset="-122"/>
              <a:ea typeface="Microsoft YaHei" panose="020B0503020204020204" pitchFamily="34" charset="-122"/>
            </a:endParaRPr>
          </a:p>
        </p:txBody>
      </p:sp>
      <p:sp>
        <p:nvSpPr>
          <p:cNvPr id="26" name="文字方塊 25">
            <a:extLst>
              <a:ext uri="{FF2B5EF4-FFF2-40B4-BE49-F238E27FC236}">
                <a16:creationId xmlns:a16="http://schemas.microsoft.com/office/drawing/2014/main" id="{0689998F-8E1C-7860-DB4F-C513154442CC}"/>
              </a:ext>
            </a:extLst>
          </p:cNvPr>
          <p:cNvSpPr txBox="1"/>
          <p:nvPr/>
        </p:nvSpPr>
        <p:spPr>
          <a:xfrm>
            <a:off x="8382887" y="4369659"/>
            <a:ext cx="2467972" cy="369332"/>
          </a:xfrm>
          <a:prstGeom prst="rect">
            <a:avLst/>
          </a:prstGeom>
          <a:noFill/>
        </p:spPr>
        <p:txBody>
          <a:bodyPr wrap="square">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Aligned Raw Data</a:t>
            </a:r>
            <a:endParaRPr lang="zh-TW" altLang="en-US" dirty="0">
              <a:highlight>
                <a:srgbClr val="FFFF00"/>
              </a:highlight>
              <a:latin typeface="Microsoft YaHei" panose="020B0503020204020204" pitchFamily="34" charset="-122"/>
              <a:ea typeface="Microsoft YaHei" panose="020B0503020204020204" pitchFamily="34" charset="-122"/>
            </a:endParaRPr>
          </a:p>
        </p:txBody>
      </p:sp>
      <p:cxnSp>
        <p:nvCxnSpPr>
          <p:cNvPr id="54" name="接點: 弧形 53">
            <a:extLst>
              <a:ext uri="{FF2B5EF4-FFF2-40B4-BE49-F238E27FC236}">
                <a16:creationId xmlns:a16="http://schemas.microsoft.com/office/drawing/2014/main" id="{41C41FFF-B019-3BDB-AC52-8EE059CF189C}"/>
              </a:ext>
            </a:extLst>
          </p:cNvPr>
          <p:cNvCxnSpPr>
            <a:cxnSpLocks/>
            <a:stCxn id="57" idx="2"/>
            <a:endCxn id="58" idx="0"/>
          </p:cNvCxnSpPr>
          <p:nvPr/>
        </p:nvCxnSpPr>
        <p:spPr>
          <a:xfrm rot="5400000" flipH="1" flipV="1">
            <a:off x="8414934" y="2403097"/>
            <a:ext cx="237191" cy="1327054"/>
          </a:xfrm>
          <a:prstGeom prst="curvedConnector5">
            <a:avLst>
              <a:gd name="adj1" fmla="val -96378"/>
              <a:gd name="adj2" fmla="val 50000"/>
              <a:gd name="adj3" fmla="val 196378"/>
            </a:avLst>
          </a:prstGeom>
          <a:noFill/>
          <a:ln w="38100" cap="flat" cmpd="sng" algn="ctr">
            <a:solidFill>
              <a:srgbClr val="4472C4">
                <a:lumMod val="60000"/>
                <a:lumOff val="40000"/>
              </a:srgbClr>
            </a:solidFill>
            <a:prstDash val="solid"/>
            <a:miter lim="800000"/>
            <a:tailEnd type="triangle"/>
          </a:ln>
          <a:effectLst/>
        </p:spPr>
      </p:cxnSp>
      <p:graphicFrame>
        <p:nvGraphicFramePr>
          <p:cNvPr id="55" name="表格 54">
            <a:extLst>
              <a:ext uri="{FF2B5EF4-FFF2-40B4-BE49-F238E27FC236}">
                <a16:creationId xmlns:a16="http://schemas.microsoft.com/office/drawing/2014/main" id="{023C130E-6B81-5818-F34E-8E4DABBEF15C}"/>
              </a:ext>
            </a:extLst>
          </p:cNvPr>
          <p:cNvGraphicFramePr>
            <a:graphicFrameLocks noGrp="1"/>
          </p:cNvGraphicFramePr>
          <p:nvPr>
            <p:extLst>
              <p:ext uri="{D42A27DB-BD31-4B8C-83A1-F6EECF244321}">
                <p14:modId xmlns:p14="http://schemas.microsoft.com/office/powerpoint/2010/main" val="1055000902"/>
              </p:ext>
            </p:extLst>
          </p:nvPr>
        </p:nvGraphicFramePr>
        <p:xfrm>
          <a:off x="7180632" y="1772199"/>
          <a:ext cx="4046625" cy="1615440"/>
        </p:xfrm>
        <a:graphic>
          <a:graphicData uri="http://schemas.openxmlformats.org/drawingml/2006/table">
            <a:tbl>
              <a:tblPr/>
              <a:tblGrid>
                <a:gridCol w="1348875">
                  <a:extLst>
                    <a:ext uri="{9D8B030D-6E8A-4147-A177-3AD203B41FA5}">
                      <a16:colId xmlns:a16="http://schemas.microsoft.com/office/drawing/2014/main" val="1714652320"/>
                    </a:ext>
                  </a:extLst>
                </a:gridCol>
                <a:gridCol w="1348875">
                  <a:extLst>
                    <a:ext uri="{9D8B030D-6E8A-4147-A177-3AD203B41FA5}">
                      <a16:colId xmlns:a16="http://schemas.microsoft.com/office/drawing/2014/main" val="2371208986"/>
                    </a:ext>
                  </a:extLst>
                </a:gridCol>
                <a:gridCol w="1348875">
                  <a:extLst>
                    <a:ext uri="{9D8B030D-6E8A-4147-A177-3AD203B41FA5}">
                      <a16:colId xmlns:a16="http://schemas.microsoft.com/office/drawing/2014/main" val="3086227804"/>
                    </a:ext>
                  </a:extLst>
                </a:gridCol>
              </a:tblGrid>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Difference From Previous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Since Surgery To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QA Value</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5242"/>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N/A</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540</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388309"/>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5</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solidFill>
                            <a:srgbClr val="FF0000"/>
                          </a:solidFill>
                          <a:effectLst/>
                          <a:latin typeface="Microsoft YaHei" panose="020B0503020204020204" pitchFamily="34" charset="-122"/>
                          <a:ea typeface="Microsoft YaHei" panose="020B0503020204020204" pitchFamily="34" charset="-122"/>
                        </a:rPr>
                        <a:t>N/A</a:t>
                      </a:r>
                      <a:endParaRPr lang="en-US" altLang="zh-TW" sz="1200" dirty="0">
                        <a:solidFill>
                          <a:srgbClr val="FF0000"/>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solidFill>
                            <a:srgbClr val="FF0000"/>
                          </a:solidFill>
                          <a:effectLst/>
                          <a:latin typeface="Microsoft YaHei" panose="020B0503020204020204" pitchFamily="34" charset="-122"/>
                          <a:ea typeface="Microsoft YaHei" panose="020B0503020204020204" pitchFamily="34" charset="-122"/>
                        </a:rPr>
                        <a:t>N/A</a:t>
                      </a:r>
                      <a:endParaRPr lang="en-US" altLang="zh-TW" sz="1200" dirty="0">
                        <a:solidFill>
                          <a:srgbClr val="FF0000"/>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00873"/>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1430</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472164"/>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1380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96004"/>
                  </a:ext>
                </a:extLst>
              </a:tr>
            </a:tbl>
          </a:graphicData>
        </a:graphic>
      </p:graphicFrame>
      <p:graphicFrame>
        <p:nvGraphicFramePr>
          <p:cNvPr id="56" name="表格 55">
            <a:extLst>
              <a:ext uri="{FF2B5EF4-FFF2-40B4-BE49-F238E27FC236}">
                <a16:creationId xmlns:a16="http://schemas.microsoft.com/office/drawing/2014/main" id="{81338759-B24B-BEA0-A8B3-F2C7EE8CE836}"/>
              </a:ext>
            </a:extLst>
          </p:cNvPr>
          <p:cNvGraphicFramePr>
            <a:graphicFrameLocks noGrp="1"/>
          </p:cNvGraphicFramePr>
          <p:nvPr>
            <p:extLst>
              <p:ext uri="{D42A27DB-BD31-4B8C-83A1-F6EECF244321}">
                <p14:modId xmlns:p14="http://schemas.microsoft.com/office/powerpoint/2010/main" val="2100411521"/>
              </p:ext>
            </p:extLst>
          </p:nvPr>
        </p:nvGraphicFramePr>
        <p:xfrm>
          <a:off x="11369699" y="1772200"/>
          <a:ext cx="725736" cy="1614144"/>
        </p:xfrm>
        <a:graphic>
          <a:graphicData uri="http://schemas.openxmlformats.org/drawingml/2006/table">
            <a:tbl>
              <a:tblPr/>
              <a:tblGrid>
                <a:gridCol w="725736">
                  <a:extLst>
                    <a:ext uri="{9D8B030D-6E8A-4147-A177-3AD203B41FA5}">
                      <a16:colId xmlns:a16="http://schemas.microsoft.com/office/drawing/2014/main" val="3226255092"/>
                    </a:ext>
                  </a:extLst>
                </a:gridCol>
              </a:tblGrid>
              <a:tr h="7607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Surgery</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300600"/>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5522145"/>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5157882"/>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2483646"/>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4932190"/>
                  </a:ext>
                </a:extLst>
              </a:tr>
            </a:tbl>
          </a:graphicData>
        </a:graphic>
      </p:graphicFrame>
      <p:sp>
        <p:nvSpPr>
          <p:cNvPr id="57" name="矩形 56">
            <a:extLst>
              <a:ext uri="{FF2B5EF4-FFF2-40B4-BE49-F238E27FC236}">
                <a16:creationId xmlns:a16="http://schemas.microsoft.com/office/drawing/2014/main" id="{82F0ECF0-FC9A-8F86-32E3-2B96F9C9F95E}"/>
              </a:ext>
            </a:extLst>
          </p:cNvPr>
          <p:cNvSpPr/>
          <p:nvPr/>
        </p:nvSpPr>
        <p:spPr>
          <a:xfrm>
            <a:off x="7690933" y="2765977"/>
            <a:ext cx="358140" cy="419242"/>
          </a:xfrm>
          <a:prstGeom prst="rect">
            <a:avLst/>
          </a:prstGeom>
          <a:noFill/>
          <a:ln w="38100" cap="flat" cmpd="sng" algn="ctr">
            <a:solidFill>
              <a:srgbClr val="ED7D31">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8" name="矩形 57">
            <a:extLst>
              <a:ext uri="{FF2B5EF4-FFF2-40B4-BE49-F238E27FC236}">
                <a16:creationId xmlns:a16="http://schemas.microsoft.com/office/drawing/2014/main" id="{9EF652E8-7537-F5D9-E241-4816E0A1DA81}"/>
              </a:ext>
            </a:extLst>
          </p:cNvPr>
          <p:cNvSpPr/>
          <p:nvPr/>
        </p:nvSpPr>
        <p:spPr>
          <a:xfrm>
            <a:off x="9017987" y="2948028"/>
            <a:ext cx="358140" cy="201736"/>
          </a:xfrm>
          <a:prstGeom prst="rect">
            <a:avLst/>
          </a:prstGeom>
          <a:noFill/>
          <a:ln w="38100" cap="flat" cmpd="sng" algn="ctr">
            <a:solidFill>
              <a:srgbClr val="ED7D31">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aphicFrame>
        <p:nvGraphicFramePr>
          <p:cNvPr id="59" name="表格 58">
            <a:extLst>
              <a:ext uri="{FF2B5EF4-FFF2-40B4-BE49-F238E27FC236}">
                <a16:creationId xmlns:a16="http://schemas.microsoft.com/office/drawing/2014/main" id="{B4CA4A06-0A74-E967-D2D9-59C655C60765}"/>
              </a:ext>
            </a:extLst>
          </p:cNvPr>
          <p:cNvGraphicFramePr>
            <a:graphicFrameLocks noGrp="1"/>
          </p:cNvGraphicFramePr>
          <p:nvPr>
            <p:extLst>
              <p:ext uri="{D42A27DB-BD31-4B8C-83A1-F6EECF244321}">
                <p14:modId xmlns:p14="http://schemas.microsoft.com/office/powerpoint/2010/main" val="3110703577"/>
              </p:ext>
            </p:extLst>
          </p:nvPr>
        </p:nvGraphicFramePr>
        <p:xfrm>
          <a:off x="7180632" y="4747224"/>
          <a:ext cx="4046625" cy="1402080"/>
        </p:xfrm>
        <a:graphic>
          <a:graphicData uri="http://schemas.openxmlformats.org/drawingml/2006/table">
            <a:tbl>
              <a:tblPr/>
              <a:tblGrid>
                <a:gridCol w="1348875">
                  <a:extLst>
                    <a:ext uri="{9D8B030D-6E8A-4147-A177-3AD203B41FA5}">
                      <a16:colId xmlns:a16="http://schemas.microsoft.com/office/drawing/2014/main" val="1714652320"/>
                    </a:ext>
                  </a:extLst>
                </a:gridCol>
                <a:gridCol w="1348875">
                  <a:extLst>
                    <a:ext uri="{9D8B030D-6E8A-4147-A177-3AD203B41FA5}">
                      <a16:colId xmlns:a16="http://schemas.microsoft.com/office/drawing/2014/main" val="2371208986"/>
                    </a:ext>
                  </a:extLst>
                </a:gridCol>
                <a:gridCol w="1348875">
                  <a:extLst>
                    <a:ext uri="{9D8B030D-6E8A-4147-A177-3AD203B41FA5}">
                      <a16:colId xmlns:a16="http://schemas.microsoft.com/office/drawing/2014/main" val="3086227804"/>
                    </a:ext>
                  </a:extLst>
                </a:gridCol>
              </a:tblGrid>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Difference From Previous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Since Surgery To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QA Value</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5242"/>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N/A</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540</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388309"/>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1430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472164"/>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1380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96004"/>
                  </a:ext>
                </a:extLst>
              </a:tr>
            </a:tbl>
          </a:graphicData>
        </a:graphic>
      </p:graphicFrame>
      <p:graphicFrame>
        <p:nvGraphicFramePr>
          <p:cNvPr id="60" name="表格 59">
            <a:extLst>
              <a:ext uri="{FF2B5EF4-FFF2-40B4-BE49-F238E27FC236}">
                <a16:creationId xmlns:a16="http://schemas.microsoft.com/office/drawing/2014/main" id="{5567F2CD-16AD-43FA-7365-F42E1B1860A4}"/>
              </a:ext>
            </a:extLst>
          </p:cNvPr>
          <p:cNvGraphicFramePr>
            <a:graphicFrameLocks noGrp="1"/>
          </p:cNvGraphicFramePr>
          <p:nvPr>
            <p:extLst>
              <p:ext uri="{D42A27DB-BD31-4B8C-83A1-F6EECF244321}">
                <p14:modId xmlns:p14="http://schemas.microsoft.com/office/powerpoint/2010/main" val="634967350"/>
              </p:ext>
            </p:extLst>
          </p:nvPr>
        </p:nvGraphicFramePr>
        <p:xfrm>
          <a:off x="11369699" y="4747225"/>
          <a:ext cx="725736" cy="1410596"/>
        </p:xfrm>
        <a:graphic>
          <a:graphicData uri="http://schemas.openxmlformats.org/drawingml/2006/table">
            <a:tbl>
              <a:tblPr/>
              <a:tblGrid>
                <a:gridCol w="725736">
                  <a:extLst>
                    <a:ext uri="{9D8B030D-6E8A-4147-A177-3AD203B41FA5}">
                      <a16:colId xmlns:a16="http://schemas.microsoft.com/office/drawing/2014/main" val="3226255092"/>
                    </a:ext>
                  </a:extLst>
                </a:gridCol>
              </a:tblGrid>
              <a:tr h="77051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Surgery</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300600"/>
                  </a:ext>
                </a:extLst>
              </a:tr>
              <a:tr h="21052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5522145"/>
                  </a:ext>
                </a:extLst>
              </a:tr>
              <a:tr h="21052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2483646"/>
                  </a:ext>
                </a:extLst>
              </a:tr>
              <a:tr h="21052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4932190"/>
                  </a:ext>
                </a:extLst>
              </a:tr>
            </a:tbl>
          </a:graphicData>
        </a:graphic>
      </p:graphicFrame>
    </p:spTree>
    <p:extLst>
      <p:ext uri="{BB962C8B-B14F-4D97-AF65-F5344CB8AC3E}">
        <p14:creationId xmlns:p14="http://schemas.microsoft.com/office/powerpoint/2010/main" val="2261919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7D9DC-83C3-5D0F-EDDE-0B4C1358988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F9F18554-DD43-A204-41F9-D7A8374F73D8}"/>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6D5127BF-69C0-8FD1-E377-4A511D4EDF1C}"/>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3ED89D7D-C68D-8440-159D-538FDE6BA54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C62DBBAF-4502-E22C-9A3B-0F8A10D83771}"/>
              </a:ext>
            </a:extLst>
          </p:cNvPr>
          <p:cNvSpPr>
            <a:spLocks noGrp="1"/>
          </p:cNvSpPr>
          <p:nvPr>
            <p:ph type="sldNum" sz="quarter" idx="12"/>
          </p:nvPr>
        </p:nvSpPr>
        <p:spPr/>
        <p:txBody>
          <a:bodyPr/>
          <a:lstStyle/>
          <a:p>
            <a:fld id="{9D55DC8D-C4F0-4F0D-B826-92573808DA56}" type="slidenum">
              <a:rPr lang="zh-CN" altLang="en-US" smtClean="0"/>
              <a:pPr/>
              <a:t>14</a:t>
            </a:fld>
            <a:endParaRPr lang="zh-CN" altLang="en-US" dirty="0"/>
          </a:p>
        </p:txBody>
      </p:sp>
      <p:sp>
        <p:nvSpPr>
          <p:cNvPr id="6" name="文字方塊 5">
            <a:extLst>
              <a:ext uri="{FF2B5EF4-FFF2-40B4-BE49-F238E27FC236}">
                <a16:creationId xmlns:a16="http://schemas.microsoft.com/office/drawing/2014/main" id="{DE7D4E2C-1312-1A8F-9D2A-41D7B6DED7E8}"/>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Visualization of </a:t>
            </a:r>
            <a:r>
              <a:rPr lang="en-US" altLang="zh-TW" sz="2800" dirty="0" err="1">
                <a:solidFill>
                  <a:srgbClr val="044875"/>
                </a:solidFill>
                <a:latin typeface="Microsoft YaHei" panose="020B0503020204020204" pitchFamily="34" charset="-122"/>
                <a:ea typeface="Microsoft YaHei" panose="020B0503020204020204" pitchFamily="34" charset="-122"/>
              </a:rPr>
              <a:t>Qa</a:t>
            </a:r>
            <a:r>
              <a:rPr lang="en-US" altLang="zh-TW" sz="2800" dirty="0">
                <a:solidFill>
                  <a:srgbClr val="044875"/>
                </a:solidFill>
                <a:latin typeface="Microsoft YaHei" panose="020B0503020204020204" pitchFamily="34" charset="-122"/>
                <a:ea typeface="Microsoft YaHei" panose="020B0503020204020204" pitchFamily="34" charset="-122"/>
              </a:rPr>
              <a:t> and PTA</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18" name="群組 17">
            <a:extLst>
              <a:ext uri="{FF2B5EF4-FFF2-40B4-BE49-F238E27FC236}">
                <a16:creationId xmlns:a16="http://schemas.microsoft.com/office/drawing/2014/main" id="{0677AD37-1796-67A4-112B-0814B1C9984D}"/>
              </a:ext>
            </a:extLst>
          </p:cNvPr>
          <p:cNvGrpSpPr/>
          <p:nvPr/>
        </p:nvGrpSpPr>
        <p:grpSpPr>
          <a:xfrm>
            <a:off x="132705" y="2056341"/>
            <a:ext cx="6560604" cy="3947259"/>
            <a:chOff x="132705" y="2056341"/>
            <a:chExt cx="6560604" cy="3947259"/>
          </a:xfrm>
        </p:grpSpPr>
        <p:grpSp>
          <p:nvGrpSpPr>
            <p:cNvPr id="7" name="群組 6">
              <a:extLst>
                <a:ext uri="{FF2B5EF4-FFF2-40B4-BE49-F238E27FC236}">
                  <a16:creationId xmlns:a16="http://schemas.microsoft.com/office/drawing/2014/main" id="{306ABFB5-1AD9-2E75-CB1B-A5204D2EB9CE}"/>
                </a:ext>
              </a:extLst>
            </p:cNvPr>
            <p:cNvGrpSpPr/>
            <p:nvPr/>
          </p:nvGrpSpPr>
          <p:grpSpPr>
            <a:xfrm>
              <a:off x="132705" y="2425673"/>
              <a:ext cx="5384011" cy="3150117"/>
              <a:chOff x="-128524" y="3687375"/>
              <a:chExt cx="5384011" cy="3150117"/>
            </a:xfrm>
          </p:grpSpPr>
          <p:graphicFrame>
            <p:nvGraphicFramePr>
              <p:cNvPr id="8" name="圖表 7">
                <a:extLst>
                  <a:ext uri="{FF2B5EF4-FFF2-40B4-BE49-F238E27FC236}">
                    <a16:creationId xmlns:a16="http://schemas.microsoft.com/office/drawing/2014/main" id="{52584DE2-D9C7-0C91-BF63-7F4B2FB34C90}"/>
                  </a:ext>
                </a:extLst>
              </p:cNvPr>
              <p:cNvGraphicFramePr/>
              <p:nvPr/>
            </p:nvGraphicFramePr>
            <p:xfrm>
              <a:off x="-128524" y="3730332"/>
              <a:ext cx="5384011" cy="310716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直線接點 8">
                <a:extLst>
                  <a:ext uri="{FF2B5EF4-FFF2-40B4-BE49-F238E27FC236}">
                    <a16:creationId xmlns:a16="http://schemas.microsoft.com/office/drawing/2014/main" id="{BA252E0C-7F94-4D7B-8C6C-B59A7537BB2E}"/>
                  </a:ext>
                </a:extLst>
              </p:cNvPr>
              <p:cNvCxnSpPr>
                <a:cxnSpLocks/>
              </p:cNvCxnSpPr>
              <p:nvPr/>
            </p:nvCxnSpPr>
            <p:spPr>
              <a:xfrm>
                <a:off x="2735580" y="4098254"/>
                <a:ext cx="1887855" cy="77016"/>
              </a:xfrm>
              <a:prstGeom prst="line">
                <a:avLst/>
              </a:prstGeom>
              <a:noFill/>
              <a:ln w="28575" cap="flat" cmpd="sng" algn="ctr">
                <a:solidFill>
                  <a:srgbClr val="4472C4"/>
                </a:solidFill>
                <a:prstDash val="solid"/>
                <a:miter lim="800000"/>
              </a:ln>
              <a:effectLst/>
            </p:spPr>
          </p:cxnSp>
          <p:cxnSp>
            <p:nvCxnSpPr>
              <p:cNvPr id="10" name="直線接點 9">
                <a:extLst>
                  <a:ext uri="{FF2B5EF4-FFF2-40B4-BE49-F238E27FC236}">
                    <a16:creationId xmlns:a16="http://schemas.microsoft.com/office/drawing/2014/main" id="{98DEDBC8-72CC-564A-BFB2-EBB50449F794}"/>
                  </a:ext>
                </a:extLst>
              </p:cNvPr>
              <p:cNvCxnSpPr>
                <a:cxnSpLocks/>
              </p:cNvCxnSpPr>
              <p:nvPr/>
            </p:nvCxnSpPr>
            <p:spPr>
              <a:xfrm flipV="1">
                <a:off x="851291" y="4098254"/>
                <a:ext cx="1884289" cy="1320316"/>
              </a:xfrm>
              <a:prstGeom prst="line">
                <a:avLst/>
              </a:prstGeom>
              <a:noFill/>
              <a:ln w="28575" cap="flat" cmpd="sng" algn="ctr">
                <a:solidFill>
                  <a:srgbClr val="4472C4"/>
                </a:solidFill>
                <a:prstDash val="solid"/>
                <a:miter lim="800000"/>
              </a:ln>
              <a:effectLst/>
            </p:spPr>
          </p:cxnSp>
          <p:cxnSp>
            <p:nvCxnSpPr>
              <p:cNvPr id="11" name="直線接點 10">
                <a:extLst>
                  <a:ext uri="{FF2B5EF4-FFF2-40B4-BE49-F238E27FC236}">
                    <a16:creationId xmlns:a16="http://schemas.microsoft.com/office/drawing/2014/main" id="{1CF2D150-BF58-A101-152C-3EEA2F62B022}"/>
                  </a:ext>
                </a:extLst>
              </p:cNvPr>
              <p:cNvCxnSpPr>
                <a:cxnSpLocks/>
              </p:cNvCxnSpPr>
              <p:nvPr/>
            </p:nvCxnSpPr>
            <p:spPr>
              <a:xfrm>
                <a:off x="1066419" y="3687375"/>
                <a:ext cx="0" cy="2512257"/>
              </a:xfrm>
              <a:prstGeom prst="line">
                <a:avLst/>
              </a:prstGeom>
              <a:noFill/>
              <a:ln w="28575" cap="flat" cmpd="sng" algn="ctr">
                <a:solidFill>
                  <a:srgbClr val="FFC000"/>
                </a:solidFill>
                <a:prstDash val="solid"/>
                <a:miter lim="800000"/>
              </a:ln>
              <a:effectLst/>
            </p:spPr>
          </p:cxnSp>
        </p:grpSp>
        <p:sp>
          <p:nvSpPr>
            <p:cNvPr id="12" name="矩形 11">
              <a:extLst>
                <a:ext uri="{FF2B5EF4-FFF2-40B4-BE49-F238E27FC236}">
                  <a16:creationId xmlns:a16="http://schemas.microsoft.com/office/drawing/2014/main" id="{5135BFD6-C432-C0EC-FE51-DE5CDD0631D2}"/>
                </a:ext>
              </a:extLst>
            </p:cNvPr>
            <p:cNvSpPr/>
            <p:nvPr/>
          </p:nvSpPr>
          <p:spPr>
            <a:xfrm>
              <a:off x="1056192" y="5080918"/>
              <a:ext cx="4458265" cy="51382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 name="文字方塊 12">
              <a:extLst>
                <a:ext uri="{FF2B5EF4-FFF2-40B4-BE49-F238E27FC236}">
                  <a16:creationId xmlns:a16="http://schemas.microsoft.com/office/drawing/2014/main" id="{60A7E659-526E-7A4A-4C9F-C8741941478B}"/>
                </a:ext>
              </a:extLst>
            </p:cNvPr>
            <p:cNvSpPr txBox="1"/>
            <p:nvPr/>
          </p:nvSpPr>
          <p:spPr>
            <a:xfrm rot="19468868">
              <a:off x="776187" y="5200938"/>
              <a:ext cx="797652"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2018-02</a:t>
              </a:r>
            </a:p>
          </p:txBody>
        </p:sp>
        <p:sp>
          <p:nvSpPr>
            <p:cNvPr id="14" name="文字方塊 13">
              <a:extLst>
                <a:ext uri="{FF2B5EF4-FFF2-40B4-BE49-F238E27FC236}">
                  <a16:creationId xmlns:a16="http://schemas.microsoft.com/office/drawing/2014/main" id="{FC3B3EBD-E402-B3AF-62DE-9E85CF53F669}"/>
                </a:ext>
              </a:extLst>
            </p:cNvPr>
            <p:cNvSpPr txBox="1"/>
            <p:nvPr/>
          </p:nvSpPr>
          <p:spPr>
            <a:xfrm rot="19468868">
              <a:off x="2481420" y="5184483"/>
              <a:ext cx="797652"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2018-05</a:t>
              </a:r>
            </a:p>
          </p:txBody>
        </p:sp>
        <p:sp>
          <p:nvSpPr>
            <p:cNvPr id="15" name="文字方塊 14">
              <a:extLst>
                <a:ext uri="{FF2B5EF4-FFF2-40B4-BE49-F238E27FC236}">
                  <a16:creationId xmlns:a16="http://schemas.microsoft.com/office/drawing/2014/main" id="{6394584B-166B-4A06-88F6-48DE9A1FBAA2}"/>
                </a:ext>
              </a:extLst>
            </p:cNvPr>
            <p:cNvSpPr txBox="1"/>
            <p:nvPr/>
          </p:nvSpPr>
          <p:spPr>
            <a:xfrm rot="19468868">
              <a:off x="4451991" y="5184482"/>
              <a:ext cx="797652"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2018-07</a:t>
              </a:r>
            </a:p>
          </p:txBody>
        </p:sp>
        <p:sp>
          <p:nvSpPr>
            <p:cNvPr id="16" name="文字方塊 15">
              <a:extLst>
                <a:ext uri="{FF2B5EF4-FFF2-40B4-BE49-F238E27FC236}">
                  <a16:creationId xmlns:a16="http://schemas.microsoft.com/office/drawing/2014/main" id="{F60BA194-7528-51B3-23F9-75BC76BAC271}"/>
                </a:ext>
              </a:extLst>
            </p:cNvPr>
            <p:cNvSpPr txBox="1"/>
            <p:nvPr/>
          </p:nvSpPr>
          <p:spPr>
            <a:xfrm>
              <a:off x="2639791" y="5634268"/>
              <a:ext cx="1136099" cy="369332"/>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Date</a:t>
              </a:r>
            </a:p>
          </p:txBody>
        </p:sp>
        <p:cxnSp>
          <p:nvCxnSpPr>
            <p:cNvPr id="17" name="直線單箭頭接點 16">
              <a:extLst>
                <a:ext uri="{FF2B5EF4-FFF2-40B4-BE49-F238E27FC236}">
                  <a16:creationId xmlns:a16="http://schemas.microsoft.com/office/drawing/2014/main" id="{F96DC8C2-CFA4-51A8-6B06-C22D40DE64D3}"/>
                </a:ext>
              </a:extLst>
            </p:cNvPr>
            <p:cNvCxnSpPr>
              <a:cxnSpLocks/>
            </p:cNvCxnSpPr>
            <p:nvPr/>
          </p:nvCxnSpPr>
          <p:spPr>
            <a:xfrm flipH="1">
              <a:off x="1386409" y="2836552"/>
              <a:ext cx="1497761" cy="0"/>
            </a:xfrm>
            <a:prstGeom prst="straightConnector1">
              <a:avLst/>
            </a:prstGeom>
            <a:noFill/>
            <a:ln w="38100" cap="flat" cmpd="sng" algn="ctr">
              <a:solidFill>
                <a:srgbClr val="ED7D31"/>
              </a:solidFill>
              <a:prstDash val="solid"/>
              <a:round/>
              <a:headEnd type="none" w="med" len="med"/>
              <a:tailEnd type="arrow" w="med" len="med"/>
            </a:ln>
            <a:effectLst/>
          </p:spPr>
        </p:cxnSp>
        <p:sp>
          <p:nvSpPr>
            <p:cNvPr id="19" name="文字方塊 18">
              <a:extLst>
                <a:ext uri="{FF2B5EF4-FFF2-40B4-BE49-F238E27FC236}">
                  <a16:creationId xmlns:a16="http://schemas.microsoft.com/office/drawing/2014/main" id="{516F24C5-4DF6-6A95-C96A-1104E858046F}"/>
                </a:ext>
              </a:extLst>
            </p:cNvPr>
            <p:cNvSpPr txBox="1"/>
            <p:nvPr/>
          </p:nvSpPr>
          <p:spPr>
            <a:xfrm>
              <a:off x="1660219" y="2482521"/>
              <a:ext cx="1164491" cy="369332"/>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86 days</a:t>
              </a:r>
            </a:p>
          </p:txBody>
        </p:sp>
        <p:sp>
          <p:nvSpPr>
            <p:cNvPr id="20" name="矩形 19">
              <a:extLst>
                <a:ext uri="{FF2B5EF4-FFF2-40B4-BE49-F238E27FC236}">
                  <a16:creationId xmlns:a16="http://schemas.microsoft.com/office/drawing/2014/main" id="{55728CE4-4604-96E5-3F5A-67DEB43057FE}"/>
                </a:ext>
              </a:extLst>
            </p:cNvPr>
            <p:cNvSpPr/>
            <p:nvPr/>
          </p:nvSpPr>
          <p:spPr>
            <a:xfrm>
              <a:off x="3794760" y="3089045"/>
              <a:ext cx="2898549" cy="1503978"/>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Record</a:t>
              </a: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kern="0" dirty="0">
                  <a:solidFill>
                    <a:prstClr val="black"/>
                  </a:solidFill>
                  <a:latin typeface="Microsoft YaHei" panose="020B0503020204020204" pitchFamily="34" charset="-122"/>
                  <a:ea typeface="Microsoft YaHei" panose="020B0503020204020204" pitchFamily="34" charset="-122"/>
                </a:rPr>
                <a:t>Surgery Record</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Number of days after </a:t>
              </a:r>
            </a:p>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       </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surgery to the next surveillance</a:t>
              </a:r>
            </a:p>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p>
          </p:txBody>
        </p:sp>
        <p:cxnSp>
          <p:nvCxnSpPr>
            <p:cNvPr id="21" name="直線單箭頭接點 20">
              <a:extLst>
                <a:ext uri="{FF2B5EF4-FFF2-40B4-BE49-F238E27FC236}">
                  <a16:creationId xmlns:a16="http://schemas.microsoft.com/office/drawing/2014/main" id="{FC8CB832-9D81-AF6B-EBB1-433B0248E492}"/>
                </a:ext>
              </a:extLst>
            </p:cNvPr>
            <p:cNvCxnSpPr>
              <a:cxnSpLocks/>
            </p:cNvCxnSpPr>
            <p:nvPr/>
          </p:nvCxnSpPr>
          <p:spPr>
            <a:xfrm flipH="1">
              <a:off x="3840010" y="3893039"/>
              <a:ext cx="292004" cy="0"/>
            </a:xfrm>
            <a:prstGeom prst="straightConnector1">
              <a:avLst/>
            </a:prstGeom>
            <a:noFill/>
            <a:ln w="38100" cap="flat" cmpd="sng" algn="ctr">
              <a:solidFill>
                <a:srgbClr val="ED7D31"/>
              </a:solidFill>
              <a:prstDash val="solid"/>
              <a:round/>
              <a:headEnd type="none" w="med" len="med"/>
              <a:tailEnd type="arrow" w="med" len="med"/>
            </a:ln>
            <a:effectLst/>
          </p:spPr>
        </p:cxnSp>
        <p:sp>
          <p:nvSpPr>
            <p:cNvPr id="22" name="橢圓 21">
              <a:extLst>
                <a:ext uri="{FF2B5EF4-FFF2-40B4-BE49-F238E27FC236}">
                  <a16:creationId xmlns:a16="http://schemas.microsoft.com/office/drawing/2014/main" id="{8E1C021B-2500-4832-6696-2C861329E8D3}"/>
                </a:ext>
              </a:extLst>
            </p:cNvPr>
            <p:cNvSpPr/>
            <p:nvPr/>
          </p:nvSpPr>
          <p:spPr>
            <a:xfrm>
              <a:off x="3954644" y="3323536"/>
              <a:ext cx="72000" cy="72000"/>
            </a:xfrm>
            <a:prstGeom prst="ellipse">
              <a:avLst/>
            </a:prstGeom>
            <a:solidFill>
              <a:srgbClr val="4472C4">
                <a:lumMod val="60000"/>
                <a:lumOff val="40000"/>
              </a:srgbClr>
            </a:solidFill>
            <a:ln w="19050" cap="flat" cmpd="sng" algn="ctr">
              <a:no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23" name="直線接點 22">
              <a:extLst>
                <a:ext uri="{FF2B5EF4-FFF2-40B4-BE49-F238E27FC236}">
                  <a16:creationId xmlns:a16="http://schemas.microsoft.com/office/drawing/2014/main" id="{EEEB63AB-8C3A-B5E0-823F-2478AFF58E20}"/>
                </a:ext>
              </a:extLst>
            </p:cNvPr>
            <p:cNvCxnSpPr>
              <a:cxnSpLocks/>
            </p:cNvCxnSpPr>
            <p:nvPr/>
          </p:nvCxnSpPr>
          <p:spPr>
            <a:xfrm>
              <a:off x="3986012" y="3542842"/>
              <a:ext cx="0" cy="177328"/>
            </a:xfrm>
            <a:prstGeom prst="line">
              <a:avLst/>
            </a:prstGeom>
            <a:noFill/>
            <a:ln w="28575" cap="flat" cmpd="sng" algn="ctr">
              <a:solidFill>
                <a:srgbClr val="FFC000"/>
              </a:solidFill>
              <a:prstDash val="solid"/>
              <a:miter lim="800000"/>
            </a:ln>
            <a:effectLst/>
          </p:spPr>
        </p:cxnSp>
        <p:cxnSp>
          <p:nvCxnSpPr>
            <p:cNvPr id="24" name="直線單箭頭接點 23">
              <a:extLst>
                <a:ext uri="{FF2B5EF4-FFF2-40B4-BE49-F238E27FC236}">
                  <a16:creationId xmlns:a16="http://schemas.microsoft.com/office/drawing/2014/main" id="{7379E535-8B7A-470B-EB41-A8B0AF7F2837}"/>
                </a:ext>
              </a:extLst>
            </p:cNvPr>
            <p:cNvCxnSpPr>
              <a:cxnSpLocks/>
            </p:cNvCxnSpPr>
            <p:nvPr/>
          </p:nvCxnSpPr>
          <p:spPr>
            <a:xfrm flipH="1">
              <a:off x="1386409" y="2468630"/>
              <a:ext cx="3498255" cy="0"/>
            </a:xfrm>
            <a:prstGeom prst="straightConnector1">
              <a:avLst/>
            </a:prstGeom>
            <a:noFill/>
            <a:ln w="38100" cap="flat" cmpd="sng" algn="ctr">
              <a:solidFill>
                <a:srgbClr val="ED7D31"/>
              </a:solidFill>
              <a:prstDash val="solid"/>
              <a:round/>
              <a:headEnd type="none" w="med" len="med"/>
              <a:tailEnd type="arrow" w="med" len="med"/>
            </a:ln>
            <a:effectLst/>
          </p:spPr>
        </p:cxnSp>
        <p:sp>
          <p:nvSpPr>
            <p:cNvPr id="25" name="文字方塊 24">
              <a:extLst>
                <a:ext uri="{FF2B5EF4-FFF2-40B4-BE49-F238E27FC236}">
                  <a16:creationId xmlns:a16="http://schemas.microsoft.com/office/drawing/2014/main" id="{941F8042-A59E-43EC-3AFC-524E31977E06}"/>
                </a:ext>
              </a:extLst>
            </p:cNvPr>
            <p:cNvSpPr txBox="1"/>
            <p:nvPr/>
          </p:nvSpPr>
          <p:spPr>
            <a:xfrm>
              <a:off x="2824710" y="2056341"/>
              <a:ext cx="1793677" cy="369332"/>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86+91 days</a:t>
              </a:r>
            </a:p>
          </p:txBody>
        </p:sp>
      </p:grpSp>
      <p:cxnSp>
        <p:nvCxnSpPr>
          <p:cNvPr id="27" name="接點: 弧形 26">
            <a:extLst>
              <a:ext uri="{FF2B5EF4-FFF2-40B4-BE49-F238E27FC236}">
                <a16:creationId xmlns:a16="http://schemas.microsoft.com/office/drawing/2014/main" id="{6ED3EA69-6D9C-E5D3-93A8-3EBD3416959E}"/>
              </a:ext>
            </a:extLst>
          </p:cNvPr>
          <p:cNvCxnSpPr>
            <a:cxnSpLocks/>
            <a:stCxn id="33" idx="2"/>
            <a:endCxn id="34" idx="0"/>
          </p:cNvCxnSpPr>
          <p:nvPr/>
        </p:nvCxnSpPr>
        <p:spPr>
          <a:xfrm rot="5400000" flipH="1" flipV="1">
            <a:off x="8414934" y="2403097"/>
            <a:ext cx="237191" cy="1327054"/>
          </a:xfrm>
          <a:prstGeom prst="curvedConnector5">
            <a:avLst>
              <a:gd name="adj1" fmla="val -96378"/>
              <a:gd name="adj2" fmla="val 50000"/>
              <a:gd name="adj3" fmla="val 196378"/>
            </a:avLst>
          </a:prstGeom>
          <a:noFill/>
          <a:ln w="38100" cap="flat" cmpd="sng" algn="ctr">
            <a:solidFill>
              <a:srgbClr val="4472C4">
                <a:lumMod val="60000"/>
                <a:lumOff val="40000"/>
              </a:srgbClr>
            </a:solidFill>
            <a:prstDash val="solid"/>
            <a:miter lim="800000"/>
            <a:tailEnd type="triangle"/>
          </a:ln>
          <a:effectLst/>
        </p:spPr>
      </p:cxnSp>
      <p:graphicFrame>
        <p:nvGraphicFramePr>
          <p:cNvPr id="28" name="表格 27">
            <a:extLst>
              <a:ext uri="{FF2B5EF4-FFF2-40B4-BE49-F238E27FC236}">
                <a16:creationId xmlns:a16="http://schemas.microsoft.com/office/drawing/2014/main" id="{AD7F0F92-E385-E652-14D4-A0F009EA25FC}"/>
              </a:ext>
            </a:extLst>
          </p:cNvPr>
          <p:cNvGraphicFramePr>
            <a:graphicFrameLocks noGrp="1"/>
          </p:cNvGraphicFramePr>
          <p:nvPr>
            <p:extLst>
              <p:ext uri="{D42A27DB-BD31-4B8C-83A1-F6EECF244321}">
                <p14:modId xmlns:p14="http://schemas.microsoft.com/office/powerpoint/2010/main" val="3536373158"/>
              </p:ext>
            </p:extLst>
          </p:nvPr>
        </p:nvGraphicFramePr>
        <p:xfrm>
          <a:off x="7180632" y="1772199"/>
          <a:ext cx="4046625" cy="1615440"/>
        </p:xfrm>
        <a:graphic>
          <a:graphicData uri="http://schemas.openxmlformats.org/drawingml/2006/table">
            <a:tbl>
              <a:tblPr/>
              <a:tblGrid>
                <a:gridCol w="1348875">
                  <a:extLst>
                    <a:ext uri="{9D8B030D-6E8A-4147-A177-3AD203B41FA5}">
                      <a16:colId xmlns:a16="http://schemas.microsoft.com/office/drawing/2014/main" val="1714652320"/>
                    </a:ext>
                  </a:extLst>
                </a:gridCol>
                <a:gridCol w="1348875">
                  <a:extLst>
                    <a:ext uri="{9D8B030D-6E8A-4147-A177-3AD203B41FA5}">
                      <a16:colId xmlns:a16="http://schemas.microsoft.com/office/drawing/2014/main" val="2371208986"/>
                    </a:ext>
                  </a:extLst>
                </a:gridCol>
                <a:gridCol w="1348875">
                  <a:extLst>
                    <a:ext uri="{9D8B030D-6E8A-4147-A177-3AD203B41FA5}">
                      <a16:colId xmlns:a16="http://schemas.microsoft.com/office/drawing/2014/main" val="3086227804"/>
                    </a:ext>
                  </a:extLst>
                </a:gridCol>
              </a:tblGrid>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Difference From Previous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Since Surgery To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QA Value</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5242"/>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N/A</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540</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388309"/>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5</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solidFill>
                            <a:srgbClr val="FF0000"/>
                          </a:solidFill>
                          <a:effectLst/>
                          <a:latin typeface="Microsoft YaHei" panose="020B0503020204020204" pitchFamily="34" charset="-122"/>
                          <a:ea typeface="Microsoft YaHei" panose="020B0503020204020204" pitchFamily="34" charset="-122"/>
                        </a:rPr>
                        <a:t>N/A</a:t>
                      </a:r>
                      <a:endParaRPr lang="en-US" altLang="zh-TW" sz="1200" dirty="0">
                        <a:solidFill>
                          <a:srgbClr val="FF0000"/>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solidFill>
                            <a:srgbClr val="FF0000"/>
                          </a:solidFill>
                          <a:effectLst/>
                          <a:latin typeface="Microsoft YaHei" panose="020B0503020204020204" pitchFamily="34" charset="-122"/>
                          <a:ea typeface="Microsoft YaHei" panose="020B0503020204020204" pitchFamily="34" charset="-122"/>
                        </a:rPr>
                        <a:t>N/A</a:t>
                      </a:r>
                      <a:endParaRPr lang="en-US" altLang="zh-TW" sz="1200" dirty="0">
                        <a:solidFill>
                          <a:srgbClr val="FF0000"/>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00873"/>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1430</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472164"/>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1380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96004"/>
                  </a:ext>
                </a:extLst>
              </a:tr>
            </a:tbl>
          </a:graphicData>
        </a:graphic>
      </p:graphicFrame>
      <p:graphicFrame>
        <p:nvGraphicFramePr>
          <p:cNvPr id="31" name="表格 30">
            <a:extLst>
              <a:ext uri="{FF2B5EF4-FFF2-40B4-BE49-F238E27FC236}">
                <a16:creationId xmlns:a16="http://schemas.microsoft.com/office/drawing/2014/main" id="{131C6231-ACD9-31A9-1A3D-9C976E370316}"/>
              </a:ext>
            </a:extLst>
          </p:cNvPr>
          <p:cNvGraphicFramePr>
            <a:graphicFrameLocks noGrp="1"/>
          </p:cNvGraphicFramePr>
          <p:nvPr>
            <p:extLst>
              <p:ext uri="{D42A27DB-BD31-4B8C-83A1-F6EECF244321}">
                <p14:modId xmlns:p14="http://schemas.microsoft.com/office/powerpoint/2010/main" val="1152421878"/>
              </p:ext>
            </p:extLst>
          </p:nvPr>
        </p:nvGraphicFramePr>
        <p:xfrm>
          <a:off x="11369699" y="1772200"/>
          <a:ext cx="725736" cy="1614144"/>
        </p:xfrm>
        <a:graphic>
          <a:graphicData uri="http://schemas.openxmlformats.org/drawingml/2006/table">
            <a:tbl>
              <a:tblPr/>
              <a:tblGrid>
                <a:gridCol w="725736">
                  <a:extLst>
                    <a:ext uri="{9D8B030D-6E8A-4147-A177-3AD203B41FA5}">
                      <a16:colId xmlns:a16="http://schemas.microsoft.com/office/drawing/2014/main" val="3226255092"/>
                    </a:ext>
                  </a:extLst>
                </a:gridCol>
              </a:tblGrid>
              <a:tr h="7607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Surgery</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300600"/>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5522145"/>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5157882"/>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2483646"/>
                  </a:ext>
                </a:extLst>
              </a:tr>
              <a:tr h="210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4932190"/>
                  </a:ext>
                </a:extLst>
              </a:tr>
            </a:tbl>
          </a:graphicData>
        </a:graphic>
      </p:graphicFrame>
      <p:sp>
        <p:nvSpPr>
          <p:cNvPr id="32" name="文字方塊 31">
            <a:extLst>
              <a:ext uri="{FF2B5EF4-FFF2-40B4-BE49-F238E27FC236}">
                <a16:creationId xmlns:a16="http://schemas.microsoft.com/office/drawing/2014/main" id="{2B41EC52-A06B-115E-5CC7-4AE40CB23003}"/>
              </a:ext>
            </a:extLst>
          </p:cNvPr>
          <p:cNvSpPr txBox="1"/>
          <p:nvPr/>
        </p:nvSpPr>
        <p:spPr>
          <a:xfrm>
            <a:off x="8678120" y="1306816"/>
            <a:ext cx="1677216" cy="369332"/>
          </a:xfrm>
          <a:prstGeom prst="rect">
            <a:avLst/>
          </a:prstGeom>
          <a:noFill/>
        </p:spPr>
        <p:txBody>
          <a:bodyPr wrap="square">
            <a:spAutoFit/>
          </a:bodyPr>
          <a:lstStyle/>
          <a:p>
            <a:r>
              <a:rPr lang="en-US" altLang="zh-TW" dirty="0">
                <a:solidFill>
                  <a:prstClr val="black"/>
                </a:solidFill>
                <a:highlight>
                  <a:srgbClr val="FFFF00"/>
                </a:highlight>
                <a:latin typeface="Microsoft YaHei" panose="020B0503020204020204" pitchFamily="34" charset="-122"/>
                <a:ea typeface="Microsoft YaHei" panose="020B0503020204020204" pitchFamily="34" charset="-122"/>
              </a:rPr>
              <a:t>Raw Data</a:t>
            </a:r>
            <a:endParaRPr lang="zh-TW" altLang="en-US" dirty="0">
              <a:solidFill>
                <a:prstClr val="black"/>
              </a:solidFill>
              <a:highlight>
                <a:srgbClr val="FFFF00"/>
              </a:highlight>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1791B9B3-FB71-86A7-DEBF-7D1064BE3106}"/>
              </a:ext>
            </a:extLst>
          </p:cNvPr>
          <p:cNvSpPr/>
          <p:nvPr/>
        </p:nvSpPr>
        <p:spPr>
          <a:xfrm>
            <a:off x="7690933" y="2765977"/>
            <a:ext cx="358140" cy="419242"/>
          </a:xfrm>
          <a:prstGeom prst="rect">
            <a:avLst/>
          </a:prstGeom>
          <a:noFill/>
          <a:ln w="38100" cap="flat" cmpd="sng" algn="ctr">
            <a:solidFill>
              <a:srgbClr val="ED7D31">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4" name="矩形 33">
            <a:extLst>
              <a:ext uri="{FF2B5EF4-FFF2-40B4-BE49-F238E27FC236}">
                <a16:creationId xmlns:a16="http://schemas.microsoft.com/office/drawing/2014/main" id="{0E578891-FE51-BC12-0D39-9D71ADABB094}"/>
              </a:ext>
            </a:extLst>
          </p:cNvPr>
          <p:cNvSpPr/>
          <p:nvPr/>
        </p:nvSpPr>
        <p:spPr>
          <a:xfrm>
            <a:off x="9017987" y="2948028"/>
            <a:ext cx="358140" cy="201736"/>
          </a:xfrm>
          <a:prstGeom prst="rect">
            <a:avLst/>
          </a:prstGeom>
          <a:noFill/>
          <a:ln w="38100" cap="flat" cmpd="sng" algn="ctr">
            <a:solidFill>
              <a:srgbClr val="ED7D31">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6" name="文字方塊 25">
            <a:extLst>
              <a:ext uri="{FF2B5EF4-FFF2-40B4-BE49-F238E27FC236}">
                <a16:creationId xmlns:a16="http://schemas.microsoft.com/office/drawing/2014/main" id="{9BF09C1F-E062-6017-21B8-881F28E00BA9}"/>
              </a:ext>
            </a:extLst>
          </p:cNvPr>
          <p:cNvSpPr txBox="1"/>
          <p:nvPr/>
        </p:nvSpPr>
        <p:spPr>
          <a:xfrm>
            <a:off x="8382887" y="4151945"/>
            <a:ext cx="2467972" cy="369332"/>
          </a:xfrm>
          <a:prstGeom prst="rect">
            <a:avLst/>
          </a:prstGeom>
          <a:noFill/>
        </p:spPr>
        <p:txBody>
          <a:bodyPr wrap="square">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Aligned Raw Data</a:t>
            </a:r>
            <a:endParaRPr lang="zh-TW" altLang="en-US" dirty="0">
              <a:highlight>
                <a:srgbClr val="FFFF00"/>
              </a:highlight>
              <a:latin typeface="Microsoft YaHei" panose="020B0503020204020204" pitchFamily="34" charset="-122"/>
              <a:ea typeface="Microsoft YaHei" panose="020B0503020204020204" pitchFamily="34" charset="-122"/>
            </a:endParaRPr>
          </a:p>
        </p:txBody>
      </p:sp>
      <p:sp>
        <p:nvSpPr>
          <p:cNvPr id="36" name="箭號: 向下 35">
            <a:extLst>
              <a:ext uri="{FF2B5EF4-FFF2-40B4-BE49-F238E27FC236}">
                <a16:creationId xmlns:a16="http://schemas.microsoft.com/office/drawing/2014/main" id="{BBFFAAA1-BCFF-33FC-3334-8ECF2F0CC699}"/>
              </a:ext>
            </a:extLst>
          </p:cNvPr>
          <p:cNvSpPr/>
          <p:nvPr/>
        </p:nvSpPr>
        <p:spPr>
          <a:xfrm>
            <a:off x="9203944" y="3494582"/>
            <a:ext cx="484632" cy="6483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9" name="表格 38">
            <a:extLst>
              <a:ext uri="{FF2B5EF4-FFF2-40B4-BE49-F238E27FC236}">
                <a16:creationId xmlns:a16="http://schemas.microsoft.com/office/drawing/2014/main" id="{F350C025-0B2A-5EBD-A549-20448EC3C06F}"/>
              </a:ext>
            </a:extLst>
          </p:cNvPr>
          <p:cNvGraphicFramePr>
            <a:graphicFrameLocks noGrp="1"/>
          </p:cNvGraphicFramePr>
          <p:nvPr>
            <p:extLst>
              <p:ext uri="{D42A27DB-BD31-4B8C-83A1-F6EECF244321}">
                <p14:modId xmlns:p14="http://schemas.microsoft.com/office/powerpoint/2010/main" val="3151890488"/>
              </p:ext>
            </p:extLst>
          </p:nvPr>
        </p:nvGraphicFramePr>
        <p:xfrm>
          <a:off x="7180632" y="4616595"/>
          <a:ext cx="4046625" cy="1402080"/>
        </p:xfrm>
        <a:graphic>
          <a:graphicData uri="http://schemas.openxmlformats.org/drawingml/2006/table">
            <a:tbl>
              <a:tblPr/>
              <a:tblGrid>
                <a:gridCol w="1348875">
                  <a:extLst>
                    <a:ext uri="{9D8B030D-6E8A-4147-A177-3AD203B41FA5}">
                      <a16:colId xmlns:a16="http://schemas.microsoft.com/office/drawing/2014/main" val="1714652320"/>
                    </a:ext>
                  </a:extLst>
                </a:gridCol>
                <a:gridCol w="1348875">
                  <a:extLst>
                    <a:ext uri="{9D8B030D-6E8A-4147-A177-3AD203B41FA5}">
                      <a16:colId xmlns:a16="http://schemas.microsoft.com/office/drawing/2014/main" val="2371208986"/>
                    </a:ext>
                  </a:extLst>
                </a:gridCol>
                <a:gridCol w="1348875">
                  <a:extLst>
                    <a:ext uri="{9D8B030D-6E8A-4147-A177-3AD203B41FA5}">
                      <a16:colId xmlns:a16="http://schemas.microsoft.com/office/drawing/2014/main" val="3086227804"/>
                    </a:ext>
                  </a:extLst>
                </a:gridCol>
              </a:tblGrid>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Difference From Previous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Days Since Surgery To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Record</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dirty="0">
                          <a:latin typeface="Microsoft YaHei" panose="020B0503020204020204" pitchFamily="34" charset="-122"/>
                          <a:ea typeface="Microsoft YaHei" panose="020B0503020204020204" pitchFamily="34" charset="-122"/>
                        </a:rPr>
                        <a:t>QA Value</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5242"/>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N/A</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540</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388309"/>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1430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472164"/>
                  </a:ext>
                </a:extLst>
              </a:tr>
              <a:tr h="1600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a:effectLst/>
                          <a:latin typeface="Microsoft YaHei" panose="020B0503020204020204" pitchFamily="34" charset="-122"/>
                          <a:ea typeface="Microsoft YaHei" panose="020B0503020204020204" pitchFamily="34" charset="-122"/>
                        </a:rPr>
                        <a:t>86+91</a:t>
                      </a:r>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1380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96004"/>
                  </a:ext>
                </a:extLst>
              </a:tr>
            </a:tbl>
          </a:graphicData>
        </a:graphic>
      </p:graphicFrame>
      <p:graphicFrame>
        <p:nvGraphicFramePr>
          <p:cNvPr id="40" name="表格 39">
            <a:extLst>
              <a:ext uri="{FF2B5EF4-FFF2-40B4-BE49-F238E27FC236}">
                <a16:creationId xmlns:a16="http://schemas.microsoft.com/office/drawing/2014/main" id="{C861C375-D9B2-3755-D4AD-1C4A4E99BB6D}"/>
              </a:ext>
            </a:extLst>
          </p:cNvPr>
          <p:cNvGraphicFramePr>
            <a:graphicFrameLocks noGrp="1"/>
          </p:cNvGraphicFramePr>
          <p:nvPr>
            <p:extLst>
              <p:ext uri="{D42A27DB-BD31-4B8C-83A1-F6EECF244321}">
                <p14:modId xmlns:p14="http://schemas.microsoft.com/office/powerpoint/2010/main" val="3269425888"/>
              </p:ext>
            </p:extLst>
          </p:nvPr>
        </p:nvGraphicFramePr>
        <p:xfrm>
          <a:off x="11369699" y="4616596"/>
          <a:ext cx="725736" cy="1410596"/>
        </p:xfrm>
        <a:graphic>
          <a:graphicData uri="http://schemas.openxmlformats.org/drawingml/2006/table">
            <a:tbl>
              <a:tblPr/>
              <a:tblGrid>
                <a:gridCol w="725736">
                  <a:extLst>
                    <a:ext uri="{9D8B030D-6E8A-4147-A177-3AD203B41FA5}">
                      <a16:colId xmlns:a16="http://schemas.microsoft.com/office/drawing/2014/main" val="3226255092"/>
                    </a:ext>
                  </a:extLst>
                </a:gridCol>
              </a:tblGrid>
              <a:tr h="77051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latin typeface="Microsoft YaHei" panose="020B0503020204020204" pitchFamily="34" charset="-122"/>
                          <a:ea typeface="Microsoft YaHei" panose="020B0503020204020204" pitchFamily="34" charset="-122"/>
                        </a:rPr>
                        <a:t>Surgery</a:t>
                      </a:r>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300600"/>
                  </a:ext>
                </a:extLst>
              </a:tr>
              <a:tr h="21052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5522145"/>
                  </a:ext>
                </a:extLst>
              </a:tr>
              <a:tr h="21052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2483646"/>
                  </a:ext>
                </a:extLst>
              </a:tr>
              <a:tr h="21052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4932190"/>
                  </a:ext>
                </a:extLst>
              </a:tr>
            </a:tbl>
          </a:graphicData>
        </a:graphic>
      </p:graphicFrame>
    </p:spTree>
    <p:extLst>
      <p:ext uri="{BB962C8B-B14F-4D97-AF65-F5344CB8AC3E}">
        <p14:creationId xmlns:p14="http://schemas.microsoft.com/office/powerpoint/2010/main" val="209490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287D61D3-8715-4A3E-A0FA-70B3282F15CD}"/>
              </a:ext>
            </a:extLst>
          </p:cNvPr>
          <p:cNvSpPr>
            <a:spLocks noGrp="1"/>
          </p:cNvSpPr>
          <p:nvPr>
            <p:ph type="sldNum" sz="quarter" idx="12"/>
          </p:nvPr>
        </p:nvSpPr>
        <p:spPr/>
        <p:txBody>
          <a:bodyPr/>
          <a:lstStyle/>
          <a:p>
            <a:fld id="{9D55DC8D-C4F0-4F0D-B826-92573808DA56}" type="slidenum">
              <a:rPr lang="zh-CN" altLang="en-US" smtClean="0"/>
              <a:pPr/>
              <a:t>15</a:t>
            </a:fld>
            <a:endParaRPr lang="zh-CN" altLang="en-US" dirty="0"/>
          </a:p>
        </p:txBody>
      </p:sp>
      <p:sp>
        <p:nvSpPr>
          <p:cNvPr id="6" name="文字方塊 5">
            <a:extLst>
              <a:ext uri="{FF2B5EF4-FFF2-40B4-BE49-F238E27FC236}">
                <a16:creationId xmlns:a16="http://schemas.microsoft.com/office/drawing/2014/main" id="{5B29895F-6795-5C50-D19D-5B295114685B}"/>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Constant Data</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aphicFrame>
        <p:nvGraphicFramePr>
          <p:cNvPr id="18" name="表格 17">
            <a:extLst>
              <a:ext uri="{FF2B5EF4-FFF2-40B4-BE49-F238E27FC236}">
                <a16:creationId xmlns:a16="http://schemas.microsoft.com/office/drawing/2014/main" id="{3AD27CE3-3566-8755-63EB-7DA71C10FEC0}"/>
              </a:ext>
            </a:extLst>
          </p:cNvPr>
          <p:cNvGraphicFramePr>
            <a:graphicFrameLocks noGrp="1"/>
          </p:cNvGraphicFramePr>
          <p:nvPr>
            <p:extLst>
              <p:ext uri="{D42A27DB-BD31-4B8C-83A1-F6EECF244321}">
                <p14:modId xmlns:p14="http://schemas.microsoft.com/office/powerpoint/2010/main" val="3501489760"/>
              </p:ext>
            </p:extLst>
          </p:nvPr>
        </p:nvGraphicFramePr>
        <p:xfrm>
          <a:off x="1440964" y="2652125"/>
          <a:ext cx="3236348" cy="1825157"/>
        </p:xfrm>
        <a:graphic>
          <a:graphicData uri="http://schemas.openxmlformats.org/drawingml/2006/table">
            <a:tbl>
              <a:tblPr/>
              <a:tblGrid>
                <a:gridCol w="809087">
                  <a:extLst>
                    <a:ext uri="{9D8B030D-6E8A-4147-A177-3AD203B41FA5}">
                      <a16:colId xmlns:a16="http://schemas.microsoft.com/office/drawing/2014/main" val="1714652320"/>
                    </a:ext>
                  </a:extLst>
                </a:gridCol>
                <a:gridCol w="809087">
                  <a:extLst>
                    <a:ext uri="{9D8B030D-6E8A-4147-A177-3AD203B41FA5}">
                      <a16:colId xmlns:a16="http://schemas.microsoft.com/office/drawing/2014/main" val="2371208986"/>
                    </a:ext>
                  </a:extLst>
                </a:gridCol>
                <a:gridCol w="809087">
                  <a:extLst>
                    <a:ext uri="{9D8B030D-6E8A-4147-A177-3AD203B41FA5}">
                      <a16:colId xmlns:a16="http://schemas.microsoft.com/office/drawing/2014/main" val="1933500934"/>
                    </a:ext>
                  </a:extLst>
                </a:gridCol>
                <a:gridCol w="809087">
                  <a:extLst>
                    <a:ext uri="{9D8B030D-6E8A-4147-A177-3AD203B41FA5}">
                      <a16:colId xmlns:a16="http://schemas.microsoft.com/office/drawing/2014/main" val="1372001159"/>
                    </a:ext>
                  </a:extLst>
                </a:gridCol>
              </a:tblGrid>
              <a:tr h="333057">
                <a:tc>
                  <a:txBody>
                    <a:bodyPr/>
                    <a:lstStyle/>
                    <a:p>
                      <a:pPr algn="ctr" fontAlgn="ctr"/>
                      <a:r>
                        <a:rPr lang="en-US" sz="1200" b="0" i="0" u="none" strike="noStrike" dirty="0">
                          <a:solidFill>
                            <a:schemeClr val="tx1"/>
                          </a:solidFill>
                          <a:effectLst/>
                          <a:latin typeface="Microsoft YaHei" panose="020B0503020204020204" pitchFamily="34" charset="-122"/>
                          <a:ea typeface="Microsoft YaHei" panose="020B0503020204020204" pitchFamily="34" charset="-122"/>
                        </a:rPr>
                        <a:t>Age</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a:solidFill>
                            <a:schemeClr val="tx1"/>
                          </a:solidFill>
                          <a:effectLst/>
                          <a:latin typeface="Microsoft YaHei" panose="020B0503020204020204" pitchFamily="34" charset="-122"/>
                          <a:ea typeface="Microsoft YaHei" panose="020B0503020204020204" pitchFamily="34" charset="-122"/>
                        </a:rPr>
                        <a:t>Gender</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zh-TW" altLang="en-US" sz="1200" b="0" i="0" u="none" strike="noStrike" dirty="0">
                          <a:solidFill>
                            <a:schemeClr val="tx1"/>
                          </a:solidFill>
                          <a:effectLst/>
                          <a:latin typeface="Microsoft YaHei" panose="020B0503020204020204" pitchFamily="34" charset="-122"/>
                          <a:ea typeface="Microsoft YaHei" panose="020B0503020204020204" pitchFamily="34" charset="-122"/>
                        </a:rPr>
                        <a:t>檢測部位</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zh-TW" altLang="en-US" sz="1200" b="0" i="0" u="none" strike="noStrike" dirty="0">
                          <a:solidFill>
                            <a:schemeClr val="tx1"/>
                          </a:solidFill>
                          <a:effectLst/>
                          <a:latin typeface="Microsoft YaHei" panose="020B0503020204020204" pitchFamily="34" charset="-122"/>
                          <a:ea typeface="Microsoft YaHei" panose="020B0503020204020204" pitchFamily="34" charset="-122"/>
                        </a:rPr>
                        <a:t>廔管種類</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5242"/>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63</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M</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zh-TW" altLang="en-US" sz="1200" dirty="0">
                          <a:solidFill>
                            <a:schemeClr val="tx1"/>
                          </a:solidFill>
                          <a:effectLst/>
                          <a:latin typeface="Microsoft YaHei" panose="020B0503020204020204" pitchFamily="34" charset="-122"/>
                          <a:ea typeface="Microsoft YaHei" panose="020B0503020204020204" pitchFamily="34" charset="-122"/>
                        </a:rPr>
                        <a:t>左前臂</a:t>
                      </a:r>
                      <a:endParaRPr lang="en-US" altLang="zh-TW" sz="1200" dirty="0">
                        <a:solidFill>
                          <a:schemeClr val="tx1"/>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AVG</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388309"/>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45</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F</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zh-TW" altLang="en-US" sz="1200" dirty="0">
                          <a:solidFill>
                            <a:schemeClr val="tx1"/>
                          </a:solidFill>
                          <a:effectLst/>
                          <a:latin typeface="Microsoft YaHei" panose="020B0503020204020204" pitchFamily="34" charset="-122"/>
                          <a:ea typeface="Microsoft YaHei" panose="020B0503020204020204" pitchFamily="34" charset="-122"/>
                        </a:rPr>
                        <a:t>右上臂</a:t>
                      </a:r>
                      <a:endParaRPr lang="en-US" altLang="zh-TW" sz="1200" dirty="0">
                        <a:solidFill>
                          <a:schemeClr val="tx1"/>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AVG</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00873"/>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24</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M</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zh-TW" altLang="en-US" sz="1200" dirty="0">
                          <a:solidFill>
                            <a:schemeClr val="tx1"/>
                          </a:solidFill>
                          <a:effectLst/>
                          <a:latin typeface="Microsoft YaHei" panose="020B0503020204020204" pitchFamily="34" charset="-122"/>
                          <a:ea typeface="Microsoft YaHei" panose="020B0503020204020204" pitchFamily="34" charset="-122"/>
                        </a:rPr>
                        <a:t>左上臂</a:t>
                      </a:r>
                      <a:endParaRPr lang="en-US" altLang="zh-TW" sz="1200" dirty="0">
                        <a:solidFill>
                          <a:schemeClr val="tx1"/>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AVF</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472164"/>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82</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F</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zh-TW" altLang="en-US" sz="1200" dirty="0">
                          <a:solidFill>
                            <a:schemeClr val="tx1"/>
                          </a:solidFill>
                          <a:effectLst/>
                          <a:latin typeface="Microsoft YaHei" panose="020B0503020204020204" pitchFamily="34" charset="-122"/>
                          <a:ea typeface="Microsoft YaHei" panose="020B0503020204020204" pitchFamily="34" charset="-122"/>
                        </a:rPr>
                        <a:t>右前臂</a:t>
                      </a:r>
                      <a:endParaRPr lang="en-US" altLang="zh-TW" sz="1200" dirty="0">
                        <a:solidFill>
                          <a:schemeClr val="tx1"/>
                        </a:solidFill>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AVF</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96004"/>
                  </a:ext>
                </a:extLst>
              </a:tr>
            </a:tbl>
          </a:graphicData>
        </a:graphic>
      </p:graphicFrame>
      <p:graphicFrame>
        <p:nvGraphicFramePr>
          <p:cNvPr id="26" name="表格 25">
            <a:extLst>
              <a:ext uri="{FF2B5EF4-FFF2-40B4-BE49-F238E27FC236}">
                <a16:creationId xmlns:a16="http://schemas.microsoft.com/office/drawing/2014/main" id="{9286C151-3682-FD9B-4B0D-B71135F7A258}"/>
              </a:ext>
            </a:extLst>
          </p:cNvPr>
          <p:cNvGraphicFramePr>
            <a:graphicFrameLocks noGrp="1"/>
          </p:cNvGraphicFramePr>
          <p:nvPr>
            <p:extLst>
              <p:ext uri="{D42A27DB-BD31-4B8C-83A1-F6EECF244321}">
                <p14:modId xmlns:p14="http://schemas.microsoft.com/office/powerpoint/2010/main" val="2231612325"/>
              </p:ext>
            </p:extLst>
          </p:nvPr>
        </p:nvGraphicFramePr>
        <p:xfrm>
          <a:off x="6373005" y="2652124"/>
          <a:ext cx="5193520" cy="1825157"/>
        </p:xfrm>
        <a:graphic>
          <a:graphicData uri="http://schemas.openxmlformats.org/drawingml/2006/table">
            <a:tbl>
              <a:tblPr/>
              <a:tblGrid>
                <a:gridCol w="649190">
                  <a:extLst>
                    <a:ext uri="{9D8B030D-6E8A-4147-A177-3AD203B41FA5}">
                      <a16:colId xmlns:a16="http://schemas.microsoft.com/office/drawing/2014/main" val="1714652320"/>
                    </a:ext>
                  </a:extLst>
                </a:gridCol>
                <a:gridCol w="649190">
                  <a:extLst>
                    <a:ext uri="{9D8B030D-6E8A-4147-A177-3AD203B41FA5}">
                      <a16:colId xmlns:a16="http://schemas.microsoft.com/office/drawing/2014/main" val="907872292"/>
                    </a:ext>
                  </a:extLst>
                </a:gridCol>
                <a:gridCol w="649190">
                  <a:extLst>
                    <a:ext uri="{9D8B030D-6E8A-4147-A177-3AD203B41FA5}">
                      <a16:colId xmlns:a16="http://schemas.microsoft.com/office/drawing/2014/main" val="3509112241"/>
                    </a:ext>
                  </a:extLst>
                </a:gridCol>
                <a:gridCol w="649190">
                  <a:extLst>
                    <a:ext uri="{9D8B030D-6E8A-4147-A177-3AD203B41FA5}">
                      <a16:colId xmlns:a16="http://schemas.microsoft.com/office/drawing/2014/main" val="2371208986"/>
                    </a:ext>
                  </a:extLst>
                </a:gridCol>
                <a:gridCol w="649190">
                  <a:extLst>
                    <a:ext uri="{9D8B030D-6E8A-4147-A177-3AD203B41FA5}">
                      <a16:colId xmlns:a16="http://schemas.microsoft.com/office/drawing/2014/main" val="1933500934"/>
                    </a:ext>
                  </a:extLst>
                </a:gridCol>
                <a:gridCol w="649190">
                  <a:extLst>
                    <a:ext uri="{9D8B030D-6E8A-4147-A177-3AD203B41FA5}">
                      <a16:colId xmlns:a16="http://schemas.microsoft.com/office/drawing/2014/main" val="1372001159"/>
                    </a:ext>
                  </a:extLst>
                </a:gridCol>
                <a:gridCol w="649190">
                  <a:extLst>
                    <a:ext uri="{9D8B030D-6E8A-4147-A177-3AD203B41FA5}">
                      <a16:colId xmlns:a16="http://schemas.microsoft.com/office/drawing/2014/main" val="1307091114"/>
                    </a:ext>
                  </a:extLst>
                </a:gridCol>
                <a:gridCol w="649190">
                  <a:extLst>
                    <a:ext uri="{9D8B030D-6E8A-4147-A177-3AD203B41FA5}">
                      <a16:colId xmlns:a16="http://schemas.microsoft.com/office/drawing/2014/main" val="1403768119"/>
                    </a:ext>
                  </a:extLst>
                </a:gridCol>
              </a:tblGrid>
              <a:tr h="333057">
                <a:tc>
                  <a:txBody>
                    <a:bodyPr/>
                    <a:lstStyle/>
                    <a:p>
                      <a:pPr algn="ctr" fontAlgn="ctr"/>
                      <a:r>
                        <a:rPr lang="en-US" sz="1200" b="0" i="0" u="none" strike="noStrike" dirty="0">
                          <a:solidFill>
                            <a:srgbClr val="000000"/>
                          </a:solidFill>
                          <a:effectLst/>
                          <a:latin typeface="Microsoft YaHei" panose="020B0503020204020204" pitchFamily="34" charset="-122"/>
                          <a:ea typeface="Microsoft YaHei" panose="020B0503020204020204" pitchFamily="34" charset="-122"/>
                        </a:rPr>
                        <a:t>DM</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a:solidFill>
                            <a:srgbClr val="000000"/>
                          </a:solidFill>
                          <a:effectLst/>
                          <a:latin typeface="Microsoft YaHei" panose="020B0503020204020204" pitchFamily="34" charset="-122"/>
                          <a:ea typeface="Microsoft YaHei" panose="020B0503020204020204" pitchFamily="34" charset="-122"/>
                        </a:rPr>
                        <a:t>HTN</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a:solidFill>
                            <a:srgbClr val="000000"/>
                          </a:solidFill>
                          <a:effectLst/>
                          <a:latin typeface="Microsoft YaHei" panose="020B0503020204020204" pitchFamily="34" charset="-122"/>
                          <a:ea typeface="Microsoft YaHei" panose="020B0503020204020204" pitchFamily="34" charset="-122"/>
                        </a:rPr>
                        <a:t>Dyslipid</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a:solidFill>
                            <a:srgbClr val="000000"/>
                          </a:solidFill>
                          <a:effectLst/>
                          <a:latin typeface="Microsoft YaHei" panose="020B0503020204020204" pitchFamily="34" charset="-122"/>
                          <a:ea typeface="Microsoft YaHei" panose="020B0503020204020204" pitchFamily="34" charset="-122"/>
                        </a:rPr>
                        <a:t>CAD</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a:solidFill>
                            <a:srgbClr val="000000"/>
                          </a:solidFill>
                          <a:effectLst/>
                          <a:latin typeface="Microsoft YaHei" panose="020B0503020204020204" pitchFamily="34" charset="-122"/>
                          <a:ea typeface="Microsoft YaHei" panose="020B0503020204020204" pitchFamily="34" charset="-122"/>
                        </a:rPr>
                        <a:t>AMI</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a:solidFill>
                            <a:srgbClr val="000000"/>
                          </a:solidFill>
                          <a:effectLst/>
                          <a:latin typeface="Microsoft YaHei" panose="020B0503020204020204" pitchFamily="34" charset="-122"/>
                          <a:ea typeface="Microsoft YaHei" panose="020B0503020204020204" pitchFamily="34" charset="-122"/>
                        </a:rPr>
                        <a:t>CVA</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a:solidFill>
                            <a:srgbClr val="000000"/>
                          </a:solidFill>
                          <a:effectLst/>
                          <a:latin typeface="Microsoft YaHei" panose="020B0503020204020204" pitchFamily="34" charset="-122"/>
                          <a:ea typeface="Microsoft YaHei" panose="020B0503020204020204" pitchFamily="34" charset="-122"/>
                        </a:rPr>
                        <a:t>PAOD</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rgbClr val="000000"/>
                          </a:solidFill>
                          <a:effectLst/>
                          <a:latin typeface="Microsoft YaHei" panose="020B0503020204020204" pitchFamily="34" charset="-122"/>
                          <a:ea typeface="Microsoft YaHei" panose="020B0503020204020204" pitchFamily="34" charset="-122"/>
                        </a:rPr>
                        <a:t>HF</a:t>
                      </a: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5242"/>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388309"/>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00873"/>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472164"/>
                  </a:ext>
                </a:extLst>
              </a:tr>
              <a:tr h="37302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altLang="zh-TW" sz="1200" dirty="0">
                          <a:solidFill>
                            <a:schemeClr val="tx1"/>
                          </a:solidFill>
                          <a:effectLst/>
                          <a:latin typeface="Microsoft YaHei" panose="020B0503020204020204" pitchFamily="34" charset="-122"/>
                          <a:ea typeface="Microsoft YaHei" panose="020B0503020204020204" pitchFamily="34" charset="-122"/>
                        </a:rPr>
                        <a:t>1</a:t>
                      </a:r>
                    </a:p>
                  </a:txBody>
                  <a:tcPr marL="22860" marR="22860" marT="15240" marB="1524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96004"/>
                  </a:ext>
                </a:extLst>
              </a:tr>
            </a:tbl>
          </a:graphicData>
        </a:graphic>
      </p:graphicFrame>
      <p:sp>
        <p:nvSpPr>
          <p:cNvPr id="29" name="文字方塊 28">
            <a:extLst>
              <a:ext uri="{FF2B5EF4-FFF2-40B4-BE49-F238E27FC236}">
                <a16:creationId xmlns:a16="http://schemas.microsoft.com/office/drawing/2014/main" id="{5AE5D27B-5A5E-9F53-A9C7-BA449D9003BD}"/>
              </a:ext>
            </a:extLst>
          </p:cNvPr>
          <p:cNvSpPr txBox="1"/>
          <p:nvPr/>
        </p:nvSpPr>
        <p:spPr>
          <a:xfrm>
            <a:off x="958122" y="4778116"/>
            <a:ext cx="4548598" cy="369332"/>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Essential Information of the patients</a:t>
            </a:r>
          </a:p>
        </p:txBody>
      </p:sp>
      <p:sp>
        <p:nvSpPr>
          <p:cNvPr id="36" name="文字方塊 35">
            <a:extLst>
              <a:ext uri="{FF2B5EF4-FFF2-40B4-BE49-F238E27FC236}">
                <a16:creationId xmlns:a16="http://schemas.microsoft.com/office/drawing/2014/main" id="{E8AC6E44-300D-BC17-F066-5C34E933E888}"/>
              </a:ext>
            </a:extLst>
          </p:cNvPr>
          <p:cNvSpPr txBox="1"/>
          <p:nvPr/>
        </p:nvSpPr>
        <p:spPr>
          <a:xfrm>
            <a:off x="7104062" y="4778116"/>
            <a:ext cx="4346258" cy="369332"/>
          </a:xfrm>
          <a:prstGeom prst="rect">
            <a:avLst/>
          </a:prstGeom>
          <a:noFill/>
        </p:spPr>
        <p:txBody>
          <a:bodyPr wrap="square">
            <a:spAutoFit/>
          </a:bodyPr>
          <a:lstStyle/>
          <a:p>
            <a:r>
              <a:rPr lang="zh-TW" altLang="en-US" dirty="0">
                <a:latin typeface="Microsoft YaHei" panose="020B0503020204020204" pitchFamily="34" charset="-122"/>
                <a:ea typeface="Microsoft YaHei" panose="020B0503020204020204" pitchFamily="34" charset="-122"/>
              </a:rPr>
              <a:t>Past medical histories </a:t>
            </a:r>
            <a:r>
              <a:rPr lang="en-US" altLang="zh-TW" dirty="0">
                <a:solidFill>
                  <a:prstClr val="black"/>
                </a:solidFill>
                <a:latin typeface="Microsoft YaHei" panose="020B0503020204020204" pitchFamily="34" charset="-122"/>
                <a:ea typeface="Microsoft YaHei" panose="020B0503020204020204" pitchFamily="34" charset="-122"/>
              </a:rPr>
              <a:t>of the patients</a:t>
            </a:r>
            <a:endParaRPr lang="zh-TW"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9009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3F364-F74E-8B22-F9F9-8FB056CF4F2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5460D65A-089F-5DED-A352-5FE6A2C7D010}"/>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2ADCA6F1-6F8E-508F-8AD3-1B8A3AB0DBCC}"/>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5C09BA31-2925-3603-E8A2-E4B5117591BD}"/>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F13A674E-E533-3516-94B8-C2FF426285D5}"/>
              </a:ext>
            </a:extLst>
          </p:cNvPr>
          <p:cNvSpPr>
            <a:spLocks noGrp="1"/>
          </p:cNvSpPr>
          <p:nvPr>
            <p:ph type="sldNum" sz="quarter" idx="12"/>
          </p:nvPr>
        </p:nvSpPr>
        <p:spPr/>
        <p:txBody>
          <a:bodyPr/>
          <a:lstStyle/>
          <a:p>
            <a:fld id="{9D55DC8D-C4F0-4F0D-B826-92573808DA56}" type="slidenum">
              <a:rPr lang="zh-CN" altLang="en-US" smtClean="0"/>
              <a:pPr/>
              <a:t>16</a:t>
            </a:fld>
            <a:endParaRPr lang="zh-CN" altLang="en-US" dirty="0"/>
          </a:p>
        </p:txBody>
      </p:sp>
      <p:sp>
        <p:nvSpPr>
          <p:cNvPr id="6" name="文字方塊 5">
            <a:extLst>
              <a:ext uri="{FF2B5EF4-FFF2-40B4-BE49-F238E27FC236}">
                <a16:creationId xmlns:a16="http://schemas.microsoft.com/office/drawing/2014/main" id="{7B48C35C-92C4-0FDD-6F17-39DB28D298EA}"/>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Data</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Splitting</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13" name="群組 12">
            <a:extLst>
              <a:ext uri="{FF2B5EF4-FFF2-40B4-BE49-F238E27FC236}">
                <a16:creationId xmlns:a16="http://schemas.microsoft.com/office/drawing/2014/main" id="{1627FC0A-773A-DE78-0D98-A243CA9F52BC}"/>
              </a:ext>
            </a:extLst>
          </p:cNvPr>
          <p:cNvGrpSpPr/>
          <p:nvPr/>
        </p:nvGrpSpPr>
        <p:grpSpPr>
          <a:xfrm>
            <a:off x="1272789" y="2700935"/>
            <a:ext cx="9646422" cy="3600000"/>
            <a:chOff x="1074656" y="2107046"/>
            <a:chExt cx="9646422" cy="3600000"/>
          </a:xfrm>
        </p:grpSpPr>
        <p:graphicFrame>
          <p:nvGraphicFramePr>
            <p:cNvPr id="8" name="圖表 7">
              <a:extLst>
                <a:ext uri="{FF2B5EF4-FFF2-40B4-BE49-F238E27FC236}">
                  <a16:creationId xmlns:a16="http://schemas.microsoft.com/office/drawing/2014/main" id="{0F94EF5F-7EF7-40FC-10C7-0AF55BED836B}"/>
                </a:ext>
              </a:extLst>
            </p:cNvPr>
            <p:cNvGraphicFramePr/>
            <p:nvPr>
              <p:extLst>
                <p:ext uri="{D42A27DB-BD31-4B8C-83A1-F6EECF244321}">
                  <p14:modId xmlns:p14="http://schemas.microsoft.com/office/powerpoint/2010/main" val="1039916438"/>
                </p:ext>
              </p:extLst>
            </p:nvPr>
          </p:nvGraphicFramePr>
          <p:xfrm>
            <a:off x="1074656" y="2107046"/>
            <a:ext cx="3215474" cy="36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圖表 10">
              <a:extLst>
                <a:ext uri="{FF2B5EF4-FFF2-40B4-BE49-F238E27FC236}">
                  <a16:creationId xmlns:a16="http://schemas.microsoft.com/office/drawing/2014/main" id="{CE6522F0-AAFA-AED6-051E-86269FD2E4F0}"/>
                </a:ext>
              </a:extLst>
            </p:cNvPr>
            <p:cNvGraphicFramePr/>
            <p:nvPr>
              <p:extLst>
                <p:ext uri="{D42A27DB-BD31-4B8C-83A1-F6EECF244321}">
                  <p14:modId xmlns:p14="http://schemas.microsoft.com/office/powerpoint/2010/main" val="3227064234"/>
                </p:ext>
              </p:extLst>
            </p:nvPr>
          </p:nvGraphicFramePr>
          <p:xfrm>
            <a:off x="4290130" y="2107046"/>
            <a:ext cx="3215474" cy="360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圖表 11">
              <a:extLst>
                <a:ext uri="{FF2B5EF4-FFF2-40B4-BE49-F238E27FC236}">
                  <a16:creationId xmlns:a16="http://schemas.microsoft.com/office/drawing/2014/main" id="{46F16108-7DA4-3C55-9B22-3C397B38140F}"/>
                </a:ext>
              </a:extLst>
            </p:cNvPr>
            <p:cNvGraphicFramePr/>
            <p:nvPr>
              <p:extLst>
                <p:ext uri="{D42A27DB-BD31-4B8C-83A1-F6EECF244321}">
                  <p14:modId xmlns:p14="http://schemas.microsoft.com/office/powerpoint/2010/main" val="654450588"/>
                </p:ext>
              </p:extLst>
            </p:nvPr>
          </p:nvGraphicFramePr>
          <p:xfrm>
            <a:off x="7505604" y="2107046"/>
            <a:ext cx="3215474" cy="3600000"/>
          </p:xfrm>
          <a:graphic>
            <a:graphicData uri="http://schemas.openxmlformats.org/drawingml/2006/chart">
              <c:chart xmlns:c="http://schemas.openxmlformats.org/drawingml/2006/chart" xmlns:r="http://schemas.openxmlformats.org/officeDocument/2006/relationships" r:id="rId5"/>
            </a:graphicData>
          </a:graphic>
        </p:graphicFrame>
      </p:grpSp>
      <p:sp>
        <p:nvSpPr>
          <p:cNvPr id="14" name="文字方塊 13">
            <a:extLst>
              <a:ext uri="{FF2B5EF4-FFF2-40B4-BE49-F238E27FC236}">
                <a16:creationId xmlns:a16="http://schemas.microsoft.com/office/drawing/2014/main" id="{CF3FA38D-4766-E9D7-97BB-81A3D336095B}"/>
              </a:ext>
            </a:extLst>
          </p:cNvPr>
          <p:cNvSpPr txBox="1"/>
          <p:nvPr/>
        </p:nvSpPr>
        <p:spPr>
          <a:xfrm>
            <a:off x="2238375" y="1269750"/>
            <a:ext cx="7715249" cy="36919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K-fold Cross-Validation</a:t>
            </a:r>
            <a:endParaRPr lang="zh-TW" altLang="en-US" dirty="0">
              <a:latin typeface="Microsoft YaHei" panose="020B0503020204020204" pitchFamily="34" charset="-122"/>
              <a:ea typeface="Microsoft YaHei" panose="020B0503020204020204" pitchFamily="34" charset="-122"/>
            </a:endParaRPr>
          </a:p>
        </p:txBody>
      </p:sp>
      <p:sp>
        <p:nvSpPr>
          <p:cNvPr id="17" name="文字方塊 16">
            <a:extLst>
              <a:ext uri="{FF2B5EF4-FFF2-40B4-BE49-F238E27FC236}">
                <a16:creationId xmlns:a16="http://schemas.microsoft.com/office/drawing/2014/main" id="{E3A5A7D5-9F24-709F-418F-3A06720B76E5}"/>
              </a:ext>
            </a:extLst>
          </p:cNvPr>
          <p:cNvSpPr txBox="1"/>
          <p:nvPr/>
        </p:nvSpPr>
        <p:spPr>
          <a:xfrm>
            <a:off x="4688261" y="1792970"/>
            <a:ext cx="2815476" cy="923330"/>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Training / Validation </a:t>
            </a:r>
          </a:p>
          <a:p>
            <a:pPr algn="ctr"/>
            <a:r>
              <a:rPr lang="en-US" altLang="zh-TW" dirty="0">
                <a:latin typeface="Microsoft YaHei" panose="020B0503020204020204" pitchFamily="34" charset="-122"/>
                <a:ea typeface="Microsoft YaHei" panose="020B0503020204020204" pitchFamily="34" charset="-122"/>
              </a:rPr>
              <a:t>AVF: 3327 / 1664</a:t>
            </a:r>
          </a:p>
          <a:p>
            <a:pPr algn="ctr"/>
            <a:r>
              <a:rPr lang="en-US" altLang="zh-TW" dirty="0">
                <a:latin typeface="Microsoft YaHei" panose="020B0503020204020204" pitchFamily="34" charset="-122"/>
                <a:ea typeface="Microsoft YaHei" panose="020B0503020204020204" pitchFamily="34" charset="-122"/>
              </a:rPr>
              <a:t>AVG: 579 / 290  </a:t>
            </a:r>
          </a:p>
        </p:txBody>
      </p:sp>
    </p:spTree>
    <p:extLst>
      <p:ext uri="{BB962C8B-B14F-4D97-AF65-F5344CB8AC3E}">
        <p14:creationId xmlns:p14="http://schemas.microsoft.com/office/powerpoint/2010/main" val="2863606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5F7929-683C-A13D-C391-4FB718AA05DB}"/>
              </a:ext>
            </a:extLst>
          </p:cNvPr>
          <p:cNvSpPr/>
          <p:nvPr/>
        </p:nvSpPr>
        <p:spPr>
          <a:xfrm>
            <a:off x="3112109" y="1698525"/>
            <a:ext cx="1962900" cy="9479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17</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FA3504DD-D51A-8E48-AC5E-985A6DBA0C08}"/>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274F5E13-C79D-455D-7D2A-8B3EF6485D48}"/>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A9A0E309-036F-529B-7D6E-18641A7DCFB5}"/>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DAEE00D0-07F8-B06D-F464-C7127AD0E822}"/>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520F588F-1438-353A-0211-9B520DFBE632}"/>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75F482A0-A0D1-FAD7-8FA7-F6C39D255E65}"/>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C5FE81BA-5AA0-2116-22D7-BF52AD9E03E9}"/>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802DFD11-11FA-AC43-7BDF-F7B8E558DB61}"/>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9A8180F4-0FF8-2248-3DF8-E134CBE915D0}"/>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E0136E36-D39D-9B24-2620-850166119991}"/>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E47A0F34-EEDA-5C6B-EC85-1BF5EAF73455}"/>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E7B5D105-B510-7002-FF60-689163ED9120}"/>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9E907525-E44C-DEEF-7153-98511FB71C4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7C960C95-885F-65FC-3078-951468568D8B}"/>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FE6E4789-C386-7AEA-42F4-8B2D16C9B799}"/>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B6D04D4-7754-1CB2-D5B4-65E815CA6FAE}"/>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4F5C72F9-687D-7FB5-D1E6-2FC81519AF48}"/>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2F8D91FC-B763-6006-B6CE-059143604B0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C7A53468-7719-EBFC-3FE4-627FC61C1EF7}"/>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D5EB2C7C-9A74-DDF8-7236-E2789434AA53}"/>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22B05559-83CB-46D5-1321-673299CA23A1}"/>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36579EEC-A732-C429-E75B-004143D1B83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4E0CA275-ABDA-EE34-5BDE-FF2D951F45B8}"/>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58A6C32E-D5AE-E103-EBFD-AB89C6012F82}"/>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B41AF45E-2B3A-C06B-9D56-DACAFEB2CDD3}"/>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71F4D9D6-29D9-6C8D-3984-CADA2A081B3E}"/>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5360BA31-EDC5-D162-8477-5D2A9DAB690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F36FFB64-ED92-F44C-F5E2-840D11EE590A}"/>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74D31A39-4F7A-FADC-ACE6-237260753B7C}"/>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2AE5E7AE-A62D-9434-AEAA-D00A71BDB360}"/>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452D96BF-C145-FD05-BD6C-936C9954AE95}"/>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D913AD08-2189-70CD-C83B-3655B500ED9A}"/>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BFC13FF2-8A16-DD04-734E-389685C83BC7}"/>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33156203-36F3-3797-7475-A089C03A80D1}"/>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47D5865F-000D-DC59-6D8B-A9671F9A2D39}"/>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E2B3E594-DA72-B87E-24B3-CF840A75619D}"/>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a:t>
            </a:r>
            <a:r>
              <a:rPr lang="en-US" altLang="zh-TW" sz="1200" dirty="0">
                <a:latin typeface="Microsoft YaHei" panose="020B0503020204020204" pitchFamily="34" charset="-122"/>
                <a:ea typeface="Microsoft YaHei" panose="020B0503020204020204" pitchFamily="34" charset="-122"/>
              </a:rPr>
              <a:t>Indeterminacy</a:t>
            </a:r>
            <a:r>
              <a:rPr lang="en-US" altLang="zh-TW" sz="1200" dirty="0">
                <a:solidFill>
                  <a:schemeClr val="bg1"/>
                </a:solidFill>
                <a:effectLst/>
                <a:latin typeface="Microsoft YaHei" panose="020B0503020204020204" pitchFamily="34" charset="-122"/>
                <a:ea typeface="Microsoft YaHei" panose="020B0503020204020204" pitchFamily="34" charset="-122"/>
              </a:rPr>
              <a:t>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C35413B1-7F29-B93D-1A17-284EDF95DC1D}"/>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2CD8262B-06A5-9202-DAD8-6BC829D8A5B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7C14ECF4-067F-D448-B1D1-FB0A140B9D15}"/>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FE18A65B-C22F-7CD9-32A5-305E03AE169B}"/>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3086F0FC-42C8-AD50-F466-26C7EEF25185}"/>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328CC1EF-E20E-85E1-E053-39BE8090F872}"/>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D956C64B-FAF0-1037-555A-FBD0B1C126DA}"/>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45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18</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Feature Engineering</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00231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46CCD-3EDF-4C21-8791-0BAD5B30FB4E}"/>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F820EA54-514B-2E6E-B1F1-A5726CCB93FC}"/>
              </a:ext>
            </a:extLst>
          </p:cNvPr>
          <p:cNvSpPr/>
          <p:nvPr/>
        </p:nvSpPr>
        <p:spPr>
          <a:xfrm>
            <a:off x="883920" y="1728784"/>
            <a:ext cx="1962900" cy="9479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62829470-2AAF-0E35-DFF8-F991648F90CB}"/>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6D7FF73D-3C15-C711-F123-4C1C0BBAED7C}"/>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8C155E80-B024-DEF9-F93A-0CFABBB9F3FC}"/>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C4C8A0C5-A92B-677D-66D1-B3DA6AEA6D95}"/>
              </a:ext>
            </a:extLst>
          </p:cNvPr>
          <p:cNvSpPr>
            <a:spLocks noGrp="1"/>
          </p:cNvSpPr>
          <p:nvPr>
            <p:ph type="sldNum" sz="quarter" idx="12"/>
          </p:nvPr>
        </p:nvSpPr>
        <p:spPr/>
        <p:txBody>
          <a:bodyPr/>
          <a:lstStyle/>
          <a:p>
            <a:fld id="{9D55DC8D-C4F0-4F0D-B826-92573808DA56}" type="slidenum">
              <a:rPr lang="zh-CN" altLang="en-US" smtClean="0"/>
              <a:pPr/>
              <a:t>1</a:t>
            </a:fld>
            <a:endParaRPr lang="zh-CN" altLang="en-US" dirty="0"/>
          </a:p>
        </p:txBody>
      </p:sp>
      <p:sp>
        <p:nvSpPr>
          <p:cNvPr id="7" name="文字方塊 6">
            <a:extLst>
              <a:ext uri="{FF2B5EF4-FFF2-40B4-BE49-F238E27FC236}">
                <a16:creationId xmlns:a16="http://schemas.microsoft.com/office/drawing/2014/main" id="{0E2BE1D2-0F67-1DC4-6104-1706F7A9342C}"/>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3AD4EC99-5C9A-8F28-5CDD-887737E0CD53}"/>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036A40F8-8225-72CB-13FA-0522C3C48FA6}"/>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1026128D-25A0-B662-0AE5-3BE245C04AA3}"/>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6A972CE8-A131-18A2-8AC4-735B2EAE53F7}"/>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15858DC5-3593-8E53-E6E7-4F3A622C3248}"/>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602AF5C5-2B0F-F26C-BCA6-0190EBC9D441}"/>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BADC2A1D-C3FC-AB37-9118-63FEA60C8194}"/>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D046C8C2-55ED-FD95-43C5-27377EEA471D}"/>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D89D9105-9CD2-B739-F7B4-ED72E6A073DA}"/>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2170840E-D379-379B-3ECE-AF057F08D6D0}"/>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3F285580-A2BF-23C0-D553-884A003B56D0}"/>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7816B672-8926-0E29-5826-CCB9A72C7BDF}"/>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1C0747A3-D329-5EFF-9FA6-7B53DACC2C8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CE6AC13E-16FC-5EDC-06C1-C03218555763}"/>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B4C7A696-7A04-DA4C-AA37-17021C1493E3}"/>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FD44BD7F-2A11-F5C2-E4E2-B0EDF93FF727}"/>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6095283C-47DC-DB8E-3859-11E4D6E5754D}"/>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32DA1B90-73CD-B376-1283-826953728A2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32B9F16B-7144-AA80-25E0-ADDAC5EAA9DC}"/>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76D4C60A-DB9C-8912-8DA8-920479B654F8}"/>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F4E3A753-609D-29FB-9B6B-4AF4A343319E}"/>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F0776C78-D019-E90F-3B49-475F21C69DE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AD012C4D-5D60-B12D-A485-2CF12D24DC1A}"/>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A6D8991B-6319-945E-1178-4564140A3FE1}"/>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F28C3391-8E27-D94D-1718-8786611CFA6A}"/>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21B37FBE-39F0-2FA1-4CE2-A628D9A53DBB}"/>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E9334D61-9447-6EF3-FF93-41D8F2B74B5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6A92CA43-08D0-7EAD-215B-F4653E2460EC}"/>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1660EDD1-D3B1-2169-594C-4E9A53A494B1}"/>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019F4004-DF85-F311-32CB-F903F4F7FA7B}"/>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3EE0B252-CAEF-F2E1-DCBD-FA15F21CB80D}"/>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CA1DB2B5-44F0-6015-5B7C-53BCF4C57E44}"/>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F30ED44B-5A57-F50A-7B66-560C57567E5B}"/>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04110E21-844B-3762-33E2-18CB737990C2}"/>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DCAA8798-734A-CD0F-A981-1964CC8DFB45}"/>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104CAB7A-4C34-14C0-168E-967FB224D8DB}"/>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a:t>
            </a:r>
            <a:r>
              <a:rPr lang="en-US" altLang="zh-TW" sz="1200" dirty="0">
                <a:latin typeface="Microsoft YaHei" panose="020B0503020204020204" pitchFamily="34" charset="-122"/>
                <a:ea typeface="Microsoft YaHei" panose="020B0503020204020204" pitchFamily="34" charset="-122"/>
              </a:rPr>
              <a:t>Indeterminacy</a:t>
            </a:r>
            <a:r>
              <a:rPr lang="en-US" altLang="zh-TW" sz="1200" dirty="0">
                <a:solidFill>
                  <a:schemeClr val="bg1"/>
                </a:solidFill>
                <a:effectLst/>
                <a:latin typeface="Microsoft YaHei" panose="020B0503020204020204" pitchFamily="34" charset="-122"/>
                <a:ea typeface="Microsoft YaHei" panose="020B0503020204020204" pitchFamily="34" charset="-122"/>
              </a:rPr>
              <a:t>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0EE3554B-6ADD-CF97-E3E1-4DDB2AE89B83}"/>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0F905AF6-83C6-EE1D-1D7F-20B8FAD1062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3000F3B5-6879-D8CD-C240-645460E2504E}"/>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6D2AF38B-49B1-2655-7DAF-712BAD276ED2}"/>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A174EE12-724F-CC16-15E6-00992C011246}"/>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7DCC569A-D59B-0B41-CD55-AD9174DC95AE}"/>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5EDB053D-EF32-010C-F2EF-C2F5F242CB45}"/>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09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19</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Feature Engineering</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aphicFrame>
        <p:nvGraphicFramePr>
          <p:cNvPr id="6" name="表格 5">
            <a:extLst>
              <a:ext uri="{FF2B5EF4-FFF2-40B4-BE49-F238E27FC236}">
                <a16:creationId xmlns:a16="http://schemas.microsoft.com/office/drawing/2014/main" id="{C20CA541-E303-EB4E-B3E4-ABDBA97847AE}"/>
              </a:ext>
            </a:extLst>
          </p:cNvPr>
          <p:cNvGraphicFramePr>
            <a:graphicFrameLocks noGrp="1"/>
          </p:cNvGraphicFramePr>
          <p:nvPr>
            <p:extLst>
              <p:ext uri="{D42A27DB-BD31-4B8C-83A1-F6EECF244321}">
                <p14:modId xmlns:p14="http://schemas.microsoft.com/office/powerpoint/2010/main" val="2410546159"/>
              </p:ext>
            </p:extLst>
          </p:nvPr>
        </p:nvGraphicFramePr>
        <p:xfrm>
          <a:off x="408432" y="1499617"/>
          <a:ext cx="11068304" cy="4856734"/>
        </p:xfrm>
        <a:graphic>
          <a:graphicData uri="http://schemas.openxmlformats.org/drawingml/2006/table">
            <a:tbl>
              <a:tblPr firstRow="1" bandRow="1">
                <a:tableStyleId>{5940675A-B579-460E-94D1-54222C63F5DA}</a:tableStyleId>
              </a:tblPr>
              <a:tblGrid>
                <a:gridCol w="4082288">
                  <a:extLst>
                    <a:ext uri="{9D8B030D-6E8A-4147-A177-3AD203B41FA5}">
                      <a16:colId xmlns:a16="http://schemas.microsoft.com/office/drawing/2014/main" val="3004543788"/>
                    </a:ext>
                  </a:extLst>
                </a:gridCol>
                <a:gridCol w="6986016">
                  <a:extLst>
                    <a:ext uri="{9D8B030D-6E8A-4147-A177-3AD203B41FA5}">
                      <a16:colId xmlns:a16="http://schemas.microsoft.com/office/drawing/2014/main" val="583926099"/>
                    </a:ext>
                  </a:extLst>
                </a:gridCol>
              </a:tblGrid>
              <a:tr h="2448808">
                <a:tc>
                  <a:txBody>
                    <a:bodyPr/>
                    <a:lstStyle/>
                    <a:p>
                      <a:pPr algn="ctr"/>
                      <a:endParaRPr lang="zh-TW" altLang="en-US" dirty="0">
                        <a:latin typeface="Microsoft YaHei" panose="020B0503020204020204" pitchFamily="34" charset="-122"/>
                        <a:ea typeface="Microsoft YaHei" panose="020B0503020204020204" pitchFamily="34" charset="-122"/>
                      </a:endParaRPr>
                    </a:p>
                  </a:txBody>
                  <a:tcPr anchor="ctr"/>
                </a:tc>
                <a:tc>
                  <a:txBody>
                    <a:bodyPr/>
                    <a:lstStyle/>
                    <a:p>
                      <a:pPr algn="ctr"/>
                      <a:endParaRPr lang="zh-TW" altLang="en-US"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094277631"/>
                  </a:ext>
                </a:extLst>
              </a:tr>
              <a:tr h="2407926">
                <a:tc gridSpan="2">
                  <a:txBody>
                    <a:bodyPr/>
                    <a:lstStyle/>
                    <a:p>
                      <a:pPr marL="285750" indent="-285750" algn="l">
                        <a:lnSpc>
                          <a:spcPct val="150000"/>
                        </a:lnSpc>
                        <a:buFont typeface="Arial" panose="020B0604020202020204" pitchFamily="34" charset="0"/>
                        <a:buChar char="•"/>
                      </a:pPr>
                      <a:r>
                        <a:rPr lang="en-US" altLang="zh-TW" sz="1800" dirty="0">
                          <a:latin typeface="Microsoft YaHei" panose="020B0503020204020204" pitchFamily="34" charset="-122"/>
                          <a:ea typeface="Microsoft YaHei" panose="020B0503020204020204" pitchFamily="34" charset="-122"/>
                        </a:rPr>
                        <a:t>A sample has historical information</a:t>
                      </a:r>
                    </a:p>
                    <a:p>
                      <a:pPr marL="285750" indent="-285750" algn="l">
                        <a:lnSpc>
                          <a:spcPct val="150000"/>
                        </a:lnSpc>
                        <a:buFont typeface="Arial" panose="020B0604020202020204" pitchFamily="34" charset="0"/>
                        <a:buChar char="•"/>
                      </a:pPr>
                      <a:r>
                        <a:rPr lang="en-US" altLang="zh-TW" sz="1800" dirty="0">
                          <a:latin typeface="Microsoft YaHei" panose="020B0503020204020204" pitchFamily="34" charset="-122"/>
                          <a:ea typeface="Microsoft YaHei" panose="020B0503020204020204" pitchFamily="34" charset="-122"/>
                        </a:rPr>
                        <a:t>Features have independent meaning</a:t>
                      </a:r>
                    </a:p>
                    <a:p>
                      <a:pPr marL="285750" indent="-285750" algn="l">
                        <a:lnSpc>
                          <a:spcPct val="150000"/>
                        </a:lnSpc>
                        <a:buFont typeface="Arial" panose="020B0604020202020204" pitchFamily="34" charset="0"/>
                        <a:buChar char="•"/>
                      </a:pPr>
                      <a:r>
                        <a:rPr lang="en-US" altLang="zh-TW" sz="1800" dirty="0">
                          <a:latin typeface="Microsoft YaHei" panose="020B0503020204020204" pitchFamily="34" charset="-122"/>
                          <a:ea typeface="Microsoft YaHei" panose="020B0503020204020204" pitchFamily="34" charset="-122"/>
                        </a:rPr>
                        <a:t>Features improve interpretability</a:t>
                      </a:r>
                    </a:p>
                  </a:txBody>
                  <a:tcPr anchor="ctr"/>
                </a:tc>
                <a:tc hMerge="1">
                  <a:txBody>
                    <a:bodyPr/>
                    <a:lstStyle/>
                    <a:p>
                      <a:pPr marL="0" indent="0" algn="ctr">
                        <a:buFont typeface="Arial" panose="020B0604020202020204" pitchFamily="34" charset="0"/>
                        <a:buNone/>
                      </a:pPr>
                      <a:endParaRPr lang="zh-TW" altLang="en-US" sz="12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71525041"/>
                  </a:ext>
                </a:extLst>
              </a:tr>
            </a:tbl>
          </a:graphicData>
        </a:graphic>
      </p:graphicFrame>
      <p:graphicFrame>
        <p:nvGraphicFramePr>
          <p:cNvPr id="8" name="表格 7">
            <a:extLst>
              <a:ext uri="{FF2B5EF4-FFF2-40B4-BE49-F238E27FC236}">
                <a16:creationId xmlns:a16="http://schemas.microsoft.com/office/drawing/2014/main" id="{F7D58EDD-ECD1-0EAA-4EDA-F0005A1F1908}"/>
              </a:ext>
            </a:extLst>
          </p:cNvPr>
          <p:cNvGraphicFramePr>
            <a:graphicFrameLocks noGrp="1"/>
          </p:cNvGraphicFramePr>
          <p:nvPr>
            <p:extLst>
              <p:ext uri="{D42A27DB-BD31-4B8C-83A1-F6EECF244321}">
                <p14:modId xmlns:p14="http://schemas.microsoft.com/office/powerpoint/2010/main" val="2577868236"/>
              </p:ext>
            </p:extLst>
          </p:nvPr>
        </p:nvGraphicFramePr>
        <p:xfrm>
          <a:off x="498921" y="2108077"/>
          <a:ext cx="3794760" cy="1704075"/>
        </p:xfrm>
        <a:graphic>
          <a:graphicData uri="http://schemas.openxmlformats.org/drawingml/2006/table">
            <a:tbl>
              <a:tblPr firstRow="1" bandRow="1">
                <a:tableStyleId>{5940675A-B579-460E-94D1-54222C63F5DA}</a:tableStyleId>
              </a:tblPr>
              <a:tblGrid>
                <a:gridCol w="948690">
                  <a:extLst>
                    <a:ext uri="{9D8B030D-6E8A-4147-A177-3AD203B41FA5}">
                      <a16:colId xmlns:a16="http://schemas.microsoft.com/office/drawing/2014/main" val="439566311"/>
                    </a:ext>
                  </a:extLst>
                </a:gridCol>
                <a:gridCol w="948690">
                  <a:extLst>
                    <a:ext uri="{9D8B030D-6E8A-4147-A177-3AD203B41FA5}">
                      <a16:colId xmlns:a16="http://schemas.microsoft.com/office/drawing/2014/main" val="1062964376"/>
                    </a:ext>
                  </a:extLst>
                </a:gridCol>
                <a:gridCol w="948690">
                  <a:extLst>
                    <a:ext uri="{9D8B030D-6E8A-4147-A177-3AD203B41FA5}">
                      <a16:colId xmlns:a16="http://schemas.microsoft.com/office/drawing/2014/main" val="1782510262"/>
                    </a:ext>
                  </a:extLst>
                </a:gridCol>
                <a:gridCol w="948690">
                  <a:extLst>
                    <a:ext uri="{9D8B030D-6E8A-4147-A177-3AD203B41FA5}">
                      <a16:colId xmlns:a16="http://schemas.microsoft.com/office/drawing/2014/main" val="2973062521"/>
                    </a:ext>
                  </a:extLst>
                </a:gridCol>
              </a:tblGrid>
              <a:tr h="579243">
                <a:tc>
                  <a:txBody>
                    <a:bodyPr/>
                    <a:lstStyle/>
                    <a:p>
                      <a:pPr algn="ctr"/>
                      <a:r>
                        <a:rPr lang="zh-TW" altLang="en-US" sz="1200" dirty="0">
                          <a:latin typeface="Microsoft YaHei" panose="020B0503020204020204" pitchFamily="34" charset="-122"/>
                          <a:ea typeface="Microsoft YaHei" panose="020B0503020204020204" pitchFamily="34" charset="-122"/>
                        </a:rPr>
                        <a:t>姓名</a:t>
                      </a:r>
                    </a:p>
                  </a:txBody>
                  <a:tcPr anchor="ct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本次檢查之</a:t>
                      </a:r>
                      <a:endParaRPr lang="en-US" altLang="zh-TW" sz="1200" dirty="0">
                        <a:effectLst/>
                        <a:latin typeface="Microsoft YaHei" panose="020B0503020204020204" pitchFamily="34" charset="-122"/>
                        <a:ea typeface="Microsoft YaHei" panose="020B0503020204020204" pitchFamily="34" charset="-122"/>
                      </a:endParaRPr>
                    </a:p>
                    <a:p>
                      <a:pPr algn="ctr" rtl="0" fontAlgn="b"/>
                      <a:r>
                        <a:rPr lang="en-US" altLang="zh-TW" sz="1200" dirty="0">
                          <a:effectLst/>
                          <a:latin typeface="Microsoft YaHei" panose="020B0503020204020204" pitchFamily="34" charset="-122"/>
                          <a:ea typeface="Microsoft YaHei" panose="020B0503020204020204" pitchFamily="34" charset="-122"/>
                        </a:rPr>
                        <a:t>A</a:t>
                      </a:r>
                      <a:r>
                        <a:rPr lang="zh-TW" altLang="en-US" sz="1200" dirty="0">
                          <a:effectLst/>
                          <a:latin typeface="Microsoft YaHei" panose="020B0503020204020204" pitchFamily="34" charset="-122"/>
                          <a:ea typeface="Microsoft YaHei" panose="020B0503020204020204" pitchFamily="34" charset="-122"/>
                        </a:rPr>
                        <a:t>值</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200" dirty="0">
                          <a:effectLst/>
                          <a:latin typeface="Microsoft YaHei" panose="020B0503020204020204" pitchFamily="34" charset="-122"/>
                          <a:ea typeface="Microsoft YaHei" panose="020B0503020204020204" pitchFamily="34" charset="-122"/>
                        </a:rPr>
                        <a:t>與前一次檢查的天數差</a:t>
                      </a:r>
                    </a:p>
                  </a:txBody>
                  <a:tcPr anchor="ctr"/>
                </a:tc>
                <a:tc>
                  <a:txBody>
                    <a:bodyPr/>
                    <a:lstStyle/>
                    <a:p>
                      <a:pPr algn="ctr"/>
                      <a:r>
                        <a:rPr lang="en-US" altLang="zh-TW" sz="1200" dirty="0">
                          <a:latin typeface="Microsoft YaHei" panose="020B0503020204020204" pitchFamily="34" charset="-122"/>
                          <a:ea typeface="Microsoft YaHei" panose="020B0503020204020204" pitchFamily="34" charset="-122"/>
                        </a:rPr>
                        <a:t>y</a:t>
                      </a:r>
                      <a:endParaRPr lang="zh-TW" altLang="en-US" sz="12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984957444"/>
                  </a:ext>
                </a:extLst>
              </a:tr>
              <a:tr h="374944">
                <a:tc>
                  <a:txBody>
                    <a:bodyPr/>
                    <a:lstStyle/>
                    <a:p>
                      <a:pPr algn="ctr"/>
                      <a:r>
                        <a:rPr lang="zh-TW" altLang="en-US" sz="1200" dirty="0">
                          <a:latin typeface="Microsoft YaHei" panose="020B0503020204020204" pitchFamily="34" charset="-122"/>
                          <a:ea typeface="Microsoft YaHei" panose="020B0503020204020204" pitchFamily="34" charset="-122"/>
                        </a:rPr>
                        <a:t>丁坤佳</a:t>
                      </a:r>
                    </a:p>
                  </a:txBody>
                  <a:tcPr anchor="ctr"/>
                </a:tc>
                <a:tc>
                  <a:txBody>
                    <a:bodyPr/>
                    <a:lstStyle/>
                    <a:p>
                      <a:pPr algn="ctr"/>
                      <a:r>
                        <a:rPr lang="en-US" altLang="zh-TW" sz="1200" dirty="0">
                          <a:latin typeface="Microsoft YaHei" panose="020B0503020204020204" pitchFamily="34" charset="-122"/>
                          <a:ea typeface="Microsoft YaHei" panose="020B0503020204020204" pitchFamily="34" charset="-122"/>
                        </a:rPr>
                        <a:t>540</a:t>
                      </a:r>
                      <a:endParaRPr lang="zh-TW" altLang="en-US" sz="1200" dirty="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TW" sz="1200" dirty="0">
                          <a:latin typeface="Microsoft YaHei" panose="020B0503020204020204" pitchFamily="34" charset="-122"/>
                          <a:ea typeface="Microsoft YaHei" panose="020B0503020204020204" pitchFamily="34" charset="-122"/>
                        </a:rPr>
                        <a:t>0</a:t>
                      </a:r>
                      <a:endParaRPr lang="zh-TW" altLang="en-US" sz="1200" dirty="0">
                        <a:latin typeface="Microsoft YaHei" panose="020B0503020204020204" pitchFamily="34" charset="-122"/>
                        <a:ea typeface="Microsoft YaHei" panose="020B0503020204020204" pitchFamily="34" charset="-122"/>
                      </a:endParaRPr>
                    </a:p>
                  </a:txBody>
                  <a:tcPr anchor="ctr"/>
                </a:tc>
                <a:tc>
                  <a:txBody>
                    <a:bodyPr/>
                    <a:lstStyle/>
                    <a:p>
                      <a:pPr algn="ctr" rtl="0" fontAlgn="b"/>
                      <a:r>
                        <a:rPr lang="en-US" sz="1200" dirty="0">
                          <a:effectLst/>
                          <a:latin typeface="Microsoft YaHei" panose="020B0503020204020204" pitchFamily="34" charset="-122"/>
                          <a:ea typeface="Microsoft YaHei" panose="020B0503020204020204" pitchFamily="34" charset="-122"/>
                        </a:rPr>
                        <a:t>Yes</a:t>
                      </a:r>
                    </a:p>
                  </a:txBody>
                  <a:tcPr marL="22860" marR="22860" marT="15240" marB="15240" anchor="ctr"/>
                </a:tc>
                <a:extLst>
                  <a:ext uri="{0D108BD9-81ED-4DB2-BD59-A6C34878D82A}">
                    <a16:rowId xmlns:a16="http://schemas.microsoft.com/office/drawing/2014/main" val="1498381969"/>
                  </a:ext>
                </a:extLst>
              </a:tr>
              <a:tr h="374944">
                <a:tc>
                  <a:txBody>
                    <a:bodyPr/>
                    <a:lstStyle/>
                    <a:p>
                      <a:pPr algn="ctr"/>
                      <a:r>
                        <a:rPr lang="zh-TW" altLang="en-US" sz="1200" dirty="0">
                          <a:latin typeface="Microsoft YaHei" panose="020B0503020204020204" pitchFamily="34" charset="-122"/>
                          <a:ea typeface="Microsoft YaHei" panose="020B0503020204020204" pitchFamily="34" charset="-122"/>
                        </a:rPr>
                        <a:t>丁坤佳</a:t>
                      </a:r>
                    </a:p>
                  </a:txBody>
                  <a:tcPr anchor="ctr"/>
                </a:tc>
                <a:tc>
                  <a:txBody>
                    <a:bodyPr/>
                    <a:lstStyle/>
                    <a:p>
                      <a:pPr algn="ctr"/>
                      <a:r>
                        <a:rPr lang="en-US" altLang="zh-TW" sz="1200" dirty="0">
                          <a:latin typeface="Microsoft YaHei" panose="020B0503020204020204" pitchFamily="34" charset="-122"/>
                          <a:ea typeface="Microsoft YaHei" panose="020B0503020204020204" pitchFamily="34" charset="-122"/>
                        </a:rPr>
                        <a:t>1430</a:t>
                      </a:r>
                      <a:endParaRPr lang="zh-TW" altLang="en-US" sz="1200" dirty="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TW" sz="1200" dirty="0">
                          <a:latin typeface="Microsoft YaHei" panose="020B0503020204020204" pitchFamily="34" charset="-122"/>
                          <a:ea typeface="Microsoft YaHei" panose="020B0503020204020204" pitchFamily="34" charset="-122"/>
                        </a:rPr>
                        <a:t>91</a:t>
                      </a:r>
                      <a:endParaRPr lang="zh-TW" altLang="en-US" sz="1200" dirty="0">
                        <a:latin typeface="Microsoft YaHei" panose="020B0503020204020204" pitchFamily="34" charset="-122"/>
                        <a:ea typeface="Microsoft YaHei" panose="020B0503020204020204" pitchFamily="34" charset="-122"/>
                      </a:endParaRPr>
                    </a:p>
                  </a:txBody>
                  <a:tcPr anchor="ctr"/>
                </a:tc>
                <a:tc>
                  <a:txBody>
                    <a:bodyPr/>
                    <a:lstStyle/>
                    <a:p>
                      <a:pPr algn="ctr" rtl="0" fontAlgn="b"/>
                      <a:r>
                        <a:rPr lang="en-US" sz="1200" dirty="0">
                          <a:effectLst/>
                          <a:latin typeface="Microsoft YaHei" panose="020B0503020204020204" pitchFamily="34" charset="-122"/>
                          <a:ea typeface="Microsoft YaHei" panose="020B0503020204020204" pitchFamily="34" charset="-122"/>
                        </a:rPr>
                        <a:t>No</a:t>
                      </a:r>
                    </a:p>
                  </a:txBody>
                  <a:tcPr marL="22860" marR="22860" marT="15240" marB="15240" anchor="ctr"/>
                </a:tc>
                <a:extLst>
                  <a:ext uri="{0D108BD9-81ED-4DB2-BD59-A6C34878D82A}">
                    <a16:rowId xmlns:a16="http://schemas.microsoft.com/office/drawing/2014/main" val="3139815449"/>
                  </a:ext>
                </a:extLst>
              </a:tr>
              <a:tr h="374944">
                <a:tc>
                  <a:txBody>
                    <a:bodyPr/>
                    <a:lstStyle/>
                    <a:p>
                      <a:pPr algn="ctr"/>
                      <a:r>
                        <a:rPr lang="zh-TW" altLang="en-US" sz="1200" dirty="0">
                          <a:latin typeface="Microsoft YaHei" panose="020B0503020204020204" pitchFamily="34" charset="-122"/>
                          <a:ea typeface="Microsoft YaHei" panose="020B0503020204020204" pitchFamily="34" charset="-122"/>
                        </a:rPr>
                        <a:t>丁坤佳</a:t>
                      </a:r>
                    </a:p>
                  </a:txBody>
                  <a:tcPr anchor="ctr"/>
                </a:tc>
                <a:tc>
                  <a:txBody>
                    <a:bodyPr/>
                    <a:lstStyle/>
                    <a:p>
                      <a:pPr algn="ctr"/>
                      <a:r>
                        <a:rPr lang="en-US" altLang="zh-TW" sz="1200" dirty="0">
                          <a:latin typeface="Microsoft YaHei" panose="020B0503020204020204" pitchFamily="34" charset="-122"/>
                          <a:ea typeface="Microsoft YaHei" panose="020B0503020204020204" pitchFamily="34" charset="-122"/>
                        </a:rPr>
                        <a:t>1380</a:t>
                      </a:r>
                      <a:endParaRPr lang="zh-TW" altLang="en-US" sz="1200" dirty="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TW" sz="1200" dirty="0">
                          <a:latin typeface="Microsoft YaHei" panose="020B0503020204020204" pitchFamily="34" charset="-122"/>
                          <a:ea typeface="Microsoft YaHei" panose="020B0503020204020204" pitchFamily="34" charset="-122"/>
                        </a:rPr>
                        <a:t>91</a:t>
                      </a:r>
                      <a:endParaRPr lang="zh-TW" altLang="en-US" sz="1200" dirty="0">
                        <a:latin typeface="Microsoft YaHei" panose="020B0503020204020204" pitchFamily="34" charset="-122"/>
                        <a:ea typeface="Microsoft YaHei" panose="020B0503020204020204" pitchFamily="34" charset="-122"/>
                      </a:endParaRPr>
                    </a:p>
                  </a:txBody>
                  <a:tcPr anchor="ctr"/>
                </a:tc>
                <a:tc>
                  <a:txBody>
                    <a:bodyPr/>
                    <a:lstStyle/>
                    <a:p>
                      <a:pPr algn="ctr" rtl="0" fontAlgn="b"/>
                      <a:r>
                        <a:rPr lang="en-US" sz="1200" dirty="0">
                          <a:effectLst/>
                          <a:latin typeface="Microsoft YaHei" panose="020B0503020204020204" pitchFamily="34" charset="-122"/>
                          <a:ea typeface="Microsoft YaHei" panose="020B0503020204020204" pitchFamily="34" charset="-122"/>
                        </a:rPr>
                        <a:t>No</a:t>
                      </a:r>
                    </a:p>
                  </a:txBody>
                  <a:tcPr marL="22860" marR="22860" marT="15240" marB="15240" anchor="ctr"/>
                </a:tc>
                <a:extLst>
                  <a:ext uri="{0D108BD9-81ED-4DB2-BD59-A6C34878D82A}">
                    <a16:rowId xmlns:a16="http://schemas.microsoft.com/office/drawing/2014/main" val="2598131613"/>
                  </a:ext>
                </a:extLst>
              </a:tr>
            </a:tbl>
          </a:graphicData>
        </a:graphic>
      </p:graphicFrame>
      <p:sp>
        <p:nvSpPr>
          <p:cNvPr id="9" name="文字方塊 8">
            <a:extLst>
              <a:ext uri="{FF2B5EF4-FFF2-40B4-BE49-F238E27FC236}">
                <a16:creationId xmlns:a16="http://schemas.microsoft.com/office/drawing/2014/main" id="{ED81F04E-9823-4BAB-1109-BC9433E52AB2}"/>
              </a:ext>
            </a:extLst>
          </p:cNvPr>
          <p:cNvSpPr txBox="1"/>
          <p:nvPr/>
        </p:nvSpPr>
        <p:spPr>
          <a:xfrm>
            <a:off x="1294395" y="1635082"/>
            <a:ext cx="2467972" cy="369332"/>
          </a:xfrm>
          <a:prstGeom prst="rect">
            <a:avLst/>
          </a:prstGeom>
          <a:noFill/>
        </p:spPr>
        <p:txBody>
          <a:bodyPr wrap="square">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Aligned raw data</a:t>
            </a:r>
            <a:endParaRPr lang="zh-TW" altLang="en-US" dirty="0">
              <a:highlight>
                <a:srgbClr val="FFFF00"/>
              </a:highlight>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06D7FA20-5C73-DEBE-2CD2-2EADC34BA33F}"/>
                  </a:ext>
                </a:extLst>
              </p:cNvPr>
              <p:cNvGraphicFramePr>
                <a:graphicFrameLocks noGrp="1"/>
              </p:cNvGraphicFramePr>
              <p:nvPr>
                <p:extLst>
                  <p:ext uri="{D42A27DB-BD31-4B8C-83A1-F6EECF244321}">
                    <p14:modId xmlns:p14="http://schemas.microsoft.com/office/powerpoint/2010/main" val="62441633"/>
                  </p:ext>
                </p:extLst>
              </p:nvPr>
            </p:nvGraphicFramePr>
            <p:xfrm>
              <a:off x="4826000" y="2103652"/>
              <a:ext cx="5799892" cy="1760057"/>
            </p:xfrm>
            <a:graphic>
              <a:graphicData uri="http://schemas.openxmlformats.org/drawingml/2006/table">
                <a:tbl>
                  <a:tblPr/>
                  <a:tblGrid>
                    <a:gridCol w="828556">
                      <a:extLst>
                        <a:ext uri="{9D8B030D-6E8A-4147-A177-3AD203B41FA5}">
                          <a16:colId xmlns:a16="http://schemas.microsoft.com/office/drawing/2014/main" val="2013933680"/>
                        </a:ext>
                      </a:extLst>
                    </a:gridCol>
                    <a:gridCol w="828556">
                      <a:extLst>
                        <a:ext uri="{9D8B030D-6E8A-4147-A177-3AD203B41FA5}">
                          <a16:colId xmlns:a16="http://schemas.microsoft.com/office/drawing/2014/main" val="1714652320"/>
                        </a:ext>
                      </a:extLst>
                    </a:gridCol>
                    <a:gridCol w="828556">
                      <a:extLst>
                        <a:ext uri="{9D8B030D-6E8A-4147-A177-3AD203B41FA5}">
                          <a16:colId xmlns:a16="http://schemas.microsoft.com/office/drawing/2014/main" val="2371208986"/>
                        </a:ext>
                      </a:extLst>
                    </a:gridCol>
                    <a:gridCol w="828556">
                      <a:extLst>
                        <a:ext uri="{9D8B030D-6E8A-4147-A177-3AD203B41FA5}">
                          <a16:colId xmlns:a16="http://schemas.microsoft.com/office/drawing/2014/main" val="2861385842"/>
                        </a:ext>
                      </a:extLst>
                    </a:gridCol>
                    <a:gridCol w="828556">
                      <a:extLst>
                        <a:ext uri="{9D8B030D-6E8A-4147-A177-3AD203B41FA5}">
                          <a16:colId xmlns:a16="http://schemas.microsoft.com/office/drawing/2014/main" val="1439107652"/>
                        </a:ext>
                      </a:extLst>
                    </a:gridCol>
                    <a:gridCol w="828556">
                      <a:extLst>
                        <a:ext uri="{9D8B030D-6E8A-4147-A177-3AD203B41FA5}">
                          <a16:colId xmlns:a16="http://schemas.microsoft.com/office/drawing/2014/main" val="130275228"/>
                        </a:ext>
                      </a:extLst>
                    </a:gridCol>
                    <a:gridCol w="828556">
                      <a:extLst>
                        <a:ext uri="{9D8B030D-6E8A-4147-A177-3AD203B41FA5}">
                          <a16:colId xmlns:a16="http://schemas.microsoft.com/office/drawing/2014/main" val="2955003152"/>
                        </a:ext>
                      </a:extLst>
                    </a:gridCol>
                  </a:tblGrid>
                  <a:tr h="232437">
                    <a:tc>
                      <a:txBody>
                        <a:bodyPr/>
                        <a:lstStyle/>
                        <a:p>
                          <a:pPr algn="ctr" rtl="0" fontAlgn="b"/>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本次檢查之</a:t>
                          </a:r>
                          <a:endParaRPr lang="en-US" altLang="zh-TW" sz="1200" dirty="0">
                            <a:effectLst/>
                            <a:latin typeface="Microsoft YaHei" panose="020B0503020204020204" pitchFamily="34" charset="-122"/>
                            <a:ea typeface="Microsoft YaHei" panose="020B0503020204020204" pitchFamily="34" charset="-122"/>
                          </a:endParaRPr>
                        </a:p>
                        <a:p>
                          <a:pPr algn="ctr" rtl="0" fontAlgn="b"/>
                          <a:r>
                            <a:rPr lang="en-US" altLang="zh-TW" sz="1200" dirty="0">
                              <a:effectLst/>
                              <a:latin typeface="Microsoft YaHei" panose="020B0503020204020204" pitchFamily="34" charset="-122"/>
                              <a:ea typeface="Microsoft YaHei" panose="020B0503020204020204" pitchFamily="34" charset="-122"/>
                            </a:rPr>
                            <a:t>A</a:t>
                          </a:r>
                          <a:r>
                            <a:rPr lang="zh-TW" altLang="en-US" sz="1200" dirty="0">
                              <a:effectLst/>
                              <a:latin typeface="Microsoft YaHei" panose="020B0503020204020204" pitchFamily="34" charset="-122"/>
                              <a:ea typeface="Microsoft YaHei" panose="020B0503020204020204" pitchFamily="34" charset="-122"/>
                            </a:rPr>
                            <a:t>值</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與前一次檢查的天數差</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前一次檢查的</a:t>
                          </a:r>
                          <a:r>
                            <a:rPr lang="en-US" altLang="zh-TW" sz="1200" dirty="0">
                              <a:effectLst/>
                              <a:latin typeface="Microsoft YaHei" panose="020B0503020204020204" pitchFamily="34" charset="-122"/>
                              <a:ea typeface="Microsoft YaHei" panose="020B0503020204020204" pitchFamily="34" charset="-122"/>
                            </a:rPr>
                            <a:t>A</a:t>
                          </a:r>
                          <a:r>
                            <a:rPr lang="zh-TW" altLang="en-US" sz="1200" dirty="0">
                              <a:effectLst/>
                              <a:latin typeface="Microsoft YaHei" panose="020B0503020204020204" pitchFamily="34" charset="-122"/>
                              <a:ea typeface="Microsoft YaHei" panose="020B0503020204020204" pitchFamily="34" charset="-122"/>
                            </a:rPr>
                            <a:t>值</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前一次檢查</a:t>
                          </a:r>
                          <a:endParaRPr lang="en-US" altLang="zh-TW" sz="1200" dirty="0">
                            <a:effectLst/>
                            <a:latin typeface="Microsoft YaHei" panose="020B0503020204020204" pitchFamily="34" charset="-122"/>
                            <a:ea typeface="Microsoft YaHei" panose="020B0503020204020204" pitchFamily="34" charset="-122"/>
                          </a:endParaRPr>
                        </a:p>
                        <a:p>
                          <a:pPr algn="ctr" rtl="0" fontAlgn="b"/>
                          <a:r>
                            <a:rPr lang="zh-TW" altLang="en-US" sz="1200" dirty="0">
                              <a:effectLst/>
                              <a:latin typeface="Microsoft YaHei" panose="020B0503020204020204" pitchFamily="34" charset="-122"/>
                              <a:ea typeface="Microsoft YaHei" panose="020B0503020204020204" pitchFamily="34" charset="-122"/>
                            </a:rPr>
                            <a:t>是否有</a:t>
                          </a:r>
                          <a:endParaRPr lang="en-US" altLang="zh-TW" sz="1200" dirty="0">
                            <a:effectLst/>
                            <a:latin typeface="Microsoft YaHei" panose="020B0503020204020204" pitchFamily="34" charset="-122"/>
                            <a:ea typeface="Microsoft YaHei" panose="020B0503020204020204" pitchFamily="34" charset="-122"/>
                          </a:endParaRPr>
                        </a:p>
                        <a:p>
                          <a:pPr algn="ctr" rtl="0" fontAlgn="b"/>
                          <a:r>
                            <a:rPr lang="zh-TW" altLang="en-US" sz="1200" dirty="0">
                              <a:effectLst/>
                              <a:latin typeface="Microsoft YaHei" panose="020B0503020204020204" pitchFamily="34" charset="-122"/>
                              <a:ea typeface="Microsoft YaHei" panose="020B0503020204020204" pitchFamily="34" charset="-122"/>
                            </a:rPr>
                            <a:t>手術執行</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zh-TW" altLang="en-US" sz="900" dirty="0">
                              <a:effectLst/>
                              <a:latin typeface="Microsoft YaHei" panose="020B0503020204020204" pitchFamily="34" charset="-122"/>
                              <a:ea typeface="Microsoft YaHei" panose="020B0503020204020204" pitchFamily="34" charset="-122"/>
                            </a:rPr>
                            <a:t>本次與前一次的</a:t>
                          </a:r>
                          <a:r>
                            <a:rPr lang="en-US" altLang="zh-TW" sz="900" dirty="0">
                              <a:effectLst/>
                              <a:latin typeface="Microsoft YaHei" panose="020B0503020204020204" pitchFamily="34" charset="-122"/>
                              <a:ea typeface="Microsoft YaHei" panose="020B0503020204020204" pitchFamily="34" charset="-122"/>
                            </a:rPr>
                            <a:t>A</a:t>
                          </a:r>
                          <a:r>
                            <a:rPr lang="zh-TW" altLang="en-US" sz="900" dirty="0">
                              <a:effectLst/>
                              <a:latin typeface="Microsoft YaHei" panose="020B0503020204020204" pitchFamily="34" charset="-122"/>
                              <a:ea typeface="Microsoft YaHei" panose="020B0503020204020204" pitchFamily="34" charset="-122"/>
                            </a:rPr>
                            <a:t>值相對於前一次檢查的天數差的斜率</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與前一次檢查的</a:t>
                          </a:r>
                          <a:r>
                            <a:rPr lang="en-US" altLang="zh-TW" sz="1200" dirty="0">
                              <a:effectLst/>
                              <a:latin typeface="Microsoft YaHei" panose="020B0503020204020204" pitchFamily="34" charset="-122"/>
                              <a:ea typeface="Microsoft YaHei" panose="020B0503020204020204" pitchFamily="34" charset="-122"/>
                            </a:rPr>
                            <a:t>A</a:t>
                          </a:r>
                          <a:r>
                            <a:rPr lang="zh-TW" altLang="en-US" sz="1200" dirty="0">
                              <a:effectLst/>
                              <a:latin typeface="Microsoft YaHei" panose="020B0503020204020204" pitchFamily="34" charset="-122"/>
                              <a:ea typeface="Microsoft YaHei" panose="020B0503020204020204" pitchFamily="34" charset="-122"/>
                            </a:rPr>
                            <a:t>值差</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9375242"/>
                      </a:ext>
                    </a:extLst>
                  </a:tr>
                  <a:tr h="232437">
                    <a:tc>
                      <a:txBody>
                        <a:bodyPr/>
                        <a:lstStyle/>
                        <a:p>
                          <a:pPr algn="ctr" rtl="0" fontAlgn="b"/>
                          <a14:m>
                            <m:oMathPara xmlns:m="http://schemas.openxmlformats.org/officeDocument/2006/math">
                              <m:oMathParaPr>
                                <m:jc m:val="centerGroup"/>
                              </m:oMathParaPr>
                              <m:oMath xmlns:m="http://schemas.openxmlformats.org/officeDocument/2006/math">
                                <m:sSub>
                                  <m:sSubPr>
                                    <m:ctrlPr>
                                      <a:rPr lang="en-US" altLang="zh-TW" sz="1200" i="1" smtClean="0">
                                        <a:effectLst/>
                                        <a:latin typeface="Cambria Math" panose="02040503050406030204" pitchFamily="18" charset="0"/>
                                        <a:ea typeface="Microsoft YaHei" panose="020B0503020204020204" pitchFamily="34" charset="-122"/>
                                      </a:rPr>
                                    </m:ctrlPr>
                                  </m:sSubPr>
                                  <m:e>
                                    <m:r>
                                      <a:rPr lang="en-US" altLang="zh-TW" sz="1200" b="0" i="1" smtClean="0">
                                        <a:effectLst/>
                                        <a:latin typeface="Cambria Math" panose="02040503050406030204" pitchFamily="18" charset="0"/>
                                        <a:ea typeface="Microsoft YaHei" panose="020B0503020204020204" pitchFamily="34" charset="-122"/>
                                      </a:rPr>
                                      <m:t>𝑠</m:t>
                                    </m:r>
                                  </m:e>
                                  <m:sub>
                                    <m:r>
                                      <a:rPr lang="en-US" altLang="zh-TW" sz="1200" b="0" i="1" smtClean="0">
                                        <a:effectLst/>
                                        <a:latin typeface="Cambria Math" panose="02040503050406030204" pitchFamily="18" charset="0"/>
                                        <a:ea typeface="Microsoft YaHei" panose="020B0503020204020204" pitchFamily="34" charset="-122"/>
                                      </a:rPr>
                                      <m:t>0</m:t>
                                    </m:r>
                                  </m:sub>
                                </m:sSub>
                              </m:oMath>
                            </m:oMathPara>
                          </a14:m>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540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206388309"/>
                      </a:ext>
                    </a:extLst>
                  </a:tr>
                  <a:tr h="27346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TW" sz="1200" i="1" smtClean="0">
                                        <a:effectLst/>
                                        <a:latin typeface="Cambria Math" panose="02040503050406030204" pitchFamily="18" charset="0"/>
                                        <a:ea typeface="Microsoft YaHei" panose="020B0503020204020204" pitchFamily="34" charset="-122"/>
                                      </a:rPr>
                                    </m:ctrlPr>
                                  </m:sSubPr>
                                  <m:e>
                                    <m:r>
                                      <a:rPr lang="en-US" altLang="zh-TW" sz="1200" b="0" i="1" smtClean="0">
                                        <a:effectLst/>
                                        <a:latin typeface="Cambria Math" panose="02040503050406030204" pitchFamily="18" charset="0"/>
                                        <a:ea typeface="Microsoft YaHei" panose="020B0503020204020204" pitchFamily="34" charset="-122"/>
                                      </a:rPr>
                                      <m:t>𝑠</m:t>
                                    </m:r>
                                  </m:e>
                                  <m:sub>
                                    <m:r>
                                      <a:rPr lang="en-US" altLang="zh-TW" sz="1200" b="0" i="1" smtClean="0">
                                        <a:effectLst/>
                                        <a:latin typeface="Cambria Math" panose="02040503050406030204" pitchFamily="18" charset="0"/>
                                        <a:ea typeface="Microsoft YaHei" panose="020B0503020204020204" pitchFamily="34" charset="-122"/>
                                      </a:rPr>
                                      <m:t>1</m:t>
                                    </m:r>
                                  </m:sub>
                                </m:sSub>
                              </m:oMath>
                            </m:oMathPara>
                          </a14:m>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1430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540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14:m>
                            <m:oMath xmlns:m="http://schemas.openxmlformats.org/officeDocument/2006/math">
                              <m:f>
                                <m:fPr>
                                  <m:ctrlPr>
                                    <a:rPr lang="en-US" altLang="zh-TW" sz="1200" i="1" smtClean="0">
                                      <a:effectLst/>
                                      <a:latin typeface="Cambria Math" panose="02040503050406030204" pitchFamily="18" charset="0"/>
                                      <a:ea typeface="Microsoft YaHei" panose="020B0503020204020204" pitchFamily="34" charset="-122"/>
                                    </a:rPr>
                                  </m:ctrlPr>
                                </m:fPr>
                                <m:num>
                                  <m:r>
                                    <a:rPr lang="en-US" altLang="zh-TW" sz="1200" b="0" i="1" smtClean="0">
                                      <a:effectLst/>
                                      <a:latin typeface="Cambria Math" panose="02040503050406030204" pitchFamily="18" charset="0"/>
                                      <a:ea typeface="Microsoft YaHei" panose="020B0503020204020204" pitchFamily="34" charset="-122"/>
                                    </a:rPr>
                                    <m:t>1430−540</m:t>
                                  </m:r>
                                </m:num>
                                <m:den>
                                  <m:r>
                                    <a:rPr lang="en-US" altLang="zh-TW" sz="1200" b="0" i="1" smtClean="0">
                                      <a:effectLst/>
                                      <a:latin typeface="Cambria Math" panose="02040503050406030204" pitchFamily="18" charset="0"/>
                                      <a:ea typeface="Microsoft YaHei" panose="020B0503020204020204" pitchFamily="34" charset="-122"/>
                                    </a:rPr>
                                    <m:t>91</m:t>
                                  </m:r>
                                </m:den>
                              </m:f>
                              <m:r>
                                <a:rPr lang="en-US" altLang="zh-TW" sz="1200" b="0" i="1" smtClean="0">
                                  <a:effectLst/>
                                  <a:latin typeface="Cambria Math" panose="02040503050406030204" pitchFamily="18" charset="0"/>
                                  <a:ea typeface="Microsoft YaHei" panose="020B0503020204020204" pitchFamily="34" charset="-122"/>
                                </a:rPr>
                                <m:t>=</m:t>
                              </m:r>
                            </m:oMath>
                          </a14:m>
                          <a:r>
                            <a:rPr lang="en-US" altLang="zh-TW" sz="1200" dirty="0">
                              <a:effectLst/>
                              <a:latin typeface="Microsoft YaHei" panose="020B0503020204020204" pitchFamily="34" charset="-122"/>
                              <a:ea typeface="Microsoft YaHei" panose="020B0503020204020204" pitchFamily="34" charset="-122"/>
                            </a:rPr>
                            <a:t> 78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890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363472164"/>
                      </a:ext>
                    </a:extLst>
                  </a:tr>
                  <a:tr h="273460">
                    <a:tc>
                      <a:txBody>
                        <a:bodyPr/>
                        <a:lstStyle/>
                        <a:p>
                          <a:pPr algn="ctr" rtl="0" fontAlgn="b"/>
                          <a14:m>
                            <m:oMathPara xmlns:m="http://schemas.openxmlformats.org/officeDocument/2006/math">
                              <m:oMathParaPr>
                                <m:jc m:val="centerGroup"/>
                              </m:oMathParaPr>
                              <m:oMath xmlns:m="http://schemas.openxmlformats.org/officeDocument/2006/math">
                                <m:sSub>
                                  <m:sSubPr>
                                    <m:ctrlPr>
                                      <a:rPr lang="en-US" altLang="zh-TW" sz="1200" i="1" smtClean="0">
                                        <a:effectLst/>
                                        <a:latin typeface="Cambria Math" panose="02040503050406030204" pitchFamily="18" charset="0"/>
                                        <a:ea typeface="Microsoft YaHei" panose="020B0503020204020204" pitchFamily="34" charset="-122"/>
                                      </a:rPr>
                                    </m:ctrlPr>
                                  </m:sSubPr>
                                  <m:e>
                                    <m:r>
                                      <a:rPr lang="en-US" altLang="zh-TW" sz="1200" b="0" i="1" smtClean="0">
                                        <a:effectLst/>
                                        <a:latin typeface="Cambria Math" panose="02040503050406030204" pitchFamily="18" charset="0"/>
                                        <a:ea typeface="Microsoft YaHei" panose="020B0503020204020204" pitchFamily="34" charset="-122"/>
                                      </a:rPr>
                                      <m:t>𝑠</m:t>
                                    </m:r>
                                  </m:e>
                                  <m:sub>
                                    <m:r>
                                      <a:rPr lang="en-US" altLang="zh-TW" sz="1200" b="0" i="1" smtClean="0">
                                        <a:effectLst/>
                                        <a:latin typeface="Cambria Math" panose="02040503050406030204" pitchFamily="18" charset="0"/>
                                        <a:ea typeface="Microsoft YaHei" panose="020B0503020204020204" pitchFamily="34" charset="-122"/>
                                      </a:rPr>
                                      <m:t>2</m:t>
                                    </m:r>
                                  </m:sub>
                                </m:sSub>
                              </m:oMath>
                            </m:oMathPara>
                          </a14:m>
                          <a:endParaRPr lang="en-US" altLang="zh-TW"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1380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1430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14:m>
                            <m:oMath xmlns:m="http://schemas.openxmlformats.org/officeDocument/2006/math">
                              <m:f>
                                <m:fPr>
                                  <m:ctrlPr>
                                    <a:rPr lang="en-US" altLang="zh-TW" sz="1200" i="1" smtClean="0">
                                      <a:effectLst/>
                                      <a:latin typeface="Cambria Math" panose="02040503050406030204" pitchFamily="18" charset="0"/>
                                      <a:ea typeface="Microsoft YaHei" panose="020B0503020204020204" pitchFamily="34" charset="-122"/>
                                    </a:rPr>
                                  </m:ctrlPr>
                                </m:fPr>
                                <m:num>
                                  <m:r>
                                    <a:rPr lang="en-US" altLang="zh-TW" sz="1200" b="0" i="1" smtClean="0">
                                      <a:effectLst/>
                                      <a:latin typeface="Cambria Math" panose="02040503050406030204" pitchFamily="18" charset="0"/>
                                      <a:ea typeface="Microsoft YaHei" panose="020B0503020204020204" pitchFamily="34" charset="-122"/>
                                    </a:rPr>
                                    <m:t>1380−1430</m:t>
                                  </m:r>
                                </m:num>
                                <m:den>
                                  <m:r>
                                    <a:rPr lang="en-US" altLang="zh-TW" sz="1200" b="0" i="1" smtClean="0">
                                      <a:effectLst/>
                                      <a:latin typeface="Cambria Math" panose="02040503050406030204" pitchFamily="18" charset="0"/>
                                      <a:ea typeface="Microsoft YaHei" panose="020B0503020204020204" pitchFamily="34" charset="-122"/>
                                    </a:rPr>
                                    <m:t>91</m:t>
                                  </m:r>
                                </m:den>
                              </m:f>
                              <m:r>
                                <a:rPr lang="en-US" altLang="zh-TW" sz="1200" b="0" i="1" smtClean="0">
                                  <a:effectLst/>
                                  <a:latin typeface="Cambria Math" panose="02040503050406030204" pitchFamily="18" charset="0"/>
                                  <a:ea typeface="Microsoft YaHei" panose="020B0503020204020204" pitchFamily="34" charset="-122"/>
                                </a:rPr>
                                <m:t>=</m:t>
                              </m:r>
                            </m:oMath>
                          </a14:m>
                          <a:r>
                            <a:rPr lang="en-US" altLang="zh-TW" sz="1200" dirty="0">
                              <a:effectLst/>
                              <a:latin typeface="Microsoft YaHei" panose="020B0503020204020204" pitchFamily="34" charset="-122"/>
                              <a:ea typeface="Microsoft YaHei" panose="020B0503020204020204" pitchFamily="34" charset="-122"/>
                            </a:rPr>
                            <a:t> -0.55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-50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286196004"/>
                      </a:ext>
                    </a:extLst>
                  </a:tr>
                </a:tbl>
              </a:graphicData>
            </a:graphic>
          </p:graphicFrame>
        </mc:Choice>
        <mc:Fallback xmlns="">
          <p:graphicFrame>
            <p:nvGraphicFramePr>
              <p:cNvPr id="10" name="表格 9">
                <a:extLst>
                  <a:ext uri="{FF2B5EF4-FFF2-40B4-BE49-F238E27FC236}">
                    <a16:creationId xmlns:a16="http://schemas.microsoft.com/office/drawing/2014/main" id="{06D7FA20-5C73-DEBE-2CD2-2EADC34BA33F}"/>
                  </a:ext>
                </a:extLst>
              </p:cNvPr>
              <p:cNvGraphicFramePr>
                <a:graphicFrameLocks noGrp="1"/>
              </p:cNvGraphicFramePr>
              <p:nvPr>
                <p:extLst>
                  <p:ext uri="{D42A27DB-BD31-4B8C-83A1-F6EECF244321}">
                    <p14:modId xmlns:p14="http://schemas.microsoft.com/office/powerpoint/2010/main" val="62441633"/>
                  </p:ext>
                </p:extLst>
              </p:nvPr>
            </p:nvGraphicFramePr>
            <p:xfrm>
              <a:off x="4826000" y="2103652"/>
              <a:ext cx="5799892" cy="1760057"/>
            </p:xfrm>
            <a:graphic>
              <a:graphicData uri="http://schemas.openxmlformats.org/drawingml/2006/table">
                <a:tbl>
                  <a:tblPr/>
                  <a:tblGrid>
                    <a:gridCol w="828556">
                      <a:extLst>
                        <a:ext uri="{9D8B030D-6E8A-4147-A177-3AD203B41FA5}">
                          <a16:colId xmlns:a16="http://schemas.microsoft.com/office/drawing/2014/main" val="2013933680"/>
                        </a:ext>
                      </a:extLst>
                    </a:gridCol>
                    <a:gridCol w="828556">
                      <a:extLst>
                        <a:ext uri="{9D8B030D-6E8A-4147-A177-3AD203B41FA5}">
                          <a16:colId xmlns:a16="http://schemas.microsoft.com/office/drawing/2014/main" val="1714652320"/>
                        </a:ext>
                      </a:extLst>
                    </a:gridCol>
                    <a:gridCol w="828556">
                      <a:extLst>
                        <a:ext uri="{9D8B030D-6E8A-4147-A177-3AD203B41FA5}">
                          <a16:colId xmlns:a16="http://schemas.microsoft.com/office/drawing/2014/main" val="2371208986"/>
                        </a:ext>
                      </a:extLst>
                    </a:gridCol>
                    <a:gridCol w="828556">
                      <a:extLst>
                        <a:ext uri="{9D8B030D-6E8A-4147-A177-3AD203B41FA5}">
                          <a16:colId xmlns:a16="http://schemas.microsoft.com/office/drawing/2014/main" val="2861385842"/>
                        </a:ext>
                      </a:extLst>
                    </a:gridCol>
                    <a:gridCol w="828556">
                      <a:extLst>
                        <a:ext uri="{9D8B030D-6E8A-4147-A177-3AD203B41FA5}">
                          <a16:colId xmlns:a16="http://schemas.microsoft.com/office/drawing/2014/main" val="1439107652"/>
                        </a:ext>
                      </a:extLst>
                    </a:gridCol>
                    <a:gridCol w="828556">
                      <a:extLst>
                        <a:ext uri="{9D8B030D-6E8A-4147-A177-3AD203B41FA5}">
                          <a16:colId xmlns:a16="http://schemas.microsoft.com/office/drawing/2014/main" val="130275228"/>
                        </a:ext>
                      </a:extLst>
                    </a:gridCol>
                    <a:gridCol w="828556">
                      <a:extLst>
                        <a:ext uri="{9D8B030D-6E8A-4147-A177-3AD203B41FA5}">
                          <a16:colId xmlns:a16="http://schemas.microsoft.com/office/drawing/2014/main" val="2955003152"/>
                        </a:ext>
                      </a:extLst>
                    </a:gridCol>
                  </a:tblGrid>
                  <a:tr h="579120">
                    <a:tc>
                      <a:txBody>
                        <a:bodyPr/>
                        <a:lstStyle/>
                        <a:p>
                          <a:pPr algn="ctr" rtl="0" fontAlgn="b"/>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本次檢查之</a:t>
                          </a:r>
                          <a:endParaRPr lang="en-US" altLang="zh-TW" sz="1200" dirty="0">
                            <a:effectLst/>
                            <a:latin typeface="Microsoft YaHei" panose="020B0503020204020204" pitchFamily="34" charset="-122"/>
                            <a:ea typeface="Microsoft YaHei" panose="020B0503020204020204" pitchFamily="34" charset="-122"/>
                          </a:endParaRPr>
                        </a:p>
                        <a:p>
                          <a:pPr algn="ctr" rtl="0" fontAlgn="b"/>
                          <a:r>
                            <a:rPr lang="en-US" altLang="zh-TW" sz="1200" dirty="0">
                              <a:effectLst/>
                              <a:latin typeface="Microsoft YaHei" panose="020B0503020204020204" pitchFamily="34" charset="-122"/>
                              <a:ea typeface="Microsoft YaHei" panose="020B0503020204020204" pitchFamily="34" charset="-122"/>
                            </a:rPr>
                            <a:t>A</a:t>
                          </a:r>
                          <a:r>
                            <a:rPr lang="zh-TW" altLang="en-US" sz="1200" dirty="0">
                              <a:effectLst/>
                              <a:latin typeface="Microsoft YaHei" panose="020B0503020204020204" pitchFamily="34" charset="-122"/>
                              <a:ea typeface="Microsoft YaHei" panose="020B0503020204020204" pitchFamily="34" charset="-122"/>
                            </a:rPr>
                            <a:t>值</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與前一次檢查的天數差</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前一次檢查的</a:t>
                          </a:r>
                          <a:r>
                            <a:rPr lang="en-US" altLang="zh-TW" sz="1200" dirty="0">
                              <a:effectLst/>
                              <a:latin typeface="Microsoft YaHei" panose="020B0503020204020204" pitchFamily="34" charset="-122"/>
                              <a:ea typeface="Microsoft YaHei" panose="020B0503020204020204" pitchFamily="34" charset="-122"/>
                            </a:rPr>
                            <a:t>A</a:t>
                          </a:r>
                          <a:r>
                            <a:rPr lang="zh-TW" altLang="en-US" sz="1200" dirty="0">
                              <a:effectLst/>
                              <a:latin typeface="Microsoft YaHei" panose="020B0503020204020204" pitchFamily="34" charset="-122"/>
                              <a:ea typeface="Microsoft YaHei" panose="020B0503020204020204" pitchFamily="34" charset="-122"/>
                            </a:rPr>
                            <a:t>值</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前一次檢查</a:t>
                          </a:r>
                          <a:endParaRPr lang="en-US" altLang="zh-TW" sz="1200" dirty="0">
                            <a:effectLst/>
                            <a:latin typeface="Microsoft YaHei" panose="020B0503020204020204" pitchFamily="34" charset="-122"/>
                            <a:ea typeface="Microsoft YaHei" panose="020B0503020204020204" pitchFamily="34" charset="-122"/>
                          </a:endParaRPr>
                        </a:p>
                        <a:p>
                          <a:pPr algn="ctr" rtl="0" fontAlgn="b"/>
                          <a:r>
                            <a:rPr lang="zh-TW" altLang="en-US" sz="1200" dirty="0">
                              <a:effectLst/>
                              <a:latin typeface="Microsoft YaHei" panose="020B0503020204020204" pitchFamily="34" charset="-122"/>
                              <a:ea typeface="Microsoft YaHei" panose="020B0503020204020204" pitchFamily="34" charset="-122"/>
                            </a:rPr>
                            <a:t>是否有</a:t>
                          </a:r>
                          <a:endParaRPr lang="en-US" altLang="zh-TW" sz="1200" dirty="0">
                            <a:effectLst/>
                            <a:latin typeface="Microsoft YaHei" panose="020B0503020204020204" pitchFamily="34" charset="-122"/>
                            <a:ea typeface="Microsoft YaHei" panose="020B0503020204020204" pitchFamily="34" charset="-122"/>
                          </a:endParaRPr>
                        </a:p>
                        <a:p>
                          <a:pPr algn="ctr" rtl="0" fontAlgn="b"/>
                          <a:r>
                            <a:rPr lang="zh-TW" altLang="en-US" sz="1200" dirty="0">
                              <a:effectLst/>
                              <a:latin typeface="Microsoft YaHei" panose="020B0503020204020204" pitchFamily="34" charset="-122"/>
                              <a:ea typeface="Microsoft YaHei" panose="020B0503020204020204" pitchFamily="34" charset="-122"/>
                            </a:rPr>
                            <a:t>手術執行</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zh-TW" altLang="en-US" sz="900" dirty="0">
                              <a:effectLst/>
                              <a:latin typeface="Microsoft YaHei" panose="020B0503020204020204" pitchFamily="34" charset="-122"/>
                              <a:ea typeface="Microsoft YaHei" panose="020B0503020204020204" pitchFamily="34" charset="-122"/>
                            </a:rPr>
                            <a:t>本次與前一次的</a:t>
                          </a:r>
                          <a:r>
                            <a:rPr lang="en-US" altLang="zh-TW" sz="900" dirty="0">
                              <a:effectLst/>
                              <a:latin typeface="Microsoft YaHei" panose="020B0503020204020204" pitchFamily="34" charset="-122"/>
                              <a:ea typeface="Microsoft YaHei" panose="020B0503020204020204" pitchFamily="34" charset="-122"/>
                            </a:rPr>
                            <a:t>A</a:t>
                          </a:r>
                          <a:r>
                            <a:rPr lang="zh-TW" altLang="en-US" sz="900" dirty="0">
                              <a:effectLst/>
                              <a:latin typeface="Microsoft YaHei" panose="020B0503020204020204" pitchFamily="34" charset="-122"/>
                              <a:ea typeface="Microsoft YaHei" panose="020B0503020204020204" pitchFamily="34" charset="-122"/>
                            </a:rPr>
                            <a:t>值相對於前一次檢查的天數差的斜率</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zh-TW" altLang="en-US" sz="1200" dirty="0">
                              <a:effectLst/>
                              <a:latin typeface="Microsoft YaHei" panose="020B0503020204020204" pitchFamily="34" charset="-122"/>
                              <a:ea typeface="Microsoft YaHei" panose="020B0503020204020204" pitchFamily="34" charset="-122"/>
                            </a:rPr>
                            <a:t>與前一次檢查的</a:t>
                          </a:r>
                          <a:r>
                            <a:rPr lang="en-US" altLang="zh-TW" sz="1200" dirty="0">
                              <a:effectLst/>
                              <a:latin typeface="Microsoft YaHei" panose="020B0503020204020204" pitchFamily="34" charset="-122"/>
                              <a:ea typeface="Microsoft YaHei" panose="020B0503020204020204" pitchFamily="34" charset="-122"/>
                            </a:rPr>
                            <a:t>A</a:t>
                          </a:r>
                          <a:r>
                            <a:rPr lang="zh-TW" altLang="en-US" sz="1200" dirty="0">
                              <a:effectLst/>
                              <a:latin typeface="Microsoft YaHei" panose="020B0503020204020204" pitchFamily="34" charset="-122"/>
                              <a:ea typeface="Microsoft YaHei" panose="020B0503020204020204" pitchFamily="34" charset="-122"/>
                            </a:rPr>
                            <a:t>值差</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9375242"/>
                      </a:ext>
                    </a:extLst>
                  </a:tr>
                  <a:tr h="232437">
                    <a:tc>
                      <a:txBody>
                        <a:bodyPr/>
                        <a:lstStyle/>
                        <a:p>
                          <a:endParaRPr lang="zh-TW"/>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35" t="-260526" r="-602206" b="-447368"/>
                          </a:stretch>
                        </a:blip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540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padding</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206388309"/>
                      </a:ext>
                    </a:extLst>
                  </a:tr>
                  <a:tr h="475552">
                    <a:tc>
                      <a:txBody>
                        <a:bodyPr/>
                        <a:lstStyle/>
                        <a:p>
                          <a:endParaRPr lang="zh-TW"/>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35" t="-175641" r="-602206" b="-117949"/>
                          </a:stretch>
                        </a:blip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1430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540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endParaRPr lang="zh-TW"/>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1471" t="-175641" r="-101471" b="-117949"/>
                          </a:stretch>
                        </a:blip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890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363472164"/>
                      </a:ext>
                    </a:extLst>
                  </a:tr>
                  <a:tr h="472948">
                    <a:tc>
                      <a:txBody>
                        <a:bodyPr/>
                        <a:lstStyle/>
                        <a:p>
                          <a:endParaRPr lang="zh-TW"/>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35" t="-275641" r="-602206" b="-17949"/>
                          </a:stretch>
                        </a:blip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1380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91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1430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endParaRPr lang="zh-TW"/>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1471" t="-275641" r="-101471" b="-17949"/>
                          </a:stretch>
                        </a:blipFill>
                      </a:tcPr>
                    </a:tc>
                    <a:tc>
                      <a:txBody>
                        <a:bodyPr/>
                        <a:lstStyle/>
                        <a:p>
                          <a:pPr algn="ctr" rtl="0" fontAlgn="b"/>
                          <a:r>
                            <a:rPr lang="en-US" altLang="zh-TW" sz="1200" dirty="0">
                              <a:effectLst/>
                              <a:latin typeface="Microsoft YaHei" panose="020B0503020204020204" pitchFamily="34" charset="-122"/>
                              <a:ea typeface="Microsoft YaHei" panose="020B0503020204020204" pitchFamily="34" charset="-122"/>
                            </a:rPr>
                            <a:t>-50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286196004"/>
                      </a:ext>
                    </a:extLst>
                  </a:tr>
                </a:tbl>
              </a:graphicData>
            </a:graphic>
          </p:graphicFrame>
        </mc:Fallback>
      </mc:AlternateContent>
      <p:sp>
        <p:nvSpPr>
          <p:cNvPr id="11" name="文字方塊 10">
            <a:extLst>
              <a:ext uri="{FF2B5EF4-FFF2-40B4-BE49-F238E27FC236}">
                <a16:creationId xmlns:a16="http://schemas.microsoft.com/office/drawing/2014/main" id="{B4EFBFCA-CC36-3094-B01E-00CEA3B1746D}"/>
              </a:ext>
            </a:extLst>
          </p:cNvPr>
          <p:cNvSpPr txBox="1"/>
          <p:nvPr/>
        </p:nvSpPr>
        <p:spPr>
          <a:xfrm>
            <a:off x="6924431" y="1662885"/>
            <a:ext cx="2821354" cy="369332"/>
          </a:xfrm>
          <a:prstGeom prst="rect">
            <a:avLst/>
          </a:prstGeom>
          <a:noFill/>
        </p:spPr>
        <p:txBody>
          <a:bodyPr wrap="square">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Feature data from </a:t>
            </a:r>
            <a:r>
              <a:rPr lang="en-US" altLang="zh-TW" dirty="0" err="1">
                <a:highlight>
                  <a:srgbClr val="FFFF00"/>
                </a:highlight>
                <a:latin typeface="Microsoft YaHei" panose="020B0503020204020204" pitchFamily="34" charset="-122"/>
                <a:ea typeface="Microsoft YaHei" panose="020B0503020204020204" pitchFamily="34" charset="-122"/>
              </a:rPr>
              <a:t>Qa</a:t>
            </a:r>
            <a:endParaRPr lang="zh-TW" altLang="en-US" dirty="0">
              <a:highlight>
                <a:srgbClr val="FFFF00"/>
              </a:highlight>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3B29C77F-DA67-8A48-ECA1-9F39D8870FBB}"/>
                  </a:ext>
                </a:extLst>
              </p:cNvPr>
              <p:cNvGraphicFramePr>
                <a:graphicFrameLocks noGrp="1"/>
              </p:cNvGraphicFramePr>
              <p:nvPr>
                <p:extLst>
                  <p:ext uri="{D42A27DB-BD31-4B8C-83A1-F6EECF244321}">
                    <p14:modId xmlns:p14="http://schemas.microsoft.com/office/powerpoint/2010/main" val="3067264310"/>
                  </p:ext>
                </p:extLst>
              </p:nvPr>
            </p:nvGraphicFramePr>
            <p:xfrm>
              <a:off x="10709276" y="2097759"/>
              <a:ext cx="465261" cy="1760056"/>
            </p:xfrm>
            <a:graphic>
              <a:graphicData uri="http://schemas.openxmlformats.org/drawingml/2006/table">
                <a:tbl>
                  <a:tblPr/>
                  <a:tblGrid>
                    <a:gridCol w="465261">
                      <a:extLst>
                        <a:ext uri="{9D8B030D-6E8A-4147-A177-3AD203B41FA5}">
                          <a16:colId xmlns:a16="http://schemas.microsoft.com/office/drawing/2014/main" val="32948736"/>
                        </a:ext>
                      </a:extLst>
                    </a:gridCol>
                  </a:tblGrid>
                  <a:tr h="570342">
                    <a:tc>
                      <a:txBody>
                        <a:bodyPr/>
                        <a:lstStyle/>
                        <a:p>
                          <a:pPr algn="ctr" rtl="0" fontAlgn="b"/>
                          <a14:m>
                            <m:oMathPara xmlns:m="http://schemas.openxmlformats.org/officeDocument/2006/math">
                              <m:oMathParaPr>
                                <m:jc m:val="centerGroup"/>
                              </m:oMathParaPr>
                              <m:oMath xmlns:m="http://schemas.openxmlformats.org/officeDocument/2006/math">
                                <m:r>
                                  <a:rPr lang="en-US" altLang="zh-TW" sz="1200" i="1" smtClean="0">
                                    <a:effectLst/>
                                    <a:latin typeface="Cambria Math" panose="02040503050406030204" pitchFamily="18" charset="0"/>
                                    <a:ea typeface="Microsoft YaHei" panose="020B0503020204020204" pitchFamily="34" charset="-122"/>
                                  </a:rPr>
                                  <m:t>𝑦</m:t>
                                </m:r>
                              </m:oMath>
                            </m:oMathPara>
                          </a14:m>
                          <a:endParaRPr lang="zh-TW" altLang="en-US" sz="1200" dirty="0">
                            <a:effectLst/>
                            <a:latin typeface="Microsoft YaHei" panose="020B0503020204020204" pitchFamily="34" charset="-122"/>
                            <a:ea typeface="Microsoft YaHei" panose="020B0503020204020204" pitchFamily="34" charset="-122"/>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6710586"/>
                      </a:ext>
                    </a:extLst>
                  </a:tr>
                  <a:tr h="255013">
                    <a:tc>
                      <a:txBody>
                        <a:bodyPr/>
                        <a:lstStyle/>
                        <a:p>
                          <a:pPr algn="ctr" rtl="0" fontAlgn="b"/>
                          <a:r>
                            <a:rPr lang="en-US"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7364944"/>
                      </a:ext>
                    </a:extLst>
                  </a:tr>
                  <a:tr h="460878">
                    <a:tc>
                      <a:txBody>
                        <a:bodyPr/>
                        <a:lstStyle/>
                        <a:p>
                          <a:pPr algn="ctr" rtl="0" fontAlgn="b"/>
                          <a:r>
                            <a:rPr lang="en-US"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8854534"/>
                      </a:ext>
                    </a:extLst>
                  </a:tr>
                  <a:tr h="473823">
                    <a:tc>
                      <a:txBody>
                        <a:bodyPr/>
                        <a:lstStyle/>
                        <a:p>
                          <a:pPr algn="ctr" rtl="0" fontAlgn="b"/>
                          <a:r>
                            <a:rPr lang="en-US"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1377597"/>
                      </a:ext>
                    </a:extLst>
                  </a:tr>
                </a:tbl>
              </a:graphicData>
            </a:graphic>
          </p:graphicFrame>
        </mc:Choice>
        <mc:Fallback xmlns="">
          <p:graphicFrame>
            <p:nvGraphicFramePr>
              <p:cNvPr id="12" name="表格 11">
                <a:extLst>
                  <a:ext uri="{FF2B5EF4-FFF2-40B4-BE49-F238E27FC236}">
                    <a16:creationId xmlns:a16="http://schemas.microsoft.com/office/drawing/2014/main" id="{3B29C77F-DA67-8A48-ECA1-9F39D8870FBB}"/>
                  </a:ext>
                </a:extLst>
              </p:cNvPr>
              <p:cNvGraphicFramePr>
                <a:graphicFrameLocks noGrp="1"/>
              </p:cNvGraphicFramePr>
              <p:nvPr>
                <p:extLst>
                  <p:ext uri="{D42A27DB-BD31-4B8C-83A1-F6EECF244321}">
                    <p14:modId xmlns:p14="http://schemas.microsoft.com/office/powerpoint/2010/main" val="3067264310"/>
                  </p:ext>
                </p:extLst>
              </p:nvPr>
            </p:nvGraphicFramePr>
            <p:xfrm>
              <a:off x="10709276" y="2097759"/>
              <a:ext cx="465261" cy="1760056"/>
            </p:xfrm>
            <a:graphic>
              <a:graphicData uri="http://schemas.openxmlformats.org/drawingml/2006/table">
                <a:tbl>
                  <a:tblPr/>
                  <a:tblGrid>
                    <a:gridCol w="465261">
                      <a:extLst>
                        <a:ext uri="{9D8B030D-6E8A-4147-A177-3AD203B41FA5}">
                          <a16:colId xmlns:a16="http://schemas.microsoft.com/office/drawing/2014/main" val="32948736"/>
                        </a:ext>
                      </a:extLst>
                    </a:gridCol>
                  </a:tblGrid>
                  <a:tr h="570342">
                    <a:tc>
                      <a:txBody>
                        <a:bodyPr/>
                        <a:lstStyle/>
                        <a:p>
                          <a:endParaRPr lang="zh-TW"/>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282" t="-1064" r="-2564" b="-209574"/>
                          </a:stretch>
                        </a:blipFill>
                      </a:tcPr>
                    </a:tc>
                    <a:extLst>
                      <a:ext uri="{0D108BD9-81ED-4DB2-BD59-A6C34878D82A}">
                        <a16:rowId xmlns:a16="http://schemas.microsoft.com/office/drawing/2014/main" val="3756710586"/>
                      </a:ext>
                    </a:extLst>
                  </a:tr>
                  <a:tr h="255013">
                    <a:tc>
                      <a:txBody>
                        <a:bodyPr/>
                        <a:lstStyle/>
                        <a:p>
                          <a:pPr algn="ctr" rtl="0" fontAlgn="b"/>
                          <a:r>
                            <a:rPr lang="en-US" sz="1200" dirty="0">
                              <a:effectLst/>
                              <a:latin typeface="Microsoft YaHei" panose="020B0503020204020204" pitchFamily="34" charset="-122"/>
                              <a:ea typeface="Microsoft YaHei" panose="020B0503020204020204" pitchFamily="34" charset="-122"/>
                            </a:rPr>
                            <a:t>Yes</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7364944"/>
                      </a:ext>
                    </a:extLst>
                  </a:tr>
                  <a:tr h="460878">
                    <a:tc>
                      <a:txBody>
                        <a:bodyPr/>
                        <a:lstStyle/>
                        <a:p>
                          <a:pPr algn="ctr" rtl="0" fontAlgn="b"/>
                          <a:r>
                            <a:rPr lang="en-US"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8854534"/>
                      </a:ext>
                    </a:extLst>
                  </a:tr>
                  <a:tr h="473823">
                    <a:tc>
                      <a:txBody>
                        <a:bodyPr/>
                        <a:lstStyle/>
                        <a:p>
                          <a:pPr algn="ctr" rtl="0" fontAlgn="b"/>
                          <a:r>
                            <a:rPr lang="en-US" sz="1200" dirty="0">
                              <a:effectLst/>
                              <a:latin typeface="Microsoft YaHei" panose="020B0503020204020204" pitchFamily="34" charset="-122"/>
                              <a:ea typeface="Microsoft YaHei" panose="020B0503020204020204" pitchFamily="34" charset="-122"/>
                            </a:rPr>
                            <a:t>No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1377597"/>
                      </a:ext>
                    </a:extLst>
                  </a:tr>
                </a:tbl>
              </a:graphicData>
            </a:graphic>
          </p:graphicFrame>
        </mc:Fallback>
      </mc:AlternateContent>
    </p:spTree>
    <p:extLst>
      <p:ext uri="{BB962C8B-B14F-4D97-AF65-F5344CB8AC3E}">
        <p14:creationId xmlns:p14="http://schemas.microsoft.com/office/powerpoint/2010/main" val="40535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20</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Feature Engineering</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10" name="群組 9">
            <a:extLst>
              <a:ext uri="{FF2B5EF4-FFF2-40B4-BE49-F238E27FC236}">
                <a16:creationId xmlns:a16="http://schemas.microsoft.com/office/drawing/2014/main" id="{4ABEB614-D7E8-BFA9-D544-DD263A3B887C}"/>
              </a:ext>
            </a:extLst>
          </p:cNvPr>
          <p:cNvGrpSpPr/>
          <p:nvPr/>
        </p:nvGrpSpPr>
        <p:grpSpPr>
          <a:xfrm>
            <a:off x="2423159" y="1860943"/>
            <a:ext cx="7345680" cy="2154738"/>
            <a:chOff x="0" y="1851951"/>
            <a:chExt cx="12192000" cy="3894960"/>
          </a:xfrm>
        </p:grpSpPr>
        <p:pic>
          <p:nvPicPr>
            <p:cNvPr id="13" name="圖片 12">
              <a:extLst>
                <a:ext uri="{FF2B5EF4-FFF2-40B4-BE49-F238E27FC236}">
                  <a16:creationId xmlns:a16="http://schemas.microsoft.com/office/drawing/2014/main" id="{AC1D0827-43D5-444D-86D0-BBD48C1B7B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851951"/>
              <a:ext cx="12192000" cy="3894960"/>
            </a:xfrm>
            <a:prstGeom prst="rect">
              <a:avLst/>
            </a:prstGeom>
          </p:spPr>
        </p:pic>
        <p:sp>
          <p:nvSpPr>
            <p:cNvPr id="14" name="矩形 13">
              <a:extLst>
                <a:ext uri="{FF2B5EF4-FFF2-40B4-BE49-F238E27FC236}">
                  <a16:creationId xmlns:a16="http://schemas.microsoft.com/office/drawing/2014/main" id="{43984BF0-5D16-164C-777E-D3B0264F59F0}"/>
                </a:ext>
              </a:extLst>
            </p:cNvPr>
            <p:cNvSpPr/>
            <p:nvPr/>
          </p:nvSpPr>
          <p:spPr>
            <a:xfrm>
              <a:off x="4132162" y="1851951"/>
              <a:ext cx="3800258" cy="83045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2A7C2D7E-EEF8-5FCC-F0CB-F6EBE5CD39D7}"/>
                </a:ext>
              </a:extLst>
            </p:cNvPr>
            <p:cNvSpPr/>
            <p:nvPr/>
          </p:nvSpPr>
          <p:spPr>
            <a:xfrm>
              <a:off x="11811000" y="2803426"/>
              <a:ext cx="358140" cy="336306"/>
            </a:xfrm>
            <a:prstGeom prst="rect">
              <a:avLst/>
            </a:prstGeom>
            <a:noFill/>
            <a:ln w="38100">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E5C3D76E-815C-1685-37EB-9CB1AA93FE14}"/>
                </a:ext>
              </a:extLst>
            </p:cNvPr>
            <p:cNvSpPr/>
            <p:nvPr/>
          </p:nvSpPr>
          <p:spPr>
            <a:xfrm>
              <a:off x="6434726" y="3408637"/>
              <a:ext cx="358140" cy="336306"/>
            </a:xfrm>
            <a:prstGeom prst="rect">
              <a:avLst/>
            </a:prstGeom>
            <a:noFill/>
            <a:ln w="38100">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接點: 弧形 16">
              <a:extLst>
                <a:ext uri="{FF2B5EF4-FFF2-40B4-BE49-F238E27FC236}">
                  <a16:creationId xmlns:a16="http://schemas.microsoft.com/office/drawing/2014/main" id="{D3471E28-1986-AD95-7382-804A59F9CA75}"/>
                </a:ext>
              </a:extLst>
            </p:cNvPr>
            <p:cNvCxnSpPr>
              <a:stCxn id="15" idx="2"/>
              <a:endCxn id="16" idx="0"/>
            </p:cNvCxnSpPr>
            <p:nvPr/>
          </p:nvCxnSpPr>
          <p:spPr>
            <a:xfrm rot="5400000">
              <a:off x="9167481" y="586047"/>
              <a:ext cx="268905" cy="537627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C41F4B8A-7FC2-FBC9-853F-6BEF4A0AE84C}"/>
                </a:ext>
              </a:extLst>
            </p:cNvPr>
            <p:cNvSpPr/>
            <p:nvPr/>
          </p:nvSpPr>
          <p:spPr>
            <a:xfrm>
              <a:off x="6945266" y="3970181"/>
              <a:ext cx="358140" cy="336306"/>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2E407E6B-BD91-4431-42F9-855230379910}"/>
                </a:ext>
              </a:extLst>
            </p:cNvPr>
            <p:cNvSpPr/>
            <p:nvPr/>
          </p:nvSpPr>
          <p:spPr>
            <a:xfrm>
              <a:off x="7424256" y="3970181"/>
              <a:ext cx="508164" cy="336306"/>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379AD0A2-3DC5-FD4A-56AF-8B842221ED36}"/>
                </a:ext>
              </a:extLst>
            </p:cNvPr>
            <p:cNvSpPr/>
            <p:nvPr/>
          </p:nvSpPr>
          <p:spPr>
            <a:xfrm>
              <a:off x="2177522" y="3970181"/>
              <a:ext cx="508164" cy="336306"/>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接點: 弧形 20">
              <a:extLst>
                <a:ext uri="{FF2B5EF4-FFF2-40B4-BE49-F238E27FC236}">
                  <a16:creationId xmlns:a16="http://schemas.microsoft.com/office/drawing/2014/main" id="{BF2195D9-C901-5085-CE17-C9343A2EE598}"/>
                </a:ext>
              </a:extLst>
            </p:cNvPr>
            <p:cNvCxnSpPr>
              <a:cxnSpLocks/>
              <a:stCxn id="19" idx="2"/>
              <a:endCxn id="18" idx="2"/>
            </p:cNvCxnSpPr>
            <p:nvPr/>
          </p:nvCxnSpPr>
          <p:spPr>
            <a:xfrm rot="5400000">
              <a:off x="7401337" y="4029486"/>
              <a:ext cx="12700" cy="554002"/>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接點: 弧形 21">
              <a:extLst>
                <a:ext uri="{FF2B5EF4-FFF2-40B4-BE49-F238E27FC236}">
                  <a16:creationId xmlns:a16="http://schemas.microsoft.com/office/drawing/2014/main" id="{98410686-33A2-B482-5FD9-71C98A78BF1A}"/>
                </a:ext>
              </a:extLst>
            </p:cNvPr>
            <p:cNvCxnSpPr>
              <a:cxnSpLocks/>
              <a:stCxn id="20" idx="2"/>
              <a:endCxn id="18" idx="2"/>
            </p:cNvCxnSpPr>
            <p:nvPr/>
          </p:nvCxnSpPr>
          <p:spPr>
            <a:xfrm rot="16200000" flipH="1">
              <a:off x="4777970" y="1960121"/>
              <a:ext cx="12700" cy="4692732"/>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83414F04-7033-036E-AF69-B80D75C6C9DE}"/>
                </a:ext>
              </a:extLst>
            </p:cNvPr>
            <p:cNvSpPr/>
            <p:nvPr/>
          </p:nvSpPr>
          <p:spPr>
            <a:xfrm>
              <a:off x="4988284" y="4569524"/>
              <a:ext cx="597176" cy="336306"/>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AD605263-D101-E40F-ABD7-778AADEE4692}"/>
                </a:ext>
              </a:extLst>
            </p:cNvPr>
            <p:cNvSpPr/>
            <p:nvPr/>
          </p:nvSpPr>
          <p:spPr>
            <a:xfrm>
              <a:off x="6901633" y="4568265"/>
              <a:ext cx="414926" cy="336306"/>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34AD4E4D-8933-A326-F35B-5FBCF8D4D52A}"/>
                </a:ext>
              </a:extLst>
            </p:cNvPr>
            <p:cNvSpPr/>
            <p:nvPr/>
          </p:nvSpPr>
          <p:spPr>
            <a:xfrm>
              <a:off x="4227013" y="4568265"/>
              <a:ext cx="414926" cy="336306"/>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接點: 弧形 25">
              <a:extLst>
                <a:ext uri="{FF2B5EF4-FFF2-40B4-BE49-F238E27FC236}">
                  <a16:creationId xmlns:a16="http://schemas.microsoft.com/office/drawing/2014/main" id="{DE65A862-0F27-B8C1-C5D3-F200B4FB3CD0}"/>
                </a:ext>
              </a:extLst>
            </p:cNvPr>
            <p:cNvCxnSpPr>
              <a:cxnSpLocks/>
              <a:stCxn id="25" idx="2"/>
              <a:endCxn id="23" idx="2"/>
            </p:cNvCxnSpPr>
            <p:nvPr/>
          </p:nvCxnSpPr>
          <p:spPr>
            <a:xfrm rot="16200000" flipH="1">
              <a:off x="4860045" y="4479002"/>
              <a:ext cx="1259" cy="852396"/>
            </a:xfrm>
            <a:prstGeom prst="curvedConnector3">
              <a:avLst>
                <a:gd name="adj1" fmla="val 1825726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接點: 弧形 26">
              <a:extLst>
                <a:ext uri="{FF2B5EF4-FFF2-40B4-BE49-F238E27FC236}">
                  <a16:creationId xmlns:a16="http://schemas.microsoft.com/office/drawing/2014/main" id="{B829CD88-64A7-BB73-5C02-722F2227B001}"/>
                </a:ext>
              </a:extLst>
            </p:cNvPr>
            <p:cNvCxnSpPr>
              <a:cxnSpLocks/>
              <a:stCxn id="24" idx="2"/>
              <a:endCxn id="23" idx="2"/>
            </p:cNvCxnSpPr>
            <p:nvPr/>
          </p:nvCxnSpPr>
          <p:spPr>
            <a:xfrm rot="5400000">
              <a:off x="6197355" y="3994088"/>
              <a:ext cx="1259" cy="1822224"/>
            </a:xfrm>
            <a:prstGeom prst="curvedConnector3">
              <a:avLst>
                <a:gd name="adj1" fmla="val 18257268"/>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8" name="文字方塊 27">
            <a:extLst>
              <a:ext uri="{FF2B5EF4-FFF2-40B4-BE49-F238E27FC236}">
                <a16:creationId xmlns:a16="http://schemas.microsoft.com/office/drawing/2014/main" id="{862CE7C9-D245-26CF-0AEA-591FE5A1775E}"/>
              </a:ext>
            </a:extLst>
          </p:cNvPr>
          <p:cNvSpPr txBox="1"/>
          <p:nvPr/>
        </p:nvSpPr>
        <p:spPr>
          <a:xfrm>
            <a:off x="2238375" y="1269750"/>
            <a:ext cx="7715249" cy="36919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Feature Creation</a:t>
            </a:r>
            <a:endParaRPr lang="zh-TW" altLang="en-US" dirty="0">
              <a:latin typeface="Microsoft YaHei" panose="020B0503020204020204" pitchFamily="34" charset="-122"/>
              <a:ea typeface="Microsoft YaHei" panose="020B0503020204020204" pitchFamily="34" charset="-122"/>
            </a:endParaRPr>
          </a:p>
        </p:txBody>
      </p:sp>
      <p:grpSp>
        <p:nvGrpSpPr>
          <p:cNvPr id="88" name="群組 87">
            <a:extLst>
              <a:ext uri="{FF2B5EF4-FFF2-40B4-BE49-F238E27FC236}">
                <a16:creationId xmlns:a16="http://schemas.microsoft.com/office/drawing/2014/main" id="{1493199C-488B-1CB5-3310-A5A8D4B5226D}"/>
              </a:ext>
            </a:extLst>
          </p:cNvPr>
          <p:cNvGrpSpPr/>
          <p:nvPr/>
        </p:nvGrpSpPr>
        <p:grpSpPr>
          <a:xfrm>
            <a:off x="2149379" y="4136244"/>
            <a:ext cx="9745711" cy="2296438"/>
            <a:chOff x="2149379" y="4136244"/>
            <a:chExt cx="9745711" cy="2296438"/>
          </a:xfrm>
        </p:grpSpPr>
        <p:grpSp>
          <p:nvGrpSpPr>
            <p:cNvPr id="45" name="群組 44">
              <a:extLst>
                <a:ext uri="{FF2B5EF4-FFF2-40B4-BE49-F238E27FC236}">
                  <a16:creationId xmlns:a16="http://schemas.microsoft.com/office/drawing/2014/main" id="{6ECFCF30-13ED-9154-7155-C3979FA9997A}"/>
                </a:ext>
              </a:extLst>
            </p:cNvPr>
            <p:cNvGrpSpPr/>
            <p:nvPr/>
          </p:nvGrpSpPr>
          <p:grpSpPr>
            <a:xfrm>
              <a:off x="2149379" y="4146299"/>
              <a:ext cx="9745711" cy="2286383"/>
              <a:chOff x="-4728104" y="2667302"/>
              <a:chExt cx="8671747" cy="3733915"/>
            </a:xfrm>
          </p:grpSpPr>
          <p:grpSp>
            <p:nvGrpSpPr>
              <p:cNvPr id="11" name="群組 10">
                <a:extLst>
                  <a:ext uri="{FF2B5EF4-FFF2-40B4-BE49-F238E27FC236}">
                    <a16:creationId xmlns:a16="http://schemas.microsoft.com/office/drawing/2014/main" id="{D367ED2D-A8C9-4000-E5E3-DB40A0FDB7F4}"/>
                  </a:ext>
                </a:extLst>
              </p:cNvPr>
              <p:cNvGrpSpPr/>
              <p:nvPr/>
            </p:nvGrpSpPr>
            <p:grpSpPr>
              <a:xfrm>
                <a:off x="-4728104" y="2988068"/>
                <a:ext cx="5384011" cy="3107160"/>
                <a:chOff x="-128524" y="3730332"/>
                <a:chExt cx="5384011" cy="3107160"/>
              </a:xfrm>
            </p:grpSpPr>
            <mc:AlternateContent xmlns:mc="http://schemas.openxmlformats.org/markup-compatibility/2006" xmlns:a14="http://schemas.microsoft.com/office/drawing/2010/main">
              <mc:Choice Requires="a14">
                <p:graphicFrame>
                  <p:nvGraphicFramePr>
                    <p:cNvPr id="12" name="圖表 11">
                      <a:extLst>
                        <a:ext uri="{FF2B5EF4-FFF2-40B4-BE49-F238E27FC236}">
                          <a16:creationId xmlns:a16="http://schemas.microsoft.com/office/drawing/2014/main" id="{95608A23-DD4E-0E4C-7FDB-D672AC368521}"/>
                        </a:ext>
                      </a:extLst>
                    </p:cNvPr>
                    <p:cNvGraphicFramePr/>
                    <p:nvPr>
                      <p:extLst>
                        <p:ext uri="{D42A27DB-BD31-4B8C-83A1-F6EECF244321}">
                          <p14:modId xmlns:p14="http://schemas.microsoft.com/office/powerpoint/2010/main" val="1428109159"/>
                        </p:ext>
                      </p:extLst>
                    </p:nvPr>
                  </p:nvGraphicFramePr>
                  <p:xfrm>
                    <a:off x="-128524" y="3730332"/>
                    <a:ext cx="5384011" cy="3107160"/>
                  </p:xfrm>
                  <a:graphic>
                    <a:graphicData uri="http://schemas.openxmlformats.org/drawingml/2006/chart">
                      <c:chart xmlns:c="http://schemas.openxmlformats.org/drawingml/2006/chart" xmlns:r="http://schemas.openxmlformats.org/officeDocument/2006/relationships" r:id="rId4"/>
                    </a:graphicData>
                  </a:graphic>
                </p:graphicFrame>
              </mc:Choice>
              <mc:Fallback xmlns="">
                <p:graphicFrame>
                  <p:nvGraphicFramePr>
                    <p:cNvPr id="12" name="圖表 11">
                      <a:extLst>
                        <a:ext uri="{FF2B5EF4-FFF2-40B4-BE49-F238E27FC236}">
                          <a16:creationId xmlns:a16="http://schemas.microsoft.com/office/drawing/2014/main" id="{95608A23-DD4E-0E4C-7FDB-D672AC368521}"/>
                        </a:ext>
                      </a:extLst>
                    </p:cNvPr>
                    <p:cNvGraphicFramePr/>
                    <p:nvPr>
                      <p:extLst>
                        <p:ext uri="{D42A27DB-BD31-4B8C-83A1-F6EECF244321}">
                          <p14:modId xmlns:p14="http://schemas.microsoft.com/office/powerpoint/2010/main" val="1428109159"/>
                        </p:ext>
                      </p:extLst>
                    </p:nvPr>
                  </p:nvGraphicFramePr>
                  <p:xfrm>
                    <a:off x="-128524" y="3730332"/>
                    <a:ext cx="5384011" cy="3107160"/>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cxnSp>
              <p:nvCxnSpPr>
                <p:cNvPr id="29" name="直線接點 28">
                  <a:extLst>
                    <a:ext uri="{FF2B5EF4-FFF2-40B4-BE49-F238E27FC236}">
                      <a16:creationId xmlns:a16="http://schemas.microsoft.com/office/drawing/2014/main" id="{E0296EB9-37F1-5070-536F-76189433797F}"/>
                    </a:ext>
                  </a:extLst>
                </p:cNvPr>
                <p:cNvCxnSpPr>
                  <a:cxnSpLocks/>
                </p:cNvCxnSpPr>
                <p:nvPr/>
              </p:nvCxnSpPr>
              <p:spPr>
                <a:xfrm>
                  <a:off x="2103528" y="4565473"/>
                  <a:ext cx="1245500" cy="57539"/>
                </a:xfrm>
                <a:prstGeom prst="line">
                  <a:avLst/>
                </a:prstGeom>
                <a:noFill/>
                <a:ln w="28575" cap="flat" cmpd="sng" algn="ctr">
                  <a:solidFill>
                    <a:srgbClr val="4472C4"/>
                  </a:solidFill>
                  <a:prstDash val="solid"/>
                  <a:miter lim="800000"/>
                </a:ln>
                <a:effectLst/>
              </p:spPr>
            </p:cxnSp>
            <p:cxnSp>
              <p:nvCxnSpPr>
                <p:cNvPr id="30" name="直線接點 29">
                  <a:extLst>
                    <a:ext uri="{FF2B5EF4-FFF2-40B4-BE49-F238E27FC236}">
                      <a16:creationId xmlns:a16="http://schemas.microsoft.com/office/drawing/2014/main" id="{459FBD82-1129-B703-33F9-51EC9DE25F21}"/>
                    </a:ext>
                  </a:extLst>
                </p:cNvPr>
                <p:cNvCxnSpPr>
                  <a:cxnSpLocks/>
                </p:cNvCxnSpPr>
                <p:nvPr/>
              </p:nvCxnSpPr>
              <p:spPr>
                <a:xfrm>
                  <a:off x="842272" y="4565473"/>
                  <a:ext cx="1261255" cy="0"/>
                </a:xfrm>
                <a:prstGeom prst="line">
                  <a:avLst/>
                </a:prstGeom>
                <a:noFill/>
                <a:ln w="28575" cap="flat" cmpd="sng" algn="ctr">
                  <a:solidFill>
                    <a:srgbClr val="4472C4"/>
                  </a:solidFill>
                  <a:prstDash val="solid"/>
                  <a:miter lim="800000"/>
                </a:ln>
                <a:effectLst/>
              </p:spPr>
            </p:cxnSp>
          </p:grpSp>
          <p:sp>
            <p:nvSpPr>
              <p:cNvPr id="32" name="矩形 31">
                <a:extLst>
                  <a:ext uri="{FF2B5EF4-FFF2-40B4-BE49-F238E27FC236}">
                    <a16:creationId xmlns:a16="http://schemas.microsoft.com/office/drawing/2014/main" id="{4A157E12-2285-43AD-759B-8865BA348573}"/>
                  </a:ext>
                </a:extLst>
              </p:cNvPr>
              <p:cNvSpPr/>
              <p:nvPr/>
            </p:nvSpPr>
            <p:spPr>
              <a:xfrm>
                <a:off x="-3804617" y="5600356"/>
                <a:ext cx="4458265" cy="51382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3" name="文字方塊 32">
                <a:extLst>
                  <a:ext uri="{FF2B5EF4-FFF2-40B4-BE49-F238E27FC236}">
                    <a16:creationId xmlns:a16="http://schemas.microsoft.com/office/drawing/2014/main" id="{E6EF056E-703C-ACE0-2A89-E951C7967994}"/>
                  </a:ext>
                </a:extLst>
              </p:cNvPr>
              <p:cNvSpPr txBox="1"/>
              <p:nvPr/>
            </p:nvSpPr>
            <p:spPr>
              <a:xfrm rot="19468868">
                <a:off x="-4084622" y="5632691"/>
                <a:ext cx="797652" cy="452370"/>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2018-01</a:t>
                </a:r>
              </a:p>
            </p:txBody>
          </p:sp>
          <p:sp>
            <p:nvSpPr>
              <p:cNvPr id="34" name="文字方塊 33">
                <a:extLst>
                  <a:ext uri="{FF2B5EF4-FFF2-40B4-BE49-F238E27FC236}">
                    <a16:creationId xmlns:a16="http://schemas.microsoft.com/office/drawing/2014/main" id="{1363A0CF-D1FF-33BF-6D96-1A499C04D821}"/>
                  </a:ext>
                </a:extLst>
              </p:cNvPr>
              <p:cNvSpPr txBox="1"/>
              <p:nvPr/>
            </p:nvSpPr>
            <p:spPr>
              <a:xfrm rot="19468868">
                <a:off x="-2902185" y="5743365"/>
                <a:ext cx="797652" cy="452370"/>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2018-04</a:t>
                </a:r>
              </a:p>
            </p:txBody>
          </p:sp>
          <p:sp>
            <p:nvSpPr>
              <p:cNvPr id="35" name="文字方塊 34">
                <a:extLst>
                  <a:ext uri="{FF2B5EF4-FFF2-40B4-BE49-F238E27FC236}">
                    <a16:creationId xmlns:a16="http://schemas.microsoft.com/office/drawing/2014/main" id="{2616EC66-1646-7D1B-A313-26A79CD7BD9C}"/>
                  </a:ext>
                </a:extLst>
              </p:cNvPr>
              <p:cNvSpPr txBox="1"/>
              <p:nvPr/>
            </p:nvSpPr>
            <p:spPr>
              <a:xfrm rot="19468868">
                <a:off x="-1638706" y="5787487"/>
                <a:ext cx="797652" cy="276998"/>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2018-07</a:t>
                </a:r>
              </a:p>
            </p:txBody>
          </p:sp>
          <p:sp>
            <p:nvSpPr>
              <p:cNvPr id="36" name="文字方塊 35">
                <a:extLst>
                  <a:ext uri="{FF2B5EF4-FFF2-40B4-BE49-F238E27FC236}">
                    <a16:creationId xmlns:a16="http://schemas.microsoft.com/office/drawing/2014/main" id="{1F67D6F0-D135-8D34-6CBE-C86135F247D7}"/>
                  </a:ext>
                </a:extLst>
              </p:cNvPr>
              <p:cNvSpPr txBox="1"/>
              <p:nvPr/>
            </p:nvSpPr>
            <p:spPr>
              <a:xfrm>
                <a:off x="-2158739" y="6031884"/>
                <a:ext cx="1136099" cy="369333"/>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Date</a:t>
                </a:r>
              </a:p>
            </p:txBody>
          </p:sp>
          <p:sp>
            <p:nvSpPr>
              <p:cNvPr id="39" name="矩形 38">
                <a:extLst>
                  <a:ext uri="{FF2B5EF4-FFF2-40B4-BE49-F238E27FC236}">
                    <a16:creationId xmlns:a16="http://schemas.microsoft.com/office/drawing/2014/main" id="{F6B00FFC-132E-B3BC-DC0D-22041BAB1C43}"/>
                  </a:ext>
                </a:extLst>
              </p:cNvPr>
              <p:cNvSpPr/>
              <p:nvPr/>
            </p:nvSpPr>
            <p:spPr>
              <a:xfrm>
                <a:off x="1045094" y="2667302"/>
                <a:ext cx="2898549" cy="2519668"/>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Record</a:t>
                </a: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Qa</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value difference</a:t>
                </a:r>
              </a:p>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       </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Day difference</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p>
            </p:txBody>
          </p:sp>
          <p:sp>
            <p:nvSpPr>
              <p:cNvPr id="41" name="橢圓 40">
                <a:extLst>
                  <a:ext uri="{FF2B5EF4-FFF2-40B4-BE49-F238E27FC236}">
                    <a16:creationId xmlns:a16="http://schemas.microsoft.com/office/drawing/2014/main" id="{9F96DFC3-1882-3885-3D49-4E3131A7D728}"/>
                  </a:ext>
                </a:extLst>
              </p:cNvPr>
              <p:cNvSpPr/>
              <p:nvPr/>
            </p:nvSpPr>
            <p:spPr>
              <a:xfrm>
                <a:off x="1198471" y="2977413"/>
                <a:ext cx="64066" cy="117584"/>
              </a:xfrm>
              <a:prstGeom prst="ellipse">
                <a:avLst/>
              </a:prstGeom>
              <a:solidFill>
                <a:srgbClr val="4472C4">
                  <a:lumMod val="60000"/>
                  <a:lumOff val="40000"/>
                </a:srgbClr>
              </a:solidFill>
              <a:ln w="19050" cap="flat" cmpd="sng" algn="ctr">
                <a:no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cxnSp>
          <p:nvCxnSpPr>
            <p:cNvPr id="52" name="直線接點 51">
              <a:extLst>
                <a:ext uri="{FF2B5EF4-FFF2-40B4-BE49-F238E27FC236}">
                  <a16:creationId xmlns:a16="http://schemas.microsoft.com/office/drawing/2014/main" id="{0C7BAFE2-D9F0-36E5-41F0-7FA385C2FB83}"/>
                </a:ext>
              </a:extLst>
            </p:cNvPr>
            <p:cNvCxnSpPr>
              <a:cxnSpLocks/>
            </p:cNvCxnSpPr>
            <p:nvPr/>
          </p:nvCxnSpPr>
          <p:spPr>
            <a:xfrm flipV="1">
              <a:off x="6069607" y="4640009"/>
              <a:ext cx="1398928" cy="234251"/>
            </a:xfrm>
            <a:prstGeom prst="line">
              <a:avLst/>
            </a:prstGeom>
            <a:noFill/>
            <a:ln w="28575" cap="flat" cmpd="sng" algn="ctr">
              <a:solidFill>
                <a:srgbClr val="4472C4"/>
              </a:solidFill>
              <a:prstDash val="solid"/>
              <a:miter lim="800000"/>
            </a:ln>
            <a:effectLst/>
          </p:spPr>
        </p:cxnSp>
        <p:sp>
          <p:nvSpPr>
            <p:cNvPr id="55" name="文字方塊 54">
              <a:extLst>
                <a:ext uri="{FF2B5EF4-FFF2-40B4-BE49-F238E27FC236}">
                  <a16:creationId xmlns:a16="http://schemas.microsoft.com/office/drawing/2014/main" id="{81AEBCB8-8ACE-EFEE-DB5F-1017A29CA1A6}"/>
                </a:ext>
              </a:extLst>
            </p:cNvPr>
            <p:cNvSpPr txBox="1"/>
            <p:nvPr/>
          </p:nvSpPr>
          <p:spPr>
            <a:xfrm rot="19468868">
              <a:off x="7010150" y="5991468"/>
              <a:ext cx="896438"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2018-10</a:t>
              </a:r>
            </a:p>
          </p:txBody>
        </p:sp>
        <p:grpSp>
          <p:nvGrpSpPr>
            <p:cNvPr id="68" name="群組 67">
              <a:extLst>
                <a:ext uri="{FF2B5EF4-FFF2-40B4-BE49-F238E27FC236}">
                  <a16:creationId xmlns:a16="http://schemas.microsoft.com/office/drawing/2014/main" id="{B3D6C9BF-0C8C-AC07-E991-E3129BF19596}"/>
                </a:ext>
              </a:extLst>
            </p:cNvPr>
            <p:cNvGrpSpPr/>
            <p:nvPr/>
          </p:nvGrpSpPr>
          <p:grpSpPr>
            <a:xfrm>
              <a:off x="7543240" y="4664731"/>
              <a:ext cx="142800" cy="253000"/>
              <a:chOff x="10702290" y="2320358"/>
              <a:chExt cx="251460" cy="253000"/>
            </a:xfrm>
          </p:grpSpPr>
          <p:cxnSp>
            <p:nvCxnSpPr>
              <p:cNvPr id="58" name="直線接點 57">
                <a:extLst>
                  <a:ext uri="{FF2B5EF4-FFF2-40B4-BE49-F238E27FC236}">
                    <a16:creationId xmlns:a16="http://schemas.microsoft.com/office/drawing/2014/main" id="{ED6C7FFD-3C10-19E7-B981-50C3DCC0814F}"/>
                  </a:ext>
                </a:extLst>
              </p:cNvPr>
              <p:cNvCxnSpPr>
                <a:cxnSpLocks/>
              </p:cNvCxnSpPr>
              <p:nvPr/>
            </p:nvCxnSpPr>
            <p:spPr>
              <a:xfrm>
                <a:off x="10702290" y="2573358"/>
                <a:ext cx="25146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5426ABCA-E3F5-F41D-9671-1E5A0C8B3458}"/>
                  </a:ext>
                </a:extLst>
              </p:cNvPr>
              <p:cNvCxnSpPr>
                <a:cxnSpLocks/>
              </p:cNvCxnSpPr>
              <p:nvPr/>
            </p:nvCxnSpPr>
            <p:spPr>
              <a:xfrm flipV="1">
                <a:off x="10828020" y="2320358"/>
                <a:ext cx="0" cy="253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8BB521FE-9C29-9F4C-5196-F4E82EB3A606}"/>
                  </a:ext>
                </a:extLst>
              </p:cNvPr>
              <p:cNvCxnSpPr>
                <a:cxnSpLocks/>
              </p:cNvCxnSpPr>
              <p:nvPr/>
            </p:nvCxnSpPr>
            <p:spPr>
              <a:xfrm>
                <a:off x="10702290" y="2320358"/>
                <a:ext cx="25146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69" name="群組 68">
              <a:extLst>
                <a:ext uri="{FF2B5EF4-FFF2-40B4-BE49-F238E27FC236}">
                  <a16:creationId xmlns:a16="http://schemas.microsoft.com/office/drawing/2014/main" id="{8923D9F1-BC52-ADBD-531F-D78310C995B1}"/>
                </a:ext>
              </a:extLst>
            </p:cNvPr>
            <p:cNvGrpSpPr/>
            <p:nvPr/>
          </p:nvGrpSpPr>
          <p:grpSpPr>
            <a:xfrm>
              <a:off x="8774539" y="4823990"/>
              <a:ext cx="142800" cy="253000"/>
              <a:chOff x="10702290" y="2320358"/>
              <a:chExt cx="251460" cy="253000"/>
            </a:xfrm>
          </p:grpSpPr>
          <p:cxnSp>
            <p:nvCxnSpPr>
              <p:cNvPr id="70" name="直線接點 69">
                <a:extLst>
                  <a:ext uri="{FF2B5EF4-FFF2-40B4-BE49-F238E27FC236}">
                    <a16:creationId xmlns:a16="http://schemas.microsoft.com/office/drawing/2014/main" id="{B3C1029F-50A3-B827-DA7D-CDBA2C27CAFE}"/>
                  </a:ext>
                </a:extLst>
              </p:cNvPr>
              <p:cNvCxnSpPr>
                <a:cxnSpLocks/>
              </p:cNvCxnSpPr>
              <p:nvPr/>
            </p:nvCxnSpPr>
            <p:spPr>
              <a:xfrm>
                <a:off x="10702290" y="2573358"/>
                <a:ext cx="25146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FF2EF519-FFFA-8E25-7C60-15D68B01B886}"/>
                  </a:ext>
                </a:extLst>
              </p:cNvPr>
              <p:cNvCxnSpPr>
                <a:cxnSpLocks/>
              </p:cNvCxnSpPr>
              <p:nvPr/>
            </p:nvCxnSpPr>
            <p:spPr>
              <a:xfrm flipV="1">
                <a:off x="10828020" y="2320358"/>
                <a:ext cx="0" cy="253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A89A568B-320C-C27D-295D-78D4AF01BAA1}"/>
                  </a:ext>
                </a:extLst>
              </p:cNvPr>
              <p:cNvCxnSpPr>
                <a:cxnSpLocks/>
              </p:cNvCxnSpPr>
              <p:nvPr/>
            </p:nvCxnSpPr>
            <p:spPr>
              <a:xfrm>
                <a:off x="10702290" y="2320358"/>
                <a:ext cx="25146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74" name="直線接點 73">
              <a:extLst>
                <a:ext uri="{FF2B5EF4-FFF2-40B4-BE49-F238E27FC236}">
                  <a16:creationId xmlns:a16="http://schemas.microsoft.com/office/drawing/2014/main" id="{E220E813-1FA1-2B76-629D-183765EA3260}"/>
                </a:ext>
              </a:extLst>
            </p:cNvPr>
            <p:cNvCxnSpPr>
              <a:cxnSpLocks/>
            </p:cNvCxnSpPr>
            <p:nvPr/>
          </p:nvCxnSpPr>
          <p:spPr>
            <a:xfrm>
              <a:off x="6157444" y="4917731"/>
              <a:ext cx="1344398"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801FCD99-C13C-93DD-0815-7FE2CCF3C46B}"/>
                </a:ext>
              </a:extLst>
            </p:cNvPr>
            <p:cNvCxnSpPr>
              <a:cxnSpLocks/>
            </p:cNvCxnSpPr>
            <p:nvPr/>
          </p:nvCxnSpPr>
          <p:spPr>
            <a:xfrm>
              <a:off x="8764831" y="5503392"/>
              <a:ext cx="189887"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9" name="文字方塊 78">
              <a:extLst>
                <a:ext uri="{FF2B5EF4-FFF2-40B4-BE49-F238E27FC236}">
                  <a16:creationId xmlns:a16="http://schemas.microsoft.com/office/drawing/2014/main" id="{0DC40857-4DD7-6C04-FD22-925DEDB7E981}"/>
                </a:ext>
              </a:extLst>
            </p:cNvPr>
            <p:cNvSpPr txBox="1"/>
            <p:nvPr/>
          </p:nvSpPr>
          <p:spPr>
            <a:xfrm>
              <a:off x="6241215" y="4981460"/>
              <a:ext cx="1164491" cy="369332"/>
            </a:xfrm>
            <a:prstGeom prst="rect">
              <a:avLst/>
            </a:prstGeom>
            <a:noFill/>
            <a:ln>
              <a:solidFill>
                <a:srgbClr val="92D050"/>
              </a:solidFill>
            </a:ln>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91 days</a:t>
              </a:r>
            </a:p>
          </p:txBody>
        </p:sp>
        <p:sp>
          <p:nvSpPr>
            <p:cNvPr id="80" name="文字方塊 79">
              <a:extLst>
                <a:ext uri="{FF2B5EF4-FFF2-40B4-BE49-F238E27FC236}">
                  <a16:creationId xmlns:a16="http://schemas.microsoft.com/office/drawing/2014/main" id="{AAC5BC0A-1AB1-A41D-076B-EC2940F63A31}"/>
                </a:ext>
              </a:extLst>
            </p:cNvPr>
            <p:cNvSpPr txBox="1"/>
            <p:nvPr/>
          </p:nvSpPr>
          <p:spPr>
            <a:xfrm>
              <a:off x="7760745" y="4611038"/>
              <a:ext cx="783268" cy="369332"/>
            </a:xfrm>
            <a:prstGeom prst="rect">
              <a:avLst/>
            </a:prstGeom>
            <a:noFill/>
            <a:ln>
              <a:solidFill>
                <a:srgbClr val="92D050"/>
              </a:solidFill>
            </a:ln>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+330</a:t>
              </a:r>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7BDFAE41-3DA5-3DBF-B015-C64E7C6653CE}"/>
                    </a:ext>
                  </a:extLst>
                </p:cNvPr>
                <p:cNvSpPr txBox="1"/>
                <p:nvPr/>
              </p:nvSpPr>
              <p:spPr>
                <a:xfrm>
                  <a:off x="6271298" y="4136244"/>
                  <a:ext cx="1035861"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1000" b="0" i="1" smtClean="0">
                                <a:latin typeface="Cambria Math" panose="02040503050406030204" pitchFamily="18" charset="0"/>
                              </a:rPr>
                            </m:ctrlPr>
                          </m:fPr>
                          <m:num>
                            <m:r>
                              <m:rPr>
                                <m:sty m:val="p"/>
                              </m:rPr>
                              <a:rPr lang="el-GR" altLang="zh-TW" sz="1000" b="0" i="0" smtClean="0">
                                <a:latin typeface="Cambria Math" panose="02040503050406030204" pitchFamily="18" charset="0"/>
                              </a:rPr>
                              <m:t>Δ</m:t>
                            </m:r>
                            <m:sSub>
                              <m:sSubPr>
                                <m:ctrlPr>
                                  <a:rPr lang="el-GR" altLang="zh-TW" sz="1000" b="0" i="1" smtClean="0">
                                    <a:latin typeface="Cambria Math" panose="02040503050406030204" pitchFamily="18" charset="0"/>
                                  </a:rPr>
                                </m:ctrlPr>
                              </m:sSubPr>
                              <m:e>
                                <m:r>
                                  <a:rPr lang="en-US" altLang="zh-TW" sz="1000" b="0" i="1" smtClean="0">
                                    <a:latin typeface="Cambria Math" panose="02040503050406030204" pitchFamily="18" charset="0"/>
                                  </a:rPr>
                                  <m:t>𝑄</m:t>
                                </m:r>
                              </m:e>
                              <m:sub>
                                <m:r>
                                  <a:rPr lang="en-US" altLang="zh-TW" sz="1000" b="0" i="1" smtClean="0">
                                    <a:latin typeface="Cambria Math" panose="02040503050406030204" pitchFamily="18" charset="0"/>
                                  </a:rPr>
                                  <m:t>𝑎</m:t>
                                </m:r>
                              </m:sub>
                            </m:sSub>
                          </m:num>
                          <m:den>
                            <m:r>
                              <m:rPr>
                                <m:sty m:val="p"/>
                              </m:rPr>
                              <a:rPr lang="el-GR" altLang="zh-TW" sz="1000" b="0" i="0" smtClean="0">
                                <a:latin typeface="Cambria Math" panose="02040503050406030204" pitchFamily="18" charset="0"/>
                              </a:rPr>
                              <m:t>Δ</m:t>
                            </m:r>
                            <m:r>
                              <a:rPr lang="en-US" altLang="zh-TW" sz="1000" b="0" i="1" smtClean="0">
                                <a:latin typeface="Cambria Math" panose="02040503050406030204" pitchFamily="18" charset="0"/>
                              </a:rPr>
                              <m:t>𝑑</m:t>
                            </m:r>
                          </m:den>
                        </m:f>
                        <m:r>
                          <a:rPr lang="en-US" altLang="zh-TW" sz="1000" b="0" i="1" smtClean="0">
                            <a:latin typeface="Cambria Math" panose="02040503050406030204" pitchFamily="18" charset="0"/>
                          </a:rPr>
                          <m:t>=</m:t>
                        </m:r>
                        <m:f>
                          <m:fPr>
                            <m:ctrlPr>
                              <a:rPr lang="en-US" altLang="zh-TW" sz="1000" b="0" i="1" smtClean="0">
                                <a:latin typeface="Cambria Math" panose="02040503050406030204" pitchFamily="18" charset="0"/>
                              </a:rPr>
                            </m:ctrlPr>
                          </m:fPr>
                          <m:num>
                            <m:r>
                              <a:rPr lang="en-US" altLang="zh-TW" sz="1000" b="0" i="1" smtClean="0">
                                <a:latin typeface="Cambria Math" panose="02040503050406030204" pitchFamily="18" charset="0"/>
                              </a:rPr>
                              <m:t>330</m:t>
                            </m:r>
                          </m:num>
                          <m:den>
                            <m:r>
                              <a:rPr lang="en-US" altLang="zh-TW" sz="1000" b="0" i="1" smtClean="0">
                                <a:latin typeface="Cambria Math" panose="02040503050406030204" pitchFamily="18" charset="0"/>
                              </a:rPr>
                              <m:t>91</m:t>
                            </m:r>
                          </m:den>
                        </m:f>
                        <m:r>
                          <a:rPr lang="en-US" altLang="zh-TW" sz="1000" i="1">
                            <a:latin typeface="Cambria Math" panose="02040503050406030204" pitchFamily="18" charset="0"/>
                            <a:ea typeface="Cambria Math" panose="02040503050406030204" pitchFamily="18" charset="0"/>
                          </a:rPr>
                          <m:t>≈</m:t>
                        </m:r>
                        <m:r>
                          <a:rPr lang="en-US" altLang="zh-TW" sz="1000" b="0" i="1" smtClean="0">
                            <a:latin typeface="Cambria Math" panose="02040503050406030204" pitchFamily="18" charset="0"/>
                          </a:rPr>
                          <m:t>3.63</m:t>
                        </m:r>
                      </m:oMath>
                    </m:oMathPara>
                  </a14:m>
                  <a:endParaRPr lang="zh-TW" altLang="en-US" sz="1000" dirty="0"/>
                </a:p>
              </p:txBody>
            </p:sp>
          </mc:Choice>
          <mc:Fallback xmlns="">
            <p:sp>
              <p:nvSpPr>
                <p:cNvPr id="87" name="文字方塊 86">
                  <a:extLst>
                    <a:ext uri="{FF2B5EF4-FFF2-40B4-BE49-F238E27FC236}">
                      <a16:creationId xmlns:a16="http://schemas.microsoft.com/office/drawing/2014/main" id="{7BDFAE41-3DA5-3DBF-B015-C64E7C6653CE}"/>
                    </a:ext>
                  </a:extLst>
                </p:cNvPr>
                <p:cNvSpPr txBox="1">
                  <a:spLocks noRot="1" noChangeAspect="1" noMove="1" noResize="1" noEditPoints="1" noAdjustHandles="1" noChangeArrowheads="1" noChangeShapeType="1" noTextEdit="1"/>
                </p:cNvSpPr>
                <p:nvPr/>
              </p:nvSpPr>
              <p:spPr>
                <a:xfrm>
                  <a:off x="6271298" y="4136244"/>
                  <a:ext cx="1035861" cy="289182"/>
                </a:xfrm>
                <a:prstGeom prst="rect">
                  <a:avLst/>
                </a:prstGeom>
                <a:blipFill>
                  <a:blip r:embed="rId6"/>
                  <a:stretch>
                    <a:fillRect l="-2941" t="-4255" r="-2941" b="-17021"/>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64975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線接點 73">
            <a:extLst>
              <a:ext uri="{FF2B5EF4-FFF2-40B4-BE49-F238E27FC236}">
                <a16:creationId xmlns:a16="http://schemas.microsoft.com/office/drawing/2014/main" id="{D7466415-0E61-7024-8E1D-89A8AB07E996}"/>
              </a:ext>
            </a:extLst>
          </p:cNvPr>
          <p:cNvCxnSpPr>
            <a:cxnSpLocks/>
          </p:cNvCxnSpPr>
          <p:nvPr/>
        </p:nvCxnSpPr>
        <p:spPr>
          <a:xfrm>
            <a:off x="3253740" y="5253990"/>
            <a:ext cx="460248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BB20B399-254B-1904-2027-CAFD68FAC33C}"/>
              </a:ext>
            </a:extLst>
          </p:cNvPr>
          <p:cNvCxnSpPr>
            <a:cxnSpLocks/>
          </p:cNvCxnSpPr>
          <p:nvPr/>
        </p:nvCxnSpPr>
        <p:spPr>
          <a:xfrm>
            <a:off x="3253740" y="5421630"/>
            <a:ext cx="460248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21</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Feature Engineering</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13" name="群組 12">
            <a:extLst>
              <a:ext uri="{FF2B5EF4-FFF2-40B4-BE49-F238E27FC236}">
                <a16:creationId xmlns:a16="http://schemas.microsoft.com/office/drawing/2014/main" id="{16379477-1E9B-B711-8B8A-88C49CF80FF6}"/>
              </a:ext>
            </a:extLst>
          </p:cNvPr>
          <p:cNvGrpSpPr/>
          <p:nvPr/>
        </p:nvGrpSpPr>
        <p:grpSpPr>
          <a:xfrm>
            <a:off x="2422199" y="1889577"/>
            <a:ext cx="7347600" cy="2157794"/>
            <a:chOff x="-1" y="1812707"/>
            <a:chExt cx="12192002" cy="4295511"/>
          </a:xfrm>
        </p:grpSpPr>
        <p:pic>
          <p:nvPicPr>
            <p:cNvPr id="6" name="圖片 5">
              <a:extLst>
                <a:ext uri="{FF2B5EF4-FFF2-40B4-BE49-F238E27FC236}">
                  <a16:creationId xmlns:a16="http://schemas.microsoft.com/office/drawing/2014/main" id="{6AD95016-6734-F851-D9F6-59CF49ECD0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828800"/>
              <a:ext cx="12192000" cy="3894960"/>
            </a:xfrm>
            <a:prstGeom prst="rect">
              <a:avLst/>
            </a:prstGeom>
          </p:spPr>
        </p:pic>
        <p:sp>
          <p:nvSpPr>
            <p:cNvPr id="8" name="矩形 7">
              <a:extLst>
                <a:ext uri="{FF2B5EF4-FFF2-40B4-BE49-F238E27FC236}">
                  <a16:creationId xmlns:a16="http://schemas.microsoft.com/office/drawing/2014/main" id="{1AB7CC32-3724-D289-8DD3-A17B3FD92820}"/>
                </a:ext>
              </a:extLst>
            </p:cNvPr>
            <p:cNvSpPr/>
            <p:nvPr/>
          </p:nvSpPr>
          <p:spPr>
            <a:xfrm>
              <a:off x="7962900" y="1812707"/>
              <a:ext cx="3620542" cy="830450"/>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70A3258A-C8C3-606D-CFDD-3EC1334855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 y="2679570"/>
              <a:ext cx="12192002" cy="3428648"/>
            </a:xfrm>
            <a:prstGeom prst="rect">
              <a:avLst/>
            </a:prstGeom>
          </p:spPr>
        </p:pic>
        <p:sp>
          <p:nvSpPr>
            <p:cNvPr id="10" name="矩形 9">
              <a:extLst>
                <a:ext uri="{FF2B5EF4-FFF2-40B4-BE49-F238E27FC236}">
                  <a16:creationId xmlns:a16="http://schemas.microsoft.com/office/drawing/2014/main" id="{3CA7E307-E4F0-2FE1-3DCB-9F32ABCEABEF}"/>
                </a:ext>
              </a:extLst>
            </p:cNvPr>
            <p:cNvSpPr/>
            <p:nvPr/>
          </p:nvSpPr>
          <p:spPr>
            <a:xfrm>
              <a:off x="8734896" y="2757809"/>
              <a:ext cx="508164" cy="336306"/>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5A4FEFC3-F55C-8496-1C54-DF6576A5FE4C}"/>
                </a:ext>
              </a:extLst>
            </p:cNvPr>
            <p:cNvSpPr/>
            <p:nvPr/>
          </p:nvSpPr>
          <p:spPr>
            <a:xfrm>
              <a:off x="2069936" y="2757809"/>
              <a:ext cx="508164" cy="336306"/>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a:extLst>
                <a:ext uri="{FF2B5EF4-FFF2-40B4-BE49-F238E27FC236}">
                  <a16:creationId xmlns:a16="http://schemas.microsoft.com/office/drawing/2014/main" id="{D2A91CA3-04E3-34F8-72DD-28513902732B}"/>
                </a:ext>
              </a:extLst>
            </p:cNvPr>
            <p:cNvSpPr/>
            <p:nvPr/>
          </p:nvSpPr>
          <p:spPr>
            <a:xfrm>
              <a:off x="9803651" y="4525649"/>
              <a:ext cx="508164" cy="336306"/>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9FE538DD-63FE-6749-4AD2-6376F5E6AA51}"/>
                </a:ext>
              </a:extLst>
            </p:cNvPr>
            <p:cNvSpPr/>
            <p:nvPr/>
          </p:nvSpPr>
          <p:spPr>
            <a:xfrm>
              <a:off x="3779520" y="4381519"/>
              <a:ext cx="223520" cy="550615"/>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6C97C13D-44F9-0CF2-F483-85E513781987}"/>
                </a:ext>
              </a:extLst>
            </p:cNvPr>
            <p:cNvSpPr/>
            <p:nvPr/>
          </p:nvSpPr>
          <p:spPr>
            <a:xfrm>
              <a:off x="2076286" y="3928898"/>
              <a:ext cx="508164" cy="983857"/>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BCC8AFA0-6C4B-072E-CEC3-950E85DE1951}"/>
                </a:ext>
              </a:extLst>
            </p:cNvPr>
            <p:cNvSpPr/>
            <p:nvPr/>
          </p:nvSpPr>
          <p:spPr>
            <a:xfrm>
              <a:off x="2076286" y="4525649"/>
              <a:ext cx="508164" cy="913676"/>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BBCCD173-342F-A539-DAD7-57A8BBF0BCEE}"/>
                </a:ext>
              </a:extLst>
            </p:cNvPr>
            <p:cNvSpPr/>
            <p:nvPr/>
          </p:nvSpPr>
          <p:spPr>
            <a:xfrm>
              <a:off x="3776980" y="5003337"/>
              <a:ext cx="223520" cy="550615"/>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ACDF6E04-CF81-4589-F9C4-D988AF61CAEE}"/>
                </a:ext>
              </a:extLst>
            </p:cNvPr>
            <p:cNvSpPr/>
            <p:nvPr/>
          </p:nvSpPr>
          <p:spPr>
            <a:xfrm>
              <a:off x="9802984" y="5103019"/>
              <a:ext cx="508164" cy="336306"/>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43898441-4720-823B-58C8-EDC18FE79990}"/>
                </a:ext>
              </a:extLst>
            </p:cNvPr>
            <p:cNvSpPr/>
            <p:nvPr/>
          </p:nvSpPr>
          <p:spPr>
            <a:xfrm>
              <a:off x="8741246" y="5103019"/>
              <a:ext cx="508164" cy="336306"/>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5" name="文字方塊 44">
            <a:extLst>
              <a:ext uri="{FF2B5EF4-FFF2-40B4-BE49-F238E27FC236}">
                <a16:creationId xmlns:a16="http://schemas.microsoft.com/office/drawing/2014/main" id="{1C71C9A9-77B5-3968-1DF5-4619BCF66E9A}"/>
              </a:ext>
            </a:extLst>
          </p:cNvPr>
          <p:cNvSpPr txBox="1"/>
          <p:nvPr/>
        </p:nvSpPr>
        <p:spPr>
          <a:xfrm>
            <a:off x="2238375" y="1286136"/>
            <a:ext cx="7715249" cy="369332"/>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Feature Creation, case KDOQI guidelines</a:t>
            </a:r>
            <a:endParaRPr lang="zh-TW" altLang="en-US" dirty="0">
              <a:latin typeface="Microsoft YaHei" panose="020B0503020204020204" pitchFamily="34" charset="-122"/>
              <a:ea typeface="Microsoft YaHei" panose="020B0503020204020204" pitchFamily="34" charset="-122"/>
            </a:endParaRPr>
          </a:p>
        </p:txBody>
      </p:sp>
      <p:grpSp>
        <p:nvGrpSpPr>
          <p:cNvPr id="14" name="群組 13">
            <a:extLst>
              <a:ext uri="{FF2B5EF4-FFF2-40B4-BE49-F238E27FC236}">
                <a16:creationId xmlns:a16="http://schemas.microsoft.com/office/drawing/2014/main" id="{3C591AA7-47B2-FBFF-F64A-E7113C53D816}"/>
              </a:ext>
            </a:extLst>
          </p:cNvPr>
          <p:cNvGrpSpPr/>
          <p:nvPr/>
        </p:nvGrpSpPr>
        <p:grpSpPr>
          <a:xfrm>
            <a:off x="2149379" y="4146299"/>
            <a:ext cx="9745711" cy="2286383"/>
            <a:chOff x="2149379" y="4146299"/>
            <a:chExt cx="9745711" cy="2286383"/>
          </a:xfrm>
        </p:grpSpPr>
        <p:grpSp>
          <p:nvGrpSpPr>
            <p:cNvPr id="15" name="群組 14">
              <a:extLst>
                <a:ext uri="{FF2B5EF4-FFF2-40B4-BE49-F238E27FC236}">
                  <a16:creationId xmlns:a16="http://schemas.microsoft.com/office/drawing/2014/main" id="{3333BEDB-DAFA-0997-C402-CFCD70410A1B}"/>
                </a:ext>
              </a:extLst>
            </p:cNvPr>
            <p:cNvGrpSpPr/>
            <p:nvPr/>
          </p:nvGrpSpPr>
          <p:grpSpPr>
            <a:xfrm>
              <a:off x="2149379" y="4146299"/>
              <a:ext cx="9745711" cy="2286383"/>
              <a:chOff x="-4728104" y="2667302"/>
              <a:chExt cx="8671747" cy="3733915"/>
            </a:xfrm>
          </p:grpSpPr>
          <p:grpSp>
            <p:nvGrpSpPr>
              <p:cNvPr id="47" name="群組 46">
                <a:extLst>
                  <a:ext uri="{FF2B5EF4-FFF2-40B4-BE49-F238E27FC236}">
                    <a16:creationId xmlns:a16="http://schemas.microsoft.com/office/drawing/2014/main" id="{E4FEB427-5C0B-8603-FA62-2DF394FFD998}"/>
                  </a:ext>
                </a:extLst>
              </p:cNvPr>
              <p:cNvGrpSpPr/>
              <p:nvPr/>
            </p:nvGrpSpPr>
            <p:grpSpPr>
              <a:xfrm>
                <a:off x="-4728104" y="2988068"/>
                <a:ext cx="5384011" cy="3107160"/>
                <a:chOff x="-128524" y="3730332"/>
                <a:chExt cx="5384011" cy="3107160"/>
              </a:xfrm>
            </p:grpSpPr>
            <p:graphicFrame>
              <p:nvGraphicFramePr>
                <p:cNvPr id="55" name="圖表 54">
                  <a:extLst>
                    <a:ext uri="{FF2B5EF4-FFF2-40B4-BE49-F238E27FC236}">
                      <a16:creationId xmlns:a16="http://schemas.microsoft.com/office/drawing/2014/main" id="{F7EFD681-4EB1-1BE2-6CD2-0F9D329B7CD8}"/>
                    </a:ext>
                  </a:extLst>
                </p:cNvPr>
                <p:cNvGraphicFramePr/>
                <p:nvPr>
                  <p:extLst>
                    <p:ext uri="{D42A27DB-BD31-4B8C-83A1-F6EECF244321}">
                      <p14:modId xmlns:p14="http://schemas.microsoft.com/office/powerpoint/2010/main" val="1632354956"/>
                    </p:ext>
                  </p:extLst>
                </p:nvPr>
              </p:nvGraphicFramePr>
              <p:xfrm>
                <a:off x="-128524" y="3730332"/>
                <a:ext cx="5384011" cy="3107160"/>
              </p:xfrm>
              <a:graphic>
                <a:graphicData uri="http://schemas.openxmlformats.org/drawingml/2006/chart">
                  <c:chart xmlns:c="http://schemas.openxmlformats.org/drawingml/2006/chart" xmlns:r="http://schemas.openxmlformats.org/officeDocument/2006/relationships" r:id="rId5"/>
                </a:graphicData>
              </a:graphic>
            </p:graphicFrame>
            <p:cxnSp>
              <p:nvCxnSpPr>
                <p:cNvPr id="56" name="直線接點 55">
                  <a:extLst>
                    <a:ext uri="{FF2B5EF4-FFF2-40B4-BE49-F238E27FC236}">
                      <a16:creationId xmlns:a16="http://schemas.microsoft.com/office/drawing/2014/main" id="{C1F4B84E-69B7-4B4A-F1BD-FA04389F161B}"/>
                    </a:ext>
                  </a:extLst>
                </p:cNvPr>
                <p:cNvCxnSpPr>
                  <a:cxnSpLocks/>
                </p:cNvCxnSpPr>
                <p:nvPr/>
              </p:nvCxnSpPr>
              <p:spPr>
                <a:xfrm flipV="1">
                  <a:off x="1367285" y="4858878"/>
                  <a:ext cx="1369513" cy="507066"/>
                </a:xfrm>
                <a:prstGeom prst="line">
                  <a:avLst/>
                </a:prstGeom>
                <a:noFill/>
                <a:ln w="28575" cap="flat" cmpd="sng" algn="ctr">
                  <a:solidFill>
                    <a:srgbClr val="4472C4"/>
                  </a:solidFill>
                  <a:prstDash val="solid"/>
                  <a:miter lim="800000"/>
                </a:ln>
                <a:effectLst/>
              </p:spPr>
            </p:cxnSp>
            <p:cxnSp>
              <p:nvCxnSpPr>
                <p:cNvPr id="57" name="直線接點 56">
                  <a:extLst>
                    <a:ext uri="{FF2B5EF4-FFF2-40B4-BE49-F238E27FC236}">
                      <a16:creationId xmlns:a16="http://schemas.microsoft.com/office/drawing/2014/main" id="{AD10166E-602E-D2B2-14D1-9BA0D4ABA871}"/>
                    </a:ext>
                  </a:extLst>
                </p:cNvPr>
                <p:cNvCxnSpPr>
                  <a:cxnSpLocks/>
                </p:cNvCxnSpPr>
                <p:nvPr/>
              </p:nvCxnSpPr>
              <p:spPr>
                <a:xfrm flipV="1">
                  <a:off x="854138" y="5365944"/>
                  <a:ext cx="513148" cy="257043"/>
                </a:xfrm>
                <a:prstGeom prst="line">
                  <a:avLst/>
                </a:prstGeom>
                <a:noFill/>
                <a:ln w="28575" cap="flat" cmpd="sng" algn="ctr">
                  <a:solidFill>
                    <a:srgbClr val="4472C4"/>
                  </a:solidFill>
                  <a:prstDash val="solid"/>
                  <a:miter lim="800000"/>
                </a:ln>
                <a:effectLst/>
              </p:spPr>
            </p:cxnSp>
          </p:grpSp>
          <p:sp>
            <p:nvSpPr>
              <p:cNvPr id="48" name="矩形 47">
                <a:extLst>
                  <a:ext uri="{FF2B5EF4-FFF2-40B4-BE49-F238E27FC236}">
                    <a16:creationId xmlns:a16="http://schemas.microsoft.com/office/drawing/2014/main" id="{D56F6FB8-C84D-B179-1590-180295AFF351}"/>
                  </a:ext>
                </a:extLst>
              </p:cNvPr>
              <p:cNvSpPr/>
              <p:nvPr/>
            </p:nvSpPr>
            <p:spPr>
              <a:xfrm>
                <a:off x="-3804617" y="5600356"/>
                <a:ext cx="4458265" cy="51382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9" name="文字方塊 48">
                <a:extLst>
                  <a:ext uri="{FF2B5EF4-FFF2-40B4-BE49-F238E27FC236}">
                    <a16:creationId xmlns:a16="http://schemas.microsoft.com/office/drawing/2014/main" id="{444A2E7E-B20B-3242-7EFE-EF30D724FE32}"/>
                  </a:ext>
                </a:extLst>
              </p:cNvPr>
              <p:cNvSpPr txBox="1"/>
              <p:nvPr/>
            </p:nvSpPr>
            <p:spPr>
              <a:xfrm rot="19468868">
                <a:off x="-4084622" y="5632691"/>
                <a:ext cx="797652" cy="452370"/>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2018-01</a:t>
                </a:r>
              </a:p>
            </p:txBody>
          </p:sp>
          <p:sp>
            <p:nvSpPr>
              <p:cNvPr id="50" name="文字方塊 49">
                <a:extLst>
                  <a:ext uri="{FF2B5EF4-FFF2-40B4-BE49-F238E27FC236}">
                    <a16:creationId xmlns:a16="http://schemas.microsoft.com/office/drawing/2014/main" id="{B0280225-08D6-0B36-F4B6-7C0FA70F148E}"/>
                  </a:ext>
                </a:extLst>
              </p:cNvPr>
              <p:cNvSpPr txBox="1"/>
              <p:nvPr/>
            </p:nvSpPr>
            <p:spPr>
              <a:xfrm rot="19468868">
                <a:off x="-2902185" y="5743365"/>
                <a:ext cx="797652" cy="452370"/>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2018-04</a:t>
                </a:r>
              </a:p>
            </p:txBody>
          </p:sp>
          <p:sp>
            <p:nvSpPr>
              <p:cNvPr id="51" name="文字方塊 50">
                <a:extLst>
                  <a:ext uri="{FF2B5EF4-FFF2-40B4-BE49-F238E27FC236}">
                    <a16:creationId xmlns:a16="http://schemas.microsoft.com/office/drawing/2014/main" id="{0531C2C6-8B43-C751-E2F4-00F70774083E}"/>
                  </a:ext>
                </a:extLst>
              </p:cNvPr>
              <p:cNvSpPr txBox="1"/>
              <p:nvPr/>
            </p:nvSpPr>
            <p:spPr>
              <a:xfrm rot="19468868">
                <a:off x="-1638706" y="5787487"/>
                <a:ext cx="797652" cy="276998"/>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2018-07</a:t>
                </a:r>
              </a:p>
            </p:txBody>
          </p:sp>
          <p:sp>
            <p:nvSpPr>
              <p:cNvPr id="52" name="文字方塊 51">
                <a:extLst>
                  <a:ext uri="{FF2B5EF4-FFF2-40B4-BE49-F238E27FC236}">
                    <a16:creationId xmlns:a16="http://schemas.microsoft.com/office/drawing/2014/main" id="{4D08E338-3B33-0742-EB8A-0C128357E647}"/>
                  </a:ext>
                </a:extLst>
              </p:cNvPr>
              <p:cNvSpPr txBox="1"/>
              <p:nvPr/>
            </p:nvSpPr>
            <p:spPr>
              <a:xfrm>
                <a:off x="-2158739" y="6031884"/>
                <a:ext cx="1136099" cy="369333"/>
              </a:xfrm>
              <a:prstGeom prst="rect">
                <a:avLst/>
              </a:prstGeom>
              <a:noFill/>
            </p:spPr>
            <p:txBody>
              <a:bodyPr wrap="square">
                <a:spAutoFit/>
              </a:bodyPr>
              <a:lstStyle/>
              <a:p>
                <a:r>
                  <a:rPr lang="en-US" altLang="zh-TW" dirty="0">
                    <a:solidFill>
                      <a:prstClr val="black"/>
                    </a:solidFill>
                    <a:latin typeface="Microsoft YaHei" panose="020B0503020204020204" pitchFamily="34" charset="-122"/>
                    <a:ea typeface="Microsoft YaHei" panose="020B0503020204020204" pitchFamily="34" charset="-122"/>
                  </a:rPr>
                  <a:t>Date</a:t>
                </a:r>
              </a:p>
            </p:txBody>
          </p:sp>
          <p:sp>
            <p:nvSpPr>
              <p:cNvPr id="53" name="矩形 52">
                <a:extLst>
                  <a:ext uri="{FF2B5EF4-FFF2-40B4-BE49-F238E27FC236}">
                    <a16:creationId xmlns:a16="http://schemas.microsoft.com/office/drawing/2014/main" id="{1CB8B20C-7C93-6A80-303E-AA385D80CEB0}"/>
                  </a:ext>
                </a:extLst>
              </p:cNvPr>
              <p:cNvSpPr/>
              <p:nvPr/>
            </p:nvSpPr>
            <p:spPr>
              <a:xfrm>
                <a:off x="1045094" y="2667302"/>
                <a:ext cx="2898549" cy="3540336"/>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Record</a:t>
                </a: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AVF and </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Qa</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value is less than 500</a:t>
                </a:r>
              </a:p>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       </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AVG and </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Qa</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value is less than 600</a:t>
                </a:r>
              </a:p>
              <a:p>
                <a:pPr marL="0" marR="0" lvl="0" indent="0" defTabSz="914400" eaLnBrk="1" fontAlgn="auto" latinLnBrk="0" hangingPunct="1">
                  <a:lnSpc>
                    <a:spcPct val="150000"/>
                  </a:lnSpc>
                  <a:spcBef>
                    <a:spcPts val="0"/>
                  </a:spcBef>
                  <a:spcAft>
                    <a:spcPts val="0"/>
                  </a:spcAft>
                  <a:buClrTx/>
                  <a:buSzTx/>
                  <a:buFontTx/>
                  <a:buNone/>
                  <a:tabLst/>
                  <a:defRPr/>
                </a:pP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       </a:t>
                </a:r>
                <a:r>
                  <a:rPr lang="en-US" altLang="zh-TW" sz="1200" kern="0" dirty="0" err="1">
                    <a:solidFill>
                      <a:prstClr val="black"/>
                    </a:solidFill>
                    <a:latin typeface="Microsoft YaHei" panose="020B0503020204020204" pitchFamily="34" charset="-122"/>
                    <a:ea typeface="Microsoft YaHei" panose="020B0503020204020204" pitchFamily="34" charset="-122"/>
                  </a:rPr>
                  <a:t>Qa</a:t>
                </a:r>
                <a:r>
                  <a:rPr lang="en-US" altLang="zh-TW" sz="1200" kern="0" dirty="0">
                    <a:solidFill>
                      <a:prstClr val="black"/>
                    </a:solidFill>
                    <a:latin typeface="Microsoft YaHei" panose="020B0503020204020204" pitchFamily="34" charset="-122"/>
                    <a:ea typeface="Microsoft YaHei" panose="020B0503020204020204" pitchFamily="34" charset="-122"/>
                  </a:rPr>
                  <a:t> value is less than 1000 and      </a:t>
                </a:r>
              </a:p>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       dropped by 25%</a:t>
                </a:r>
                <a:endPar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54" name="橢圓 53">
                <a:extLst>
                  <a:ext uri="{FF2B5EF4-FFF2-40B4-BE49-F238E27FC236}">
                    <a16:creationId xmlns:a16="http://schemas.microsoft.com/office/drawing/2014/main" id="{2B5ADFE5-7736-DBC9-5806-01CC41A80BE3}"/>
                  </a:ext>
                </a:extLst>
              </p:cNvPr>
              <p:cNvSpPr/>
              <p:nvPr/>
            </p:nvSpPr>
            <p:spPr>
              <a:xfrm>
                <a:off x="1229105" y="2900500"/>
                <a:ext cx="64066" cy="117584"/>
              </a:xfrm>
              <a:prstGeom prst="ellipse">
                <a:avLst/>
              </a:prstGeom>
              <a:solidFill>
                <a:srgbClr val="4472C4">
                  <a:lumMod val="60000"/>
                  <a:lumOff val="40000"/>
                </a:srgbClr>
              </a:solidFill>
              <a:ln w="19050" cap="flat" cmpd="sng" algn="ctr">
                <a:no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cxnSp>
          <p:nvCxnSpPr>
            <p:cNvPr id="16" name="直線接點 15">
              <a:extLst>
                <a:ext uri="{FF2B5EF4-FFF2-40B4-BE49-F238E27FC236}">
                  <a16:creationId xmlns:a16="http://schemas.microsoft.com/office/drawing/2014/main" id="{87AA6A9D-00E8-4F9F-649B-E08568FC8307}"/>
                </a:ext>
              </a:extLst>
            </p:cNvPr>
            <p:cNvCxnSpPr>
              <a:cxnSpLocks/>
            </p:cNvCxnSpPr>
            <p:nvPr/>
          </p:nvCxnSpPr>
          <p:spPr>
            <a:xfrm flipV="1">
              <a:off x="5974080" y="4777780"/>
              <a:ext cx="1478873" cy="877078"/>
            </a:xfrm>
            <a:prstGeom prst="line">
              <a:avLst/>
            </a:prstGeom>
            <a:noFill/>
            <a:ln w="28575" cap="flat" cmpd="sng" algn="ctr">
              <a:solidFill>
                <a:srgbClr val="4472C4"/>
              </a:solidFill>
              <a:prstDash val="solid"/>
              <a:miter lim="800000"/>
            </a:ln>
            <a:effectLst/>
          </p:spPr>
        </p:cxnSp>
        <p:sp>
          <p:nvSpPr>
            <p:cNvPr id="17" name="文字方塊 16">
              <a:extLst>
                <a:ext uri="{FF2B5EF4-FFF2-40B4-BE49-F238E27FC236}">
                  <a16:creationId xmlns:a16="http://schemas.microsoft.com/office/drawing/2014/main" id="{BAABB5DC-005D-87F9-5C0F-085849D90073}"/>
                </a:ext>
              </a:extLst>
            </p:cNvPr>
            <p:cNvSpPr txBox="1"/>
            <p:nvPr/>
          </p:nvSpPr>
          <p:spPr>
            <a:xfrm rot="19468868">
              <a:off x="7010150" y="5991468"/>
              <a:ext cx="896438" cy="276999"/>
            </a:xfrm>
            <a:prstGeom prst="rect">
              <a:avLst/>
            </a:prstGeom>
            <a:noFill/>
          </p:spPr>
          <p:txBody>
            <a:bodyPr wrap="square">
              <a:spAutoFit/>
            </a:bodyPr>
            <a:lstStyle/>
            <a:p>
              <a:r>
                <a:rPr lang="en-US" altLang="zh-TW" sz="1200" dirty="0">
                  <a:solidFill>
                    <a:prstClr val="black"/>
                  </a:solidFill>
                  <a:latin typeface="Microsoft YaHei" panose="020B0503020204020204" pitchFamily="34" charset="-122"/>
                  <a:ea typeface="Microsoft YaHei" panose="020B0503020204020204" pitchFamily="34" charset="-122"/>
                </a:rPr>
                <a:t>2018-10</a:t>
              </a:r>
            </a:p>
          </p:txBody>
        </p:sp>
      </p:grpSp>
      <p:cxnSp>
        <p:nvCxnSpPr>
          <p:cNvPr id="64" name="直線接點 63">
            <a:extLst>
              <a:ext uri="{FF2B5EF4-FFF2-40B4-BE49-F238E27FC236}">
                <a16:creationId xmlns:a16="http://schemas.microsoft.com/office/drawing/2014/main" id="{8CA6AE2F-EAC0-DF2F-7816-9AA8457D5689}"/>
              </a:ext>
            </a:extLst>
          </p:cNvPr>
          <p:cNvCxnSpPr>
            <a:cxnSpLocks/>
          </p:cNvCxnSpPr>
          <p:nvPr/>
        </p:nvCxnSpPr>
        <p:spPr>
          <a:xfrm flipH="1" flipV="1">
            <a:off x="5369560" y="5033754"/>
            <a:ext cx="604520" cy="621104"/>
          </a:xfrm>
          <a:prstGeom prst="line">
            <a:avLst/>
          </a:prstGeom>
          <a:noFill/>
          <a:ln w="28575" cap="flat" cmpd="sng" algn="ctr">
            <a:solidFill>
              <a:srgbClr val="92D050"/>
            </a:solidFill>
            <a:prstDash val="solid"/>
            <a:miter lim="800000"/>
          </a:ln>
          <a:effectLst/>
        </p:spPr>
      </p:cxnSp>
      <p:cxnSp>
        <p:nvCxnSpPr>
          <p:cNvPr id="75" name="直線接點 74">
            <a:extLst>
              <a:ext uri="{FF2B5EF4-FFF2-40B4-BE49-F238E27FC236}">
                <a16:creationId xmlns:a16="http://schemas.microsoft.com/office/drawing/2014/main" id="{3B887838-D7E0-A3E3-2B08-8B594B28838A}"/>
              </a:ext>
            </a:extLst>
          </p:cNvPr>
          <p:cNvCxnSpPr>
            <a:cxnSpLocks/>
          </p:cNvCxnSpPr>
          <p:nvPr/>
        </p:nvCxnSpPr>
        <p:spPr>
          <a:xfrm>
            <a:off x="8770620" y="5397261"/>
            <a:ext cx="145746"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EFC851F9-ADE7-C303-DE8A-05BDD61F1B55}"/>
              </a:ext>
            </a:extLst>
          </p:cNvPr>
          <p:cNvCxnSpPr>
            <a:cxnSpLocks/>
          </p:cNvCxnSpPr>
          <p:nvPr/>
        </p:nvCxnSpPr>
        <p:spPr>
          <a:xfrm>
            <a:off x="8770620" y="4848850"/>
            <a:ext cx="145746"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E91C338D-4B54-8E2E-E85C-08F5EE4B1908}"/>
              </a:ext>
            </a:extLst>
          </p:cNvPr>
          <p:cNvCxnSpPr>
            <a:cxnSpLocks/>
          </p:cNvCxnSpPr>
          <p:nvPr/>
        </p:nvCxnSpPr>
        <p:spPr>
          <a:xfrm flipH="1" flipV="1">
            <a:off x="8813310" y="5978579"/>
            <a:ext cx="112983" cy="151388"/>
          </a:xfrm>
          <a:prstGeom prst="line">
            <a:avLst/>
          </a:prstGeom>
          <a:noFill/>
          <a:ln w="28575" cap="flat" cmpd="sng" algn="ctr">
            <a:solidFill>
              <a:srgbClr val="92D050"/>
            </a:solidFill>
            <a:prstDash val="solid"/>
            <a:miter lim="800000"/>
          </a:ln>
          <a:effectLst/>
        </p:spPr>
      </p:cxnSp>
    </p:spTree>
    <p:extLst>
      <p:ext uri="{BB962C8B-B14F-4D97-AF65-F5344CB8AC3E}">
        <p14:creationId xmlns:p14="http://schemas.microsoft.com/office/powerpoint/2010/main" val="306802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B224503-49F7-8126-0147-4C9A1666FA72}"/>
              </a:ext>
            </a:extLst>
          </p:cNvPr>
          <p:cNvSpPr/>
          <p:nvPr/>
        </p:nvSpPr>
        <p:spPr>
          <a:xfrm flipV="1">
            <a:off x="5052304" y="1505002"/>
            <a:ext cx="4242168" cy="11194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D75F7929-683C-A13D-C391-4FB718AA05DB}"/>
              </a:ext>
            </a:extLst>
          </p:cNvPr>
          <p:cNvSpPr/>
          <p:nvPr/>
        </p:nvSpPr>
        <p:spPr>
          <a:xfrm>
            <a:off x="3112109" y="2624499"/>
            <a:ext cx="6182362" cy="298973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A9430C43-B13E-07A2-3DCD-CC2A18DCA11A}"/>
              </a:ext>
            </a:extLst>
          </p:cNvPr>
          <p:cNvSpPr/>
          <p:nvPr/>
        </p:nvSpPr>
        <p:spPr>
          <a:xfrm flipV="1">
            <a:off x="5094338" y="2596667"/>
            <a:ext cx="4163961" cy="45719"/>
          </a:xfrm>
          <a:prstGeom prst="rect">
            <a:avLst/>
          </a:prstGeom>
          <a:solidFill>
            <a:srgbClr val="FFFFFF"/>
          </a:solidFill>
          <a:ln w="38100">
            <a:solidFill>
              <a:srgbClr val="F7F7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22</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FA3504DD-D51A-8E48-AC5E-985A6DBA0C08}"/>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274F5E13-C79D-455D-7D2A-8B3EF6485D48}"/>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A9A0E309-036F-529B-7D6E-18641A7DCFB5}"/>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DAEE00D0-07F8-B06D-F464-C7127AD0E822}"/>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520F588F-1438-353A-0211-9B520DFBE632}"/>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75F482A0-A0D1-FAD7-8FA7-F6C39D255E65}"/>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C5FE81BA-5AA0-2116-22D7-BF52AD9E03E9}"/>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802DFD11-11FA-AC43-7BDF-F7B8E558DB61}"/>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9A8180F4-0FF8-2248-3DF8-E134CBE915D0}"/>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E0136E36-D39D-9B24-2620-850166119991}"/>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E47A0F34-EEDA-5C6B-EC85-1BF5EAF73455}"/>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E7B5D105-B510-7002-FF60-689163ED9120}"/>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9E907525-E44C-DEEF-7153-98511FB71C4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7C960C95-885F-65FC-3078-951468568D8B}"/>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FE6E4789-C386-7AEA-42F4-8B2D16C9B799}"/>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B6D04D4-7754-1CB2-D5B4-65E815CA6FAE}"/>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4F5C72F9-687D-7FB5-D1E6-2FC81519AF48}"/>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2F8D91FC-B763-6006-B6CE-059143604B0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C7A53468-7719-EBFC-3FE4-627FC61C1EF7}"/>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D5EB2C7C-9A74-DDF8-7236-E2789434AA53}"/>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22B05559-83CB-46D5-1321-673299CA23A1}"/>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36579EEC-A732-C429-E75B-004143D1B83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4E0CA275-ABDA-EE34-5BDE-FF2D951F45B8}"/>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58A6C32E-D5AE-E103-EBFD-AB89C6012F82}"/>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B41AF45E-2B3A-C06B-9D56-DACAFEB2CDD3}"/>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71F4D9D6-29D9-6C8D-3984-CADA2A081B3E}"/>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5360BA31-EDC5-D162-8477-5D2A9DAB690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F36FFB64-ED92-F44C-F5E2-840D11EE590A}"/>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74D31A39-4F7A-FADC-ACE6-237260753B7C}"/>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2AE5E7AE-A62D-9434-AEAA-D00A71BDB360}"/>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452D96BF-C145-FD05-BD6C-936C9954AE95}"/>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D913AD08-2189-70CD-C83B-3655B500ED9A}"/>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BFC13FF2-8A16-DD04-734E-389685C83BC7}"/>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33156203-36F3-3797-7475-A089C03A80D1}"/>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47D5865F-000D-DC59-6D8B-A9671F9A2D39}"/>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E2B3E594-DA72-B87E-24B3-CF840A75619D}"/>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a:t>
            </a:r>
            <a:r>
              <a:rPr lang="en-US" altLang="zh-TW" sz="1200" dirty="0">
                <a:latin typeface="Microsoft YaHei" panose="020B0503020204020204" pitchFamily="34" charset="-122"/>
                <a:ea typeface="Microsoft YaHei" panose="020B0503020204020204" pitchFamily="34" charset="-122"/>
              </a:rPr>
              <a:t>Indeterminacy</a:t>
            </a:r>
            <a:r>
              <a:rPr lang="en-US" altLang="zh-TW" sz="1200" dirty="0">
                <a:solidFill>
                  <a:schemeClr val="bg1"/>
                </a:solidFill>
                <a:effectLst/>
                <a:latin typeface="Microsoft YaHei" panose="020B0503020204020204" pitchFamily="34" charset="-122"/>
                <a:ea typeface="Microsoft YaHei" panose="020B0503020204020204" pitchFamily="34" charset="-122"/>
              </a:rPr>
              <a:t>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C35413B1-7F29-B93D-1A17-284EDF95DC1D}"/>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2CD8262B-06A5-9202-DAD8-6BC829D8A5B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7C14ECF4-067F-D448-B1D1-FB0A140B9D15}"/>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FE18A65B-C22F-7CD9-32A5-305E03AE169B}"/>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3086F0FC-42C8-AD50-F466-26C7EEF25185}"/>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328CC1EF-E20E-85E1-E053-39BE8090F872}"/>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D956C64B-FAF0-1037-555A-FBD0B1C126DA}"/>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193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23</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Tree Based Approaches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6" name="圖片 5">
            <a:extLst>
              <a:ext uri="{FF2B5EF4-FFF2-40B4-BE49-F238E27FC236}">
                <a16:creationId xmlns:a16="http://schemas.microsoft.com/office/drawing/2014/main" id="{7764557F-0039-1BB6-ADE7-556EF405C326}"/>
              </a:ext>
            </a:extLst>
          </p:cNvPr>
          <p:cNvPicPr>
            <a:picLocks noChangeAspect="1"/>
          </p:cNvPicPr>
          <p:nvPr/>
        </p:nvPicPr>
        <p:blipFill>
          <a:blip r:embed="rId3"/>
          <a:stretch>
            <a:fillRect/>
          </a:stretch>
        </p:blipFill>
        <p:spPr>
          <a:xfrm>
            <a:off x="-4137403" y="1433510"/>
            <a:ext cx="3038520" cy="4539600"/>
          </a:xfrm>
          <a:prstGeom prst="rect">
            <a:avLst/>
          </a:prstGeom>
        </p:spPr>
      </p:pic>
      <p:pic>
        <p:nvPicPr>
          <p:cNvPr id="8" name="圖片 7">
            <a:extLst>
              <a:ext uri="{FF2B5EF4-FFF2-40B4-BE49-F238E27FC236}">
                <a16:creationId xmlns:a16="http://schemas.microsoft.com/office/drawing/2014/main" id="{EF88D9B4-A03D-8ED0-B3F8-68A6E8F49884}"/>
              </a:ext>
            </a:extLst>
          </p:cNvPr>
          <p:cNvPicPr>
            <a:picLocks noChangeAspect="1"/>
          </p:cNvPicPr>
          <p:nvPr/>
        </p:nvPicPr>
        <p:blipFill>
          <a:blip r:embed="rId4"/>
          <a:stretch>
            <a:fillRect/>
          </a:stretch>
        </p:blipFill>
        <p:spPr>
          <a:xfrm>
            <a:off x="-4137403" y="1433510"/>
            <a:ext cx="3187808" cy="4539600"/>
          </a:xfrm>
          <a:prstGeom prst="rect">
            <a:avLst/>
          </a:prstGeom>
        </p:spPr>
      </p:pic>
      <p:pic>
        <p:nvPicPr>
          <p:cNvPr id="9" name="圖片 8">
            <a:extLst>
              <a:ext uri="{FF2B5EF4-FFF2-40B4-BE49-F238E27FC236}">
                <a16:creationId xmlns:a16="http://schemas.microsoft.com/office/drawing/2014/main" id="{D4845CD0-C74C-8CB9-F031-309C9D70E7A8}"/>
              </a:ext>
            </a:extLst>
          </p:cNvPr>
          <p:cNvPicPr>
            <a:picLocks noChangeAspect="1"/>
          </p:cNvPicPr>
          <p:nvPr/>
        </p:nvPicPr>
        <p:blipFill>
          <a:blip r:embed="rId5"/>
          <a:stretch>
            <a:fillRect/>
          </a:stretch>
        </p:blipFill>
        <p:spPr>
          <a:xfrm>
            <a:off x="-4137403" y="1433510"/>
            <a:ext cx="3888616" cy="4539600"/>
          </a:xfrm>
          <a:prstGeom prst="rect">
            <a:avLst/>
          </a:prstGeom>
        </p:spPr>
      </p:pic>
    </p:spTree>
    <p:extLst>
      <p:ext uri="{BB962C8B-B14F-4D97-AF65-F5344CB8AC3E}">
        <p14:creationId xmlns:p14="http://schemas.microsoft.com/office/powerpoint/2010/main" val="3018789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24</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Tree Based Approaches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9" name="圖片 8">
            <a:extLst>
              <a:ext uri="{FF2B5EF4-FFF2-40B4-BE49-F238E27FC236}">
                <a16:creationId xmlns:a16="http://schemas.microsoft.com/office/drawing/2014/main" id="{7CAE65FE-57A2-5165-124D-5D2CF30DBD38}"/>
              </a:ext>
            </a:extLst>
          </p:cNvPr>
          <p:cNvPicPr>
            <a:picLocks noChangeAspect="1"/>
          </p:cNvPicPr>
          <p:nvPr/>
        </p:nvPicPr>
        <p:blipFill>
          <a:blip r:embed="rId3"/>
          <a:stretch>
            <a:fillRect/>
          </a:stretch>
        </p:blipFill>
        <p:spPr>
          <a:xfrm>
            <a:off x="498845" y="1330960"/>
            <a:ext cx="3038520" cy="4539600"/>
          </a:xfrm>
          <a:prstGeom prst="rect">
            <a:avLst/>
          </a:prstGeom>
        </p:spPr>
      </p:pic>
      <p:pic>
        <p:nvPicPr>
          <p:cNvPr id="20" name="圖片 19">
            <a:extLst>
              <a:ext uri="{FF2B5EF4-FFF2-40B4-BE49-F238E27FC236}">
                <a16:creationId xmlns:a16="http://schemas.microsoft.com/office/drawing/2014/main" id="{F974CE22-D7E7-8BDE-9CD0-D1EC924360E2}"/>
              </a:ext>
            </a:extLst>
          </p:cNvPr>
          <p:cNvPicPr>
            <a:picLocks noChangeAspect="1"/>
          </p:cNvPicPr>
          <p:nvPr/>
        </p:nvPicPr>
        <p:blipFill>
          <a:blip r:embed="rId4"/>
          <a:stretch>
            <a:fillRect/>
          </a:stretch>
        </p:blipFill>
        <p:spPr>
          <a:xfrm>
            <a:off x="4072537" y="1330960"/>
            <a:ext cx="3187808" cy="4539600"/>
          </a:xfrm>
          <a:prstGeom prst="rect">
            <a:avLst/>
          </a:prstGeom>
        </p:spPr>
      </p:pic>
      <p:pic>
        <p:nvPicPr>
          <p:cNvPr id="24" name="圖片 23">
            <a:extLst>
              <a:ext uri="{FF2B5EF4-FFF2-40B4-BE49-F238E27FC236}">
                <a16:creationId xmlns:a16="http://schemas.microsoft.com/office/drawing/2014/main" id="{F313A3FC-5F0F-30DC-508E-2BDBBC5A8F58}"/>
              </a:ext>
            </a:extLst>
          </p:cNvPr>
          <p:cNvPicPr>
            <a:picLocks noChangeAspect="1"/>
          </p:cNvPicPr>
          <p:nvPr/>
        </p:nvPicPr>
        <p:blipFill>
          <a:blip r:embed="rId5"/>
          <a:stretch>
            <a:fillRect/>
          </a:stretch>
        </p:blipFill>
        <p:spPr>
          <a:xfrm>
            <a:off x="7795517" y="1330960"/>
            <a:ext cx="3888616" cy="4539600"/>
          </a:xfrm>
          <a:prstGeom prst="rect">
            <a:avLst/>
          </a:prstGeom>
        </p:spPr>
      </p:pic>
    </p:spTree>
    <p:extLst>
      <p:ext uri="{BB962C8B-B14F-4D97-AF65-F5344CB8AC3E}">
        <p14:creationId xmlns:p14="http://schemas.microsoft.com/office/powerpoint/2010/main" val="245808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25</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Decision Tree</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9" name="圖片 8">
            <a:extLst>
              <a:ext uri="{FF2B5EF4-FFF2-40B4-BE49-F238E27FC236}">
                <a16:creationId xmlns:a16="http://schemas.microsoft.com/office/drawing/2014/main" id="{7CAE65FE-57A2-5165-124D-5D2CF30DBD38}"/>
              </a:ext>
            </a:extLst>
          </p:cNvPr>
          <p:cNvPicPr>
            <a:picLocks noChangeAspect="1"/>
          </p:cNvPicPr>
          <p:nvPr/>
        </p:nvPicPr>
        <p:blipFill>
          <a:blip r:embed="rId3"/>
          <a:stretch>
            <a:fillRect/>
          </a:stretch>
        </p:blipFill>
        <p:spPr>
          <a:xfrm>
            <a:off x="498845" y="1330960"/>
            <a:ext cx="3038520" cy="4539600"/>
          </a:xfrm>
          <a:prstGeom prst="rect">
            <a:avLst/>
          </a:prstGeom>
        </p:spPr>
      </p:pic>
      <p:pic>
        <p:nvPicPr>
          <p:cNvPr id="20" name="圖片 19">
            <a:extLst>
              <a:ext uri="{FF2B5EF4-FFF2-40B4-BE49-F238E27FC236}">
                <a16:creationId xmlns:a16="http://schemas.microsoft.com/office/drawing/2014/main" id="{F974CE22-D7E7-8BDE-9CD0-D1EC924360E2}"/>
              </a:ext>
            </a:extLst>
          </p:cNvPr>
          <p:cNvPicPr>
            <a:picLocks noChangeAspect="1"/>
          </p:cNvPicPr>
          <p:nvPr/>
        </p:nvPicPr>
        <p:blipFill>
          <a:blip r:embed="rId4"/>
          <a:stretch>
            <a:fillRect/>
          </a:stretch>
        </p:blipFill>
        <p:spPr>
          <a:xfrm>
            <a:off x="12596777" y="1330960"/>
            <a:ext cx="3187808" cy="4539600"/>
          </a:xfrm>
          <a:prstGeom prst="rect">
            <a:avLst/>
          </a:prstGeom>
        </p:spPr>
      </p:pic>
      <p:pic>
        <p:nvPicPr>
          <p:cNvPr id="24" name="圖片 23">
            <a:extLst>
              <a:ext uri="{FF2B5EF4-FFF2-40B4-BE49-F238E27FC236}">
                <a16:creationId xmlns:a16="http://schemas.microsoft.com/office/drawing/2014/main" id="{F313A3FC-5F0F-30DC-508E-2BDBBC5A8F58}"/>
              </a:ext>
            </a:extLst>
          </p:cNvPr>
          <p:cNvPicPr>
            <a:picLocks noChangeAspect="1"/>
          </p:cNvPicPr>
          <p:nvPr/>
        </p:nvPicPr>
        <p:blipFill>
          <a:blip r:embed="rId5"/>
          <a:stretch>
            <a:fillRect/>
          </a:stretch>
        </p:blipFill>
        <p:spPr>
          <a:xfrm>
            <a:off x="12616437" y="1330960"/>
            <a:ext cx="3888616" cy="4539600"/>
          </a:xfrm>
          <a:prstGeom prst="rect">
            <a:avLst/>
          </a:prstGeom>
        </p:spPr>
      </p:pic>
      <p:sp>
        <p:nvSpPr>
          <p:cNvPr id="6" name="文字方塊 5">
            <a:extLst>
              <a:ext uri="{FF2B5EF4-FFF2-40B4-BE49-F238E27FC236}">
                <a16:creationId xmlns:a16="http://schemas.microsoft.com/office/drawing/2014/main" id="{E8141D53-81EC-CB84-AF49-3C0DB88A2AF3}"/>
              </a:ext>
            </a:extLst>
          </p:cNvPr>
          <p:cNvSpPr txBox="1"/>
          <p:nvPr/>
        </p:nvSpPr>
        <p:spPr>
          <a:xfrm>
            <a:off x="498845" y="5958086"/>
            <a:ext cx="3168843" cy="553998"/>
          </a:xfrm>
          <a:prstGeom prst="rect">
            <a:avLst/>
          </a:prstGeom>
          <a:noFill/>
        </p:spPr>
        <p:txBody>
          <a:bodyPr wrap="square">
            <a:spAutoFit/>
          </a:bodyPr>
          <a:lstStyle/>
          <a:p>
            <a:r>
              <a:rPr lang="en-US" altLang="zh-TW" sz="1000" dirty="0" err="1">
                <a:latin typeface="Microsoft YaHei" panose="020B0503020204020204" pitchFamily="34" charset="-122"/>
                <a:ea typeface="Microsoft YaHei" panose="020B0503020204020204" pitchFamily="34" charset="-122"/>
              </a:rPr>
              <a:t>Breiman</a:t>
            </a:r>
            <a:r>
              <a:rPr lang="en-US" altLang="zh-TW" sz="1000" dirty="0">
                <a:latin typeface="Microsoft YaHei" panose="020B0503020204020204" pitchFamily="34" charset="-122"/>
                <a:ea typeface="Microsoft YaHei" panose="020B0503020204020204" pitchFamily="34" charset="-122"/>
              </a:rPr>
              <a:t>, L., Friedman, J., </a:t>
            </a:r>
            <a:r>
              <a:rPr lang="en-US" altLang="zh-TW" sz="1000" dirty="0" err="1">
                <a:latin typeface="Microsoft YaHei" panose="020B0503020204020204" pitchFamily="34" charset="-122"/>
                <a:ea typeface="Microsoft YaHei" panose="020B0503020204020204" pitchFamily="34" charset="-122"/>
              </a:rPr>
              <a:t>Olshen</a:t>
            </a:r>
            <a:r>
              <a:rPr lang="en-US" altLang="zh-TW" sz="1000" dirty="0">
                <a:latin typeface="Microsoft YaHei" panose="020B0503020204020204" pitchFamily="34" charset="-122"/>
                <a:ea typeface="Microsoft YaHei" panose="020B0503020204020204" pitchFamily="34" charset="-122"/>
              </a:rPr>
              <a:t>, R., &amp; Stone, C. (1984). Classification and Regression Trees. Wadsworth.</a:t>
            </a:r>
            <a:endParaRPr lang="zh-TW" altLang="en-US" sz="1000" dirty="0">
              <a:latin typeface="Microsoft YaHei" panose="020B0503020204020204" pitchFamily="34" charset="-122"/>
              <a:ea typeface="Microsoft YaHei" panose="020B0503020204020204" pitchFamily="34" charset="-122"/>
            </a:endParaRPr>
          </a:p>
        </p:txBody>
      </p:sp>
      <p:sp>
        <p:nvSpPr>
          <p:cNvPr id="12" name="文字方塊 11">
            <a:extLst>
              <a:ext uri="{FF2B5EF4-FFF2-40B4-BE49-F238E27FC236}">
                <a16:creationId xmlns:a16="http://schemas.microsoft.com/office/drawing/2014/main" id="{0EC6766C-4CCD-71C9-36BD-CA50CBD945FF}"/>
              </a:ext>
            </a:extLst>
          </p:cNvPr>
          <p:cNvSpPr txBox="1"/>
          <p:nvPr/>
        </p:nvSpPr>
        <p:spPr>
          <a:xfrm>
            <a:off x="4127090" y="4905616"/>
            <a:ext cx="4702278" cy="11568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Easy to interpret</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Handles a wide range of data types</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Handles non-linear data</a:t>
            </a:r>
            <a:endParaRPr lang="zh-TW" altLang="en-US" sz="1600" dirty="0">
              <a:latin typeface="Microsoft YaHei" panose="020B0503020204020204" pitchFamily="34" charset="-122"/>
              <a:ea typeface="Microsoft YaHei" panose="020B0503020204020204" pitchFamily="34" charset="-122"/>
            </a:endParaRPr>
          </a:p>
        </p:txBody>
      </p:sp>
      <p:pic>
        <p:nvPicPr>
          <p:cNvPr id="13" name="內容版面配置區 5" descr="一張含有 螢幕擷取畫面, 文字, Rectangle 的圖片&#10;&#10;自動產生的描述">
            <a:extLst>
              <a:ext uri="{FF2B5EF4-FFF2-40B4-BE49-F238E27FC236}">
                <a16:creationId xmlns:a16="http://schemas.microsoft.com/office/drawing/2014/main" id="{BE74381D-A0A7-A39A-0AB4-6D4EDE906A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5642" y="1302008"/>
            <a:ext cx="7019378" cy="3466206"/>
          </a:xfrm>
          <a:prstGeom prst="rect">
            <a:avLst/>
          </a:prstGeom>
        </p:spPr>
      </p:pic>
      <p:pic>
        <p:nvPicPr>
          <p:cNvPr id="8" name="內容版面配置區 5" descr="一張含有 螢幕擷取畫面, 文字, Rectangle 的圖片&#10;&#10;自動產生的描述">
            <a:extLst>
              <a:ext uri="{FF2B5EF4-FFF2-40B4-BE49-F238E27FC236}">
                <a16:creationId xmlns:a16="http://schemas.microsoft.com/office/drawing/2014/main" id="{88D9A276-7C5E-47BA-662E-D8B3A892B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4982" y="1302008"/>
            <a:ext cx="7019378" cy="3466206"/>
          </a:xfrm>
          <a:prstGeom prst="rect">
            <a:avLst/>
          </a:prstGeom>
        </p:spPr>
      </p:pic>
      <p:pic>
        <p:nvPicPr>
          <p:cNvPr id="10" name="內容版面配置區 5" descr="一張含有 螢幕擷取畫面, 文字, Rectangle 的圖片&#10;&#10;自動產生的描述">
            <a:extLst>
              <a:ext uri="{FF2B5EF4-FFF2-40B4-BE49-F238E27FC236}">
                <a16:creationId xmlns:a16="http://schemas.microsoft.com/office/drawing/2014/main" id="{43948F07-FBEF-7112-8B2C-12B770B32E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4982" y="1302802"/>
            <a:ext cx="7019378" cy="3466206"/>
          </a:xfrm>
          <a:prstGeom prst="rect">
            <a:avLst/>
          </a:prstGeom>
        </p:spPr>
      </p:pic>
    </p:spTree>
    <p:extLst>
      <p:ext uri="{BB962C8B-B14F-4D97-AF65-F5344CB8AC3E}">
        <p14:creationId xmlns:p14="http://schemas.microsoft.com/office/powerpoint/2010/main" val="411412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a:extLst>
              <a:ext uri="{FF2B5EF4-FFF2-40B4-BE49-F238E27FC236}">
                <a16:creationId xmlns:a16="http://schemas.microsoft.com/office/drawing/2014/main" id="{F974CE22-D7E7-8BDE-9CD0-D1EC924360E2}"/>
              </a:ext>
            </a:extLst>
          </p:cNvPr>
          <p:cNvPicPr>
            <a:picLocks noChangeAspect="1"/>
          </p:cNvPicPr>
          <p:nvPr/>
        </p:nvPicPr>
        <p:blipFill>
          <a:blip r:embed="rId3"/>
          <a:stretch>
            <a:fillRect/>
          </a:stretch>
        </p:blipFill>
        <p:spPr>
          <a:xfrm>
            <a:off x="512794" y="1330960"/>
            <a:ext cx="3187808" cy="4539600"/>
          </a:xfrm>
          <a:prstGeom prst="rect">
            <a:avLst/>
          </a:prstGeom>
        </p:spPr>
      </p:pic>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26</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Random Forest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9" name="圖片 8">
            <a:extLst>
              <a:ext uri="{FF2B5EF4-FFF2-40B4-BE49-F238E27FC236}">
                <a16:creationId xmlns:a16="http://schemas.microsoft.com/office/drawing/2014/main" id="{7CAE65FE-57A2-5165-124D-5D2CF30DBD38}"/>
              </a:ext>
            </a:extLst>
          </p:cNvPr>
          <p:cNvPicPr>
            <a:picLocks noChangeAspect="1"/>
          </p:cNvPicPr>
          <p:nvPr/>
        </p:nvPicPr>
        <p:blipFill>
          <a:blip r:embed="rId4"/>
          <a:stretch>
            <a:fillRect/>
          </a:stretch>
        </p:blipFill>
        <p:spPr>
          <a:xfrm>
            <a:off x="-3228205" y="1330960"/>
            <a:ext cx="3038520" cy="4539600"/>
          </a:xfrm>
          <a:prstGeom prst="rect">
            <a:avLst/>
          </a:prstGeom>
        </p:spPr>
      </p:pic>
      <p:pic>
        <p:nvPicPr>
          <p:cNvPr id="24" name="圖片 23">
            <a:extLst>
              <a:ext uri="{FF2B5EF4-FFF2-40B4-BE49-F238E27FC236}">
                <a16:creationId xmlns:a16="http://schemas.microsoft.com/office/drawing/2014/main" id="{F313A3FC-5F0F-30DC-508E-2BDBBC5A8F58}"/>
              </a:ext>
            </a:extLst>
          </p:cNvPr>
          <p:cNvPicPr>
            <a:picLocks noChangeAspect="1"/>
          </p:cNvPicPr>
          <p:nvPr/>
        </p:nvPicPr>
        <p:blipFill>
          <a:blip r:embed="rId5"/>
          <a:stretch>
            <a:fillRect/>
          </a:stretch>
        </p:blipFill>
        <p:spPr>
          <a:xfrm>
            <a:off x="12616437" y="1330960"/>
            <a:ext cx="3888616" cy="4539600"/>
          </a:xfrm>
          <a:prstGeom prst="rect">
            <a:avLst/>
          </a:prstGeom>
        </p:spPr>
      </p:pic>
      <p:sp>
        <p:nvSpPr>
          <p:cNvPr id="12" name="文字方塊 11">
            <a:extLst>
              <a:ext uri="{FF2B5EF4-FFF2-40B4-BE49-F238E27FC236}">
                <a16:creationId xmlns:a16="http://schemas.microsoft.com/office/drawing/2014/main" id="{0EC6766C-4CCD-71C9-36BD-CA50CBD945FF}"/>
              </a:ext>
            </a:extLst>
          </p:cNvPr>
          <p:cNvSpPr txBox="1"/>
          <p:nvPr/>
        </p:nvSpPr>
        <p:spPr>
          <a:xfrm>
            <a:off x="4127090" y="4905616"/>
            <a:ext cx="4702278" cy="11568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Reduces overfitting</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Increases accuracy and stability</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Handles high-dimensional data</a:t>
            </a:r>
            <a:endParaRPr lang="zh-TW" altLang="en-US" sz="1600" dirty="0">
              <a:latin typeface="Microsoft YaHei" panose="020B0503020204020204" pitchFamily="34" charset="-122"/>
              <a:ea typeface="Microsoft YaHei" panose="020B0503020204020204" pitchFamily="34" charset="-122"/>
            </a:endParaRPr>
          </a:p>
        </p:txBody>
      </p:sp>
      <p:sp>
        <p:nvSpPr>
          <p:cNvPr id="8" name="文字方塊 7">
            <a:extLst>
              <a:ext uri="{FF2B5EF4-FFF2-40B4-BE49-F238E27FC236}">
                <a16:creationId xmlns:a16="http://schemas.microsoft.com/office/drawing/2014/main" id="{6D462163-4C67-D534-5054-44A2A1140C19}"/>
              </a:ext>
            </a:extLst>
          </p:cNvPr>
          <p:cNvSpPr txBox="1"/>
          <p:nvPr/>
        </p:nvSpPr>
        <p:spPr>
          <a:xfrm>
            <a:off x="512794" y="5996744"/>
            <a:ext cx="3120743" cy="400110"/>
          </a:xfrm>
          <a:prstGeom prst="rect">
            <a:avLst/>
          </a:prstGeom>
          <a:noFill/>
        </p:spPr>
        <p:txBody>
          <a:bodyPr wrap="square">
            <a:spAutoFit/>
          </a:bodyPr>
          <a:lstStyle/>
          <a:p>
            <a:r>
              <a:rPr lang="en-US" altLang="zh-TW" sz="1000" dirty="0" err="1">
                <a:latin typeface="Microsoft YaHei" panose="020B0503020204020204" pitchFamily="34" charset="-122"/>
                <a:ea typeface="Microsoft YaHei" panose="020B0503020204020204" pitchFamily="34" charset="-122"/>
              </a:rPr>
              <a:t>Breiman</a:t>
            </a:r>
            <a:r>
              <a:rPr lang="en-US" altLang="zh-TW" sz="1000" dirty="0">
                <a:latin typeface="Microsoft YaHei" panose="020B0503020204020204" pitchFamily="34" charset="-122"/>
                <a:ea typeface="Microsoft YaHei" panose="020B0503020204020204" pitchFamily="34" charset="-122"/>
              </a:rPr>
              <a:t>, L. (2001). Random forests. Machine Learning, 45(1), 5-32.</a:t>
            </a:r>
            <a:endParaRPr lang="zh-TW" altLang="en-US" sz="1000" dirty="0">
              <a:latin typeface="Microsoft YaHei" panose="020B0503020204020204" pitchFamily="34" charset="-122"/>
              <a:ea typeface="Microsoft YaHei" panose="020B0503020204020204" pitchFamily="34" charset="-122"/>
            </a:endParaRPr>
          </a:p>
        </p:txBody>
      </p:sp>
      <p:grpSp>
        <p:nvGrpSpPr>
          <p:cNvPr id="98" name="群組 97">
            <a:extLst>
              <a:ext uri="{FF2B5EF4-FFF2-40B4-BE49-F238E27FC236}">
                <a16:creationId xmlns:a16="http://schemas.microsoft.com/office/drawing/2014/main" id="{A5DEF6E0-6023-5AD4-6A13-70DC593407AF}"/>
              </a:ext>
            </a:extLst>
          </p:cNvPr>
          <p:cNvGrpSpPr/>
          <p:nvPr/>
        </p:nvGrpSpPr>
        <p:grpSpPr>
          <a:xfrm>
            <a:off x="5201774" y="1689673"/>
            <a:ext cx="5799184" cy="2997679"/>
            <a:chOff x="5201774" y="1689673"/>
            <a:chExt cx="5799184" cy="2997679"/>
          </a:xfrm>
        </p:grpSpPr>
        <p:sp>
          <p:nvSpPr>
            <p:cNvPr id="10" name="橢圓 9">
              <a:extLst>
                <a:ext uri="{FF2B5EF4-FFF2-40B4-BE49-F238E27FC236}">
                  <a16:creationId xmlns:a16="http://schemas.microsoft.com/office/drawing/2014/main" id="{85F61E5B-7CE8-F8B0-4E7A-202934D9E189}"/>
                </a:ext>
              </a:extLst>
            </p:cNvPr>
            <p:cNvSpPr/>
            <p:nvPr/>
          </p:nvSpPr>
          <p:spPr>
            <a:xfrm>
              <a:off x="6738906" y="1689673"/>
              <a:ext cx="1252753" cy="6544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t>Training Data</a:t>
              </a:r>
              <a:endParaRPr lang="zh-TW" altLang="en-US" sz="1200" dirty="0"/>
            </a:p>
          </p:txBody>
        </p:sp>
        <p:sp>
          <p:nvSpPr>
            <p:cNvPr id="29" name="橢圓 28">
              <a:extLst>
                <a:ext uri="{FF2B5EF4-FFF2-40B4-BE49-F238E27FC236}">
                  <a16:creationId xmlns:a16="http://schemas.microsoft.com/office/drawing/2014/main" id="{DE4938E5-1FCB-B658-BBF5-A08276B1B6DF}"/>
                </a:ext>
              </a:extLst>
            </p:cNvPr>
            <p:cNvSpPr/>
            <p:nvPr/>
          </p:nvSpPr>
          <p:spPr>
            <a:xfrm>
              <a:off x="5931860" y="2507713"/>
              <a:ext cx="840881" cy="4245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t>Data 1</a:t>
              </a:r>
              <a:endParaRPr lang="zh-TW" altLang="en-US" sz="1200" dirty="0"/>
            </a:p>
          </p:txBody>
        </p:sp>
        <p:cxnSp>
          <p:nvCxnSpPr>
            <p:cNvPr id="30" name="直線接點 29">
              <a:extLst>
                <a:ext uri="{FF2B5EF4-FFF2-40B4-BE49-F238E27FC236}">
                  <a16:creationId xmlns:a16="http://schemas.microsoft.com/office/drawing/2014/main" id="{CE5303D6-B41C-633E-C7BE-3C00B509F181}"/>
                </a:ext>
              </a:extLst>
            </p:cNvPr>
            <p:cNvCxnSpPr>
              <a:cxnSpLocks/>
              <a:stCxn id="10" idx="4"/>
              <a:endCxn id="29" idx="0"/>
            </p:cNvCxnSpPr>
            <p:nvPr/>
          </p:nvCxnSpPr>
          <p:spPr>
            <a:xfrm flipH="1">
              <a:off x="6352301" y="2344096"/>
              <a:ext cx="1012982" cy="1636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713A6FA3-F207-1DDB-C509-1F073A2DA2F4}"/>
                </a:ext>
              </a:extLst>
            </p:cNvPr>
            <p:cNvCxnSpPr>
              <a:cxnSpLocks/>
              <a:stCxn id="87" idx="0"/>
              <a:endCxn id="29" idx="4"/>
            </p:cNvCxnSpPr>
            <p:nvPr/>
          </p:nvCxnSpPr>
          <p:spPr>
            <a:xfrm flipV="1">
              <a:off x="6352300" y="2932214"/>
              <a:ext cx="1" cy="2389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E6E44C7F-8421-A089-FB32-A394F76519A0}"/>
                </a:ext>
              </a:extLst>
            </p:cNvPr>
            <p:cNvSpPr txBox="1"/>
            <p:nvPr/>
          </p:nvSpPr>
          <p:spPr>
            <a:xfrm>
              <a:off x="5201774" y="2929180"/>
              <a:ext cx="662746" cy="276999"/>
            </a:xfrm>
            <a:prstGeom prst="rect">
              <a:avLst/>
            </a:prstGeom>
            <a:noFill/>
          </p:spPr>
          <p:txBody>
            <a:bodyPr wrap="non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Tree 1</a:t>
              </a:r>
              <a:endParaRPr lang="zh-TW" altLang="en-US" dirty="0">
                <a:highlight>
                  <a:srgbClr val="FFFF00"/>
                </a:highlight>
                <a:latin typeface="Microsoft YaHei" panose="020B0503020204020204" pitchFamily="34" charset="-122"/>
                <a:ea typeface="Microsoft YaHei" panose="020B0503020204020204" pitchFamily="34" charset="-122"/>
              </a:endParaRPr>
            </a:p>
          </p:txBody>
        </p:sp>
        <p:sp>
          <p:nvSpPr>
            <p:cNvPr id="47" name="橢圓 46">
              <a:extLst>
                <a:ext uri="{FF2B5EF4-FFF2-40B4-BE49-F238E27FC236}">
                  <a16:creationId xmlns:a16="http://schemas.microsoft.com/office/drawing/2014/main" id="{53E20262-0BEC-5831-8E11-81B03A9CFB4F}"/>
                </a:ext>
              </a:extLst>
            </p:cNvPr>
            <p:cNvSpPr/>
            <p:nvPr/>
          </p:nvSpPr>
          <p:spPr>
            <a:xfrm>
              <a:off x="7763114" y="2507713"/>
              <a:ext cx="840881" cy="4245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t>Data 2</a:t>
              </a:r>
              <a:endParaRPr lang="zh-TW" altLang="en-US" sz="1200" dirty="0"/>
            </a:p>
          </p:txBody>
        </p:sp>
        <p:cxnSp>
          <p:nvCxnSpPr>
            <p:cNvPr id="48" name="直線接點 47">
              <a:extLst>
                <a:ext uri="{FF2B5EF4-FFF2-40B4-BE49-F238E27FC236}">
                  <a16:creationId xmlns:a16="http://schemas.microsoft.com/office/drawing/2014/main" id="{9E9C8BF7-12AD-B54D-5F53-CE2569C815CC}"/>
                </a:ext>
              </a:extLst>
            </p:cNvPr>
            <p:cNvCxnSpPr>
              <a:cxnSpLocks/>
              <a:stCxn id="10" idx="4"/>
              <a:endCxn id="47" idx="0"/>
            </p:cNvCxnSpPr>
            <p:nvPr/>
          </p:nvCxnSpPr>
          <p:spPr>
            <a:xfrm>
              <a:off x="7365283" y="2344096"/>
              <a:ext cx="818272" cy="1636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7F36ED65-7B0A-9A41-111D-02BAC6C2C0F9}"/>
                </a:ext>
              </a:extLst>
            </p:cNvPr>
            <p:cNvCxnSpPr>
              <a:cxnSpLocks/>
              <a:stCxn id="91" idx="0"/>
              <a:endCxn id="47" idx="4"/>
            </p:cNvCxnSpPr>
            <p:nvPr/>
          </p:nvCxnSpPr>
          <p:spPr>
            <a:xfrm flipV="1">
              <a:off x="8183555" y="2932214"/>
              <a:ext cx="0" cy="2507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E72D485A-1149-A5E0-99E0-1E9819378097}"/>
                </a:ext>
              </a:extLst>
            </p:cNvPr>
            <p:cNvSpPr txBox="1"/>
            <p:nvPr/>
          </p:nvSpPr>
          <p:spPr>
            <a:xfrm>
              <a:off x="7133882" y="2955927"/>
              <a:ext cx="662746" cy="276999"/>
            </a:xfrm>
            <a:prstGeom prst="rect">
              <a:avLst/>
            </a:prstGeom>
            <a:noFill/>
          </p:spPr>
          <p:txBody>
            <a:bodyPr wrap="squar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Tree 2</a:t>
              </a:r>
              <a:endParaRPr lang="zh-TW" altLang="en-US" dirty="0">
                <a:highlight>
                  <a:srgbClr val="FFFF00"/>
                </a:highlight>
                <a:latin typeface="Microsoft YaHei" panose="020B0503020204020204" pitchFamily="34" charset="-122"/>
                <a:ea typeface="Microsoft YaHei" panose="020B0503020204020204" pitchFamily="34" charset="-122"/>
              </a:endParaRPr>
            </a:p>
          </p:txBody>
        </p:sp>
        <p:sp>
          <p:nvSpPr>
            <p:cNvPr id="65" name="橢圓 64">
              <a:extLst>
                <a:ext uri="{FF2B5EF4-FFF2-40B4-BE49-F238E27FC236}">
                  <a16:creationId xmlns:a16="http://schemas.microsoft.com/office/drawing/2014/main" id="{03C7F1C8-9FE7-D084-5A97-06BDB37CB2B2}"/>
                </a:ext>
              </a:extLst>
            </p:cNvPr>
            <p:cNvSpPr/>
            <p:nvPr/>
          </p:nvSpPr>
          <p:spPr>
            <a:xfrm>
              <a:off x="9458924" y="2507713"/>
              <a:ext cx="907889" cy="4245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t>Data N</a:t>
              </a:r>
              <a:endParaRPr lang="zh-TW" altLang="en-US" sz="1200" dirty="0"/>
            </a:p>
          </p:txBody>
        </p:sp>
        <p:cxnSp>
          <p:nvCxnSpPr>
            <p:cNvPr id="66" name="直線接點 65">
              <a:extLst>
                <a:ext uri="{FF2B5EF4-FFF2-40B4-BE49-F238E27FC236}">
                  <a16:creationId xmlns:a16="http://schemas.microsoft.com/office/drawing/2014/main" id="{2350B204-B35B-585C-E579-07AA4547F1A6}"/>
                </a:ext>
              </a:extLst>
            </p:cNvPr>
            <p:cNvCxnSpPr>
              <a:cxnSpLocks/>
              <a:stCxn id="10" idx="4"/>
              <a:endCxn id="65" idx="0"/>
            </p:cNvCxnSpPr>
            <p:nvPr/>
          </p:nvCxnSpPr>
          <p:spPr>
            <a:xfrm>
              <a:off x="7365283" y="2344096"/>
              <a:ext cx="2547586" cy="1636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B625C9C6-1851-D295-E775-4BEE8BAA275D}"/>
                </a:ext>
              </a:extLst>
            </p:cNvPr>
            <p:cNvCxnSpPr>
              <a:cxnSpLocks/>
              <a:stCxn id="92" idx="0"/>
              <a:endCxn id="65" idx="4"/>
            </p:cNvCxnSpPr>
            <p:nvPr/>
          </p:nvCxnSpPr>
          <p:spPr>
            <a:xfrm flipV="1">
              <a:off x="9912868" y="2932214"/>
              <a:ext cx="1" cy="2507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D8B03112-128F-4C79-7660-BB96BDEA6F7F}"/>
                </a:ext>
              </a:extLst>
            </p:cNvPr>
            <p:cNvSpPr txBox="1"/>
            <p:nvPr/>
          </p:nvSpPr>
          <p:spPr>
            <a:xfrm>
              <a:off x="10236281" y="2940237"/>
              <a:ext cx="764677" cy="276999"/>
            </a:xfrm>
            <a:prstGeom prst="rect">
              <a:avLst/>
            </a:prstGeom>
            <a:noFill/>
          </p:spPr>
          <p:txBody>
            <a:bodyPr wrap="squar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Tree N</a:t>
              </a:r>
              <a:endParaRPr lang="zh-TW" altLang="en-US" dirty="0">
                <a:highlight>
                  <a:srgbClr val="FFFF00"/>
                </a:highlight>
                <a:latin typeface="Microsoft YaHei" panose="020B0503020204020204" pitchFamily="34" charset="-122"/>
                <a:ea typeface="Microsoft YaHei" panose="020B0503020204020204" pitchFamily="34" charset="-122"/>
              </a:endParaRPr>
            </a:p>
          </p:txBody>
        </p:sp>
        <p:grpSp>
          <p:nvGrpSpPr>
            <p:cNvPr id="69" name="群組 68">
              <a:extLst>
                <a:ext uri="{FF2B5EF4-FFF2-40B4-BE49-F238E27FC236}">
                  <a16:creationId xmlns:a16="http://schemas.microsoft.com/office/drawing/2014/main" id="{2A48B099-8528-D309-88F4-A70FC3EF3B2C}"/>
                </a:ext>
              </a:extLst>
            </p:cNvPr>
            <p:cNvGrpSpPr/>
            <p:nvPr/>
          </p:nvGrpSpPr>
          <p:grpSpPr>
            <a:xfrm>
              <a:off x="8817307" y="2968545"/>
              <a:ext cx="390135" cy="72000"/>
              <a:chOff x="5462784" y="4955965"/>
              <a:chExt cx="390135" cy="72000"/>
            </a:xfrm>
          </p:grpSpPr>
          <p:sp>
            <p:nvSpPr>
              <p:cNvPr id="70" name="橢圓 69">
                <a:extLst>
                  <a:ext uri="{FF2B5EF4-FFF2-40B4-BE49-F238E27FC236}">
                    <a16:creationId xmlns:a16="http://schemas.microsoft.com/office/drawing/2014/main" id="{1840644D-14B8-4066-D544-0DC8C9FFA151}"/>
                  </a:ext>
                </a:extLst>
              </p:cNvPr>
              <p:cNvSpPr/>
              <p:nvPr/>
            </p:nvSpPr>
            <p:spPr>
              <a:xfrm>
                <a:off x="5462784"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97F69531-1037-3EE5-AFA1-4F770DADE3B1}"/>
                  </a:ext>
                </a:extLst>
              </p:cNvPr>
              <p:cNvSpPr/>
              <p:nvPr/>
            </p:nvSpPr>
            <p:spPr>
              <a:xfrm>
                <a:off x="5613578"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E3119BA1-3BA7-592C-86A8-3912C587F1E6}"/>
                  </a:ext>
                </a:extLst>
              </p:cNvPr>
              <p:cNvSpPr/>
              <p:nvPr/>
            </p:nvSpPr>
            <p:spPr>
              <a:xfrm>
                <a:off x="5780919"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73" name="直線接點 72">
              <a:extLst>
                <a:ext uri="{FF2B5EF4-FFF2-40B4-BE49-F238E27FC236}">
                  <a16:creationId xmlns:a16="http://schemas.microsoft.com/office/drawing/2014/main" id="{02F4045F-E0FB-8B86-9D84-653A85B7201A}"/>
                </a:ext>
              </a:extLst>
            </p:cNvPr>
            <p:cNvCxnSpPr>
              <a:cxnSpLocks/>
              <a:stCxn id="87" idx="2"/>
              <a:endCxn id="74" idx="0"/>
            </p:cNvCxnSpPr>
            <p:nvPr/>
          </p:nvCxnSpPr>
          <p:spPr>
            <a:xfrm>
              <a:off x="6352300" y="4023889"/>
              <a:ext cx="1639359" cy="1929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B5C367BB-309D-2EEC-9D7C-1F7E7D4BD88C}"/>
                </a:ext>
              </a:extLst>
            </p:cNvPr>
            <p:cNvSpPr/>
            <p:nvPr/>
          </p:nvSpPr>
          <p:spPr>
            <a:xfrm>
              <a:off x="7382199" y="4216849"/>
              <a:ext cx="1218919" cy="470503"/>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Soft voting</a:t>
              </a:r>
              <a:endParaRPr lang="zh-TW" altLang="en-US" sz="1400" dirty="0">
                <a:latin typeface="Microsoft YaHei" panose="020B0503020204020204" pitchFamily="34" charset="-122"/>
                <a:ea typeface="Microsoft YaHei" panose="020B0503020204020204" pitchFamily="34" charset="-122"/>
              </a:endParaRPr>
            </a:p>
          </p:txBody>
        </p:sp>
        <p:cxnSp>
          <p:nvCxnSpPr>
            <p:cNvPr id="75" name="直線接點 74">
              <a:extLst>
                <a:ext uri="{FF2B5EF4-FFF2-40B4-BE49-F238E27FC236}">
                  <a16:creationId xmlns:a16="http://schemas.microsoft.com/office/drawing/2014/main" id="{A45012C4-204F-2A23-A212-617B4F9B7466}"/>
                </a:ext>
              </a:extLst>
            </p:cNvPr>
            <p:cNvCxnSpPr>
              <a:cxnSpLocks/>
              <a:stCxn id="91" idx="2"/>
              <a:endCxn id="74" idx="0"/>
            </p:cNvCxnSpPr>
            <p:nvPr/>
          </p:nvCxnSpPr>
          <p:spPr>
            <a:xfrm flipH="1">
              <a:off x="7991659" y="4035669"/>
              <a:ext cx="191896" cy="1811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B7993A07-86C1-79F9-E250-0B5B160C4648}"/>
                </a:ext>
              </a:extLst>
            </p:cNvPr>
            <p:cNvCxnSpPr>
              <a:cxnSpLocks/>
              <a:stCxn id="92" idx="2"/>
              <a:endCxn id="74" idx="0"/>
            </p:cNvCxnSpPr>
            <p:nvPr/>
          </p:nvCxnSpPr>
          <p:spPr>
            <a:xfrm flipH="1">
              <a:off x="7991659" y="4035669"/>
              <a:ext cx="1921209" cy="18118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7" name="內容版面配置區 5" descr="一張含有 螢幕擷取畫面, 文字, Rectangle 的圖片&#10;&#10;自動產生的描述">
              <a:extLst>
                <a:ext uri="{FF2B5EF4-FFF2-40B4-BE49-F238E27FC236}">
                  <a16:creationId xmlns:a16="http://schemas.microsoft.com/office/drawing/2014/main" id="{272ECED8-3E26-000C-0FF1-563FFCB449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8873" y="3171160"/>
              <a:ext cx="1726853" cy="852729"/>
            </a:xfrm>
            <a:prstGeom prst="rect">
              <a:avLst/>
            </a:prstGeom>
          </p:spPr>
        </p:pic>
        <p:pic>
          <p:nvPicPr>
            <p:cNvPr id="91" name="內容版面配置區 5" descr="一張含有 螢幕擷取畫面, 文字, Rectangle 的圖片&#10;&#10;自動產生的描述">
              <a:extLst>
                <a:ext uri="{FF2B5EF4-FFF2-40B4-BE49-F238E27FC236}">
                  <a16:creationId xmlns:a16="http://schemas.microsoft.com/office/drawing/2014/main" id="{989231A1-B8AF-E32F-FC1F-41AE9C619E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0128" y="3182940"/>
              <a:ext cx="1726853" cy="852729"/>
            </a:xfrm>
            <a:prstGeom prst="rect">
              <a:avLst/>
            </a:prstGeom>
          </p:spPr>
        </p:pic>
        <p:pic>
          <p:nvPicPr>
            <p:cNvPr id="92" name="內容版面配置區 5" descr="一張含有 螢幕擷取畫面, 文字, Rectangle 的圖片&#10;&#10;自動產生的描述">
              <a:extLst>
                <a:ext uri="{FF2B5EF4-FFF2-40B4-BE49-F238E27FC236}">
                  <a16:creationId xmlns:a16="http://schemas.microsoft.com/office/drawing/2014/main" id="{51449BA8-768A-9F07-EAE2-27F249D7D9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9441" y="3182940"/>
              <a:ext cx="1726853" cy="852729"/>
            </a:xfrm>
            <a:prstGeom prst="rect">
              <a:avLst/>
            </a:prstGeom>
          </p:spPr>
        </p:pic>
      </p:grpSp>
    </p:spTree>
    <p:extLst>
      <p:ext uri="{BB962C8B-B14F-4D97-AF65-F5344CB8AC3E}">
        <p14:creationId xmlns:p14="http://schemas.microsoft.com/office/powerpoint/2010/main" val="2259439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圖片 23">
            <a:extLst>
              <a:ext uri="{FF2B5EF4-FFF2-40B4-BE49-F238E27FC236}">
                <a16:creationId xmlns:a16="http://schemas.microsoft.com/office/drawing/2014/main" id="{F313A3FC-5F0F-30DC-508E-2BDBBC5A8F58}"/>
              </a:ext>
            </a:extLst>
          </p:cNvPr>
          <p:cNvPicPr>
            <a:picLocks noChangeAspect="1"/>
          </p:cNvPicPr>
          <p:nvPr/>
        </p:nvPicPr>
        <p:blipFill>
          <a:blip r:embed="rId3"/>
          <a:stretch>
            <a:fillRect/>
          </a:stretch>
        </p:blipFill>
        <p:spPr>
          <a:xfrm>
            <a:off x="185216" y="1330960"/>
            <a:ext cx="3888616" cy="4539600"/>
          </a:xfrm>
          <a:prstGeom prst="rect">
            <a:avLst/>
          </a:prstGeom>
        </p:spPr>
      </p:pic>
      <p:pic>
        <p:nvPicPr>
          <p:cNvPr id="20" name="圖片 19">
            <a:extLst>
              <a:ext uri="{FF2B5EF4-FFF2-40B4-BE49-F238E27FC236}">
                <a16:creationId xmlns:a16="http://schemas.microsoft.com/office/drawing/2014/main" id="{F974CE22-D7E7-8BDE-9CD0-D1EC924360E2}"/>
              </a:ext>
            </a:extLst>
          </p:cNvPr>
          <p:cNvPicPr>
            <a:picLocks noChangeAspect="1"/>
          </p:cNvPicPr>
          <p:nvPr/>
        </p:nvPicPr>
        <p:blipFill>
          <a:blip r:embed="rId4"/>
          <a:stretch>
            <a:fillRect/>
          </a:stretch>
        </p:blipFill>
        <p:spPr>
          <a:xfrm>
            <a:off x="-3376301" y="1330960"/>
            <a:ext cx="3187808" cy="4539600"/>
          </a:xfrm>
          <a:prstGeom prst="rect">
            <a:avLst/>
          </a:prstGeom>
        </p:spPr>
      </p:pic>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27</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err="1">
                <a:solidFill>
                  <a:srgbClr val="044875"/>
                </a:solidFill>
                <a:latin typeface="Microsoft YaHei" panose="020B0503020204020204" pitchFamily="34" charset="-122"/>
                <a:ea typeface="Microsoft YaHei" panose="020B0503020204020204" pitchFamily="34" charset="-122"/>
              </a:rPr>
              <a:t>XGBoost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9" name="圖片 8">
            <a:extLst>
              <a:ext uri="{FF2B5EF4-FFF2-40B4-BE49-F238E27FC236}">
                <a16:creationId xmlns:a16="http://schemas.microsoft.com/office/drawing/2014/main" id="{7CAE65FE-57A2-5165-124D-5D2CF30DBD38}"/>
              </a:ext>
            </a:extLst>
          </p:cNvPr>
          <p:cNvPicPr>
            <a:picLocks noChangeAspect="1"/>
          </p:cNvPicPr>
          <p:nvPr/>
        </p:nvPicPr>
        <p:blipFill>
          <a:blip r:embed="rId5"/>
          <a:stretch>
            <a:fillRect/>
          </a:stretch>
        </p:blipFill>
        <p:spPr>
          <a:xfrm>
            <a:off x="-3228205" y="1330960"/>
            <a:ext cx="3038520" cy="4539600"/>
          </a:xfrm>
          <a:prstGeom prst="rect">
            <a:avLst/>
          </a:prstGeom>
        </p:spPr>
      </p:pic>
      <p:sp>
        <p:nvSpPr>
          <p:cNvPr id="12" name="文字方塊 11">
            <a:extLst>
              <a:ext uri="{FF2B5EF4-FFF2-40B4-BE49-F238E27FC236}">
                <a16:creationId xmlns:a16="http://schemas.microsoft.com/office/drawing/2014/main" id="{0EC6766C-4CCD-71C9-36BD-CA50CBD945FF}"/>
              </a:ext>
            </a:extLst>
          </p:cNvPr>
          <p:cNvSpPr txBox="1"/>
          <p:nvPr/>
        </p:nvSpPr>
        <p:spPr>
          <a:xfrm>
            <a:off x="4127090" y="4905616"/>
            <a:ext cx="4702278" cy="11568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High accuracy</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Fast computation</a:t>
            </a:r>
          </a:p>
          <a:p>
            <a:pPr marL="285750" indent="-285750">
              <a:lnSpc>
                <a:spcPct val="150000"/>
              </a:lnSpc>
              <a:buFont typeface="Arial" panose="020B0604020202020204" pitchFamily="34" charset="0"/>
              <a:buChar char="•"/>
            </a:pPr>
            <a:r>
              <a:rPr lang="en-US" altLang="zh-TW" sz="1600" dirty="0">
                <a:latin typeface="Microsoft YaHei" panose="020B0503020204020204" pitchFamily="34" charset="-122"/>
                <a:ea typeface="Microsoft YaHei" panose="020B0503020204020204" pitchFamily="34" charset="-122"/>
              </a:rPr>
              <a:t>Regularization</a:t>
            </a:r>
            <a:endParaRPr lang="zh-TW" altLang="en-US" sz="1600" dirty="0">
              <a:latin typeface="Microsoft YaHei" panose="020B0503020204020204" pitchFamily="34" charset="-122"/>
              <a:ea typeface="Microsoft YaHei" panose="020B0503020204020204" pitchFamily="34" charset="-122"/>
            </a:endParaRPr>
          </a:p>
        </p:txBody>
      </p:sp>
      <p:sp>
        <p:nvSpPr>
          <p:cNvPr id="6" name="文字方塊 5">
            <a:extLst>
              <a:ext uri="{FF2B5EF4-FFF2-40B4-BE49-F238E27FC236}">
                <a16:creationId xmlns:a16="http://schemas.microsoft.com/office/drawing/2014/main" id="{C7BD4516-2E40-178B-6726-8EB95F79F310}"/>
              </a:ext>
            </a:extLst>
          </p:cNvPr>
          <p:cNvSpPr txBox="1"/>
          <p:nvPr/>
        </p:nvSpPr>
        <p:spPr>
          <a:xfrm>
            <a:off x="24893" y="5922874"/>
            <a:ext cx="4426963" cy="553998"/>
          </a:xfrm>
          <a:prstGeom prst="rect">
            <a:avLst/>
          </a:prstGeom>
          <a:noFill/>
        </p:spPr>
        <p:txBody>
          <a:bodyPr wrap="square">
            <a:spAutoFit/>
          </a:bodyPr>
          <a:lstStyle/>
          <a:p>
            <a:r>
              <a:rPr lang="en-US" altLang="zh-TW" sz="1000" dirty="0">
                <a:latin typeface="Microsoft YaHei" panose="020B0503020204020204" pitchFamily="34" charset="-122"/>
                <a:ea typeface="Microsoft YaHei" panose="020B0503020204020204" pitchFamily="34" charset="-122"/>
              </a:rPr>
              <a:t>Chen, T., &amp; </a:t>
            </a:r>
            <a:r>
              <a:rPr lang="en-US" altLang="zh-TW" sz="1000" dirty="0" err="1">
                <a:latin typeface="Microsoft YaHei" panose="020B0503020204020204" pitchFamily="34" charset="-122"/>
                <a:ea typeface="Microsoft YaHei" panose="020B0503020204020204" pitchFamily="34" charset="-122"/>
              </a:rPr>
              <a:t>Guestrin</a:t>
            </a:r>
            <a:r>
              <a:rPr lang="en-US" altLang="zh-TW" sz="1000" dirty="0">
                <a:latin typeface="Microsoft YaHei" panose="020B0503020204020204" pitchFamily="34" charset="-122"/>
                <a:ea typeface="Microsoft YaHei" panose="020B0503020204020204" pitchFamily="34" charset="-122"/>
              </a:rPr>
              <a:t>, C. (2016). </a:t>
            </a:r>
            <a:r>
              <a:rPr lang="en-US" altLang="zh-TW" sz="1000" dirty="0" err="1">
                <a:latin typeface="Microsoft YaHei" panose="020B0503020204020204" pitchFamily="34" charset="-122"/>
                <a:ea typeface="Microsoft YaHei" panose="020B0503020204020204" pitchFamily="34" charset="-122"/>
              </a:rPr>
              <a:t>XGBoost</a:t>
            </a:r>
            <a:r>
              <a:rPr lang="en-US" altLang="zh-TW" sz="1000" dirty="0">
                <a:latin typeface="Microsoft YaHei" panose="020B0503020204020204" pitchFamily="34" charset="-122"/>
                <a:ea typeface="Microsoft YaHei" panose="020B0503020204020204" pitchFamily="34" charset="-122"/>
              </a:rPr>
              <a:t>: A scalable tree boosting system. In Proceedings of the 22nd ACM SIGKDD International Conference on Knowledge Discovery and Data Mining (pp. 785-794).</a:t>
            </a:r>
            <a:endParaRPr lang="zh-TW" altLang="en-US" sz="1000" dirty="0">
              <a:latin typeface="Microsoft YaHei" panose="020B0503020204020204" pitchFamily="34" charset="-122"/>
              <a:ea typeface="Microsoft YaHei" panose="020B0503020204020204" pitchFamily="34" charset="-122"/>
            </a:endParaRPr>
          </a:p>
        </p:txBody>
      </p:sp>
      <p:grpSp>
        <p:nvGrpSpPr>
          <p:cNvPr id="162" name="群組 161">
            <a:extLst>
              <a:ext uri="{FF2B5EF4-FFF2-40B4-BE49-F238E27FC236}">
                <a16:creationId xmlns:a16="http://schemas.microsoft.com/office/drawing/2014/main" id="{BA953301-D403-FE45-2D93-BC25B861712A}"/>
              </a:ext>
            </a:extLst>
          </p:cNvPr>
          <p:cNvGrpSpPr/>
          <p:nvPr/>
        </p:nvGrpSpPr>
        <p:grpSpPr>
          <a:xfrm>
            <a:off x="5332407" y="1698525"/>
            <a:ext cx="5574995" cy="2738825"/>
            <a:chOff x="5332407" y="1698525"/>
            <a:chExt cx="5574995" cy="2738825"/>
          </a:xfrm>
        </p:grpSpPr>
        <p:pic>
          <p:nvPicPr>
            <p:cNvPr id="13" name="內容版面配置區 5" descr="一張含有 螢幕擷取畫面, 文字, Rectangle 的圖片&#10;&#10;自動產生的描述">
              <a:extLst>
                <a:ext uri="{FF2B5EF4-FFF2-40B4-BE49-F238E27FC236}">
                  <a16:creationId xmlns:a16="http://schemas.microsoft.com/office/drawing/2014/main" id="{BE74381D-A0A7-A39A-0AB4-6D4EDE906A4D}"/>
                </a:ext>
              </a:extLst>
            </p:cNvPr>
            <p:cNvPicPr>
              <a:picLocks noChangeAspect="1"/>
            </p:cNvPicPr>
            <p:nvPr/>
          </p:nvPicPr>
          <p:blipFill>
            <a:blip r:embed="rId6">
              <a:extLst>
                <a:ext uri="{28A0092B-C50C-407E-A947-70E740481C1C}">
                  <a14:useLocalDpi xmlns:a14="http://schemas.microsoft.com/office/drawing/2010/main" val="0"/>
                </a:ext>
              </a:extLst>
            </a:blip>
            <a:srcRect l="25459" t="55328" r="50068" b="5626"/>
            <a:stretch/>
          </p:blipFill>
          <p:spPr>
            <a:xfrm>
              <a:off x="6708108" y="2148550"/>
              <a:ext cx="1090812" cy="859374"/>
            </a:xfrm>
            <a:prstGeom prst="rect">
              <a:avLst/>
            </a:prstGeom>
          </p:spPr>
        </p:pic>
        <p:grpSp>
          <p:nvGrpSpPr>
            <p:cNvPr id="8" name="群組 7">
              <a:extLst>
                <a:ext uri="{FF2B5EF4-FFF2-40B4-BE49-F238E27FC236}">
                  <a16:creationId xmlns:a16="http://schemas.microsoft.com/office/drawing/2014/main" id="{F2F2E7B0-0FEC-B0BC-D92E-1EC461CADFCD}"/>
                </a:ext>
              </a:extLst>
            </p:cNvPr>
            <p:cNvGrpSpPr/>
            <p:nvPr/>
          </p:nvGrpSpPr>
          <p:grpSpPr>
            <a:xfrm>
              <a:off x="5332407" y="2211856"/>
              <a:ext cx="863955" cy="734774"/>
              <a:chOff x="6688589" y="4227787"/>
              <a:chExt cx="863955" cy="734774"/>
            </a:xfrm>
          </p:grpSpPr>
          <p:sp>
            <p:nvSpPr>
              <p:cNvPr id="10" name="矩形 9">
                <a:extLst>
                  <a:ext uri="{FF2B5EF4-FFF2-40B4-BE49-F238E27FC236}">
                    <a16:creationId xmlns:a16="http://schemas.microsoft.com/office/drawing/2014/main" id="{3CF24E27-1F1B-9161-7360-7F097D951A05}"/>
                  </a:ext>
                </a:extLst>
              </p:cNvPr>
              <p:cNvSpPr/>
              <p:nvPr/>
            </p:nvSpPr>
            <p:spPr>
              <a:xfrm>
                <a:off x="6688589" y="4227787"/>
                <a:ext cx="863955" cy="73477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CEA1E9F0-B59B-6D88-DC67-602B9C81B03A}"/>
                  </a:ext>
                </a:extLst>
              </p:cNvPr>
              <p:cNvSpPr/>
              <p:nvPr/>
            </p:nvSpPr>
            <p:spPr>
              <a:xfrm>
                <a:off x="6795903" y="43147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9DEC6468-B5D3-8226-4136-6C19E264B586}"/>
                  </a:ext>
                </a:extLst>
              </p:cNvPr>
              <p:cNvSpPr/>
              <p:nvPr/>
            </p:nvSpPr>
            <p:spPr>
              <a:xfrm>
                <a:off x="7001132" y="432439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090E0EC8-EFD5-9ADF-1773-AC4A90B6352C}"/>
                  </a:ext>
                </a:extLst>
              </p:cNvPr>
              <p:cNvSpPr/>
              <p:nvPr/>
            </p:nvSpPr>
            <p:spPr>
              <a:xfrm>
                <a:off x="7135701" y="4523174"/>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99A071F1-0848-A7B7-8915-70F2BA2AD67A}"/>
                  </a:ext>
                </a:extLst>
              </p:cNvPr>
              <p:cNvSpPr/>
              <p:nvPr/>
            </p:nvSpPr>
            <p:spPr>
              <a:xfrm>
                <a:off x="7001153" y="4627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C697D43A-4A42-6431-A996-467A37240199}"/>
                  </a:ext>
                </a:extLst>
              </p:cNvPr>
              <p:cNvSpPr/>
              <p:nvPr/>
            </p:nvSpPr>
            <p:spPr>
              <a:xfrm>
                <a:off x="7165939" y="4267481"/>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BBC66E25-3814-81F8-0A14-2CAF1DF44F80}"/>
                  </a:ext>
                </a:extLst>
              </p:cNvPr>
              <p:cNvSpPr/>
              <p:nvPr/>
            </p:nvSpPr>
            <p:spPr>
              <a:xfrm>
                <a:off x="7263515" y="441766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7EAF9EF4-60B0-9051-E3A4-AF3C6B07EAC1}"/>
                  </a:ext>
                </a:extLst>
              </p:cNvPr>
              <p:cNvSpPr/>
              <p:nvPr/>
            </p:nvSpPr>
            <p:spPr>
              <a:xfrm>
                <a:off x="6911810" y="446893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874D46D1-3903-9AEE-6BCD-01A7C7D1995F}"/>
                  </a:ext>
                </a:extLst>
              </p:cNvPr>
              <p:cNvSpPr/>
              <p:nvPr/>
            </p:nvSpPr>
            <p:spPr>
              <a:xfrm>
                <a:off x="7386345" y="432439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EBDC635-7508-307B-7B4C-AE88BE0291FB}"/>
                  </a:ext>
                </a:extLst>
              </p:cNvPr>
              <p:cNvSpPr/>
              <p:nvPr/>
            </p:nvSpPr>
            <p:spPr>
              <a:xfrm>
                <a:off x="7227515" y="4679549"/>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317FC4EC-968D-4F8F-58F8-CD3FB9C1DD8B}"/>
                  </a:ext>
                </a:extLst>
              </p:cNvPr>
              <p:cNvSpPr/>
              <p:nvPr/>
            </p:nvSpPr>
            <p:spPr>
              <a:xfrm>
                <a:off x="7348160" y="4848517"/>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7F09E5C-8EF0-F4E2-94E6-C77DE8A974E7}"/>
                  </a:ext>
                </a:extLst>
              </p:cNvPr>
              <p:cNvSpPr/>
              <p:nvPr/>
            </p:nvSpPr>
            <p:spPr>
              <a:xfrm>
                <a:off x="7420710" y="4699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6FAF625A-263F-143B-9F72-34E7A6BE993B}"/>
                  </a:ext>
                </a:extLst>
              </p:cNvPr>
              <p:cNvSpPr/>
              <p:nvPr/>
            </p:nvSpPr>
            <p:spPr>
              <a:xfrm>
                <a:off x="6897582" y="4807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A07BF906-4C77-5244-9D6D-F2829FB4D2E5}"/>
                  </a:ext>
                </a:extLst>
              </p:cNvPr>
              <p:cNvSpPr/>
              <p:nvPr/>
            </p:nvSpPr>
            <p:spPr>
              <a:xfrm>
                <a:off x="7152630" y="4843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F059447E-E22F-16A6-1C48-FCB6172561E4}"/>
                  </a:ext>
                </a:extLst>
              </p:cNvPr>
              <p:cNvSpPr/>
              <p:nvPr/>
            </p:nvSpPr>
            <p:spPr>
              <a:xfrm>
                <a:off x="7370697" y="4515095"/>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E3C32D67-6A54-6028-FC47-B6B3D6366024}"/>
                  </a:ext>
                </a:extLst>
              </p:cNvPr>
              <p:cNvSpPr/>
              <p:nvPr/>
            </p:nvSpPr>
            <p:spPr>
              <a:xfrm>
                <a:off x="6783393" y="4707862"/>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FB6D33A3-B0F5-C9EF-DF4F-93032FC51514}"/>
                  </a:ext>
                </a:extLst>
              </p:cNvPr>
              <p:cNvSpPr/>
              <p:nvPr/>
            </p:nvSpPr>
            <p:spPr>
              <a:xfrm>
                <a:off x="6735965" y="457202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45" name="直線接點 44">
              <a:extLst>
                <a:ext uri="{FF2B5EF4-FFF2-40B4-BE49-F238E27FC236}">
                  <a16:creationId xmlns:a16="http://schemas.microsoft.com/office/drawing/2014/main" id="{2EFF85DB-9DD6-BEB2-E547-99FE1FB45A12}"/>
                </a:ext>
              </a:extLst>
            </p:cNvPr>
            <p:cNvCxnSpPr>
              <a:cxnSpLocks/>
              <a:stCxn id="13" idx="1"/>
              <a:endCxn id="10" idx="3"/>
            </p:cNvCxnSpPr>
            <p:nvPr/>
          </p:nvCxnSpPr>
          <p:spPr>
            <a:xfrm flipH="1">
              <a:off x="6196362" y="2578237"/>
              <a:ext cx="511746" cy="1006"/>
            </a:xfrm>
            <a:prstGeom prst="line">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6" name="群組 45">
              <a:extLst>
                <a:ext uri="{FF2B5EF4-FFF2-40B4-BE49-F238E27FC236}">
                  <a16:creationId xmlns:a16="http://schemas.microsoft.com/office/drawing/2014/main" id="{FCFE65D8-7DB9-ADEE-CCD3-B6B538FDFBBE}"/>
                </a:ext>
              </a:extLst>
            </p:cNvPr>
            <p:cNvGrpSpPr/>
            <p:nvPr/>
          </p:nvGrpSpPr>
          <p:grpSpPr>
            <a:xfrm>
              <a:off x="8363748" y="2203950"/>
              <a:ext cx="863955" cy="734774"/>
              <a:chOff x="6688589" y="4227787"/>
              <a:chExt cx="863955" cy="734774"/>
            </a:xfrm>
          </p:grpSpPr>
          <p:sp>
            <p:nvSpPr>
              <p:cNvPr id="47" name="矩形 46">
                <a:extLst>
                  <a:ext uri="{FF2B5EF4-FFF2-40B4-BE49-F238E27FC236}">
                    <a16:creationId xmlns:a16="http://schemas.microsoft.com/office/drawing/2014/main" id="{3BBAFD79-824C-722D-DA0B-D0B0F363AA98}"/>
                  </a:ext>
                </a:extLst>
              </p:cNvPr>
              <p:cNvSpPr/>
              <p:nvPr/>
            </p:nvSpPr>
            <p:spPr>
              <a:xfrm>
                <a:off x="6688589" y="4227787"/>
                <a:ext cx="863955" cy="73477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930D9F90-4645-F124-71F0-773DA5B9ECC0}"/>
                  </a:ext>
                </a:extLst>
              </p:cNvPr>
              <p:cNvSpPr/>
              <p:nvPr/>
            </p:nvSpPr>
            <p:spPr>
              <a:xfrm>
                <a:off x="6795903" y="43147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27967724-5E23-D9A5-4D7E-1CC4587C5864}"/>
                  </a:ext>
                </a:extLst>
              </p:cNvPr>
              <p:cNvSpPr/>
              <p:nvPr/>
            </p:nvSpPr>
            <p:spPr>
              <a:xfrm>
                <a:off x="7001132" y="432439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969F8404-75C5-EC3B-B983-7F7606E23F35}"/>
                  </a:ext>
                </a:extLst>
              </p:cNvPr>
              <p:cNvSpPr/>
              <p:nvPr/>
            </p:nvSpPr>
            <p:spPr>
              <a:xfrm>
                <a:off x="7135701" y="4523174"/>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F629E2C0-92B2-A3C4-04A9-A21AA551BFE8}"/>
                  </a:ext>
                </a:extLst>
              </p:cNvPr>
              <p:cNvSpPr/>
              <p:nvPr/>
            </p:nvSpPr>
            <p:spPr>
              <a:xfrm>
                <a:off x="7001153" y="4627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2E4DB572-164A-A9CC-121A-79768A2CDC75}"/>
                  </a:ext>
                </a:extLst>
              </p:cNvPr>
              <p:cNvSpPr/>
              <p:nvPr/>
            </p:nvSpPr>
            <p:spPr>
              <a:xfrm>
                <a:off x="7165939" y="4267481"/>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80C42249-A3B8-EF53-2034-7C784925BE79}"/>
                  </a:ext>
                </a:extLst>
              </p:cNvPr>
              <p:cNvSpPr/>
              <p:nvPr/>
            </p:nvSpPr>
            <p:spPr>
              <a:xfrm>
                <a:off x="7263515" y="441766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627232BD-E0C3-05C8-F305-8EAF7FBB1145}"/>
                  </a:ext>
                </a:extLst>
              </p:cNvPr>
              <p:cNvSpPr/>
              <p:nvPr/>
            </p:nvSpPr>
            <p:spPr>
              <a:xfrm>
                <a:off x="6911810" y="446893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9D300DB3-D318-63EF-D6F5-2A3B10832441}"/>
                  </a:ext>
                </a:extLst>
              </p:cNvPr>
              <p:cNvSpPr/>
              <p:nvPr/>
            </p:nvSpPr>
            <p:spPr>
              <a:xfrm>
                <a:off x="7386345" y="432439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D89E6F28-15F2-B192-A503-96C39695EB5C}"/>
                  </a:ext>
                </a:extLst>
              </p:cNvPr>
              <p:cNvSpPr/>
              <p:nvPr/>
            </p:nvSpPr>
            <p:spPr>
              <a:xfrm>
                <a:off x="7227515" y="4679549"/>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E66C9A8D-0094-E7E9-2B46-0BA81F1AC8E2}"/>
                  </a:ext>
                </a:extLst>
              </p:cNvPr>
              <p:cNvSpPr/>
              <p:nvPr/>
            </p:nvSpPr>
            <p:spPr>
              <a:xfrm>
                <a:off x="7348160" y="4848517"/>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F84FE182-FDB4-EF23-AB27-CD9E0DAC700C}"/>
                  </a:ext>
                </a:extLst>
              </p:cNvPr>
              <p:cNvSpPr/>
              <p:nvPr/>
            </p:nvSpPr>
            <p:spPr>
              <a:xfrm>
                <a:off x="7420710" y="4699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6B74E1A4-85E3-0F2A-A810-5D6E144350C6}"/>
                  </a:ext>
                </a:extLst>
              </p:cNvPr>
              <p:cNvSpPr/>
              <p:nvPr/>
            </p:nvSpPr>
            <p:spPr>
              <a:xfrm>
                <a:off x="6897582" y="4807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7EA5E0B5-F024-7D7E-0B49-FEED13053BF2}"/>
                  </a:ext>
                </a:extLst>
              </p:cNvPr>
              <p:cNvSpPr/>
              <p:nvPr/>
            </p:nvSpPr>
            <p:spPr>
              <a:xfrm>
                <a:off x="7152630" y="4843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1BE3AB21-FCDB-1F59-0FED-6BCEB746AC45}"/>
                  </a:ext>
                </a:extLst>
              </p:cNvPr>
              <p:cNvSpPr/>
              <p:nvPr/>
            </p:nvSpPr>
            <p:spPr>
              <a:xfrm>
                <a:off x="7370697" y="4515095"/>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a:extLst>
                  <a:ext uri="{FF2B5EF4-FFF2-40B4-BE49-F238E27FC236}">
                    <a16:creationId xmlns:a16="http://schemas.microsoft.com/office/drawing/2014/main" id="{33171E8E-6451-6857-CAC3-E516A5BE4690}"/>
                  </a:ext>
                </a:extLst>
              </p:cNvPr>
              <p:cNvSpPr/>
              <p:nvPr/>
            </p:nvSpPr>
            <p:spPr>
              <a:xfrm>
                <a:off x="6783393" y="4707862"/>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橢圓 62">
                <a:extLst>
                  <a:ext uri="{FF2B5EF4-FFF2-40B4-BE49-F238E27FC236}">
                    <a16:creationId xmlns:a16="http://schemas.microsoft.com/office/drawing/2014/main" id="{F1BBAE09-2B7B-E560-8781-5CA51624360C}"/>
                  </a:ext>
                </a:extLst>
              </p:cNvPr>
              <p:cNvSpPr/>
              <p:nvPr/>
            </p:nvSpPr>
            <p:spPr>
              <a:xfrm>
                <a:off x="6735965" y="457202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64" name="直線接點 63">
              <a:extLst>
                <a:ext uri="{FF2B5EF4-FFF2-40B4-BE49-F238E27FC236}">
                  <a16:creationId xmlns:a16="http://schemas.microsoft.com/office/drawing/2014/main" id="{0126C292-E8A2-31C5-78E6-A0E18E0609AC}"/>
                </a:ext>
              </a:extLst>
            </p:cNvPr>
            <p:cNvCxnSpPr>
              <a:cxnSpLocks/>
              <a:stCxn id="47" idx="1"/>
              <a:endCxn id="13" idx="3"/>
            </p:cNvCxnSpPr>
            <p:nvPr/>
          </p:nvCxnSpPr>
          <p:spPr>
            <a:xfrm flipH="1">
              <a:off x="7798920" y="2571337"/>
              <a:ext cx="564828" cy="6900"/>
            </a:xfrm>
            <a:prstGeom prst="line">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橢圓 64">
              <a:extLst>
                <a:ext uri="{FF2B5EF4-FFF2-40B4-BE49-F238E27FC236}">
                  <a16:creationId xmlns:a16="http://schemas.microsoft.com/office/drawing/2014/main" id="{9DE8DC3D-CF22-FBEF-AC5E-164AF988B1B3}"/>
                </a:ext>
              </a:extLst>
            </p:cNvPr>
            <p:cNvSpPr/>
            <p:nvPr/>
          </p:nvSpPr>
          <p:spPr>
            <a:xfrm>
              <a:off x="8700657" y="2380323"/>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669BBA6C-B331-CD24-EF95-7B79A837879A}"/>
                </a:ext>
              </a:extLst>
            </p:cNvPr>
            <p:cNvSpPr/>
            <p:nvPr/>
          </p:nvSpPr>
          <p:spPr>
            <a:xfrm>
              <a:off x="8866674" y="2309067"/>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20D6474A-7E57-3DC2-8A44-EB78063AEC20}"/>
                </a:ext>
              </a:extLst>
            </p:cNvPr>
            <p:cNvSpPr/>
            <p:nvPr/>
          </p:nvSpPr>
          <p:spPr>
            <a:xfrm>
              <a:off x="8943205" y="2441656"/>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接點 67">
              <a:extLst>
                <a:ext uri="{FF2B5EF4-FFF2-40B4-BE49-F238E27FC236}">
                  <a16:creationId xmlns:a16="http://schemas.microsoft.com/office/drawing/2014/main" id="{55B046DC-256D-A6E3-3486-9CC84AB2C8DC}"/>
                </a:ext>
              </a:extLst>
            </p:cNvPr>
            <p:cNvCxnSpPr>
              <a:cxnSpLocks/>
              <a:stCxn id="69" idx="2"/>
              <a:endCxn id="66" idx="0"/>
            </p:cNvCxnSpPr>
            <p:nvPr/>
          </p:nvCxnSpPr>
          <p:spPr>
            <a:xfrm>
              <a:off x="8862273" y="1903808"/>
              <a:ext cx="40401" cy="4052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文字方塊 68">
              <a:extLst>
                <a:ext uri="{FF2B5EF4-FFF2-40B4-BE49-F238E27FC236}">
                  <a16:creationId xmlns:a16="http://schemas.microsoft.com/office/drawing/2014/main" id="{A729CF28-3045-F28E-3D48-0FCAACE93EA1}"/>
                </a:ext>
              </a:extLst>
            </p:cNvPr>
            <p:cNvSpPr txBox="1"/>
            <p:nvPr/>
          </p:nvSpPr>
          <p:spPr>
            <a:xfrm>
              <a:off x="8622969" y="1719142"/>
              <a:ext cx="478607" cy="184666"/>
            </a:xfrm>
            <a:prstGeom prst="rect">
              <a:avLst/>
            </a:prstGeom>
            <a:noFill/>
          </p:spPr>
          <p:txBody>
            <a:bodyPr wrap="square" lIns="0" tIns="0" rIns="0" bIns="0" rtlCol="0">
              <a:spAutoFit/>
            </a:bodyPr>
            <a:lstStyle/>
            <a:p>
              <a:r>
                <a:rPr lang="en-US" altLang="zh-TW" sz="1200" dirty="0">
                  <a:highlight>
                    <a:srgbClr val="FFFF00"/>
                  </a:highlight>
                  <a:latin typeface="Microsoft YaHei" panose="020B0503020204020204" pitchFamily="34" charset="-122"/>
                  <a:ea typeface="Microsoft YaHei" panose="020B0503020204020204" pitchFamily="34" charset="-122"/>
                </a:rPr>
                <a:t>Errors</a:t>
              </a:r>
              <a:endParaRPr lang="zh-TW" altLang="en-US" sz="1200" dirty="0">
                <a:highlight>
                  <a:srgbClr val="FFFF00"/>
                </a:highlight>
                <a:latin typeface="Microsoft YaHei" panose="020B0503020204020204" pitchFamily="34" charset="-122"/>
                <a:ea typeface="Microsoft YaHei" panose="020B0503020204020204" pitchFamily="34" charset="-122"/>
              </a:endParaRPr>
            </a:p>
          </p:txBody>
        </p:sp>
        <p:cxnSp>
          <p:nvCxnSpPr>
            <p:cNvPr id="70" name="直線接點 69">
              <a:extLst>
                <a:ext uri="{FF2B5EF4-FFF2-40B4-BE49-F238E27FC236}">
                  <a16:creationId xmlns:a16="http://schemas.microsoft.com/office/drawing/2014/main" id="{A6116AF6-0DF0-5077-3954-801931D50E26}"/>
                </a:ext>
              </a:extLst>
            </p:cNvPr>
            <p:cNvCxnSpPr>
              <a:cxnSpLocks/>
              <a:stCxn id="69" idx="2"/>
              <a:endCxn id="67" idx="0"/>
            </p:cNvCxnSpPr>
            <p:nvPr/>
          </p:nvCxnSpPr>
          <p:spPr>
            <a:xfrm>
              <a:off x="8862273" y="1903808"/>
              <a:ext cx="116932" cy="537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C5E937E6-F905-0F6E-31D6-CCEA180BF056}"/>
                </a:ext>
              </a:extLst>
            </p:cNvPr>
            <p:cNvCxnSpPr>
              <a:cxnSpLocks/>
              <a:stCxn id="69" idx="2"/>
              <a:endCxn id="65" idx="0"/>
            </p:cNvCxnSpPr>
            <p:nvPr/>
          </p:nvCxnSpPr>
          <p:spPr>
            <a:xfrm flipH="1">
              <a:off x="8736657" y="1903808"/>
              <a:ext cx="125616" cy="4765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接點 85">
              <a:extLst>
                <a:ext uri="{FF2B5EF4-FFF2-40B4-BE49-F238E27FC236}">
                  <a16:creationId xmlns:a16="http://schemas.microsoft.com/office/drawing/2014/main" id="{B77BB31F-19E4-8F77-C9B6-6181D49D1CB1}"/>
                </a:ext>
              </a:extLst>
            </p:cNvPr>
            <p:cNvCxnSpPr>
              <a:cxnSpLocks/>
            </p:cNvCxnSpPr>
            <p:nvPr/>
          </p:nvCxnSpPr>
          <p:spPr>
            <a:xfrm flipH="1" flipV="1">
              <a:off x="9235713" y="2585161"/>
              <a:ext cx="657707" cy="5334"/>
            </a:xfrm>
            <a:prstGeom prst="line">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7" name="群組 86">
              <a:extLst>
                <a:ext uri="{FF2B5EF4-FFF2-40B4-BE49-F238E27FC236}">
                  <a16:creationId xmlns:a16="http://schemas.microsoft.com/office/drawing/2014/main" id="{5CCF2B81-60AC-3160-F1F6-D48A445E3630}"/>
                </a:ext>
              </a:extLst>
            </p:cNvPr>
            <p:cNvGrpSpPr/>
            <p:nvPr/>
          </p:nvGrpSpPr>
          <p:grpSpPr>
            <a:xfrm>
              <a:off x="9957202" y="3644036"/>
              <a:ext cx="863955" cy="734774"/>
              <a:chOff x="6688589" y="4227787"/>
              <a:chExt cx="863955" cy="734774"/>
            </a:xfrm>
          </p:grpSpPr>
          <p:sp>
            <p:nvSpPr>
              <p:cNvPr id="88" name="矩形 87">
                <a:extLst>
                  <a:ext uri="{FF2B5EF4-FFF2-40B4-BE49-F238E27FC236}">
                    <a16:creationId xmlns:a16="http://schemas.microsoft.com/office/drawing/2014/main" id="{C1F11106-7186-9815-4C9A-CF08B04ACB39}"/>
                  </a:ext>
                </a:extLst>
              </p:cNvPr>
              <p:cNvSpPr/>
              <p:nvPr/>
            </p:nvSpPr>
            <p:spPr>
              <a:xfrm>
                <a:off x="6688589" y="4227787"/>
                <a:ext cx="863955" cy="73477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橢圓 88">
                <a:extLst>
                  <a:ext uri="{FF2B5EF4-FFF2-40B4-BE49-F238E27FC236}">
                    <a16:creationId xmlns:a16="http://schemas.microsoft.com/office/drawing/2014/main" id="{77A086BC-7857-4E37-1262-4969FBF45526}"/>
                  </a:ext>
                </a:extLst>
              </p:cNvPr>
              <p:cNvSpPr/>
              <p:nvPr/>
            </p:nvSpPr>
            <p:spPr>
              <a:xfrm>
                <a:off x="6795903" y="43147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橢圓 89">
                <a:extLst>
                  <a:ext uri="{FF2B5EF4-FFF2-40B4-BE49-F238E27FC236}">
                    <a16:creationId xmlns:a16="http://schemas.microsoft.com/office/drawing/2014/main" id="{F18A9980-0C6E-E18F-67B4-981F1FF4630E}"/>
                  </a:ext>
                </a:extLst>
              </p:cNvPr>
              <p:cNvSpPr/>
              <p:nvPr/>
            </p:nvSpPr>
            <p:spPr>
              <a:xfrm>
                <a:off x="7001132" y="432439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橢圓 90">
                <a:extLst>
                  <a:ext uri="{FF2B5EF4-FFF2-40B4-BE49-F238E27FC236}">
                    <a16:creationId xmlns:a16="http://schemas.microsoft.com/office/drawing/2014/main" id="{1DEFE85F-40CE-A358-77F6-F3F8D8149D2A}"/>
                  </a:ext>
                </a:extLst>
              </p:cNvPr>
              <p:cNvSpPr/>
              <p:nvPr/>
            </p:nvSpPr>
            <p:spPr>
              <a:xfrm>
                <a:off x="7135701" y="4523174"/>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橢圓 91">
                <a:extLst>
                  <a:ext uri="{FF2B5EF4-FFF2-40B4-BE49-F238E27FC236}">
                    <a16:creationId xmlns:a16="http://schemas.microsoft.com/office/drawing/2014/main" id="{315404E4-BBA1-88DE-2E13-0AC2C3946600}"/>
                  </a:ext>
                </a:extLst>
              </p:cNvPr>
              <p:cNvSpPr/>
              <p:nvPr/>
            </p:nvSpPr>
            <p:spPr>
              <a:xfrm>
                <a:off x="7001153" y="4627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橢圓 92">
                <a:extLst>
                  <a:ext uri="{FF2B5EF4-FFF2-40B4-BE49-F238E27FC236}">
                    <a16:creationId xmlns:a16="http://schemas.microsoft.com/office/drawing/2014/main" id="{ADFC0A61-8748-B99A-1F01-EE4D5B857F23}"/>
                  </a:ext>
                </a:extLst>
              </p:cNvPr>
              <p:cNvSpPr/>
              <p:nvPr/>
            </p:nvSpPr>
            <p:spPr>
              <a:xfrm>
                <a:off x="7165939" y="4267481"/>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橢圓 93">
                <a:extLst>
                  <a:ext uri="{FF2B5EF4-FFF2-40B4-BE49-F238E27FC236}">
                    <a16:creationId xmlns:a16="http://schemas.microsoft.com/office/drawing/2014/main" id="{B509BCB6-03D5-CEA5-FC31-1797C86C572A}"/>
                  </a:ext>
                </a:extLst>
              </p:cNvPr>
              <p:cNvSpPr/>
              <p:nvPr/>
            </p:nvSpPr>
            <p:spPr>
              <a:xfrm>
                <a:off x="7263515" y="441766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橢圓 94">
                <a:extLst>
                  <a:ext uri="{FF2B5EF4-FFF2-40B4-BE49-F238E27FC236}">
                    <a16:creationId xmlns:a16="http://schemas.microsoft.com/office/drawing/2014/main" id="{3C4177F1-C4E0-242B-F9E9-575A396F5758}"/>
                  </a:ext>
                </a:extLst>
              </p:cNvPr>
              <p:cNvSpPr/>
              <p:nvPr/>
            </p:nvSpPr>
            <p:spPr>
              <a:xfrm>
                <a:off x="6911810" y="4468933"/>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橢圓 95">
                <a:extLst>
                  <a:ext uri="{FF2B5EF4-FFF2-40B4-BE49-F238E27FC236}">
                    <a16:creationId xmlns:a16="http://schemas.microsoft.com/office/drawing/2014/main" id="{F5942FCF-F428-582F-24B4-975A44FD0E5E}"/>
                  </a:ext>
                </a:extLst>
              </p:cNvPr>
              <p:cNvSpPr/>
              <p:nvPr/>
            </p:nvSpPr>
            <p:spPr>
              <a:xfrm>
                <a:off x="7386345" y="432439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橢圓 96">
                <a:extLst>
                  <a:ext uri="{FF2B5EF4-FFF2-40B4-BE49-F238E27FC236}">
                    <a16:creationId xmlns:a16="http://schemas.microsoft.com/office/drawing/2014/main" id="{99966219-3644-FCA5-5A8F-63D10A86CB14}"/>
                  </a:ext>
                </a:extLst>
              </p:cNvPr>
              <p:cNvSpPr/>
              <p:nvPr/>
            </p:nvSpPr>
            <p:spPr>
              <a:xfrm>
                <a:off x="7227515" y="4679549"/>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橢圓 97">
                <a:extLst>
                  <a:ext uri="{FF2B5EF4-FFF2-40B4-BE49-F238E27FC236}">
                    <a16:creationId xmlns:a16="http://schemas.microsoft.com/office/drawing/2014/main" id="{5EDD5890-EE73-7163-817A-F89DDB3EBC34}"/>
                  </a:ext>
                </a:extLst>
              </p:cNvPr>
              <p:cNvSpPr/>
              <p:nvPr/>
            </p:nvSpPr>
            <p:spPr>
              <a:xfrm>
                <a:off x="7348160" y="4848517"/>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橢圓 98">
                <a:extLst>
                  <a:ext uri="{FF2B5EF4-FFF2-40B4-BE49-F238E27FC236}">
                    <a16:creationId xmlns:a16="http://schemas.microsoft.com/office/drawing/2014/main" id="{2DD9E08A-C171-93AC-4333-9A9F57DBA1D4}"/>
                  </a:ext>
                </a:extLst>
              </p:cNvPr>
              <p:cNvSpPr/>
              <p:nvPr/>
            </p:nvSpPr>
            <p:spPr>
              <a:xfrm>
                <a:off x="7420710" y="4699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2D6BB936-0308-0DC2-8705-5B144B93CCC2}"/>
                  </a:ext>
                </a:extLst>
              </p:cNvPr>
              <p:cNvSpPr/>
              <p:nvPr/>
            </p:nvSpPr>
            <p:spPr>
              <a:xfrm>
                <a:off x="6897582" y="4807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橢圓 100">
                <a:extLst>
                  <a:ext uri="{FF2B5EF4-FFF2-40B4-BE49-F238E27FC236}">
                    <a16:creationId xmlns:a16="http://schemas.microsoft.com/office/drawing/2014/main" id="{DAA6AD50-5975-A128-BDC9-810600644E7F}"/>
                  </a:ext>
                </a:extLst>
              </p:cNvPr>
              <p:cNvSpPr/>
              <p:nvPr/>
            </p:nvSpPr>
            <p:spPr>
              <a:xfrm>
                <a:off x="7152630" y="4843930"/>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橢圓 101">
                <a:extLst>
                  <a:ext uri="{FF2B5EF4-FFF2-40B4-BE49-F238E27FC236}">
                    <a16:creationId xmlns:a16="http://schemas.microsoft.com/office/drawing/2014/main" id="{15D84E79-B0B6-E1AF-E734-3B61C5A1139D}"/>
                  </a:ext>
                </a:extLst>
              </p:cNvPr>
              <p:cNvSpPr/>
              <p:nvPr/>
            </p:nvSpPr>
            <p:spPr>
              <a:xfrm>
                <a:off x="7370697" y="4515095"/>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橢圓 102">
                <a:extLst>
                  <a:ext uri="{FF2B5EF4-FFF2-40B4-BE49-F238E27FC236}">
                    <a16:creationId xmlns:a16="http://schemas.microsoft.com/office/drawing/2014/main" id="{B5C28B32-C34D-8978-4092-C90B88A5C901}"/>
                  </a:ext>
                </a:extLst>
              </p:cNvPr>
              <p:cNvSpPr/>
              <p:nvPr/>
            </p:nvSpPr>
            <p:spPr>
              <a:xfrm>
                <a:off x="6783393" y="4707862"/>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橢圓 103">
                <a:extLst>
                  <a:ext uri="{FF2B5EF4-FFF2-40B4-BE49-F238E27FC236}">
                    <a16:creationId xmlns:a16="http://schemas.microsoft.com/office/drawing/2014/main" id="{CE0314C0-A7FC-485F-BDB0-69C3574309AA}"/>
                  </a:ext>
                </a:extLst>
              </p:cNvPr>
              <p:cNvSpPr/>
              <p:nvPr/>
            </p:nvSpPr>
            <p:spPr>
              <a:xfrm>
                <a:off x="6735965" y="4572028"/>
                <a:ext cx="72000" cy="7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5" name="橢圓 104">
              <a:extLst>
                <a:ext uri="{FF2B5EF4-FFF2-40B4-BE49-F238E27FC236}">
                  <a16:creationId xmlns:a16="http://schemas.microsoft.com/office/drawing/2014/main" id="{0E690657-064F-B895-3318-3FA9E274F2EE}"/>
                </a:ext>
              </a:extLst>
            </p:cNvPr>
            <p:cNvSpPr/>
            <p:nvPr/>
          </p:nvSpPr>
          <p:spPr>
            <a:xfrm>
              <a:off x="10105994" y="3802473"/>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橢圓 105">
              <a:extLst>
                <a:ext uri="{FF2B5EF4-FFF2-40B4-BE49-F238E27FC236}">
                  <a16:creationId xmlns:a16="http://schemas.microsoft.com/office/drawing/2014/main" id="{7AD676F3-9F38-7769-D888-E4214F2CD81A}"/>
                </a:ext>
              </a:extLst>
            </p:cNvPr>
            <p:cNvSpPr/>
            <p:nvPr/>
          </p:nvSpPr>
          <p:spPr>
            <a:xfrm>
              <a:off x="10424128" y="3707600"/>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橢圓 106">
              <a:extLst>
                <a:ext uri="{FF2B5EF4-FFF2-40B4-BE49-F238E27FC236}">
                  <a16:creationId xmlns:a16="http://schemas.microsoft.com/office/drawing/2014/main" id="{3777F7B1-F038-9BAD-2207-AA0C1718EE8F}"/>
                </a:ext>
              </a:extLst>
            </p:cNvPr>
            <p:cNvSpPr/>
            <p:nvPr/>
          </p:nvSpPr>
          <p:spPr>
            <a:xfrm>
              <a:off x="10682076" y="3795938"/>
              <a:ext cx="72000" cy="72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8" name="直線接點 107">
              <a:extLst>
                <a:ext uri="{FF2B5EF4-FFF2-40B4-BE49-F238E27FC236}">
                  <a16:creationId xmlns:a16="http://schemas.microsoft.com/office/drawing/2014/main" id="{32B85307-BCDE-DCAA-D730-CFB4AC3EB5A0}"/>
                </a:ext>
              </a:extLst>
            </p:cNvPr>
            <p:cNvCxnSpPr>
              <a:cxnSpLocks/>
              <a:stCxn id="109" idx="2"/>
              <a:endCxn id="106" idx="0"/>
            </p:cNvCxnSpPr>
            <p:nvPr/>
          </p:nvCxnSpPr>
          <p:spPr>
            <a:xfrm>
              <a:off x="10455727" y="3359134"/>
              <a:ext cx="4401" cy="348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BD4E49ED-E832-F0F2-47B9-8FCA1C0783B5}"/>
                </a:ext>
              </a:extLst>
            </p:cNvPr>
            <p:cNvSpPr txBox="1"/>
            <p:nvPr/>
          </p:nvSpPr>
          <p:spPr>
            <a:xfrm>
              <a:off x="10216423" y="3174468"/>
              <a:ext cx="478607" cy="184666"/>
            </a:xfrm>
            <a:prstGeom prst="rect">
              <a:avLst/>
            </a:prstGeom>
            <a:noFill/>
          </p:spPr>
          <p:txBody>
            <a:bodyPr wrap="square" lIns="0" tIns="0" rIns="0" bIns="0" rtlCol="0">
              <a:spAutoFit/>
            </a:bodyPr>
            <a:lstStyle/>
            <a:p>
              <a:r>
                <a:rPr lang="en-US" altLang="zh-TW" sz="1200" dirty="0">
                  <a:highlight>
                    <a:srgbClr val="FFFF00"/>
                  </a:highlight>
                  <a:latin typeface="Microsoft YaHei" panose="020B0503020204020204" pitchFamily="34" charset="-122"/>
                  <a:ea typeface="Microsoft YaHei" panose="020B0503020204020204" pitchFamily="34" charset="-122"/>
                </a:rPr>
                <a:t>Errors</a:t>
              </a:r>
              <a:endParaRPr lang="zh-TW" altLang="en-US" sz="1200" dirty="0">
                <a:highlight>
                  <a:srgbClr val="FFFF00"/>
                </a:highlight>
                <a:latin typeface="Microsoft YaHei" panose="020B0503020204020204" pitchFamily="34" charset="-122"/>
                <a:ea typeface="Microsoft YaHei" panose="020B0503020204020204" pitchFamily="34" charset="-122"/>
              </a:endParaRPr>
            </a:p>
          </p:txBody>
        </p:sp>
        <p:cxnSp>
          <p:nvCxnSpPr>
            <p:cNvPr id="110" name="直線接點 109">
              <a:extLst>
                <a:ext uri="{FF2B5EF4-FFF2-40B4-BE49-F238E27FC236}">
                  <a16:creationId xmlns:a16="http://schemas.microsoft.com/office/drawing/2014/main" id="{3E2E5343-F3E0-E5FE-5937-C3AE542ABEDE}"/>
                </a:ext>
              </a:extLst>
            </p:cNvPr>
            <p:cNvCxnSpPr>
              <a:cxnSpLocks/>
              <a:stCxn id="109" idx="2"/>
              <a:endCxn id="107" idx="0"/>
            </p:cNvCxnSpPr>
            <p:nvPr/>
          </p:nvCxnSpPr>
          <p:spPr>
            <a:xfrm>
              <a:off x="10455727" y="3359134"/>
              <a:ext cx="262349" cy="4368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接點 110">
              <a:extLst>
                <a:ext uri="{FF2B5EF4-FFF2-40B4-BE49-F238E27FC236}">
                  <a16:creationId xmlns:a16="http://schemas.microsoft.com/office/drawing/2014/main" id="{2DF57E20-7A90-2F09-260C-EC4866C4D6C7}"/>
                </a:ext>
              </a:extLst>
            </p:cNvPr>
            <p:cNvCxnSpPr>
              <a:cxnSpLocks/>
              <a:stCxn id="109" idx="2"/>
              <a:endCxn id="105" idx="0"/>
            </p:cNvCxnSpPr>
            <p:nvPr/>
          </p:nvCxnSpPr>
          <p:spPr>
            <a:xfrm flipH="1">
              <a:off x="10141994" y="3359134"/>
              <a:ext cx="313733" cy="4433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線接點 111">
              <a:extLst>
                <a:ext uri="{FF2B5EF4-FFF2-40B4-BE49-F238E27FC236}">
                  <a16:creationId xmlns:a16="http://schemas.microsoft.com/office/drawing/2014/main" id="{3F7333DE-FC2B-E1FD-BED6-1A4E50D7B628}"/>
                </a:ext>
              </a:extLst>
            </p:cNvPr>
            <p:cNvCxnSpPr>
              <a:cxnSpLocks/>
              <a:endCxn id="148" idx="2"/>
            </p:cNvCxnSpPr>
            <p:nvPr/>
          </p:nvCxnSpPr>
          <p:spPr>
            <a:xfrm flipH="1" flipV="1">
              <a:off x="10376330" y="2869407"/>
              <a:ext cx="12849" cy="288279"/>
            </a:xfrm>
            <a:prstGeom prst="line">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接點 126">
              <a:extLst>
                <a:ext uri="{FF2B5EF4-FFF2-40B4-BE49-F238E27FC236}">
                  <a16:creationId xmlns:a16="http://schemas.microsoft.com/office/drawing/2014/main" id="{86C4E3AC-C9DB-D55F-0526-9D467C23246A}"/>
                </a:ext>
              </a:extLst>
            </p:cNvPr>
            <p:cNvCxnSpPr>
              <a:cxnSpLocks/>
              <a:stCxn id="147" idx="3"/>
              <a:endCxn id="88" idx="1"/>
            </p:cNvCxnSpPr>
            <p:nvPr/>
          </p:nvCxnSpPr>
          <p:spPr>
            <a:xfrm>
              <a:off x="9657044" y="4007150"/>
              <a:ext cx="300158" cy="4273"/>
            </a:xfrm>
            <a:prstGeom prst="line">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2AA2E80E-8DEE-84DF-4311-71635F19CFA9}"/>
                </a:ext>
              </a:extLst>
            </p:cNvPr>
            <p:cNvSpPr/>
            <p:nvPr/>
          </p:nvSpPr>
          <p:spPr>
            <a:xfrm>
              <a:off x="5796448" y="3807687"/>
              <a:ext cx="1042670" cy="470503"/>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Boosting</a:t>
              </a:r>
              <a:endParaRPr lang="zh-TW" altLang="en-US" sz="1400" dirty="0">
                <a:latin typeface="Microsoft YaHei" panose="020B0503020204020204" pitchFamily="34" charset="-122"/>
                <a:ea typeface="Microsoft YaHei" panose="020B0503020204020204" pitchFamily="34" charset="-122"/>
              </a:endParaRPr>
            </a:p>
          </p:txBody>
        </p:sp>
        <p:cxnSp>
          <p:nvCxnSpPr>
            <p:cNvPr id="129" name="直線接點 128">
              <a:extLst>
                <a:ext uri="{FF2B5EF4-FFF2-40B4-BE49-F238E27FC236}">
                  <a16:creationId xmlns:a16="http://schemas.microsoft.com/office/drawing/2014/main" id="{42394C57-E152-6941-5BED-4C837DCF31D5}"/>
                </a:ext>
              </a:extLst>
            </p:cNvPr>
            <p:cNvCxnSpPr>
              <a:cxnSpLocks/>
              <a:stCxn id="13" idx="2"/>
              <a:endCxn id="128" idx="0"/>
            </p:cNvCxnSpPr>
            <p:nvPr/>
          </p:nvCxnSpPr>
          <p:spPr>
            <a:xfrm flipH="1">
              <a:off x="6317783" y="3007924"/>
              <a:ext cx="935731" cy="7997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直線接點 129">
              <a:extLst>
                <a:ext uri="{FF2B5EF4-FFF2-40B4-BE49-F238E27FC236}">
                  <a16:creationId xmlns:a16="http://schemas.microsoft.com/office/drawing/2014/main" id="{E4817938-2483-84A3-1FCF-0164DCED875E}"/>
                </a:ext>
              </a:extLst>
            </p:cNvPr>
            <p:cNvCxnSpPr>
              <a:cxnSpLocks/>
              <a:stCxn id="148" idx="2"/>
              <a:endCxn id="128" idx="0"/>
            </p:cNvCxnSpPr>
            <p:nvPr/>
          </p:nvCxnSpPr>
          <p:spPr>
            <a:xfrm flipH="1">
              <a:off x="6317783" y="2869407"/>
              <a:ext cx="4058547" cy="9382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直線接點 130">
              <a:extLst>
                <a:ext uri="{FF2B5EF4-FFF2-40B4-BE49-F238E27FC236}">
                  <a16:creationId xmlns:a16="http://schemas.microsoft.com/office/drawing/2014/main" id="{C087CA70-EE68-9CD9-7F99-6F68669A62DA}"/>
                </a:ext>
              </a:extLst>
            </p:cNvPr>
            <p:cNvCxnSpPr>
              <a:cxnSpLocks/>
              <a:endCxn id="128" idx="0"/>
            </p:cNvCxnSpPr>
            <p:nvPr/>
          </p:nvCxnSpPr>
          <p:spPr>
            <a:xfrm flipH="1">
              <a:off x="6317783" y="3710727"/>
              <a:ext cx="2343276" cy="969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2" name="文字方塊 131">
              <a:extLst>
                <a:ext uri="{FF2B5EF4-FFF2-40B4-BE49-F238E27FC236}">
                  <a16:creationId xmlns:a16="http://schemas.microsoft.com/office/drawing/2014/main" id="{8D89AA21-4930-1A72-3330-F3AE4AD39A36}"/>
                </a:ext>
              </a:extLst>
            </p:cNvPr>
            <p:cNvSpPr txBox="1"/>
            <p:nvPr/>
          </p:nvSpPr>
          <p:spPr>
            <a:xfrm>
              <a:off x="6352771" y="1760440"/>
              <a:ext cx="662746" cy="276999"/>
            </a:xfrm>
            <a:prstGeom prst="rect">
              <a:avLst/>
            </a:prstGeom>
            <a:noFill/>
          </p:spPr>
          <p:txBody>
            <a:bodyPr wrap="non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Tree 1</a:t>
              </a:r>
              <a:endParaRPr lang="zh-TW" altLang="en-US" dirty="0">
                <a:highlight>
                  <a:srgbClr val="FFFF00"/>
                </a:highlight>
                <a:latin typeface="Microsoft YaHei" panose="020B0503020204020204" pitchFamily="34" charset="-122"/>
                <a:ea typeface="Microsoft YaHei" panose="020B0503020204020204" pitchFamily="34" charset="-122"/>
              </a:endParaRPr>
            </a:p>
          </p:txBody>
        </p:sp>
        <p:sp>
          <p:nvSpPr>
            <p:cNvPr id="133" name="文字方塊 132">
              <a:extLst>
                <a:ext uri="{FF2B5EF4-FFF2-40B4-BE49-F238E27FC236}">
                  <a16:creationId xmlns:a16="http://schemas.microsoft.com/office/drawing/2014/main" id="{B2A30626-B1F0-AB9C-5D32-E6AD397F4F84}"/>
                </a:ext>
              </a:extLst>
            </p:cNvPr>
            <p:cNvSpPr txBox="1"/>
            <p:nvPr/>
          </p:nvSpPr>
          <p:spPr>
            <a:xfrm>
              <a:off x="9553677" y="1698525"/>
              <a:ext cx="662746" cy="276999"/>
            </a:xfrm>
            <a:prstGeom prst="rect">
              <a:avLst/>
            </a:prstGeom>
            <a:noFill/>
          </p:spPr>
          <p:txBody>
            <a:bodyPr wrap="non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Tree 2</a:t>
              </a:r>
              <a:endParaRPr lang="zh-TW" altLang="en-US" dirty="0">
                <a:highlight>
                  <a:srgbClr val="FFFF00"/>
                </a:highlight>
                <a:latin typeface="Microsoft YaHei" panose="020B0503020204020204" pitchFamily="34" charset="-122"/>
                <a:ea typeface="Microsoft YaHei" panose="020B0503020204020204" pitchFamily="34" charset="-122"/>
              </a:endParaRPr>
            </a:p>
          </p:txBody>
        </p:sp>
        <p:sp>
          <p:nvSpPr>
            <p:cNvPr id="134" name="文字方塊 133">
              <a:extLst>
                <a:ext uri="{FF2B5EF4-FFF2-40B4-BE49-F238E27FC236}">
                  <a16:creationId xmlns:a16="http://schemas.microsoft.com/office/drawing/2014/main" id="{732DAFC4-6FB6-D9FA-A49C-13EFCE2380E5}"/>
                </a:ext>
              </a:extLst>
            </p:cNvPr>
            <p:cNvSpPr txBox="1"/>
            <p:nvPr/>
          </p:nvSpPr>
          <p:spPr>
            <a:xfrm>
              <a:off x="9103257" y="3224575"/>
              <a:ext cx="715645" cy="276999"/>
            </a:xfrm>
            <a:prstGeom prst="rect">
              <a:avLst/>
            </a:prstGeom>
            <a:noFill/>
          </p:spPr>
          <p:txBody>
            <a:bodyPr wrap="non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Tree N</a:t>
              </a:r>
              <a:endParaRPr lang="zh-TW" altLang="en-US" dirty="0">
                <a:highlight>
                  <a:srgbClr val="FFFF00"/>
                </a:highlight>
                <a:latin typeface="Microsoft YaHei" panose="020B0503020204020204" pitchFamily="34" charset="-122"/>
                <a:ea typeface="Microsoft YaHei" panose="020B0503020204020204" pitchFamily="34" charset="-122"/>
              </a:endParaRPr>
            </a:p>
          </p:txBody>
        </p:sp>
        <p:grpSp>
          <p:nvGrpSpPr>
            <p:cNvPr id="135" name="群組 134">
              <a:extLst>
                <a:ext uri="{FF2B5EF4-FFF2-40B4-BE49-F238E27FC236}">
                  <a16:creationId xmlns:a16="http://schemas.microsoft.com/office/drawing/2014/main" id="{727C5791-5571-3E2D-B18A-0AC25E3C103E}"/>
                </a:ext>
              </a:extLst>
            </p:cNvPr>
            <p:cNvGrpSpPr/>
            <p:nvPr/>
          </p:nvGrpSpPr>
          <p:grpSpPr>
            <a:xfrm>
              <a:off x="7760596" y="3975423"/>
              <a:ext cx="390135" cy="72000"/>
              <a:chOff x="5462784" y="4955965"/>
              <a:chExt cx="390135" cy="72000"/>
            </a:xfrm>
          </p:grpSpPr>
          <p:sp>
            <p:nvSpPr>
              <p:cNvPr id="136" name="橢圓 135">
                <a:extLst>
                  <a:ext uri="{FF2B5EF4-FFF2-40B4-BE49-F238E27FC236}">
                    <a16:creationId xmlns:a16="http://schemas.microsoft.com/office/drawing/2014/main" id="{7ED7E86F-3261-BE8D-7CF7-DFD04A355B3D}"/>
                  </a:ext>
                </a:extLst>
              </p:cNvPr>
              <p:cNvSpPr/>
              <p:nvPr/>
            </p:nvSpPr>
            <p:spPr>
              <a:xfrm>
                <a:off x="5462784"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橢圓 136">
                <a:extLst>
                  <a:ext uri="{FF2B5EF4-FFF2-40B4-BE49-F238E27FC236}">
                    <a16:creationId xmlns:a16="http://schemas.microsoft.com/office/drawing/2014/main" id="{B5082CAC-D31E-ADE0-DFA9-3036954833F7}"/>
                  </a:ext>
                </a:extLst>
              </p:cNvPr>
              <p:cNvSpPr/>
              <p:nvPr/>
            </p:nvSpPr>
            <p:spPr>
              <a:xfrm>
                <a:off x="5613578"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橢圓 137">
                <a:extLst>
                  <a:ext uri="{FF2B5EF4-FFF2-40B4-BE49-F238E27FC236}">
                    <a16:creationId xmlns:a16="http://schemas.microsoft.com/office/drawing/2014/main" id="{D54A0217-09E0-AB44-0926-4DF361453B7E}"/>
                  </a:ext>
                </a:extLst>
              </p:cNvPr>
              <p:cNvSpPr/>
              <p:nvPr/>
            </p:nvSpPr>
            <p:spPr>
              <a:xfrm>
                <a:off x="5780919"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39" name="群組 138">
              <a:extLst>
                <a:ext uri="{FF2B5EF4-FFF2-40B4-BE49-F238E27FC236}">
                  <a16:creationId xmlns:a16="http://schemas.microsoft.com/office/drawing/2014/main" id="{6AA7B74A-5959-4EBA-7381-71729C2D97DC}"/>
                </a:ext>
              </a:extLst>
            </p:cNvPr>
            <p:cNvGrpSpPr/>
            <p:nvPr/>
          </p:nvGrpSpPr>
          <p:grpSpPr>
            <a:xfrm rot="5400000">
              <a:off x="10676334" y="3198792"/>
              <a:ext cx="390135" cy="72000"/>
              <a:chOff x="5462784" y="4955965"/>
              <a:chExt cx="390135" cy="72000"/>
            </a:xfrm>
          </p:grpSpPr>
          <p:sp>
            <p:nvSpPr>
              <p:cNvPr id="140" name="橢圓 139">
                <a:extLst>
                  <a:ext uri="{FF2B5EF4-FFF2-40B4-BE49-F238E27FC236}">
                    <a16:creationId xmlns:a16="http://schemas.microsoft.com/office/drawing/2014/main" id="{734B0501-83A8-BFCB-676F-AC6BA9BC2A76}"/>
                  </a:ext>
                </a:extLst>
              </p:cNvPr>
              <p:cNvSpPr/>
              <p:nvPr/>
            </p:nvSpPr>
            <p:spPr>
              <a:xfrm>
                <a:off x="5462784"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1" name="橢圓 140">
                <a:extLst>
                  <a:ext uri="{FF2B5EF4-FFF2-40B4-BE49-F238E27FC236}">
                    <a16:creationId xmlns:a16="http://schemas.microsoft.com/office/drawing/2014/main" id="{259DDF39-9A5A-DC43-1F5F-CEA571712B33}"/>
                  </a:ext>
                </a:extLst>
              </p:cNvPr>
              <p:cNvSpPr/>
              <p:nvPr/>
            </p:nvSpPr>
            <p:spPr>
              <a:xfrm>
                <a:off x="5613578"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2" name="橢圓 141">
                <a:extLst>
                  <a:ext uri="{FF2B5EF4-FFF2-40B4-BE49-F238E27FC236}">
                    <a16:creationId xmlns:a16="http://schemas.microsoft.com/office/drawing/2014/main" id="{07CEF874-912B-A17C-E469-CBD90F941B15}"/>
                  </a:ext>
                </a:extLst>
              </p:cNvPr>
              <p:cNvSpPr/>
              <p:nvPr/>
            </p:nvSpPr>
            <p:spPr>
              <a:xfrm>
                <a:off x="5780919" y="4955965"/>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3" name="文字方塊 142">
              <a:extLst>
                <a:ext uri="{FF2B5EF4-FFF2-40B4-BE49-F238E27FC236}">
                  <a16:creationId xmlns:a16="http://schemas.microsoft.com/office/drawing/2014/main" id="{D2DE6C14-7F8A-6613-602C-0AECB4B4F94C}"/>
                </a:ext>
              </a:extLst>
            </p:cNvPr>
            <p:cNvSpPr txBox="1"/>
            <p:nvPr/>
          </p:nvSpPr>
          <p:spPr>
            <a:xfrm>
              <a:off x="5803955" y="3108083"/>
              <a:ext cx="815864" cy="276999"/>
            </a:xfrm>
            <a:prstGeom prst="rect">
              <a:avLst/>
            </a:prstGeom>
            <a:noFill/>
          </p:spPr>
          <p:txBody>
            <a:bodyPr wrap="non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Score 1</a:t>
              </a:r>
              <a:endParaRPr lang="zh-TW" altLang="en-US" dirty="0">
                <a:highlight>
                  <a:srgbClr val="FFFF00"/>
                </a:highlight>
                <a:latin typeface="Microsoft YaHei" panose="020B0503020204020204" pitchFamily="34" charset="-122"/>
                <a:ea typeface="Microsoft YaHei" panose="020B0503020204020204" pitchFamily="34" charset="-122"/>
              </a:endParaRPr>
            </a:p>
          </p:txBody>
        </p:sp>
        <p:sp>
          <p:nvSpPr>
            <p:cNvPr id="144" name="文字方塊 143">
              <a:extLst>
                <a:ext uri="{FF2B5EF4-FFF2-40B4-BE49-F238E27FC236}">
                  <a16:creationId xmlns:a16="http://schemas.microsoft.com/office/drawing/2014/main" id="{A30C6CD3-7398-881D-5E4A-D17738A054AD}"/>
                </a:ext>
              </a:extLst>
            </p:cNvPr>
            <p:cNvSpPr txBox="1"/>
            <p:nvPr/>
          </p:nvSpPr>
          <p:spPr>
            <a:xfrm>
              <a:off x="7180049" y="3129102"/>
              <a:ext cx="815864" cy="276999"/>
            </a:xfrm>
            <a:prstGeom prst="rect">
              <a:avLst/>
            </a:prstGeom>
            <a:noFill/>
          </p:spPr>
          <p:txBody>
            <a:bodyPr wrap="non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Score 2</a:t>
              </a:r>
              <a:endParaRPr lang="zh-TW" altLang="en-US" dirty="0">
                <a:highlight>
                  <a:srgbClr val="FFFF00"/>
                </a:highlight>
                <a:latin typeface="Microsoft YaHei" panose="020B0503020204020204" pitchFamily="34" charset="-122"/>
                <a:ea typeface="Microsoft YaHei" panose="020B0503020204020204" pitchFamily="34" charset="-122"/>
              </a:endParaRPr>
            </a:p>
          </p:txBody>
        </p:sp>
        <p:sp>
          <p:nvSpPr>
            <p:cNvPr id="145" name="文字方塊 144">
              <a:extLst>
                <a:ext uri="{FF2B5EF4-FFF2-40B4-BE49-F238E27FC236}">
                  <a16:creationId xmlns:a16="http://schemas.microsoft.com/office/drawing/2014/main" id="{35BE1257-7A3C-9850-D0D4-E59AAC7F227D}"/>
                </a:ext>
              </a:extLst>
            </p:cNvPr>
            <p:cNvSpPr txBox="1"/>
            <p:nvPr/>
          </p:nvSpPr>
          <p:spPr>
            <a:xfrm>
              <a:off x="7470250" y="3593983"/>
              <a:ext cx="868764" cy="276999"/>
            </a:xfrm>
            <a:prstGeom prst="rect">
              <a:avLst/>
            </a:prstGeom>
            <a:noFill/>
          </p:spPr>
          <p:txBody>
            <a:bodyPr wrap="none" lIns="0" tIns="0" rIns="0" bIns="0" rtlCol="0">
              <a:spAutoFit/>
            </a:bodyPr>
            <a:lstStyle/>
            <a:p>
              <a:r>
                <a:rPr lang="en-US" altLang="zh-TW" dirty="0">
                  <a:highlight>
                    <a:srgbClr val="FFFF00"/>
                  </a:highlight>
                  <a:latin typeface="Microsoft YaHei" panose="020B0503020204020204" pitchFamily="34" charset="-122"/>
                  <a:ea typeface="Microsoft YaHei" panose="020B0503020204020204" pitchFamily="34" charset="-122"/>
                </a:rPr>
                <a:t>Score N</a:t>
              </a:r>
              <a:endParaRPr lang="zh-TW" altLang="en-US" dirty="0">
                <a:highlight>
                  <a:srgbClr val="FFFF00"/>
                </a:highlight>
                <a:latin typeface="Microsoft YaHei" panose="020B0503020204020204" pitchFamily="34" charset="-122"/>
                <a:ea typeface="Microsoft YaHei" panose="020B0503020204020204" pitchFamily="34" charset="-122"/>
              </a:endParaRPr>
            </a:p>
          </p:txBody>
        </p:sp>
        <p:pic>
          <p:nvPicPr>
            <p:cNvPr id="147" name="內容版面配置區 5" descr="一張含有 螢幕擷取畫面, 文字, Rectangle 的圖片&#10;&#10;自動產生的描述">
              <a:extLst>
                <a:ext uri="{FF2B5EF4-FFF2-40B4-BE49-F238E27FC236}">
                  <a16:creationId xmlns:a16="http://schemas.microsoft.com/office/drawing/2014/main" id="{6A61404E-8308-2AC4-A5AC-6DAED7E58316}"/>
                </a:ext>
              </a:extLst>
            </p:cNvPr>
            <p:cNvPicPr>
              <a:picLocks noChangeAspect="1"/>
            </p:cNvPicPr>
            <p:nvPr/>
          </p:nvPicPr>
          <p:blipFill>
            <a:blip r:embed="rId6">
              <a:extLst>
                <a:ext uri="{28A0092B-C50C-407E-A947-70E740481C1C}">
                  <a14:useLocalDpi xmlns:a14="http://schemas.microsoft.com/office/drawing/2010/main" val="0"/>
                </a:ext>
              </a:extLst>
            </a:blip>
            <a:srcRect l="50103" t="56651" r="26708" b="5456"/>
            <a:stretch/>
          </p:blipFill>
          <p:spPr>
            <a:xfrm>
              <a:off x="8590759" y="3576950"/>
              <a:ext cx="1066285" cy="860400"/>
            </a:xfrm>
            <a:prstGeom prst="rect">
              <a:avLst/>
            </a:prstGeom>
          </p:spPr>
        </p:pic>
        <p:pic>
          <p:nvPicPr>
            <p:cNvPr id="148" name="內容版面配置區 5" descr="一張含有 螢幕擷取畫面, 文字, Rectangle 的圖片&#10;&#10;自動產生的描述">
              <a:extLst>
                <a:ext uri="{FF2B5EF4-FFF2-40B4-BE49-F238E27FC236}">
                  <a16:creationId xmlns:a16="http://schemas.microsoft.com/office/drawing/2014/main" id="{1478DEB9-715E-22EC-6BA6-5BEBF2A139E3}"/>
                </a:ext>
              </a:extLst>
            </p:cNvPr>
            <p:cNvPicPr>
              <a:picLocks noChangeAspect="1"/>
            </p:cNvPicPr>
            <p:nvPr/>
          </p:nvPicPr>
          <p:blipFill>
            <a:blip r:embed="rId6">
              <a:extLst>
                <a:ext uri="{28A0092B-C50C-407E-A947-70E740481C1C}">
                  <a14:useLocalDpi xmlns:a14="http://schemas.microsoft.com/office/drawing/2010/main" val="0"/>
                </a:ext>
              </a:extLst>
            </a:blip>
            <a:srcRect l="75859" t="55788" r="1996" b="6176"/>
            <a:stretch/>
          </p:blipFill>
          <p:spPr>
            <a:xfrm>
              <a:off x="9869113" y="2009007"/>
              <a:ext cx="1014434" cy="860400"/>
            </a:xfrm>
            <a:prstGeom prst="rect">
              <a:avLst/>
            </a:prstGeom>
          </p:spPr>
        </p:pic>
      </p:grpSp>
    </p:spTree>
    <p:extLst>
      <p:ext uri="{BB962C8B-B14F-4D97-AF65-F5344CB8AC3E}">
        <p14:creationId xmlns:p14="http://schemas.microsoft.com/office/powerpoint/2010/main" val="2340733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28</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err="1">
                <a:solidFill>
                  <a:srgbClr val="044875"/>
                </a:solidFill>
                <a:latin typeface="Microsoft YaHei" panose="020B0503020204020204" pitchFamily="34" charset="-122"/>
                <a:ea typeface="Microsoft YaHei" panose="020B0503020204020204" pitchFamily="34" charset="-122"/>
              </a:rPr>
              <a:t>XGBoost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AC2F35C-D222-A9A7-4B62-E6303DCCABFC}"/>
                  </a:ext>
                </a:extLst>
              </p:cNvPr>
              <p:cNvSpPr txBox="1"/>
              <p:nvPr/>
            </p:nvSpPr>
            <p:spPr>
              <a:xfrm>
                <a:off x="889899" y="2232773"/>
                <a:ext cx="5572616" cy="1384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3200" i="1" smtClean="0">
                              <a:latin typeface="Cambria Math" panose="02040503050406030204" pitchFamily="18" charset="0"/>
                            </a:rPr>
                          </m:ctrlPr>
                        </m:accPr>
                        <m:e>
                          <m:sSub>
                            <m:sSubPr>
                              <m:ctrlPr>
                                <a:rPr lang="en-US" altLang="zh-TW" sz="320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e>
                      </m:acc>
                      <m:r>
                        <a:rPr lang="en-US" altLang="zh-TW" sz="3200" b="0" i="1" smtClean="0">
                          <a:latin typeface="Cambria Math" panose="02040503050406030204" pitchFamily="18" charset="0"/>
                        </a:rPr>
                        <m:t>=</m:t>
                      </m:r>
                      <m:r>
                        <a:rPr lang="zh-TW" altLang="en-US" sz="3200" b="0" i="1" smtClean="0">
                          <a:latin typeface="Cambria Math" panose="02040503050406030204" pitchFamily="18" charset="0"/>
                        </a:rPr>
                        <m:t>𝜙</m:t>
                      </m:r>
                      <m:d>
                        <m:dPr>
                          <m:ctrlPr>
                            <a:rPr lang="en-US" altLang="zh-TW" sz="3200" b="0" i="1" smtClean="0">
                              <a:latin typeface="Cambria Math" panose="02040503050406030204" pitchFamily="18" charset="0"/>
                            </a:rPr>
                          </m:ctrlPr>
                        </m:dP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𝑥</m:t>
                              </m:r>
                            </m:e>
                            <m:sub>
                              <m:r>
                                <a:rPr lang="en-US" altLang="zh-TW" sz="3200" b="0" i="1" smtClean="0">
                                  <a:latin typeface="Cambria Math" panose="02040503050406030204" pitchFamily="18" charset="0"/>
                                </a:rPr>
                                <m:t>𝑖</m:t>
                              </m:r>
                            </m:sub>
                          </m:sSub>
                        </m:e>
                      </m:d>
                      <m:r>
                        <a:rPr lang="en-US" altLang="zh-TW" sz="3200" b="0" i="1" smtClean="0">
                          <a:latin typeface="Cambria Math" panose="02040503050406030204" pitchFamily="18" charset="0"/>
                        </a:rPr>
                        <m:t>=</m:t>
                      </m:r>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𝑘</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𝐾</m:t>
                          </m:r>
                        </m:sup>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𝑓</m:t>
                              </m:r>
                            </m:e>
                            <m:sub>
                              <m:r>
                                <a:rPr lang="en-US" altLang="zh-TW" sz="3200" b="0" i="1" smtClean="0">
                                  <a:latin typeface="Cambria Math" panose="02040503050406030204" pitchFamily="18" charset="0"/>
                                </a:rPr>
                                <m:t>𝑘</m:t>
                              </m:r>
                            </m:sub>
                          </m:sSub>
                          <m:d>
                            <m:dPr>
                              <m:ctrlPr>
                                <a:rPr lang="en-US" altLang="zh-TW" sz="3200" b="0" i="1" smtClean="0">
                                  <a:latin typeface="Cambria Math" panose="02040503050406030204" pitchFamily="18" charset="0"/>
                                </a:rPr>
                              </m:ctrlPr>
                            </m:dP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𝑥</m:t>
                                  </m:r>
                                </m:e>
                                <m:sub>
                                  <m:r>
                                    <a:rPr lang="en-US" altLang="zh-TW" sz="3200" b="0" i="1" smtClean="0">
                                      <a:latin typeface="Cambria Math" panose="02040503050406030204" pitchFamily="18" charset="0"/>
                                    </a:rPr>
                                    <m:t>𝑖</m:t>
                                  </m:r>
                                </m:sub>
                              </m:sSub>
                            </m:e>
                          </m:d>
                        </m:e>
                      </m:nary>
                      <m:r>
                        <a:rPr lang="en-US" altLang="zh-TW" sz="3200" b="0" i="1" smtClean="0">
                          <a:latin typeface="Cambria Math" panose="02040503050406030204" pitchFamily="18" charset="0"/>
                        </a:rPr>
                        <m:t>, </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𝑓</m:t>
                          </m:r>
                        </m:e>
                        <m:sub>
                          <m:r>
                            <a:rPr lang="en-US" altLang="zh-TW" sz="3200" b="0" i="1" smtClean="0">
                              <a:latin typeface="Cambria Math" panose="02040503050406030204" pitchFamily="18" charset="0"/>
                            </a:rPr>
                            <m:t>𝑘</m:t>
                          </m:r>
                        </m:sub>
                      </m:sSub>
                      <m:r>
                        <a:rPr lang="en-US" altLang="zh-TW" sz="3200" b="0" i="1" smtClean="0">
                          <a:latin typeface="Cambria Math" panose="02040503050406030204" pitchFamily="18" charset="0"/>
                          <a:ea typeface="Cambria Math" panose="02040503050406030204" pitchFamily="18" charset="0"/>
                        </a:rPr>
                        <m:t>∈</m:t>
                      </m:r>
                      <m:r>
                        <a:rPr lang="en-US" altLang="zh-TW" sz="3200" b="0" i="1" smtClean="0">
                          <a:latin typeface="Cambria Math" panose="02040503050406030204" pitchFamily="18" charset="0"/>
                          <a:ea typeface="Cambria Math" panose="02040503050406030204" pitchFamily="18" charset="0"/>
                        </a:rPr>
                        <m:t>ℱ</m:t>
                      </m:r>
                    </m:oMath>
                  </m:oMathPara>
                </a14:m>
                <a:endParaRPr lang="zh-TW" altLang="en-US" sz="3200" dirty="0"/>
              </a:p>
            </p:txBody>
          </p:sp>
        </mc:Choice>
        <mc:Fallback xmlns="">
          <p:sp>
            <p:nvSpPr>
              <p:cNvPr id="35" name="文字方塊 34">
                <a:extLst>
                  <a:ext uri="{FF2B5EF4-FFF2-40B4-BE49-F238E27FC236}">
                    <a16:creationId xmlns:a16="http://schemas.microsoft.com/office/drawing/2014/main" id="{1AC2F35C-D222-A9A7-4B62-E6303DCCABFC}"/>
                  </a:ext>
                </a:extLst>
              </p:cNvPr>
              <p:cNvSpPr txBox="1">
                <a:spLocks noRot="1" noChangeAspect="1" noMove="1" noResize="1" noEditPoints="1" noAdjustHandles="1" noChangeArrowheads="1" noChangeShapeType="1" noTextEdit="1"/>
              </p:cNvSpPr>
              <p:nvPr/>
            </p:nvSpPr>
            <p:spPr>
              <a:xfrm>
                <a:off x="889899" y="2232773"/>
                <a:ext cx="5572616" cy="138473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2D2AE1A3-D851-9543-F543-344860DAF2D9}"/>
                  </a:ext>
                </a:extLst>
              </p:cNvPr>
              <p:cNvSpPr txBox="1"/>
              <p:nvPr/>
            </p:nvSpPr>
            <p:spPr>
              <a:xfrm>
                <a:off x="889899" y="1604279"/>
                <a:ext cx="710944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3200" i="1" smtClean="0">
                          <a:latin typeface="Cambria Math" panose="02040503050406030204" pitchFamily="18" charset="0"/>
                        </a:rPr>
                        <m:t>𝒟</m:t>
                      </m:r>
                      <m:r>
                        <a:rPr lang="en-US" altLang="zh-TW" sz="3200" b="0" i="1" smtClean="0">
                          <a:latin typeface="Cambria Math" panose="02040503050406030204" pitchFamily="18" charset="0"/>
                        </a:rPr>
                        <m:t>=</m:t>
                      </m:r>
                      <m:d>
                        <m:dPr>
                          <m:begChr m:val="{"/>
                          <m:endChr m:val="}"/>
                          <m:ctrlPr>
                            <a:rPr lang="en-US" altLang="zh-TW" sz="3200" b="0" i="1" smtClean="0">
                              <a:latin typeface="Cambria Math" panose="02040503050406030204" pitchFamily="18" charset="0"/>
                            </a:rPr>
                          </m:ctrlPr>
                        </m:dPr>
                        <m:e>
                          <m:d>
                            <m:dPr>
                              <m:ctrlPr>
                                <a:rPr lang="en-US" altLang="zh-TW" sz="3200" b="0" i="1" smtClean="0">
                                  <a:latin typeface="Cambria Math" panose="02040503050406030204" pitchFamily="18" charset="0"/>
                                </a:rPr>
                              </m:ctrlPr>
                            </m:dPr>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𝑥</m:t>
                                  </m:r>
                                </m:e>
                                <m:sub>
                                  <m:r>
                                    <a:rPr lang="en-US" altLang="zh-TW" sz="3200" b="0" i="1" smtClean="0">
                                      <a:latin typeface="Cambria Math" panose="02040503050406030204" pitchFamily="18" charset="0"/>
                                    </a:rPr>
                                    <m:t>𝑖</m:t>
                                  </m:r>
                                </m:sub>
                              </m:sSub>
                              <m:r>
                                <a:rPr lang="en-US" altLang="zh-TW" sz="3200" b="0" i="1" smtClean="0">
                                  <a:latin typeface="Cambria Math" panose="02040503050406030204" pitchFamily="18" charset="0"/>
                                </a:rPr>
                                <m:t>,</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𝑦</m:t>
                                  </m:r>
                                </m:e>
                                <m:sub>
                                  <m:r>
                                    <a:rPr lang="en-US" altLang="zh-TW" sz="3200" b="0" i="1" smtClean="0">
                                      <a:latin typeface="Cambria Math" panose="02040503050406030204" pitchFamily="18" charset="0"/>
                                    </a:rPr>
                                    <m:t>𝑖</m:t>
                                  </m:r>
                                </m:sub>
                              </m:sSub>
                            </m:e>
                          </m:d>
                        </m:e>
                      </m:d>
                      <m:r>
                        <a:rPr lang="en-US" altLang="zh-TW" sz="3200" b="0" i="1" smtClean="0">
                          <a:latin typeface="Cambria Math" panose="02040503050406030204" pitchFamily="18" charset="0"/>
                        </a:rPr>
                        <m:t> (</m:t>
                      </m:r>
                      <m:d>
                        <m:dPr>
                          <m:begChr m:val="|"/>
                          <m:endChr m:val="|"/>
                          <m:ctrlPr>
                            <a:rPr lang="en-US" altLang="zh-TW" sz="3200" b="0" i="1" smtClean="0">
                              <a:latin typeface="Cambria Math" panose="02040503050406030204" pitchFamily="18" charset="0"/>
                            </a:rPr>
                          </m:ctrlPr>
                        </m:dPr>
                        <m:e>
                          <m:r>
                            <a:rPr lang="zh-TW" altLang="en-US" sz="3200" i="1">
                              <a:latin typeface="Cambria Math" panose="02040503050406030204" pitchFamily="18" charset="0"/>
                            </a:rPr>
                            <m:t>𝒟</m:t>
                          </m:r>
                        </m:e>
                      </m:d>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𝑛</m:t>
                      </m:r>
                      <m:r>
                        <a:rPr lang="en-US" altLang="zh-TW" sz="3200" b="0" i="1" smtClean="0">
                          <a:latin typeface="Cambria Math" panose="02040503050406030204" pitchFamily="18" charset="0"/>
                        </a:rPr>
                        <m:t>, </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𝑥</m:t>
                          </m:r>
                        </m:e>
                        <m:sub>
                          <m:r>
                            <a:rPr lang="en-US" altLang="zh-TW" sz="3200" b="0" i="1" smtClean="0">
                              <a:latin typeface="Cambria Math" panose="02040503050406030204" pitchFamily="18" charset="0"/>
                            </a:rPr>
                            <m:t>𝑖</m:t>
                          </m:r>
                        </m:sub>
                      </m:sSub>
                      <m:r>
                        <a:rPr lang="en-US" altLang="zh-TW" sz="3200" b="0" i="1" smtClean="0">
                          <a:latin typeface="Cambria Math" panose="02040503050406030204" pitchFamily="18" charset="0"/>
                          <a:ea typeface="Cambria Math" panose="02040503050406030204" pitchFamily="18" charset="0"/>
                        </a:rPr>
                        <m:t>∈</m:t>
                      </m:r>
                      <m:sSup>
                        <m:sSupPr>
                          <m:ctrlPr>
                            <a:rPr lang="en-US" altLang="zh-TW" sz="3200" b="0" i="1" smtClean="0">
                              <a:latin typeface="Cambria Math" panose="02040503050406030204" pitchFamily="18" charset="0"/>
                              <a:ea typeface="Cambria Math" panose="02040503050406030204" pitchFamily="18" charset="0"/>
                            </a:rPr>
                          </m:ctrlPr>
                        </m:sSupPr>
                        <m:e>
                          <m:r>
                            <a:rPr lang="en-US" altLang="zh-TW" sz="3200" b="0" i="1" smtClean="0">
                              <a:latin typeface="Cambria Math" panose="02040503050406030204" pitchFamily="18" charset="0"/>
                              <a:ea typeface="Cambria Math" panose="02040503050406030204" pitchFamily="18" charset="0"/>
                            </a:rPr>
                            <m:t>ℝ</m:t>
                          </m:r>
                        </m:e>
                        <m:sup>
                          <m:r>
                            <a:rPr lang="en-US" altLang="zh-TW" sz="3200" b="0" i="1" smtClean="0">
                              <a:latin typeface="Cambria Math" panose="02040503050406030204" pitchFamily="18" charset="0"/>
                              <a:ea typeface="Cambria Math" panose="02040503050406030204" pitchFamily="18" charset="0"/>
                            </a:rPr>
                            <m:t>𝑚</m:t>
                          </m:r>
                        </m:sup>
                      </m:sSup>
                      <m:r>
                        <a:rPr lang="en-US" altLang="zh-TW" sz="3200" b="0" i="1" smtClean="0">
                          <a:latin typeface="Cambria Math" panose="02040503050406030204" pitchFamily="18" charset="0"/>
                          <a:ea typeface="Cambria Math" panose="02040503050406030204" pitchFamily="18" charset="0"/>
                        </a:rPr>
                        <m:t>,</m:t>
                      </m:r>
                      <m:sSub>
                        <m:sSubPr>
                          <m:ctrlPr>
                            <a:rPr lang="en-US" altLang="zh-TW" sz="3200" b="0" i="1" smtClean="0">
                              <a:latin typeface="Cambria Math" panose="02040503050406030204" pitchFamily="18" charset="0"/>
                              <a:ea typeface="Cambria Math" panose="02040503050406030204" pitchFamily="18" charset="0"/>
                            </a:rPr>
                          </m:ctrlPr>
                        </m:sSubPr>
                        <m:e>
                          <m:r>
                            <a:rPr lang="en-US" altLang="zh-TW" sz="3200" b="0" i="1" smtClean="0">
                              <a:latin typeface="Cambria Math" panose="02040503050406030204" pitchFamily="18" charset="0"/>
                              <a:ea typeface="Cambria Math" panose="02040503050406030204" pitchFamily="18" charset="0"/>
                            </a:rPr>
                            <m:t>𝑦</m:t>
                          </m:r>
                        </m:e>
                        <m:sub>
                          <m:r>
                            <a:rPr lang="en-US" altLang="zh-TW" sz="3200" b="0" i="1" smtClean="0">
                              <a:latin typeface="Cambria Math" panose="02040503050406030204" pitchFamily="18" charset="0"/>
                              <a:ea typeface="Cambria Math" panose="02040503050406030204" pitchFamily="18" charset="0"/>
                            </a:rPr>
                            <m:t>𝑖</m:t>
                          </m:r>
                        </m:sub>
                      </m:sSub>
                      <m:r>
                        <a:rPr lang="en-US" altLang="zh-TW" sz="3200" b="0" i="1" smtClean="0">
                          <a:latin typeface="Cambria Math" panose="02040503050406030204" pitchFamily="18" charset="0"/>
                          <a:ea typeface="Cambria Math" panose="02040503050406030204" pitchFamily="18" charset="0"/>
                        </a:rPr>
                        <m:t>∈</m:t>
                      </m:r>
                      <m:r>
                        <a:rPr lang="en-US" altLang="zh-TW" sz="3200" b="0" i="1" smtClean="0">
                          <a:latin typeface="Cambria Math" panose="02040503050406030204" pitchFamily="18" charset="0"/>
                          <a:ea typeface="Cambria Math" panose="02040503050406030204" pitchFamily="18" charset="0"/>
                        </a:rPr>
                        <m:t>ℝ</m:t>
                      </m:r>
                      <m:r>
                        <a:rPr lang="en-US" altLang="zh-TW" sz="3200" b="0" i="1" smtClean="0">
                          <a:latin typeface="Cambria Math" panose="02040503050406030204" pitchFamily="18" charset="0"/>
                        </a:rPr>
                        <m:t>)</m:t>
                      </m:r>
                    </m:oMath>
                  </m:oMathPara>
                </a14:m>
                <a:endParaRPr lang="zh-TW" altLang="en-US" sz="3200" dirty="0"/>
              </a:p>
            </p:txBody>
          </p:sp>
        </mc:Choice>
        <mc:Fallback xmlns="">
          <p:sp>
            <p:nvSpPr>
              <p:cNvPr id="36" name="文字方塊 35">
                <a:extLst>
                  <a:ext uri="{FF2B5EF4-FFF2-40B4-BE49-F238E27FC236}">
                    <a16:creationId xmlns:a16="http://schemas.microsoft.com/office/drawing/2014/main" id="{2D2AE1A3-D851-9543-F543-344860DAF2D9}"/>
                  </a:ext>
                </a:extLst>
              </p:cNvPr>
              <p:cNvSpPr txBox="1">
                <a:spLocks noRot="1" noChangeAspect="1" noMove="1" noResize="1" noEditPoints="1" noAdjustHandles="1" noChangeArrowheads="1" noChangeShapeType="1" noTextEdit="1"/>
              </p:cNvSpPr>
              <p:nvPr/>
            </p:nvSpPr>
            <p:spPr>
              <a:xfrm>
                <a:off x="889899" y="1604279"/>
                <a:ext cx="7109447" cy="49244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825DB12-78C8-23FE-1BCD-A45BDA862A3C}"/>
                  </a:ext>
                </a:extLst>
              </p:cNvPr>
              <p:cNvSpPr txBox="1"/>
              <p:nvPr/>
            </p:nvSpPr>
            <p:spPr>
              <a:xfrm>
                <a:off x="893325" y="4065113"/>
                <a:ext cx="5618269"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3200" i="1" smtClean="0">
                          <a:latin typeface="Cambria Math" panose="02040503050406030204" pitchFamily="18" charset="0"/>
                          <a:ea typeface="Cambria Math" panose="02040503050406030204" pitchFamily="18" charset="0"/>
                        </a:rPr>
                        <m:t>ℒ</m:t>
                      </m:r>
                      <m:d>
                        <m:dPr>
                          <m:ctrlPr>
                            <a:rPr lang="en-US" altLang="zh-TW" sz="3200" b="0" i="1" smtClean="0">
                              <a:latin typeface="Cambria Math" panose="02040503050406030204" pitchFamily="18" charset="0"/>
                              <a:ea typeface="Cambria Math" panose="02040503050406030204" pitchFamily="18" charset="0"/>
                            </a:rPr>
                          </m:ctrlPr>
                        </m:dPr>
                        <m:e>
                          <m:r>
                            <a:rPr lang="zh-TW" altLang="en-US" sz="3200" i="1">
                              <a:latin typeface="Cambria Math" panose="02040503050406030204" pitchFamily="18" charset="0"/>
                            </a:rPr>
                            <m:t>𝜙</m:t>
                          </m:r>
                        </m:e>
                      </m:d>
                      <m:r>
                        <a:rPr lang="en-US" altLang="zh-TW" sz="3200" b="0" i="1" smtClean="0">
                          <a:latin typeface="Cambria Math" panose="02040503050406030204" pitchFamily="18" charset="0"/>
                          <a:ea typeface="Cambria Math" panose="02040503050406030204" pitchFamily="18" charset="0"/>
                        </a:rPr>
                        <m:t>=</m:t>
                      </m:r>
                      <m:nary>
                        <m:naryPr>
                          <m:chr m:val="∑"/>
                          <m:supHide m:val="on"/>
                          <m:ctrlPr>
                            <a:rPr lang="en-US" altLang="zh-TW" sz="3200" b="0" i="1" smtClean="0">
                              <a:latin typeface="Cambria Math" panose="02040503050406030204" pitchFamily="18" charset="0"/>
                              <a:ea typeface="Cambria Math" panose="02040503050406030204" pitchFamily="18" charset="0"/>
                            </a:rPr>
                          </m:ctrlPr>
                        </m:naryPr>
                        <m:sub>
                          <m:r>
                            <m:rPr>
                              <m:brk m:alnAt="7"/>
                            </m:rPr>
                            <a:rPr lang="en-US" altLang="zh-TW" sz="3200" b="0" i="1" smtClean="0">
                              <a:latin typeface="Cambria Math" panose="02040503050406030204" pitchFamily="18" charset="0"/>
                              <a:ea typeface="Cambria Math" panose="02040503050406030204" pitchFamily="18" charset="0"/>
                            </a:rPr>
                            <m:t>𝑖</m:t>
                          </m:r>
                        </m:sub>
                        <m:sup/>
                        <m:e>
                          <m:r>
                            <a:rPr lang="en-US" altLang="zh-TW" sz="3200" b="0" i="1" smtClean="0">
                              <a:latin typeface="Cambria Math" panose="02040503050406030204" pitchFamily="18" charset="0"/>
                              <a:ea typeface="Cambria Math" panose="02040503050406030204" pitchFamily="18" charset="0"/>
                            </a:rPr>
                            <m:t>𝑙</m:t>
                          </m:r>
                        </m:e>
                      </m:nary>
                      <m:d>
                        <m:dPr>
                          <m:ctrlPr>
                            <a:rPr lang="en-US" altLang="zh-TW" sz="3200" b="0" i="1" smtClean="0">
                              <a:latin typeface="Cambria Math" panose="02040503050406030204" pitchFamily="18" charset="0"/>
                              <a:ea typeface="Cambria Math" panose="02040503050406030204" pitchFamily="18" charset="0"/>
                            </a:rPr>
                          </m:ctrlPr>
                        </m:d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r>
                            <a:rPr lang="en-US" altLang="zh-TW" sz="3200" b="0" i="1" smtClean="0">
                              <a:latin typeface="Cambria Math" panose="02040503050406030204" pitchFamily="18" charset="0"/>
                            </a:rPr>
                            <m:t>,</m:t>
                          </m:r>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d>
                      <m:r>
                        <a:rPr lang="en-US" altLang="zh-TW" sz="3200" b="0" i="1" smtClean="0">
                          <a:latin typeface="Cambria Math" panose="02040503050406030204" pitchFamily="18" charset="0"/>
                        </a:rPr>
                        <m:t>+</m:t>
                      </m:r>
                      <m:nary>
                        <m:naryPr>
                          <m:chr m:val="∑"/>
                          <m:supHide m:val="on"/>
                          <m:ctrlPr>
                            <a:rPr lang="en-US" altLang="zh-TW" sz="3200" b="0" i="1" smtClean="0">
                              <a:latin typeface="Cambria Math" panose="02040503050406030204" pitchFamily="18" charset="0"/>
                            </a:rPr>
                          </m:ctrlPr>
                        </m:naryPr>
                        <m:sub>
                          <m:r>
                            <m:rPr>
                              <m:brk m:alnAt="7"/>
                            </m:rPr>
                            <a:rPr lang="en-US" altLang="zh-TW" sz="3200" b="0" i="1" smtClean="0">
                              <a:latin typeface="Cambria Math" panose="02040503050406030204" pitchFamily="18" charset="0"/>
                            </a:rPr>
                            <m:t>𝑘</m:t>
                          </m:r>
                        </m:sub>
                        <m:sup/>
                        <m:e>
                          <m:r>
                            <m:rPr>
                              <m:sty m:val="p"/>
                            </m:rPr>
                            <a:rPr lang="el-GR" altLang="zh-TW" sz="3200" b="0" i="1" smtClean="0">
                              <a:latin typeface="Cambria Math" panose="02040503050406030204" pitchFamily="18" charset="0"/>
                              <a:ea typeface="Cambria Math" panose="02040503050406030204" pitchFamily="18" charset="0"/>
                            </a:rPr>
                            <m:t>Ω</m:t>
                          </m:r>
                          <m:r>
                            <a:rPr lang="en-US" altLang="zh-TW" sz="3200" b="0" i="1" smtClean="0">
                              <a:latin typeface="Cambria Math" panose="02040503050406030204" pitchFamily="18" charset="0"/>
                              <a:ea typeface="Cambria Math" panose="02040503050406030204" pitchFamily="18" charset="0"/>
                            </a:rPr>
                            <m:t>(</m:t>
                          </m:r>
                          <m:sSub>
                            <m:sSubPr>
                              <m:ctrlPr>
                                <a:rPr lang="en-US" altLang="zh-TW" sz="3200" b="0" i="1" smtClean="0">
                                  <a:latin typeface="Cambria Math" panose="02040503050406030204" pitchFamily="18" charset="0"/>
                                  <a:ea typeface="Cambria Math" panose="02040503050406030204" pitchFamily="18" charset="0"/>
                                </a:rPr>
                              </m:ctrlPr>
                            </m:sSubPr>
                            <m:e>
                              <m:r>
                                <a:rPr lang="en-US" altLang="zh-TW" sz="3200" b="0" i="1" smtClean="0">
                                  <a:latin typeface="Cambria Math" panose="02040503050406030204" pitchFamily="18" charset="0"/>
                                  <a:ea typeface="Cambria Math" panose="02040503050406030204" pitchFamily="18" charset="0"/>
                                </a:rPr>
                                <m:t>𝑓</m:t>
                              </m:r>
                            </m:e>
                            <m:sub>
                              <m:r>
                                <a:rPr lang="en-US" altLang="zh-TW" sz="3200" b="0" i="1" smtClean="0">
                                  <a:latin typeface="Cambria Math" panose="02040503050406030204" pitchFamily="18" charset="0"/>
                                  <a:ea typeface="Cambria Math" panose="02040503050406030204" pitchFamily="18" charset="0"/>
                                </a:rPr>
                                <m:t>𝑘</m:t>
                              </m:r>
                            </m:sub>
                          </m:sSub>
                          <m:r>
                            <a:rPr lang="en-US" altLang="zh-TW" sz="3200" b="0" i="1" smtClean="0">
                              <a:latin typeface="Cambria Math" panose="02040503050406030204" pitchFamily="18" charset="0"/>
                              <a:ea typeface="Cambria Math" panose="02040503050406030204" pitchFamily="18" charset="0"/>
                            </a:rPr>
                            <m:t>)</m:t>
                          </m:r>
                        </m:e>
                      </m:nary>
                    </m:oMath>
                  </m:oMathPara>
                </a14:m>
                <a:endParaRPr lang="zh-TW" altLang="en-US" sz="3200" dirty="0"/>
              </a:p>
            </p:txBody>
          </p:sp>
        </mc:Choice>
        <mc:Fallback xmlns="">
          <p:sp>
            <p:nvSpPr>
              <p:cNvPr id="37" name="文字方塊 36">
                <a:extLst>
                  <a:ext uri="{FF2B5EF4-FFF2-40B4-BE49-F238E27FC236}">
                    <a16:creationId xmlns:a16="http://schemas.microsoft.com/office/drawing/2014/main" id="{E825DB12-78C8-23FE-1BCD-A45BDA862A3C}"/>
                  </a:ext>
                </a:extLst>
              </p:cNvPr>
              <p:cNvSpPr txBox="1">
                <a:spLocks noRot="1" noChangeAspect="1" noMove="1" noResize="1" noEditPoints="1" noAdjustHandles="1" noChangeArrowheads="1" noChangeShapeType="1" noTextEdit="1"/>
              </p:cNvSpPr>
              <p:nvPr/>
            </p:nvSpPr>
            <p:spPr>
              <a:xfrm>
                <a:off x="893325" y="4065113"/>
                <a:ext cx="5618269" cy="119500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F560B023-8C08-BCD2-22BD-785A0BED1BBB}"/>
                  </a:ext>
                </a:extLst>
              </p:cNvPr>
              <p:cNvSpPr txBox="1"/>
              <p:nvPr/>
            </p:nvSpPr>
            <p:spPr>
              <a:xfrm>
                <a:off x="1345823" y="5275882"/>
                <a:ext cx="5393184" cy="695383"/>
              </a:xfrm>
              <a:prstGeom prst="rect">
                <a:avLst/>
              </a:prstGeom>
              <a:noFill/>
            </p:spPr>
            <p:txBody>
              <a:bodyPr wrap="square" lIns="0" tIns="0" rIns="0" bIns="0" rtlCol="0">
                <a:spAutoFit/>
              </a:bodyPr>
              <a:lstStyle/>
              <a:p>
                <a:r>
                  <a:rPr lang="en-US" altLang="zh-TW" sz="3200" dirty="0">
                    <a:ea typeface="Cambria Math" panose="02040503050406030204" pitchFamily="18" charset="0"/>
                  </a:rPr>
                  <a:t>where </a:t>
                </a:r>
                <a14:m>
                  <m:oMath xmlns:m="http://schemas.openxmlformats.org/officeDocument/2006/math">
                    <m:r>
                      <m:rPr>
                        <m:sty m:val="p"/>
                      </m:rPr>
                      <a:rPr lang="el-GR" altLang="zh-TW" sz="3200" i="1" smtClean="0">
                        <a:latin typeface="Cambria Math" panose="02040503050406030204" pitchFamily="18" charset="0"/>
                        <a:ea typeface="Cambria Math" panose="02040503050406030204" pitchFamily="18" charset="0"/>
                      </a:rPr>
                      <m:t>Ω</m:t>
                    </m:r>
                    <m:d>
                      <m:dPr>
                        <m:ctrlPr>
                          <a:rPr lang="en-US" altLang="zh-TW" sz="3200" i="1" smtClean="0">
                            <a:latin typeface="Cambria Math" panose="02040503050406030204" pitchFamily="18" charset="0"/>
                            <a:ea typeface="Cambria Math" panose="02040503050406030204" pitchFamily="18" charset="0"/>
                          </a:rPr>
                        </m:ctrlPr>
                      </m:dPr>
                      <m:e>
                        <m:r>
                          <a:rPr lang="en-US" altLang="zh-TW" sz="3200" b="0" i="1" smtClean="0">
                            <a:latin typeface="Cambria Math" panose="02040503050406030204" pitchFamily="18" charset="0"/>
                            <a:ea typeface="Cambria Math" panose="02040503050406030204" pitchFamily="18" charset="0"/>
                          </a:rPr>
                          <m:t>𝑓</m:t>
                        </m:r>
                      </m:e>
                    </m:d>
                    <m:r>
                      <a:rPr lang="en-US" altLang="zh-TW" sz="3200" b="0" i="1" smtClean="0">
                        <a:latin typeface="Cambria Math" panose="02040503050406030204" pitchFamily="18" charset="0"/>
                        <a:ea typeface="Cambria Math" panose="02040503050406030204" pitchFamily="18" charset="0"/>
                      </a:rPr>
                      <m:t>=</m:t>
                    </m:r>
                    <m:r>
                      <a:rPr lang="en-US" altLang="zh-TW" sz="3200" b="0" i="1" smtClean="0">
                        <a:latin typeface="Cambria Math" panose="02040503050406030204" pitchFamily="18" charset="0"/>
                        <a:ea typeface="Cambria Math" panose="02040503050406030204" pitchFamily="18" charset="0"/>
                      </a:rPr>
                      <m:t>𝛾</m:t>
                    </m:r>
                    <m:r>
                      <a:rPr lang="en-US" altLang="zh-TW" sz="3200" b="0" i="1" smtClean="0">
                        <a:latin typeface="Cambria Math" panose="02040503050406030204" pitchFamily="18" charset="0"/>
                        <a:ea typeface="Cambria Math" panose="02040503050406030204" pitchFamily="18" charset="0"/>
                      </a:rPr>
                      <m:t>𝑇</m:t>
                    </m:r>
                    <m:r>
                      <a:rPr lang="en-US" altLang="zh-TW" sz="3200" b="0" i="1" smtClean="0">
                        <a:latin typeface="Cambria Math" panose="02040503050406030204" pitchFamily="18" charset="0"/>
                        <a:ea typeface="Cambria Math" panose="02040503050406030204" pitchFamily="18" charset="0"/>
                      </a:rPr>
                      <m:t>+</m:t>
                    </m:r>
                    <m:f>
                      <m:fPr>
                        <m:ctrlPr>
                          <a:rPr lang="en-US" altLang="zh-TW" sz="3200" b="0" i="1" smtClean="0">
                            <a:latin typeface="Cambria Math" panose="02040503050406030204" pitchFamily="18" charset="0"/>
                            <a:ea typeface="Cambria Math" panose="02040503050406030204" pitchFamily="18" charset="0"/>
                          </a:rPr>
                        </m:ctrlPr>
                      </m:fPr>
                      <m:num>
                        <m:r>
                          <a:rPr lang="en-US" altLang="zh-TW" sz="3200" b="0" i="1" smtClean="0">
                            <a:latin typeface="Cambria Math" panose="02040503050406030204" pitchFamily="18" charset="0"/>
                            <a:ea typeface="Cambria Math" panose="02040503050406030204" pitchFamily="18" charset="0"/>
                          </a:rPr>
                          <m:t>1</m:t>
                        </m:r>
                      </m:num>
                      <m:den>
                        <m:r>
                          <a:rPr lang="en-US" altLang="zh-TW" sz="3200" b="0" i="1" smtClean="0">
                            <a:latin typeface="Cambria Math" panose="02040503050406030204" pitchFamily="18" charset="0"/>
                            <a:ea typeface="Cambria Math" panose="02040503050406030204" pitchFamily="18" charset="0"/>
                          </a:rPr>
                          <m:t>2</m:t>
                        </m:r>
                      </m:den>
                    </m:f>
                    <m:r>
                      <a:rPr lang="en-US" altLang="zh-TW" sz="3200" i="1">
                        <a:latin typeface="Cambria Math" panose="02040503050406030204" pitchFamily="18" charset="0"/>
                        <a:ea typeface="Cambria Math" panose="02040503050406030204" pitchFamily="18" charset="0"/>
                      </a:rPr>
                      <m:t>𝜆</m:t>
                    </m:r>
                    <m:sSup>
                      <m:sSupPr>
                        <m:ctrlPr>
                          <a:rPr lang="en-US" altLang="zh-TW" sz="3200" i="1" smtClean="0">
                            <a:latin typeface="Cambria Math" panose="02040503050406030204" pitchFamily="18" charset="0"/>
                            <a:ea typeface="Cambria Math" panose="02040503050406030204" pitchFamily="18" charset="0"/>
                          </a:rPr>
                        </m:ctrlPr>
                      </m:sSupPr>
                      <m:e>
                        <m:d>
                          <m:dPr>
                            <m:begChr m:val="‖"/>
                            <m:endChr m:val="‖"/>
                            <m:ctrlPr>
                              <a:rPr lang="en-US" altLang="zh-TW" sz="3200" i="1" smtClean="0">
                                <a:latin typeface="Cambria Math" panose="02040503050406030204" pitchFamily="18" charset="0"/>
                                <a:ea typeface="Cambria Math" panose="02040503050406030204" pitchFamily="18" charset="0"/>
                              </a:rPr>
                            </m:ctrlPr>
                          </m:dPr>
                          <m:e>
                            <m:r>
                              <a:rPr lang="en-US" altLang="zh-TW" sz="3200" b="0" i="1" smtClean="0">
                                <a:latin typeface="Cambria Math" panose="02040503050406030204" pitchFamily="18" charset="0"/>
                                <a:ea typeface="Cambria Math" panose="02040503050406030204" pitchFamily="18" charset="0"/>
                              </a:rPr>
                              <m:t>𝑤</m:t>
                            </m:r>
                          </m:e>
                        </m:d>
                      </m:e>
                      <m:sup>
                        <m:r>
                          <a:rPr lang="en-US" altLang="zh-TW" sz="3200" b="0" i="1" smtClean="0">
                            <a:latin typeface="Cambria Math" panose="02040503050406030204" pitchFamily="18" charset="0"/>
                            <a:ea typeface="Cambria Math" panose="02040503050406030204" pitchFamily="18" charset="0"/>
                          </a:rPr>
                          <m:t>2</m:t>
                        </m:r>
                      </m:sup>
                    </m:sSup>
                  </m:oMath>
                </a14:m>
                <a:endParaRPr lang="en-US" altLang="zh-TW" sz="3200" dirty="0">
                  <a:ea typeface="Cambria Math" panose="02040503050406030204" pitchFamily="18" charset="0"/>
                </a:endParaRPr>
              </a:p>
            </p:txBody>
          </p:sp>
        </mc:Choice>
        <mc:Fallback xmlns="">
          <p:sp>
            <p:nvSpPr>
              <p:cNvPr id="38" name="文字方塊 37">
                <a:extLst>
                  <a:ext uri="{FF2B5EF4-FFF2-40B4-BE49-F238E27FC236}">
                    <a16:creationId xmlns:a16="http://schemas.microsoft.com/office/drawing/2014/main" id="{F560B023-8C08-BCD2-22BD-785A0BED1BBB}"/>
                  </a:ext>
                </a:extLst>
              </p:cNvPr>
              <p:cNvSpPr txBox="1">
                <a:spLocks noRot="1" noChangeAspect="1" noMove="1" noResize="1" noEditPoints="1" noAdjustHandles="1" noChangeArrowheads="1" noChangeShapeType="1" noTextEdit="1"/>
              </p:cNvSpPr>
              <p:nvPr/>
            </p:nvSpPr>
            <p:spPr>
              <a:xfrm>
                <a:off x="1345823" y="5275882"/>
                <a:ext cx="5393184" cy="695383"/>
              </a:xfrm>
              <a:prstGeom prst="rect">
                <a:avLst/>
              </a:prstGeom>
              <a:blipFill>
                <a:blip r:embed="rId6"/>
                <a:stretch>
                  <a:fillRect l="-4638" t="-2609" b="-20000"/>
                </a:stretch>
              </a:blipFill>
            </p:spPr>
            <p:txBody>
              <a:bodyPr/>
              <a:lstStyle/>
              <a:p>
                <a:r>
                  <a:rPr lang="zh-TW" altLang="en-US">
                    <a:noFill/>
                  </a:rPr>
                  <a:t> </a:t>
                </a:r>
              </a:p>
            </p:txBody>
          </p:sp>
        </mc:Fallback>
      </mc:AlternateContent>
      <p:sp>
        <p:nvSpPr>
          <p:cNvPr id="41" name="矩形: 圓角 40">
            <a:extLst>
              <a:ext uri="{FF2B5EF4-FFF2-40B4-BE49-F238E27FC236}">
                <a16:creationId xmlns:a16="http://schemas.microsoft.com/office/drawing/2014/main" id="{E26A6D8E-3340-9A47-7FB9-B0D3DDEE7FB7}"/>
              </a:ext>
            </a:extLst>
          </p:cNvPr>
          <p:cNvSpPr/>
          <p:nvPr/>
        </p:nvSpPr>
        <p:spPr>
          <a:xfrm>
            <a:off x="4811678" y="4101288"/>
            <a:ext cx="1699916" cy="1174593"/>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文字方塊 42">
            <a:extLst>
              <a:ext uri="{FF2B5EF4-FFF2-40B4-BE49-F238E27FC236}">
                <a16:creationId xmlns:a16="http://schemas.microsoft.com/office/drawing/2014/main" id="{D2F190F5-983A-4699-7630-398AF9895E29}"/>
              </a:ext>
            </a:extLst>
          </p:cNvPr>
          <p:cNvSpPr txBox="1"/>
          <p:nvPr/>
        </p:nvSpPr>
        <p:spPr>
          <a:xfrm>
            <a:off x="6873309" y="4862157"/>
            <a:ext cx="5005953" cy="923330"/>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When the regularization parameter is set to zero, the objective falls back to the traditional gradient tree boosting.</a:t>
            </a:r>
            <a:endParaRPr lang="zh-TW"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53139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P</a:t>
            </a:r>
            <a:r>
              <a:rPr lang="zh-TW" altLang="en-US" sz="2800" dirty="0">
                <a:solidFill>
                  <a:srgbClr val="044875"/>
                </a:solidFill>
                <a:latin typeface="Microsoft YaHei" panose="020B0503020204020204" pitchFamily="34" charset="-122"/>
                <a:ea typeface="Microsoft YaHei" panose="020B0503020204020204" pitchFamily="34" charset="-122"/>
              </a:rPr>
              <a:t>rediction of vascular access dysfunction</a:t>
            </a:r>
          </a:p>
        </p:txBody>
      </p:sp>
    </p:spTree>
    <p:extLst>
      <p:ext uri="{BB962C8B-B14F-4D97-AF65-F5344CB8AC3E}">
        <p14:creationId xmlns:p14="http://schemas.microsoft.com/office/powerpoint/2010/main" val="1675918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29</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err="1">
                <a:solidFill>
                  <a:srgbClr val="044875"/>
                </a:solidFill>
                <a:latin typeface="Microsoft YaHei" panose="020B0503020204020204" pitchFamily="34" charset="-122"/>
                <a:ea typeface="Microsoft YaHei" panose="020B0503020204020204" pitchFamily="34" charset="-122"/>
              </a:rPr>
              <a:t>XGBoost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825DB12-78C8-23FE-1BCD-A45BDA862A3C}"/>
                  </a:ext>
                </a:extLst>
              </p:cNvPr>
              <p:cNvSpPr txBox="1"/>
              <p:nvPr/>
            </p:nvSpPr>
            <p:spPr>
              <a:xfrm>
                <a:off x="2990214" y="1782239"/>
                <a:ext cx="7006341"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3200" b="0" i="1" smtClean="0">
                              <a:latin typeface="Cambria Math" panose="02040503050406030204" pitchFamily="18" charset="0"/>
                              <a:ea typeface="Cambria Math" panose="02040503050406030204" pitchFamily="18" charset="0"/>
                            </a:rPr>
                          </m:ctrlPr>
                        </m:sSupPr>
                        <m:e>
                          <m:r>
                            <a:rPr lang="en-US" altLang="zh-TW" sz="3200" i="1">
                              <a:latin typeface="Cambria Math" panose="02040503050406030204" pitchFamily="18" charset="0"/>
                              <a:ea typeface="Cambria Math" panose="02040503050406030204" pitchFamily="18" charset="0"/>
                            </a:rPr>
                            <m:t>ℒ</m:t>
                          </m:r>
                        </m:e>
                        <m:sup>
                          <m:r>
                            <a:rPr lang="en-US" altLang="zh-TW" sz="3200" b="0" i="1" smtClean="0">
                              <a:latin typeface="Cambria Math" panose="02040503050406030204" pitchFamily="18" charset="0"/>
                              <a:ea typeface="Cambria Math" panose="02040503050406030204" pitchFamily="18" charset="0"/>
                            </a:rPr>
                            <m:t>(</m:t>
                          </m:r>
                          <m:r>
                            <a:rPr lang="en-US" altLang="zh-TW" sz="3200" b="0" i="1" smtClean="0">
                              <a:latin typeface="Cambria Math" panose="02040503050406030204" pitchFamily="18" charset="0"/>
                              <a:ea typeface="Cambria Math" panose="02040503050406030204" pitchFamily="18" charset="0"/>
                            </a:rPr>
                            <m:t>𝑡</m:t>
                          </m:r>
                          <m:r>
                            <a:rPr lang="en-US" altLang="zh-TW" sz="3200" b="0" i="1" smtClean="0">
                              <a:latin typeface="Cambria Math" panose="02040503050406030204" pitchFamily="18" charset="0"/>
                              <a:ea typeface="Cambria Math" panose="02040503050406030204" pitchFamily="18" charset="0"/>
                            </a:rPr>
                            <m:t>)</m:t>
                          </m:r>
                        </m:sup>
                      </m:sSup>
                      <m:r>
                        <a:rPr lang="en-US" altLang="zh-TW" sz="3200" b="0" i="1" smtClean="0">
                          <a:latin typeface="Cambria Math" panose="02040503050406030204" pitchFamily="18" charset="0"/>
                          <a:ea typeface="Cambria Math" panose="02040503050406030204" pitchFamily="18" charset="0"/>
                        </a:rPr>
                        <m:t>=</m:t>
                      </m:r>
                      <m:nary>
                        <m:naryPr>
                          <m:chr m:val="∑"/>
                          <m:ctrlPr>
                            <a:rPr lang="en-US" altLang="zh-TW" sz="3200" b="0" i="1" smtClean="0">
                              <a:latin typeface="Cambria Math" panose="02040503050406030204" pitchFamily="18" charset="0"/>
                              <a:ea typeface="Cambria Math" panose="02040503050406030204" pitchFamily="18" charset="0"/>
                            </a:rPr>
                          </m:ctrlPr>
                        </m:naryPr>
                        <m:sub>
                          <m:r>
                            <m:rPr>
                              <m:brk m:alnAt="23"/>
                            </m:rPr>
                            <a:rPr lang="en-US" altLang="zh-TW" sz="3200" b="0" i="1" smtClean="0">
                              <a:latin typeface="Cambria Math" panose="02040503050406030204" pitchFamily="18" charset="0"/>
                              <a:ea typeface="Cambria Math" panose="02040503050406030204" pitchFamily="18" charset="0"/>
                            </a:rPr>
                            <m:t>𝑖</m:t>
                          </m:r>
                          <m:r>
                            <a:rPr lang="en-US" altLang="zh-TW" sz="3200" b="0" i="1" smtClean="0">
                              <a:latin typeface="Cambria Math" panose="02040503050406030204" pitchFamily="18" charset="0"/>
                              <a:ea typeface="Cambria Math" panose="02040503050406030204" pitchFamily="18" charset="0"/>
                            </a:rPr>
                            <m:t>=1</m:t>
                          </m:r>
                        </m:sub>
                        <m:sup>
                          <m:r>
                            <a:rPr lang="en-US" altLang="zh-TW" sz="3200" b="0" i="1" smtClean="0">
                              <a:latin typeface="Cambria Math" panose="02040503050406030204" pitchFamily="18" charset="0"/>
                              <a:ea typeface="Cambria Math" panose="02040503050406030204" pitchFamily="18" charset="0"/>
                            </a:rPr>
                            <m:t>𝑛</m:t>
                          </m:r>
                        </m:sup>
                        <m:e>
                          <m:r>
                            <a:rPr lang="en-US" altLang="zh-TW" sz="3200" b="0" i="1" smtClean="0">
                              <a:latin typeface="Cambria Math" panose="02040503050406030204" pitchFamily="18" charset="0"/>
                              <a:ea typeface="Cambria Math" panose="02040503050406030204" pitchFamily="18" charset="0"/>
                            </a:rPr>
                            <m:t>𝑙</m:t>
                          </m:r>
                          <m:d>
                            <m:dPr>
                              <m:ctrlPr>
                                <a:rPr lang="en-US" altLang="zh-TW" sz="3200" b="0" i="1" smtClean="0">
                                  <a:latin typeface="Cambria Math" panose="02040503050406030204" pitchFamily="18" charset="0"/>
                                  <a:ea typeface="Cambria Math" panose="02040503050406030204" pitchFamily="18" charset="0"/>
                                </a:rPr>
                              </m:ctrlPr>
                            </m:d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r>
                                <a:rPr lang="en-US" altLang="zh-TW" sz="3200" b="0" i="1" smtClean="0">
                                  <a:latin typeface="Cambria Math" panose="02040503050406030204" pitchFamily="18" charset="0"/>
                                </a:rPr>
                                <m:t>,</m:t>
                              </m:r>
                              <m:sSup>
                                <m:sSupPr>
                                  <m:ctrlPr>
                                    <a:rPr lang="en-US" altLang="zh-TW" sz="3200" b="0" i="1" smtClean="0">
                                      <a:latin typeface="Cambria Math" panose="02040503050406030204" pitchFamily="18" charset="0"/>
                                    </a:rPr>
                                  </m:ctrlPr>
                                </m:sSup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b="0" i="1" smtClean="0">
                                      <a:latin typeface="Cambria Math" panose="02040503050406030204" pitchFamily="18" charset="0"/>
                                    </a:rPr>
                                    <m:t>(</m:t>
                                  </m:r>
                                  <m:r>
                                    <a:rPr lang="en-US" altLang="zh-TW" sz="3200" b="0" i="1" smtClean="0">
                                      <a:latin typeface="Cambria Math" panose="02040503050406030204" pitchFamily="18" charset="0"/>
                                    </a:rPr>
                                    <m:t>𝑡</m:t>
                                  </m:r>
                                  <m:r>
                                    <a:rPr lang="en-US" altLang="zh-TW" sz="3200" b="0" i="1" smtClean="0">
                                      <a:latin typeface="Cambria Math" panose="02040503050406030204" pitchFamily="18" charset="0"/>
                                    </a:rPr>
                                    <m:t>−1)</m:t>
                                  </m:r>
                                </m:sup>
                              </m:sSup>
                              <m:r>
                                <a:rPr lang="en-US" altLang="zh-TW" sz="3200" b="0" i="1" smtClean="0">
                                  <a:latin typeface="Cambria Math" panose="02040503050406030204" pitchFamily="18" charset="0"/>
                                </a:rPr>
                                <m:t>+</m:t>
                              </m:r>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𝑓</m:t>
                                  </m:r>
                                </m:e>
                                <m:sub>
                                  <m:r>
                                    <a:rPr lang="en-US" altLang="zh-TW" sz="3200" i="1">
                                      <a:latin typeface="Cambria Math" panose="02040503050406030204" pitchFamily="18" charset="0"/>
                                      <a:ea typeface="Cambria Math" panose="02040503050406030204" pitchFamily="18" charset="0"/>
                                    </a:rPr>
                                    <m:t>𝑡</m:t>
                                  </m:r>
                                </m:sub>
                              </m:sSub>
                              <m:r>
                                <a:rPr lang="en-US" altLang="zh-TW" sz="3200" b="0" i="1" smtClean="0">
                                  <a:latin typeface="Cambria Math" panose="02040503050406030204" pitchFamily="18" charset="0"/>
                                  <a:ea typeface="Cambria Math" panose="02040503050406030204" pitchFamily="18" charset="0"/>
                                </a:rPr>
                                <m:t>(</m:t>
                              </m:r>
                              <m:sSub>
                                <m:sSubPr>
                                  <m:ctrlPr>
                                    <a:rPr lang="en-US" altLang="zh-TW" sz="3200" b="0" i="1" smtClean="0">
                                      <a:latin typeface="Cambria Math" panose="02040503050406030204" pitchFamily="18" charset="0"/>
                                      <a:ea typeface="Cambria Math" panose="02040503050406030204" pitchFamily="18" charset="0"/>
                                    </a:rPr>
                                  </m:ctrlPr>
                                </m:sSubPr>
                                <m:e>
                                  <m:r>
                                    <a:rPr lang="en-US" altLang="zh-TW" sz="3200" b="0" i="1" smtClean="0">
                                      <a:latin typeface="Cambria Math" panose="02040503050406030204" pitchFamily="18" charset="0"/>
                                      <a:ea typeface="Cambria Math" panose="02040503050406030204" pitchFamily="18" charset="0"/>
                                    </a:rPr>
                                    <m:t>𝑥</m:t>
                                  </m:r>
                                </m:e>
                                <m:sub>
                                  <m:r>
                                    <a:rPr lang="en-US" altLang="zh-TW" sz="3200" b="0" i="1" smtClean="0">
                                      <a:latin typeface="Cambria Math" panose="02040503050406030204" pitchFamily="18" charset="0"/>
                                      <a:ea typeface="Cambria Math" panose="02040503050406030204" pitchFamily="18" charset="0"/>
                                    </a:rPr>
                                    <m:t>𝑖</m:t>
                                  </m:r>
                                </m:sub>
                              </m:sSub>
                              <m:r>
                                <a:rPr lang="en-US" altLang="zh-TW" sz="3200" b="0" i="1" smtClean="0">
                                  <a:latin typeface="Cambria Math" panose="02040503050406030204" pitchFamily="18" charset="0"/>
                                  <a:ea typeface="Cambria Math" panose="02040503050406030204" pitchFamily="18" charset="0"/>
                                </a:rPr>
                                <m:t>)</m:t>
                              </m:r>
                            </m:e>
                          </m:d>
                          <m:r>
                            <a:rPr lang="en-US" altLang="zh-TW" sz="3200" b="0" i="1" smtClean="0">
                              <a:latin typeface="Cambria Math" panose="02040503050406030204" pitchFamily="18" charset="0"/>
                              <a:ea typeface="Cambria Math" panose="02040503050406030204" pitchFamily="18" charset="0"/>
                            </a:rPr>
                            <m:t>+</m:t>
                          </m:r>
                          <m:r>
                            <m:rPr>
                              <m:sty m:val="p"/>
                            </m:rPr>
                            <a:rPr lang="el-GR" altLang="zh-TW" sz="3200" i="1">
                              <a:latin typeface="Cambria Math" panose="02040503050406030204" pitchFamily="18" charset="0"/>
                              <a:ea typeface="Cambria Math" panose="02040503050406030204" pitchFamily="18" charset="0"/>
                            </a:rPr>
                            <m:t>Ω</m:t>
                          </m:r>
                          <m:r>
                            <a:rPr lang="en-US" altLang="zh-TW" sz="3200" i="1">
                              <a:latin typeface="Cambria Math" panose="02040503050406030204" pitchFamily="18" charset="0"/>
                              <a:ea typeface="Cambria Math" panose="02040503050406030204" pitchFamily="18" charset="0"/>
                            </a:rPr>
                            <m:t>(</m:t>
                          </m:r>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𝑓</m:t>
                              </m:r>
                            </m:e>
                            <m:sub>
                              <m:r>
                                <a:rPr lang="en-US" altLang="zh-TW" sz="3200" b="0" i="1" smtClean="0">
                                  <a:latin typeface="Cambria Math" panose="02040503050406030204" pitchFamily="18" charset="0"/>
                                  <a:ea typeface="Cambria Math" panose="02040503050406030204" pitchFamily="18" charset="0"/>
                                </a:rPr>
                                <m:t>𝑡</m:t>
                              </m:r>
                            </m:sub>
                          </m:sSub>
                          <m:r>
                            <a:rPr lang="en-US" altLang="zh-TW" sz="3200" b="0" i="1" smtClean="0">
                              <a:latin typeface="Cambria Math" panose="02040503050406030204" pitchFamily="18" charset="0"/>
                              <a:ea typeface="Cambria Math" panose="02040503050406030204" pitchFamily="18" charset="0"/>
                            </a:rPr>
                            <m:t>)</m:t>
                          </m:r>
                        </m:e>
                      </m:nary>
                    </m:oMath>
                  </m:oMathPara>
                </a14:m>
                <a:endParaRPr lang="zh-TW" altLang="en-US" sz="3200" dirty="0"/>
              </a:p>
            </p:txBody>
          </p:sp>
        </mc:Choice>
        <mc:Fallback xmlns="">
          <p:sp>
            <p:nvSpPr>
              <p:cNvPr id="37" name="文字方塊 36">
                <a:extLst>
                  <a:ext uri="{FF2B5EF4-FFF2-40B4-BE49-F238E27FC236}">
                    <a16:creationId xmlns:a16="http://schemas.microsoft.com/office/drawing/2014/main" id="{E825DB12-78C8-23FE-1BCD-A45BDA862A3C}"/>
                  </a:ext>
                </a:extLst>
              </p:cNvPr>
              <p:cNvSpPr txBox="1">
                <a:spLocks noRot="1" noChangeAspect="1" noMove="1" noResize="1" noEditPoints="1" noAdjustHandles="1" noChangeArrowheads="1" noChangeShapeType="1" noTextEdit="1"/>
              </p:cNvSpPr>
              <p:nvPr/>
            </p:nvSpPr>
            <p:spPr>
              <a:xfrm>
                <a:off x="2990214" y="1782239"/>
                <a:ext cx="7006341" cy="1344342"/>
              </a:xfrm>
              <a:prstGeom prst="rect">
                <a:avLst/>
              </a:prstGeom>
              <a:blipFill>
                <a:blip r:embed="rId3"/>
                <a:stretch>
                  <a:fillRect/>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F53D7B7C-C87F-30BD-F758-4322CCE6F97B}"/>
              </a:ext>
            </a:extLst>
          </p:cNvPr>
          <p:cNvSpPr txBox="1"/>
          <p:nvPr/>
        </p:nvSpPr>
        <p:spPr>
          <a:xfrm>
            <a:off x="264160" y="1329193"/>
            <a:ext cx="2275840" cy="369332"/>
          </a:xfrm>
          <a:prstGeom prst="rect">
            <a:avLst/>
          </a:prstGeom>
          <a:noFill/>
        </p:spPr>
        <p:txBody>
          <a:bodyPr wrap="square">
            <a:spAutoFit/>
          </a:bodyPr>
          <a:lstStyle/>
          <a:p>
            <a:r>
              <a:rPr lang="en-US" altLang="zh-TW" b="1" dirty="0">
                <a:latin typeface="Microsoft YaHei" panose="020B0503020204020204" pitchFamily="34" charset="-122"/>
                <a:ea typeface="Microsoft YaHei" panose="020B0503020204020204" pitchFamily="34" charset="-122"/>
              </a:rPr>
              <a:t>additive training</a:t>
            </a:r>
            <a:endParaRPr lang="zh-TW" altLang="en-US"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0B1CFE9-B9AF-48C9-BA73-EA73572B8BDB}"/>
                  </a:ext>
                </a:extLst>
              </p:cNvPr>
              <p:cNvSpPr txBox="1"/>
              <p:nvPr/>
            </p:nvSpPr>
            <p:spPr>
              <a:xfrm>
                <a:off x="570105" y="3147972"/>
                <a:ext cx="5191760" cy="56060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3200" i="1" smtClean="0">
                              <a:latin typeface="Cambria Math" panose="02040503050406030204" pitchFamily="18" charset="0"/>
                            </a:rPr>
                          </m:ctrlPr>
                        </m:sSupPr>
                        <m:e>
                          <m:acc>
                            <m:accPr>
                              <m:chr m:val="̂"/>
                              <m:ctrlPr>
                                <a:rPr lang="zh-TW" altLang="en-US" sz="3200" i="1" smtClean="0">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i="1">
                              <a:latin typeface="Cambria Math" panose="02040503050406030204" pitchFamily="18" charset="0"/>
                            </a:rPr>
                            <m:t>(</m:t>
                          </m:r>
                          <m:r>
                            <a:rPr lang="en-US" altLang="zh-TW" sz="3200" b="0" i="1" smtClean="0">
                              <a:latin typeface="Cambria Math" panose="02040503050406030204" pitchFamily="18" charset="0"/>
                            </a:rPr>
                            <m:t>0</m:t>
                          </m:r>
                          <m:r>
                            <a:rPr lang="en-US" altLang="zh-TW" sz="3200" i="1">
                              <a:latin typeface="Cambria Math" panose="02040503050406030204" pitchFamily="18" charset="0"/>
                            </a:rPr>
                            <m:t>)</m:t>
                          </m:r>
                        </m:sup>
                      </m:sSup>
                      <m:r>
                        <a:rPr lang="en-US" altLang="zh-TW" sz="3200" b="0" i="0" smtClean="0">
                          <a:latin typeface="Cambria Math" panose="02040503050406030204" pitchFamily="18" charset="0"/>
                        </a:rPr>
                        <m:t>=0</m:t>
                      </m:r>
                    </m:oMath>
                  </m:oMathPara>
                </a14:m>
                <a:endParaRPr lang="en-US" altLang="zh-TW" sz="3200" b="0" dirty="0"/>
              </a:p>
            </p:txBody>
          </p:sp>
        </mc:Choice>
        <mc:Fallback xmlns="">
          <p:sp>
            <p:nvSpPr>
              <p:cNvPr id="11" name="文字方塊 10">
                <a:extLst>
                  <a:ext uri="{FF2B5EF4-FFF2-40B4-BE49-F238E27FC236}">
                    <a16:creationId xmlns:a16="http://schemas.microsoft.com/office/drawing/2014/main" id="{00B1CFE9-B9AF-48C9-BA73-EA73572B8BDB}"/>
                  </a:ext>
                </a:extLst>
              </p:cNvPr>
              <p:cNvSpPr txBox="1">
                <a:spLocks noRot="1" noChangeAspect="1" noMove="1" noResize="1" noEditPoints="1" noAdjustHandles="1" noChangeArrowheads="1" noChangeShapeType="1" noTextEdit="1"/>
              </p:cNvSpPr>
              <p:nvPr/>
            </p:nvSpPr>
            <p:spPr>
              <a:xfrm>
                <a:off x="570105" y="3147972"/>
                <a:ext cx="5191760" cy="560603"/>
              </a:xfrm>
              <a:prstGeom prst="rect">
                <a:avLst/>
              </a:prstGeom>
              <a:blipFill>
                <a:blip r:embed="rId4"/>
                <a:stretch>
                  <a:fillRect l="-1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C15AA5A8-D4AF-0F22-2E9F-6C52A8E62F68}"/>
                  </a:ext>
                </a:extLst>
              </p:cNvPr>
              <p:cNvSpPr txBox="1"/>
              <p:nvPr/>
            </p:nvSpPr>
            <p:spPr>
              <a:xfrm>
                <a:off x="477520" y="3681864"/>
                <a:ext cx="5669280" cy="652936"/>
              </a:xfrm>
              <a:prstGeom prst="rect">
                <a:avLst/>
              </a:prstGeom>
              <a:noFill/>
            </p:spPr>
            <p:txBody>
              <a:bodyPr wrap="square">
                <a:spAutoFit/>
              </a:bodyPr>
              <a:lstStyle/>
              <a:p>
                <a14:m>
                  <m:oMath xmlns:m="http://schemas.openxmlformats.org/officeDocument/2006/math">
                    <m:sSup>
                      <m:sSupPr>
                        <m:ctrlPr>
                          <a:rPr lang="en-US" altLang="zh-TW" sz="3200" i="1" smtClean="0">
                            <a:latin typeface="Cambria Math" panose="02040503050406030204" pitchFamily="18" charset="0"/>
                          </a:rPr>
                        </m:ctrlPr>
                      </m:sSup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i="1">
                            <a:latin typeface="Cambria Math" panose="02040503050406030204" pitchFamily="18" charset="0"/>
                          </a:rPr>
                          <m:t>(</m:t>
                        </m:r>
                        <m:r>
                          <a:rPr lang="en-US" altLang="zh-TW" sz="3200" b="0" i="1" smtClean="0">
                            <a:latin typeface="Cambria Math" panose="02040503050406030204" pitchFamily="18" charset="0"/>
                          </a:rPr>
                          <m:t>1</m:t>
                        </m:r>
                        <m:r>
                          <a:rPr lang="en-US" altLang="zh-TW" sz="3200" i="1">
                            <a:latin typeface="Cambria Math" panose="02040503050406030204" pitchFamily="18" charset="0"/>
                          </a:rPr>
                          <m:t>)</m:t>
                        </m:r>
                      </m:sup>
                    </m:sSup>
                    <m:r>
                      <a:rPr lang="en-US" altLang="zh-TW" sz="3200" b="0" i="0" smtClean="0">
                        <a:latin typeface="Cambria Math" panose="02040503050406030204" pitchFamily="18" charset="0"/>
                      </a:rPr>
                      <m:t>=</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𝑓</m:t>
                        </m:r>
                      </m:e>
                      <m:sub>
                        <m:r>
                          <a:rPr lang="en-US" altLang="zh-TW" sz="3200" b="0" i="1" smtClean="0">
                            <a:latin typeface="Cambria Math" panose="02040503050406030204" pitchFamily="18" charset="0"/>
                          </a:rPr>
                          <m:t>1</m:t>
                        </m:r>
                      </m:sub>
                    </m:sSub>
                    <m:d>
                      <m:dPr>
                        <m:ctrlPr>
                          <a:rPr lang="en-US" altLang="zh-TW" sz="3200" b="0" i="1" smtClean="0">
                            <a:latin typeface="Cambria Math" panose="02040503050406030204" pitchFamily="18" charset="0"/>
                          </a:rPr>
                        </m:ctrlPr>
                      </m:dPr>
                      <m:e>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𝑥</m:t>
                            </m:r>
                          </m:e>
                          <m:sub>
                            <m:r>
                              <a:rPr lang="en-US" altLang="zh-TW" sz="3200" i="1" smtClean="0">
                                <a:latin typeface="Cambria Math" panose="02040503050406030204" pitchFamily="18" charset="0"/>
                                <a:ea typeface="Cambria Math" panose="02040503050406030204" pitchFamily="18" charset="0"/>
                              </a:rPr>
                              <m:t>𝑖</m:t>
                            </m:r>
                          </m:sub>
                        </m:sSub>
                      </m:e>
                    </m:d>
                    <m:r>
                      <a:rPr lang="en-US" altLang="zh-TW" sz="3200" b="0" i="1" smtClean="0">
                        <a:latin typeface="Cambria Math" panose="02040503050406030204" pitchFamily="18" charset="0"/>
                      </a:rPr>
                      <m:t>=</m:t>
                    </m:r>
                    <m:sSup>
                      <m:sSupPr>
                        <m:ctrlPr>
                          <a:rPr lang="en-US" altLang="zh-TW" sz="3200" i="1">
                            <a:latin typeface="Cambria Math" panose="02040503050406030204" pitchFamily="18" charset="0"/>
                          </a:rPr>
                        </m:ctrlPr>
                      </m:sSup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i="1">
                            <a:latin typeface="Cambria Math" panose="02040503050406030204" pitchFamily="18" charset="0"/>
                          </a:rPr>
                          <m:t>(0)</m:t>
                        </m:r>
                      </m:sup>
                    </m:sSup>
                  </m:oMath>
                </a14:m>
                <a:r>
                  <a:rPr lang="en-US" altLang="zh-TW" sz="3200" b="0" dirty="0"/>
                  <a:t>+</a:t>
                </a:r>
                <a:r>
                  <a:rPr lang="en-US" altLang="zh-TW" sz="3200" dirty="0"/>
                  <a:t> </a:t>
                </a:r>
                <a14:m>
                  <m:oMath xmlns:m="http://schemas.openxmlformats.org/officeDocument/2006/math">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𝑓</m:t>
                        </m:r>
                      </m:e>
                      <m:sub>
                        <m:r>
                          <a:rPr lang="en-US" altLang="zh-TW" sz="3200" i="1">
                            <a:latin typeface="Cambria Math" panose="02040503050406030204" pitchFamily="18" charset="0"/>
                          </a:rPr>
                          <m:t>1</m:t>
                        </m:r>
                      </m:sub>
                    </m:sSub>
                    <m:d>
                      <m:dPr>
                        <m:ctrlPr>
                          <a:rPr lang="en-US" altLang="zh-TW" sz="3200" i="1">
                            <a:latin typeface="Cambria Math" panose="02040503050406030204" pitchFamily="18" charset="0"/>
                          </a:rPr>
                        </m:ctrlPr>
                      </m:dPr>
                      <m:e>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𝑥</m:t>
                            </m:r>
                          </m:e>
                          <m:sub>
                            <m:r>
                              <a:rPr lang="en-US" altLang="zh-TW" sz="3200" i="1">
                                <a:latin typeface="Cambria Math" panose="02040503050406030204" pitchFamily="18" charset="0"/>
                                <a:ea typeface="Cambria Math" panose="02040503050406030204" pitchFamily="18" charset="0"/>
                              </a:rPr>
                              <m:t>𝑖</m:t>
                            </m:r>
                          </m:sub>
                        </m:sSub>
                      </m:e>
                    </m:d>
                  </m:oMath>
                </a14:m>
                <a:endParaRPr lang="zh-TW" altLang="en-US" sz="3200" dirty="0"/>
              </a:p>
            </p:txBody>
          </p:sp>
        </mc:Choice>
        <mc:Fallback xmlns="">
          <p:sp>
            <p:nvSpPr>
              <p:cNvPr id="15" name="文字方塊 14">
                <a:extLst>
                  <a:ext uri="{FF2B5EF4-FFF2-40B4-BE49-F238E27FC236}">
                    <a16:creationId xmlns:a16="http://schemas.microsoft.com/office/drawing/2014/main" id="{C15AA5A8-D4AF-0F22-2E9F-6C52A8E62F68}"/>
                  </a:ext>
                </a:extLst>
              </p:cNvPr>
              <p:cNvSpPr txBox="1">
                <a:spLocks noRot="1" noChangeAspect="1" noMove="1" noResize="1" noEditPoints="1" noAdjustHandles="1" noChangeArrowheads="1" noChangeShapeType="1" noTextEdit="1"/>
              </p:cNvSpPr>
              <p:nvPr/>
            </p:nvSpPr>
            <p:spPr>
              <a:xfrm>
                <a:off x="477520" y="3681864"/>
                <a:ext cx="5669280" cy="652936"/>
              </a:xfrm>
              <a:prstGeom prst="rect">
                <a:avLst/>
              </a:prstGeom>
              <a:blipFill>
                <a:blip r:embed="rId5"/>
                <a:stretch>
                  <a:fillRect t="-935" b="-308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68DD4B7A-D1CB-EECA-4E02-E2C4B1AC9281}"/>
                  </a:ext>
                </a:extLst>
              </p:cNvPr>
              <p:cNvSpPr txBox="1"/>
              <p:nvPr/>
            </p:nvSpPr>
            <p:spPr>
              <a:xfrm>
                <a:off x="477520" y="4334800"/>
                <a:ext cx="7813040" cy="652936"/>
              </a:xfrm>
              <a:prstGeom prst="rect">
                <a:avLst/>
              </a:prstGeom>
              <a:noFill/>
            </p:spPr>
            <p:txBody>
              <a:bodyPr wrap="square">
                <a:spAutoFit/>
              </a:bodyPr>
              <a:lstStyle/>
              <a:p>
                <a14:m>
                  <m:oMath xmlns:m="http://schemas.openxmlformats.org/officeDocument/2006/math">
                    <m:sSup>
                      <m:sSupPr>
                        <m:ctrlPr>
                          <a:rPr lang="en-US" altLang="zh-TW" sz="3200" i="1" smtClean="0">
                            <a:latin typeface="Cambria Math" panose="02040503050406030204" pitchFamily="18" charset="0"/>
                          </a:rPr>
                        </m:ctrlPr>
                      </m:sSup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i="1">
                            <a:latin typeface="Cambria Math" panose="02040503050406030204" pitchFamily="18" charset="0"/>
                          </a:rPr>
                          <m:t>(</m:t>
                        </m:r>
                        <m:r>
                          <a:rPr lang="en-US" altLang="zh-TW" sz="3200" b="0" i="1" smtClean="0">
                            <a:latin typeface="Cambria Math" panose="02040503050406030204" pitchFamily="18" charset="0"/>
                          </a:rPr>
                          <m:t>2</m:t>
                        </m:r>
                        <m:r>
                          <a:rPr lang="en-US" altLang="zh-TW" sz="3200" i="1">
                            <a:latin typeface="Cambria Math" panose="02040503050406030204" pitchFamily="18" charset="0"/>
                          </a:rPr>
                          <m:t>)</m:t>
                        </m:r>
                      </m:sup>
                    </m:sSup>
                    <m:r>
                      <a:rPr lang="en-US" altLang="zh-TW" sz="3200" b="0" i="0" smtClean="0">
                        <a:latin typeface="Cambria Math" panose="02040503050406030204" pitchFamily="18" charset="0"/>
                      </a:rPr>
                      <m:t>=</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𝑓</m:t>
                        </m:r>
                      </m:e>
                      <m:sub>
                        <m:r>
                          <a:rPr lang="en-US" altLang="zh-TW" sz="3200" b="0" i="1" smtClean="0">
                            <a:latin typeface="Cambria Math" panose="02040503050406030204" pitchFamily="18" charset="0"/>
                          </a:rPr>
                          <m:t>1</m:t>
                        </m:r>
                      </m:sub>
                    </m:sSub>
                    <m:d>
                      <m:dPr>
                        <m:ctrlPr>
                          <a:rPr lang="en-US" altLang="zh-TW" sz="3200" b="0" i="1" smtClean="0">
                            <a:latin typeface="Cambria Math" panose="02040503050406030204" pitchFamily="18" charset="0"/>
                          </a:rPr>
                        </m:ctrlPr>
                      </m:dPr>
                      <m:e>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𝑥</m:t>
                            </m:r>
                          </m:e>
                          <m:sub>
                            <m:r>
                              <a:rPr lang="en-US" altLang="zh-TW" sz="3200" i="1" smtClean="0">
                                <a:latin typeface="Cambria Math" panose="02040503050406030204" pitchFamily="18" charset="0"/>
                                <a:ea typeface="Cambria Math" panose="02040503050406030204" pitchFamily="18" charset="0"/>
                              </a:rPr>
                              <m:t>𝑖</m:t>
                            </m:r>
                          </m:sub>
                        </m:sSub>
                      </m:e>
                    </m:d>
                    <m:r>
                      <a:rPr lang="en-US" altLang="zh-TW" sz="3200" b="0" i="1" smtClean="0">
                        <a:latin typeface="Cambria Math" panose="02040503050406030204" pitchFamily="18" charset="0"/>
                        <a:ea typeface="Cambria Math" panose="02040503050406030204" pitchFamily="18" charset="0"/>
                      </a:rPr>
                      <m:t>+</m:t>
                    </m:r>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𝑓</m:t>
                        </m:r>
                      </m:e>
                      <m:sub>
                        <m:r>
                          <a:rPr lang="en-US" altLang="zh-TW" sz="3200" b="0" i="1" smtClean="0">
                            <a:latin typeface="Cambria Math" panose="02040503050406030204" pitchFamily="18" charset="0"/>
                          </a:rPr>
                          <m:t>2</m:t>
                        </m:r>
                      </m:sub>
                    </m:sSub>
                    <m:d>
                      <m:dPr>
                        <m:ctrlPr>
                          <a:rPr lang="en-US" altLang="zh-TW" sz="3200" i="1">
                            <a:latin typeface="Cambria Math" panose="02040503050406030204" pitchFamily="18" charset="0"/>
                          </a:rPr>
                        </m:ctrlPr>
                      </m:dPr>
                      <m:e>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𝑥</m:t>
                            </m:r>
                          </m:e>
                          <m:sub>
                            <m:r>
                              <a:rPr lang="en-US" altLang="zh-TW" sz="3200" i="1">
                                <a:latin typeface="Cambria Math" panose="02040503050406030204" pitchFamily="18" charset="0"/>
                                <a:ea typeface="Cambria Math" panose="02040503050406030204" pitchFamily="18" charset="0"/>
                              </a:rPr>
                              <m:t>𝑖</m:t>
                            </m:r>
                          </m:sub>
                        </m:sSub>
                      </m:e>
                    </m:d>
                    <m:r>
                      <a:rPr lang="en-US" altLang="zh-TW" sz="3200" b="0" i="1" smtClean="0">
                        <a:latin typeface="Cambria Math" panose="02040503050406030204" pitchFamily="18" charset="0"/>
                      </a:rPr>
                      <m:t>=</m:t>
                    </m:r>
                    <m:sSup>
                      <m:sSupPr>
                        <m:ctrlPr>
                          <a:rPr lang="en-US" altLang="zh-TW" sz="3200" i="1">
                            <a:latin typeface="Cambria Math" panose="02040503050406030204" pitchFamily="18" charset="0"/>
                          </a:rPr>
                        </m:ctrlPr>
                      </m:sSup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i="1">
                            <a:latin typeface="Cambria Math" panose="02040503050406030204" pitchFamily="18" charset="0"/>
                          </a:rPr>
                          <m:t>(</m:t>
                        </m:r>
                        <m:r>
                          <a:rPr lang="en-US" altLang="zh-TW" sz="3200" b="0" i="1" smtClean="0">
                            <a:latin typeface="Cambria Math" panose="02040503050406030204" pitchFamily="18" charset="0"/>
                          </a:rPr>
                          <m:t>1</m:t>
                        </m:r>
                        <m:r>
                          <a:rPr lang="en-US" altLang="zh-TW" sz="3200" i="1">
                            <a:latin typeface="Cambria Math" panose="02040503050406030204" pitchFamily="18" charset="0"/>
                          </a:rPr>
                          <m:t>)</m:t>
                        </m:r>
                      </m:sup>
                    </m:sSup>
                  </m:oMath>
                </a14:m>
                <a:r>
                  <a:rPr lang="en-US" altLang="zh-TW" sz="3200" b="0" dirty="0"/>
                  <a:t>+</a:t>
                </a:r>
                <a:r>
                  <a:rPr lang="en-US" altLang="zh-TW" sz="3200" dirty="0"/>
                  <a:t> </a:t>
                </a:r>
                <a14:m>
                  <m:oMath xmlns:m="http://schemas.openxmlformats.org/officeDocument/2006/math">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𝑓</m:t>
                        </m:r>
                      </m:e>
                      <m:sub>
                        <m:r>
                          <a:rPr lang="en-US" altLang="zh-TW" sz="3200" b="0" i="1" smtClean="0">
                            <a:latin typeface="Cambria Math" panose="02040503050406030204" pitchFamily="18" charset="0"/>
                          </a:rPr>
                          <m:t>2</m:t>
                        </m:r>
                      </m:sub>
                    </m:sSub>
                    <m:d>
                      <m:dPr>
                        <m:ctrlPr>
                          <a:rPr lang="en-US" altLang="zh-TW" sz="3200" i="1">
                            <a:latin typeface="Cambria Math" panose="02040503050406030204" pitchFamily="18" charset="0"/>
                          </a:rPr>
                        </m:ctrlPr>
                      </m:dPr>
                      <m:e>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𝑥</m:t>
                            </m:r>
                          </m:e>
                          <m:sub>
                            <m:r>
                              <a:rPr lang="en-US" altLang="zh-TW" sz="3200" i="1">
                                <a:latin typeface="Cambria Math" panose="02040503050406030204" pitchFamily="18" charset="0"/>
                                <a:ea typeface="Cambria Math" panose="02040503050406030204" pitchFamily="18" charset="0"/>
                              </a:rPr>
                              <m:t>𝑖</m:t>
                            </m:r>
                          </m:sub>
                        </m:sSub>
                      </m:e>
                    </m:d>
                  </m:oMath>
                </a14:m>
                <a:endParaRPr lang="zh-TW" altLang="en-US" sz="3200" dirty="0"/>
              </a:p>
            </p:txBody>
          </p:sp>
        </mc:Choice>
        <mc:Fallback xmlns="">
          <p:sp>
            <p:nvSpPr>
              <p:cNvPr id="17" name="文字方塊 16">
                <a:extLst>
                  <a:ext uri="{FF2B5EF4-FFF2-40B4-BE49-F238E27FC236}">
                    <a16:creationId xmlns:a16="http://schemas.microsoft.com/office/drawing/2014/main" id="{68DD4B7A-D1CB-EECA-4E02-E2C4B1AC9281}"/>
                  </a:ext>
                </a:extLst>
              </p:cNvPr>
              <p:cNvSpPr txBox="1">
                <a:spLocks noRot="1" noChangeAspect="1" noMove="1" noResize="1" noEditPoints="1" noAdjustHandles="1" noChangeArrowheads="1" noChangeShapeType="1" noTextEdit="1"/>
              </p:cNvSpPr>
              <p:nvPr/>
            </p:nvSpPr>
            <p:spPr>
              <a:xfrm>
                <a:off x="477520" y="4334800"/>
                <a:ext cx="7813040" cy="652936"/>
              </a:xfrm>
              <a:prstGeom prst="rect">
                <a:avLst/>
              </a:prstGeom>
              <a:blipFill>
                <a:blip r:embed="rId6"/>
                <a:stretch>
                  <a:fillRect t="-935" b="-308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5DE13127-1D88-6933-1AC9-4B6CE9168FF4}"/>
                  </a:ext>
                </a:extLst>
              </p:cNvPr>
              <p:cNvSpPr txBox="1"/>
              <p:nvPr/>
            </p:nvSpPr>
            <p:spPr>
              <a:xfrm>
                <a:off x="477520" y="5599001"/>
                <a:ext cx="6958743" cy="662361"/>
              </a:xfrm>
              <a:prstGeom prst="rect">
                <a:avLst/>
              </a:prstGeom>
              <a:noFill/>
            </p:spPr>
            <p:txBody>
              <a:bodyPr wrap="square">
                <a:spAutoFit/>
              </a:bodyPr>
              <a:lstStyle/>
              <a:p>
                <a14:m>
                  <m:oMath xmlns:m="http://schemas.openxmlformats.org/officeDocument/2006/math">
                    <m:sSup>
                      <m:sSupPr>
                        <m:ctrlPr>
                          <a:rPr lang="en-US" altLang="zh-TW" sz="3200" i="1" smtClean="0">
                            <a:latin typeface="Cambria Math" panose="02040503050406030204" pitchFamily="18" charset="0"/>
                          </a:rPr>
                        </m:ctrlPr>
                      </m:sSup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i="1">
                            <a:latin typeface="Cambria Math" panose="02040503050406030204" pitchFamily="18" charset="0"/>
                          </a:rPr>
                          <m:t>(</m:t>
                        </m:r>
                        <m:r>
                          <a:rPr lang="en-US" altLang="zh-TW" sz="3200" b="0" i="1" smtClean="0">
                            <a:latin typeface="Cambria Math" panose="02040503050406030204" pitchFamily="18" charset="0"/>
                          </a:rPr>
                          <m:t>𝑡</m:t>
                        </m:r>
                        <m:r>
                          <a:rPr lang="en-US" altLang="zh-TW" sz="3200" i="1">
                            <a:latin typeface="Cambria Math" panose="02040503050406030204" pitchFamily="18" charset="0"/>
                          </a:rPr>
                          <m:t>)</m:t>
                        </m:r>
                      </m:sup>
                    </m:sSup>
                    <m:r>
                      <a:rPr lang="en-US" altLang="zh-TW" sz="3200" b="0" i="0" smtClean="0">
                        <a:latin typeface="Cambria Math" panose="02040503050406030204" pitchFamily="18" charset="0"/>
                      </a:rPr>
                      <m:t>=</m:t>
                    </m:r>
                    <m:nary>
                      <m:naryPr>
                        <m:chr m:val="∑"/>
                        <m:ctrlPr>
                          <a:rPr lang="en-US" altLang="zh-TW" sz="3200" b="0" i="1" smtClean="0">
                            <a:latin typeface="Cambria Math" panose="02040503050406030204" pitchFamily="18" charset="0"/>
                          </a:rPr>
                        </m:ctrlPr>
                      </m:naryPr>
                      <m:sub>
                        <m:r>
                          <m:rPr>
                            <m:brk m:alnAt="23"/>
                          </m:rPr>
                          <a:rPr lang="en-US" altLang="zh-TW" sz="3200" b="0" i="1" smtClean="0">
                            <a:latin typeface="Cambria Math" panose="02040503050406030204" pitchFamily="18" charset="0"/>
                          </a:rPr>
                          <m:t>𝑘</m:t>
                        </m:r>
                        <m:r>
                          <a:rPr lang="en-US" altLang="zh-TW" sz="3200" b="0" i="1" smtClean="0">
                            <a:latin typeface="Cambria Math" panose="02040503050406030204" pitchFamily="18" charset="0"/>
                          </a:rPr>
                          <m:t>=1</m:t>
                        </m:r>
                      </m:sub>
                      <m:sup>
                        <m:r>
                          <a:rPr lang="en-US" altLang="zh-TW" sz="3200" b="0" i="1" smtClean="0">
                            <a:latin typeface="Cambria Math" panose="02040503050406030204" pitchFamily="18" charset="0"/>
                          </a:rPr>
                          <m:t>𝑡</m:t>
                        </m:r>
                      </m:sup>
                      <m:e>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𝑓</m:t>
                            </m:r>
                          </m:e>
                          <m:sub>
                            <m:r>
                              <a:rPr lang="en-US" altLang="zh-TW" sz="3200" b="0" i="1" smtClean="0">
                                <a:latin typeface="Cambria Math" panose="02040503050406030204" pitchFamily="18" charset="0"/>
                              </a:rPr>
                              <m:t>𝑘</m:t>
                            </m:r>
                          </m:sub>
                        </m:sSub>
                        <m:r>
                          <a:rPr lang="en-US" altLang="zh-TW" sz="3200" b="0" i="1" smtClean="0">
                            <a:latin typeface="Cambria Math" panose="02040503050406030204" pitchFamily="18" charset="0"/>
                          </a:rPr>
                          <m:t>(</m:t>
                        </m:r>
                        <m:sSub>
                          <m:sSubPr>
                            <m:ctrlPr>
                              <a:rPr lang="en-US" altLang="zh-TW" sz="3200" b="0" i="1" smtClean="0">
                                <a:latin typeface="Cambria Math" panose="02040503050406030204" pitchFamily="18" charset="0"/>
                              </a:rPr>
                            </m:ctrlPr>
                          </m:sSubPr>
                          <m:e>
                            <m:r>
                              <a:rPr lang="en-US" altLang="zh-TW" sz="3200" b="0" i="1" smtClean="0">
                                <a:latin typeface="Cambria Math" panose="02040503050406030204" pitchFamily="18" charset="0"/>
                              </a:rPr>
                              <m:t>𝑥</m:t>
                            </m:r>
                          </m:e>
                          <m:sub>
                            <m:r>
                              <a:rPr lang="en-US" altLang="zh-TW" sz="3200" b="0" i="1" smtClean="0">
                                <a:latin typeface="Cambria Math" panose="02040503050406030204" pitchFamily="18" charset="0"/>
                              </a:rPr>
                              <m:t>𝑖</m:t>
                            </m:r>
                          </m:sub>
                        </m:sSub>
                        <m:r>
                          <a:rPr lang="en-US" altLang="zh-TW" sz="3200" b="0" i="1" smtClean="0">
                            <a:latin typeface="Cambria Math" panose="02040503050406030204" pitchFamily="18" charset="0"/>
                          </a:rPr>
                          <m:t>)</m:t>
                        </m:r>
                      </m:e>
                    </m:nary>
                    <m:r>
                      <a:rPr lang="en-US" altLang="zh-TW" sz="3200" b="0" i="1" smtClean="0">
                        <a:latin typeface="Cambria Math" panose="02040503050406030204" pitchFamily="18" charset="0"/>
                      </a:rPr>
                      <m:t>=</m:t>
                    </m:r>
                    <m:sSup>
                      <m:sSupPr>
                        <m:ctrlPr>
                          <a:rPr lang="en-US" altLang="zh-TW" sz="3200" i="1">
                            <a:latin typeface="Cambria Math" panose="02040503050406030204" pitchFamily="18" charset="0"/>
                          </a:rPr>
                        </m:ctrlPr>
                      </m:sSupPr>
                      <m:e>
                        <m:acc>
                          <m:accPr>
                            <m:chr m:val="̂"/>
                            <m:ctrlPr>
                              <a:rPr lang="zh-TW" altLang="en-US" sz="3200" i="1">
                                <a:latin typeface="Cambria Math" panose="02040503050406030204" pitchFamily="18" charset="0"/>
                              </a:rPr>
                            </m:ctrlPr>
                          </m:accPr>
                          <m:e>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𝑦</m:t>
                                </m:r>
                              </m:e>
                              <m:sub>
                                <m:r>
                                  <a:rPr lang="en-US" altLang="zh-TW" sz="3200" i="1">
                                    <a:latin typeface="Cambria Math" panose="02040503050406030204" pitchFamily="18" charset="0"/>
                                  </a:rPr>
                                  <m:t>𝑖</m:t>
                                </m:r>
                              </m:sub>
                            </m:sSub>
                          </m:e>
                        </m:acc>
                      </m:e>
                      <m:sup>
                        <m:r>
                          <a:rPr lang="en-US" altLang="zh-TW" sz="3200" i="1">
                            <a:latin typeface="Cambria Math" panose="02040503050406030204" pitchFamily="18" charset="0"/>
                          </a:rPr>
                          <m:t>(</m:t>
                        </m:r>
                        <m:r>
                          <a:rPr lang="en-US" altLang="zh-TW" sz="3200" b="0" i="1" smtClean="0">
                            <a:latin typeface="Cambria Math" panose="02040503050406030204" pitchFamily="18" charset="0"/>
                          </a:rPr>
                          <m:t>𝑡</m:t>
                        </m:r>
                        <m:r>
                          <a:rPr lang="en-US" altLang="zh-TW" sz="3200" b="0" i="1" smtClean="0">
                            <a:latin typeface="Cambria Math" panose="02040503050406030204" pitchFamily="18" charset="0"/>
                          </a:rPr>
                          <m:t>−1)</m:t>
                        </m:r>
                      </m:sup>
                    </m:sSup>
                  </m:oMath>
                </a14:m>
                <a:r>
                  <a:rPr lang="en-US" altLang="zh-TW" sz="3200" b="0" dirty="0"/>
                  <a:t>+</a:t>
                </a:r>
                <a:r>
                  <a:rPr lang="en-US" altLang="zh-TW" sz="3200" dirty="0"/>
                  <a:t> </a:t>
                </a:r>
                <a14:m>
                  <m:oMath xmlns:m="http://schemas.openxmlformats.org/officeDocument/2006/math">
                    <m:sSub>
                      <m:sSubPr>
                        <m:ctrlPr>
                          <a:rPr lang="en-US" altLang="zh-TW" sz="3200" i="1">
                            <a:latin typeface="Cambria Math" panose="02040503050406030204" pitchFamily="18" charset="0"/>
                          </a:rPr>
                        </m:ctrlPr>
                      </m:sSubPr>
                      <m:e>
                        <m:r>
                          <a:rPr lang="en-US" altLang="zh-TW" sz="3200" i="1">
                            <a:latin typeface="Cambria Math" panose="02040503050406030204" pitchFamily="18" charset="0"/>
                          </a:rPr>
                          <m:t>𝑓</m:t>
                        </m:r>
                      </m:e>
                      <m:sub>
                        <m:r>
                          <a:rPr lang="en-US" altLang="zh-TW" sz="3200" b="0" i="1" smtClean="0">
                            <a:latin typeface="Cambria Math" panose="02040503050406030204" pitchFamily="18" charset="0"/>
                          </a:rPr>
                          <m:t>𝑡</m:t>
                        </m:r>
                      </m:sub>
                    </m:sSub>
                    <m:d>
                      <m:dPr>
                        <m:ctrlPr>
                          <a:rPr lang="en-US" altLang="zh-TW" sz="3200" i="1">
                            <a:latin typeface="Cambria Math" panose="02040503050406030204" pitchFamily="18" charset="0"/>
                          </a:rPr>
                        </m:ctrlPr>
                      </m:dPr>
                      <m:e>
                        <m:sSub>
                          <m:sSubPr>
                            <m:ctrlPr>
                              <a:rPr lang="en-US" altLang="zh-TW" sz="3200" i="1">
                                <a:latin typeface="Cambria Math" panose="02040503050406030204" pitchFamily="18" charset="0"/>
                                <a:ea typeface="Cambria Math" panose="02040503050406030204" pitchFamily="18" charset="0"/>
                              </a:rPr>
                            </m:ctrlPr>
                          </m:sSubPr>
                          <m:e>
                            <m:r>
                              <a:rPr lang="en-US" altLang="zh-TW" sz="3200" i="1">
                                <a:latin typeface="Cambria Math" panose="02040503050406030204" pitchFamily="18" charset="0"/>
                                <a:ea typeface="Cambria Math" panose="02040503050406030204" pitchFamily="18" charset="0"/>
                              </a:rPr>
                              <m:t>𝑥</m:t>
                            </m:r>
                          </m:e>
                          <m:sub>
                            <m:r>
                              <a:rPr lang="en-US" altLang="zh-TW" sz="3200" i="1">
                                <a:latin typeface="Cambria Math" panose="02040503050406030204" pitchFamily="18" charset="0"/>
                                <a:ea typeface="Cambria Math" panose="02040503050406030204" pitchFamily="18" charset="0"/>
                              </a:rPr>
                              <m:t>𝑖</m:t>
                            </m:r>
                          </m:sub>
                        </m:sSub>
                      </m:e>
                    </m:d>
                  </m:oMath>
                </a14:m>
                <a:endParaRPr lang="zh-TW" altLang="en-US" sz="3200" dirty="0"/>
              </a:p>
            </p:txBody>
          </p:sp>
        </mc:Choice>
        <mc:Fallback xmlns="">
          <p:sp>
            <p:nvSpPr>
              <p:cNvPr id="18" name="文字方塊 17">
                <a:extLst>
                  <a:ext uri="{FF2B5EF4-FFF2-40B4-BE49-F238E27FC236}">
                    <a16:creationId xmlns:a16="http://schemas.microsoft.com/office/drawing/2014/main" id="{5DE13127-1D88-6933-1AC9-4B6CE9168FF4}"/>
                  </a:ext>
                </a:extLst>
              </p:cNvPr>
              <p:cNvSpPr txBox="1">
                <a:spLocks noRot="1" noChangeAspect="1" noMove="1" noResize="1" noEditPoints="1" noAdjustHandles="1" noChangeArrowheads="1" noChangeShapeType="1" noTextEdit="1"/>
              </p:cNvSpPr>
              <p:nvPr/>
            </p:nvSpPr>
            <p:spPr>
              <a:xfrm>
                <a:off x="477520" y="5599001"/>
                <a:ext cx="6958743" cy="662361"/>
              </a:xfrm>
              <a:prstGeom prst="rect">
                <a:avLst/>
              </a:prstGeom>
              <a:blipFill>
                <a:blip r:embed="rId7"/>
                <a:stretch>
                  <a:fillRect b="-293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55AD692E-B89E-25A1-1976-4F4439ECBD4B}"/>
                  </a:ext>
                </a:extLst>
              </p:cNvPr>
              <p:cNvSpPr txBox="1"/>
              <p:nvPr/>
            </p:nvSpPr>
            <p:spPr>
              <a:xfrm rot="5400000">
                <a:off x="3231851" y="5240720"/>
                <a:ext cx="4376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oMath>
                  </m:oMathPara>
                </a14:m>
                <a:endParaRPr lang="zh-TW" altLang="en-US" dirty="0"/>
              </a:p>
            </p:txBody>
          </p:sp>
        </mc:Choice>
        <mc:Fallback xmlns="">
          <p:sp>
            <p:nvSpPr>
              <p:cNvPr id="19" name="文字方塊 18">
                <a:extLst>
                  <a:ext uri="{FF2B5EF4-FFF2-40B4-BE49-F238E27FC236}">
                    <a16:creationId xmlns:a16="http://schemas.microsoft.com/office/drawing/2014/main" id="{55AD692E-B89E-25A1-1976-4F4439ECBD4B}"/>
                  </a:ext>
                </a:extLst>
              </p:cNvPr>
              <p:cNvSpPr txBox="1">
                <a:spLocks noRot="1" noChangeAspect="1" noMove="1" noResize="1" noEditPoints="1" noAdjustHandles="1" noChangeArrowheads="1" noChangeShapeType="1" noTextEdit="1"/>
              </p:cNvSpPr>
              <p:nvPr/>
            </p:nvSpPr>
            <p:spPr>
              <a:xfrm rot="5400000">
                <a:off x="3231851" y="5240720"/>
                <a:ext cx="437619" cy="276999"/>
              </a:xfrm>
              <a:prstGeom prst="rect">
                <a:avLst/>
              </a:prstGeom>
              <a:blipFill>
                <a:blip r:embed="rId8"/>
                <a:stretch>
                  <a:fillRect/>
                </a:stretch>
              </a:blipFill>
            </p:spPr>
            <p:txBody>
              <a:bodyPr/>
              <a:lstStyle/>
              <a:p>
                <a:r>
                  <a:rPr lang="zh-TW" altLang="en-US">
                    <a:noFill/>
                  </a:rPr>
                  <a:t> </a:t>
                </a:r>
              </a:p>
            </p:txBody>
          </p:sp>
        </mc:Fallback>
      </mc:AlternateContent>
      <p:grpSp>
        <p:nvGrpSpPr>
          <p:cNvPr id="22" name="群組 21">
            <a:extLst>
              <a:ext uri="{FF2B5EF4-FFF2-40B4-BE49-F238E27FC236}">
                <a16:creationId xmlns:a16="http://schemas.microsoft.com/office/drawing/2014/main" id="{F807C48D-F530-57EE-AA90-7585EE487E79}"/>
              </a:ext>
            </a:extLst>
          </p:cNvPr>
          <p:cNvGrpSpPr/>
          <p:nvPr/>
        </p:nvGrpSpPr>
        <p:grpSpPr>
          <a:xfrm>
            <a:off x="4269059" y="2116082"/>
            <a:ext cx="4133261" cy="4222537"/>
            <a:chOff x="4269059" y="2116082"/>
            <a:chExt cx="4133261" cy="4222537"/>
          </a:xfrm>
        </p:grpSpPr>
        <p:sp>
          <p:nvSpPr>
            <p:cNvPr id="20" name="矩形: 圓角 19">
              <a:extLst>
                <a:ext uri="{FF2B5EF4-FFF2-40B4-BE49-F238E27FC236}">
                  <a16:creationId xmlns:a16="http://schemas.microsoft.com/office/drawing/2014/main" id="{2AF8BEA4-FFCD-C80C-EA31-4968342D2DE9}"/>
                </a:ext>
              </a:extLst>
            </p:cNvPr>
            <p:cNvSpPr/>
            <p:nvPr/>
          </p:nvSpPr>
          <p:spPr>
            <a:xfrm>
              <a:off x="5653586" y="2116082"/>
              <a:ext cx="2748734" cy="739734"/>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矩形: 圓角 20">
              <a:extLst>
                <a:ext uri="{FF2B5EF4-FFF2-40B4-BE49-F238E27FC236}">
                  <a16:creationId xmlns:a16="http://schemas.microsoft.com/office/drawing/2014/main" id="{95C95EBD-FA5C-3F31-FCE6-A117DCB953E5}"/>
                </a:ext>
              </a:extLst>
            </p:cNvPr>
            <p:cNvSpPr/>
            <p:nvPr/>
          </p:nvSpPr>
          <p:spPr>
            <a:xfrm>
              <a:off x="4269059" y="5598885"/>
              <a:ext cx="2748734" cy="739734"/>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extLst>
      <p:ext uri="{BB962C8B-B14F-4D97-AF65-F5344CB8AC3E}">
        <p14:creationId xmlns:p14="http://schemas.microsoft.com/office/powerpoint/2010/main" val="3334704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30</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Why use Tree-based models?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5104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31</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Why use Tree-based models?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文字方塊 7">
            <a:extLst>
              <a:ext uri="{FF2B5EF4-FFF2-40B4-BE49-F238E27FC236}">
                <a16:creationId xmlns:a16="http://schemas.microsoft.com/office/drawing/2014/main" id="{EE0123AF-F70A-DC08-44A9-15C0DDBC3BFB}"/>
              </a:ext>
            </a:extLst>
          </p:cNvPr>
          <p:cNvSpPr txBox="1"/>
          <p:nvPr/>
        </p:nvSpPr>
        <p:spPr>
          <a:xfrm>
            <a:off x="2238375" y="2659863"/>
            <a:ext cx="8557260" cy="21209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TW" altLang="en-US" dirty="0">
                <a:latin typeface="Microsoft YaHei" panose="020B0503020204020204" pitchFamily="34" charset="-122"/>
                <a:ea typeface="Microsoft YaHei" panose="020B0503020204020204" pitchFamily="34" charset="-122"/>
              </a:rPr>
              <a:t>Tree-based models can </a:t>
            </a:r>
            <a:r>
              <a:rPr lang="zh-TW" altLang="en-US" dirty="0">
                <a:solidFill>
                  <a:srgbClr val="FF0000"/>
                </a:solidFill>
                <a:latin typeface="Microsoft YaHei" panose="020B0503020204020204" pitchFamily="34" charset="-122"/>
                <a:ea typeface="Microsoft YaHei" panose="020B0503020204020204" pitchFamily="34" charset="-122"/>
              </a:rPr>
              <a:t>capture complex non-linear relationships</a:t>
            </a:r>
            <a:r>
              <a:rPr lang="zh-TW" altLang="en-US" dirty="0">
                <a:latin typeface="Microsoft YaHei" panose="020B0503020204020204" pitchFamily="34" charset="-122"/>
                <a:ea typeface="Microsoft YaHei" panose="020B0503020204020204" pitchFamily="34" charset="-122"/>
              </a:rPr>
              <a:t> in data.</a:t>
            </a:r>
          </a:p>
          <a:p>
            <a:pPr marL="285750" indent="-285750">
              <a:lnSpc>
                <a:spcPct val="150000"/>
              </a:lnSpc>
              <a:buFont typeface="Arial" panose="020B0604020202020204" pitchFamily="34" charset="0"/>
              <a:buChar char="•"/>
            </a:pPr>
            <a:r>
              <a:rPr lang="zh-TW" altLang="en-US" dirty="0">
                <a:latin typeface="Microsoft YaHei" panose="020B0503020204020204" pitchFamily="34" charset="-122"/>
                <a:ea typeface="Microsoft YaHei" panose="020B0503020204020204" pitchFamily="34" charset="-122"/>
              </a:rPr>
              <a:t>Tree-based models </a:t>
            </a:r>
            <a:r>
              <a:rPr lang="zh-TW" altLang="en-US" dirty="0">
                <a:solidFill>
                  <a:srgbClr val="FF0000"/>
                </a:solidFill>
                <a:latin typeface="Microsoft YaHei" panose="020B0503020204020204" pitchFamily="34" charset="-122"/>
                <a:ea typeface="Microsoft YaHei" panose="020B0503020204020204" pitchFamily="34" charset="-122"/>
              </a:rPr>
              <a:t>handle mixed data types</a:t>
            </a:r>
            <a:r>
              <a:rPr lang="zh-TW" altLang="en-US" dirty="0">
                <a:latin typeface="Microsoft YaHei" panose="020B0503020204020204" pitchFamily="34" charset="-122"/>
                <a:ea typeface="Microsoft YaHei" panose="020B0503020204020204" pitchFamily="34" charset="-122"/>
              </a:rPr>
              <a:t>, including both categorical and continuous features.</a:t>
            </a:r>
          </a:p>
          <a:p>
            <a:pPr marL="285750" indent="-285750">
              <a:lnSpc>
                <a:spcPct val="150000"/>
              </a:lnSpc>
              <a:buFont typeface="Arial" panose="020B0604020202020204" pitchFamily="34" charset="0"/>
              <a:buChar char="•"/>
            </a:pPr>
            <a:r>
              <a:rPr lang="zh-TW" altLang="en-US" dirty="0">
                <a:latin typeface="Microsoft YaHei" panose="020B0503020204020204" pitchFamily="34" charset="-122"/>
                <a:ea typeface="Microsoft YaHei" panose="020B0503020204020204" pitchFamily="34" charset="-122"/>
              </a:rPr>
              <a:t>The decision-making process involves a series of if-else conditions, leading to a </a:t>
            </a:r>
            <a:r>
              <a:rPr lang="zh-TW" altLang="en-US" dirty="0">
                <a:solidFill>
                  <a:srgbClr val="FF0000"/>
                </a:solidFill>
                <a:latin typeface="Microsoft YaHei" panose="020B0503020204020204" pitchFamily="34" charset="-122"/>
                <a:ea typeface="Microsoft YaHei" panose="020B0503020204020204" pitchFamily="34" charset="-122"/>
              </a:rPr>
              <a:t>clear and interpretable structure</a:t>
            </a:r>
            <a:r>
              <a:rPr lang="zh-TW" altLang="en-US" dirty="0">
                <a:latin typeface="Microsoft YaHei" panose="020B0503020204020204" pitchFamily="34" charset="-122"/>
                <a:ea typeface="Microsoft YaHei" panose="020B0503020204020204" pitchFamily="34" charset="-122"/>
              </a:rPr>
              <a:t>.</a:t>
            </a:r>
          </a:p>
        </p:txBody>
      </p:sp>
      <p:grpSp>
        <p:nvGrpSpPr>
          <p:cNvPr id="6" name="群組 5">
            <a:extLst>
              <a:ext uri="{FF2B5EF4-FFF2-40B4-BE49-F238E27FC236}">
                <a16:creationId xmlns:a16="http://schemas.microsoft.com/office/drawing/2014/main" id="{ABC2C0F5-B2C7-C7F8-E328-B3EEFE680140}"/>
              </a:ext>
            </a:extLst>
          </p:cNvPr>
          <p:cNvGrpSpPr/>
          <p:nvPr/>
        </p:nvGrpSpPr>
        <p:grpSpPr>
          <a:xfrm>
            <a:off x="12588762" y="1515382"/>
            <a:ext cx="2674486" cy="3099731"/>
            <a:chOff x="9530602" y="1515382"/>
            <a:chExt cx="2674486" cy="3099731"/>
          </a:xfrm>
        </p:grpSpPr>
        <p:sp>
          <p:nvSpPr>
            <p:cNvPr id="9" name="矩形 8">
              <a:extLst>
                <a:ext uri="{FF2B5EF4-FFF2-40B4-BE49-F238E27FC236}">
                  <a16:creationId xmlns:a16="http://schemas.microsoft.com/office/drawing/2014/main" id="{9E79357D-92DE-5C3A-C1C4-793167960CA8}"/>
                </a:ext>
              </a:extLst>
            </p:cNvPr>
            <p:cNvSpPr/>
            <p:nvPr/>
          </p:nvSpPr>
          <p:spPr>
            <a:xfrm>
              <a:off x="9539581" y="1515382"/>
              <a:ext cx="2581300" cy="3099731"/>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0" name="橢圓 9">
              <a:extLst>
                <a:ext uri="{FF2B5EF4-FFF2-40B4-BE49-F238E27FC236}">
                  <a16:creationId xmlns:a16="http://schemas.microsoft.com/office/drawing/2014/main" id="{7DA5BFB7-A6BD-E1C0-36C0-83CEB13FC04E}"/>
                </a:ext>
              </a:extLst>
            </p:cNvPr>
            <p:cNvSpPr/>
            <p:nvPr/>
          </p:nvSpPr>
          <p:spPr>
            <a:xfrm>
              <a:off x="9674602" y="1787434"/>
              <a:ext cx="72000" cy="72000"/>
            </a:xfrm>
            <a:prstGeom prst="ellipse">
              <a:avLst/>
            </a:prstGeom>
            <a:solidFill>
              <a:srgbClr val="4472C4">
                <a:lumMod val="60000"/>
                <a:lumOff val="40000"/>
              </a:srgbClr>
            </a:solidFill>
            <a:ln w="19050" cap="flat" cmpd="sng" algn="ctr">
              <a:no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1" name="橢圓 10">
              <a:extLst>
                <a:ext uri="{FF2B5EF4-FFF2-40B4-BE49-F238E27FC236}">
                  <a16:creationId xmlns:a16="http://schemas.microsoft.com/office/drawing/2014/main" id="{370B5CCF-6B66-5017-9AE9-CD9A6D509DB6}"/>
                </a:ext>
              </a:extLst>
            </p:cNvPr>
            <p:cNvSpPr/>
            <p:nvPr/>
          </p:nvSpPr>
          <p:spPr>
            <a:xfrm>
              <a:off x="9620602" y="2024754"/>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72C2457-BCAE-E61E-E438-6B373F6F16F4}"/>
                </a:ext>
              </a:extLst>
            </p:cNvPr>
            <p:cNvSpPr/>
            <p:nvPr/>
          </p:nvSpPr>
          <p:spPr>
            <a:xfrm>
              <a:off x="9530602" y="3178689"/>
              <a:ext cx="360000" cy="360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8422D10A-5915-015B-A07B-713DB58F2BD4}"/>
                </a:ext>
              </a:extLst>
            </p:cNvPr>
            <p:cNvSpPr/>
            <p:nvPr/>
          </p:nvSpPr>
          <p:spPr>
            <a:xfrm>
              <a:off x="9533420" y="4235626"/>
              <a:ext cx="360000" cy="360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1A883AE6-4D4C-DF55-2B18-5C1835A0C02A}"/>
                </a:ext>
              </a:extLst>
            </p:cNvPr>
            <p:cNvSpPr/>
            <p:nvPr/>
          </p:nvSpPr>
          <p:spPr>
            <a:xfrm>
              <a:off x="9533420" y="3700598"/>
              <a:ext cx="360000" cy="360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B697F320-9422-0959-E244-A582A3B19C7D}"/>
                </a:ext>
              </a:extLst>
            </p:cNvPr>
            <p:cNvSpPr txBox="1"/>
            <p:nvPr/>
          </p:nvSpPr>
          <p:spPr>
            <a:xfrm>
              <a:off x="9874871" y="1684934"/>
              <a:ext cx="2330217" cy="276999"/>
            </a:xfrm>
            <a:prstGeom prst="rect">
              <a:avLst/>
            </a:prstGeom>
            <a:noFill/>
          </p:spPr>
          <p:txBody>
            <a:bodyPr wrap="square">
              <a:spAutoFit/>
            </a:bodyPr>
            <a:lstStyle/>
            <a:p>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Record</a:t>
              </a:r>
              <a:endParaRPr lang="zh-TW" altLang="en-US" sz="1200" dirty="0"/>
            </a:p>
          </p:txBody>
        </p:sp>
        <p:sp>
          <p:nvSpPr>
            <p:cNvPr id="16" name="文字方塊 15">
              <a:extLst>
                <a:ext uri="{FF2B5EF4-FFF2-40B4-BE49-F238E27FC236}">
                  <a16:creationId xmlns:a16="http://schemas.microsoft.com/office/drawing/2014/main" id="{3E101C85-8C80-6D41-BE75-DF35963C3828}"/>
                </a:ext>
              </a:extLst>
            </p:cNvPr>
            <p:cNvSpPr txBox="1"/>
            <p:nvPr/>
          </p:nvSpPr>
          <p:spPr>
            <a:xfrm>
              <a:off x="9874872" y="1931592"/>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Surgery Record</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7" name="文字方塊 16">
              <a:extLst>
                <a:ext uri="{FF2B5EF4-FFF2-40B4-BE49-F238E27FC236}">
                  <a16:creationId xmlns:a16="http://schemas.microsoft.com/office/drawing/2014/main" id="{B666A6E7-5BAC-6506-36A2-0A1C23EEBD7A}"/>
                </a:ext>
              </a:extLst>
            </p:cNvPr>
            <p:cNvSpPr txBox="1"/>
            <p:nvPr/>
          </p:nvSpPr>
          <p:spPr>
            <a:xfrm>
              <a:off x="9874872" y="3160516"/>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Decision Tree Prediction</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8" name="文字方塊 17">
              <a:extLst>
                <a:ext uri="{FF2B5EF4-FFF2-40B4-BE49-F238E27FC236}">
                  <a16:creationId xmlns:a16="http://schemas.microsoft.com/office/drawing/2014/main" id="{B0193F65-9E5A-5CC1-BED0-DA2B78F1BA15}"/>
                </a:ext>
              </a:extLst>
            </p:cNvPr>
            <p:cNvSpPr txBox="1"/>
            <p:nvPr/>
          </p:nvSpPr>
          <p:spPr>
            <a:xfrm>
              <a:off x="9874872" y="3682102"/>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Random Forest Prediction</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9" name="文字方塊 18">
              <a:extLst>
                <a:ext uri="{FF2B5EF4-FFF2-40B4-BE49-F238E27FC236}">
                  <a16:creationId xmlns:a16="http://schemas.microsoft.com/office/drawing/2014/main" id="{0EC1C311-95A3-6EEF-2780-8C94AD1576AB}"/>
                </a:ext>
              </a:extLst>
            </p:cNvPr>
            <p:cNvSpPr txBox="1"/>
            <p:nvPr/>
          </p:nvSpPr>
          <p:spPr>
            <a:xfrm>
              <a:off x="9874872" y="4221183"/>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err="1">
                  <a:solidFill>
                    <a:prstClr val="black"/>
                  </a:solidFill>
                  <a:latin typeface="Microsoft YaHei" panose="020B0503020204020204" pitchFamily="34" charset="-122"/>
                  <a:ea typeface="Microsoft YaHei" panose="020B0503020204020204" pitchFamily="34" charset="-122"/>
                </a:rPr>
                <a:t>XGBoost</a:t>
              </a:r>
              <a:r>
                <a:rPr lang="en-US" altLang="zh-TW" sz="1200" kern="0" dirty="0">
                  <a:solidFill>
                    <a:prstClr val="black"/>
                  </a:solidFill>
                  <a:latin typeface="Microsoft YaHei" panose="020B0503020204020204" pitchFamily="34" charset="-122"/>
                  <a:ea typeface="Microsoft YaHei" panose="020B0503020204020204" pitchFamily="34" charset="-122"/>
                </a:rPr>
                <a:t> Prediction</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0" name="文字方塊 19">
              <a:extLst>
                <a:ext uri="{FF2B5EF4-FFF2-40B4-BE49-F238E27FC236}">
                  <a16:creationId xmlns:a16="http://schemas.microsoft.com/office/drawing/2014/main" id="{78FCA927-6605-CFC6-2E14-D70BC077C3B5}"/>
                </a:ext>
              </a:extLst>
            </p:cNvPr>
            <p:cNvSpPr txBox="1"/>
            <p:nvPr/>
          </p:nvSpPr>
          <p:spPr>
            <a:xfrm>
              <a:off x="9549045" y="2641178"/>
              <a:ext cx="2330217" cy="461665"/>
            </a:xfrm>
            <a:prstGeom prst="rect">
              <a:avLst/>
            </a:prstGeom>
            <a:noFill/>
          </p:spPr>
          <p:txBody>
            <a:bodyPr wrap="square">
              <a:spAutoFit/>
            </a:bodyPr>
            <a:lstStyle/>
            <a:p>
              <a:pPr algn="ctr"/>
              <a:r>
                <a:rPr lang="zh-TW" altLang="en-US" sz="1200" dirty="0">
                  <a:latin typeface="Microsoft YaHei" panose="020B0503020204020204" pitchFamily="34" charset="-122"/>
                  <a:ea typeface="Microsoft YaHei" panose="020B0503020204020204" pitchFamily="34" charset="-122"/>
                </a:rPr>
                <a:t>The circles below represent True predictions.</a:t>
              </a:r>
            </a:p>
          </p:txBody>
        </p:sp>
      </p:grpSp>
    </p:spTree>
    <p:extLst>
      <p:ext uri="{BB962C8B-B14F-4D97-AF65-F5344CB8AC3E}">
        <p14:creationId xmlns:p14="http://schemas.microsoft.com/office/powerpoint/2010/main" val="414034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32</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Analysis of Results from Tree-Based Models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36" name="群組 35">
            <a:extLst>
              <a:ext uri="{FF2B5EF4-FFF2-40B4-BE49-F238E27FC236}">
                <a16:creationId xmlns:a16="http://schemas.microsoft.com/office/drawing/2014/main" id="{3E4A1479-77A6-C50D-B210-71A7346DF25C}"/>
              </a:ext>
            </a:extLst>
          </p:cNvPr>
          <p:cNvGrpSpPr/>
          <p:nvPr/>
        </p:nvGrpSpPr>
        <p:grpSpPr>
          <a:xfrm>
            <a:off x="9530602" y="1515382"/>
            <a:ext cx="2674486" cy="3099731"/>
            <a:chOff x="9530602" y="1515382"/>
            <a:chExt cx="2674486" cy="3099731"/>
          </a:xfrm>
        </p:grpSpPr>
        <p:sp>
          <p:nvSpPr>
            <p:cNvPr id="18" name="矩形 17">
              <a:extLst>
                <a:ext uri="{FF2B5EF4-FFF2-40B4-BE49-F238E27FC236}">
                  <a16:creationId xmlns:a16="http://schemas.microsoft.com/office/drawing/2014/main" id="{059F7715-D790-C666-1ACE-56B30DABC2B5}"/>
                </a:ext>
              </a:extLst>
            </p:cNvPr>
            <p:cNvSpPr/>
            <p:nvPr/>
          </p:nvSpPr>
          <p:spPr>
            <a:xfrm>
              <a:off x="9539581" y="1515382"/>
              <a:ext cx="2581300" cy="3099731"/>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TW" altLang="en-US"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0" name="橢圓 19">
              <a:extLst>
                <a:ext uri="{FF2B5EF4-FFF2-40B4-BE49-F238E27FC236}">
                  <a16:creationId xmlns:a16="http://schemas.microsoft.com/office/drawing/2014/main" id="{1FBC4B55-3709-664C-B161-836B06B0B81A}"/>
                </a:ext>
              </a:extLst>
            </p:cNvPr>
            <p:cNvSpPr/>
            <p:nvPr/>
          </p:nvSpPr>
          <p:spPr>
            <a:xfrm>
              <a:off x="9674602" y="1787434"/>
              <a:ext cx="72000" cy="72000"/>
            </a:xfrm>
            <a:prstGeom prst="ellipse">
              <a:avLst/>
            </a:prstGeom>
            <a:solidFill>
              <a:srgbClr val="4472C4">
                <a:lumMod val="60000"/>
                <a:lumOff val="40000"/>
              </a:srgbClr>
            </a:solidFill>
            <a:ln w="19050" cap="flat" cmpd="sng" algn="ctr">
              <a:no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2" name="橢圓 21">
              <a:extLst>
                <a:ext uri="{FF2B5EF4-FFF2-40B4-BE49-F238E27FC236}">
                  <a16:creationId xmlns:a16="http://schemas.microsoft.com/office/drawing/2014/main" id="{85102680-6AAD-FDC4-13F2-0811DC3E4C26}"/>
                </a:ext>
              </a:extLst>
            </p:cNvPr>
            <p:cNvSpPr/>
            <p:nvPr/>
          </p:nvSpPr>
          <p:spPr>
            <a:xfrm>
              <a:off x="9620602" y="2024754"/>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10132361-3D5D-6DD6-5BC7-C641589F6CFD}"/>
                </a:ext>
              </a:extLst>
            </p:cNvPr>
            <p:cNvSpPr/>
            <p:nvPr/>
          </p:nvSpPr>
          <p:spPr>
            <a:xfrm>
              <a:off x="9530602" y="3178689"/>
              <a:ext cx="360000" cy="360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48903995-446D-6FF3-D444-576B4029F832}"/>
                </a:ext>
              </a:extLst>
            </p:cNvPr>
            <p:cNvSpPr/>
            <p:nvPr/>
          </p:nvSpPr>
          <p:spPr>
            <a:xfrm>
              <a:off x="9533420" y="4235626"/>
              <a:ext cx="360000" cy="360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6421B9C3-3C45-063E-1813-CB0E15C56156}"/>
                </a:ext>
              </a:extLst>
            </p:cNvPr>
            <p:cNvSpPr/>
            <p:nvPr/>
          </p:nvSpPr>
          <p:spPr>
            <a:xfrm>
              <a:off x="9533420" y="3700598"/>
              <a:ext cx="360000" cy="360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2FB11AEE-7881-2322-0352-39D519E5D6AD}"/>
                </a:ext>
              </a:extLst>
            </p:cNvPr>
            <p:cNvSpPr txBox="1"/>
            <p:nvPr/>
          </p:nvSpPr>
          <p:spPr>
            <a:xfrm>
              <a:off x="9874871" y="1684934"/>
              <a:ext cx="2330217" cy="276999"/>
            </a:xfrm>
            <a:prstGeom prst="rect">
              <a:avLst/>
            </a:prstGeom>
            <a:noFill/>
          </p:spPr>
          <p:txBody>
            <a:bodyPr wrap="square">
              <a:spAutoFit/>
            </a:bodyPr>
            <a:lstStyle/>
            <a:p>
              <a:r>
                <a:rPr lang="en-US" altLang="zh-TW" sz="1200" kern="0" dirty="0">
                  <a:solidFill>
                    <a:prstClr val="black"/>
                  </a:solidFill>
                  <a:latin typeface="Microsoft YaHei" panose="020B0503020204020204" pitchFamily="34" charset="-122"/>
                  <a:ea typeface="Microsoft YaHei" panose="020B0503020204020204" pitchFamily="34" charset="-122"/>
                </a:rPr>
                <a:t>S</a:t>
              </a:r>
              <a:r>
                <a:rPr kumimoji="0" lang="en-US" altLang="zh-TW" sz="1200" b="0" i="0" u="none" strike="noStrike" kern="0" cap="none" spc="0" normalizeH="0" baseline="0" noProof="0" dirty="0" err="1">
                  <a:ln>
                    <a:noFill/>
                  </a:ln>
                  <a:solidFill>
                    <a:prstClr val="black"/>
                  </a:solidFill>
                  <a:effectLst/>
                  <a:uLnTx/>
                  <a:uFillTx/>
                  <a:latin typeface="Microsoft YaHei" panose="020B0503020204020204" pitchFamily="34" charset="-122"/>
                  <a:ea typeface="Microsoft YaHei" panose="020B0503020204020204" pitchFamily="34" charset="-122"/>
                  <a:cs typeface="+mn-cs"/>
                </a:rPr>
                <a:t>urveillance</a:t>
              </a:r>
              <a:r>
                <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Record</a:t>
              </a:r>
              <a:endParaRPr lang="zh-TW" altLang="en-US" sz="1200" dirty="0"/>
            </a:p>
          </p:txBody>
        </p:sp>
        <p:sp>
          <p:nvSpPr>
            <p:cNvPr id="29" name="文字方塊 28">
              <a:extLst>
                <a:ext uri="{FF2B5EF4-FFF2-40B4-BE49-F238E27FC236}">
                  <a16:creationId xmlns:a16="http://schemas.microsoft.com/office/drawing/2014/main" id="{8C0748F0-647A-5C53-7D13-31FA9D8F343F}"/>
                </a:ext>
              </a:extLst>
            </p:cNvPr>
            <p:cNvSpPr txBox="1"/>
            <p:nvPr/>
          </p:nvSpPr>
          <p:spPr>
            <a:xfrm>
              <a:off x="9874872" y="1931592"/>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Surgery Record</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0" name="文字方塊 29">
              <a:extLst>
                <a:ext uri="{FF2B5EF4-FFF2-40B4-BE49-F238E27FC236}">
                  <a16:creationId xmlns:a16="http://schemas.microsoft.com/office/drawing/2014/main" id="{90BC5D4E-7AD9-1769-D98B-A0996E444FCB}"/>
                </a:ext>
              </a:extLst>
            </p:cNvPr>
            <p:cNvSpPr txBox="1"/>
            <p:nvPr/>
          </p:nvSpPr>
          <p:spPr>
            <a:xfrm>
              <a:off x="9874872" y="3160516"/>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Decision Tree Prediction</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1" name="文字方塊 30">
              <a:extLst>
                <a:ext uri="{FF2B5EF4-FFF2-40B4-BE49-F238E27FC236}">
                  <a16:creationId xmlns:a16="http://schemas.microsoft.com/office/drawing/2014/main" id="{E98DB97D-8C05-07E3-5092-BD60EAA20014}"/>
                </a:ext>
              </a:extLst>
            </p:cNvPr>
            <p:cNvSpPr txBox="1"/>
            <p:nvPr/>
          </p:nvSpPr>
          <p:spPr>
            <a:xfrm>
              <a:off x="9874872" y="3682102"/>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a:solidFill>
                    <a:prstClr val="black"/>
                  </a:solidFill>
                  <a:latin typeface="Microsoft YaHei" panose="020B0503020204020204" pitchFamily="34" charset="-122"/>
                  <a:ea typeface="Microsoft YaHei" panose="020B0503020204020204" pitchFamily="34" charset="-122"/>
                </a:rPr>
                <a:t>Random Forest Prediction</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2" name="文字方塊 31">
              <a:extLst>
                <a:ext uri="{FF2B5EF4-FFF2-40B4-BE49-F238E27FC236}">
                  <a16:creationId xmlns:a16="http://schemas.microsoft.com/office/drawing/2014/main" id="{A8B23725-818F-99BE-44AB-42BF6B551905}"/>
                </a:ext>
              </a:extLst>
            </p:cNvPr>
            <p:cNvSpPr txBox="1"/>
            <p:nvPr/>
          </p:nvSpPr>
          <p:spPr>
            <a:xfrm>
              <a:off x="9874872" y="4221183"/>
              <a:ext cx="2264218" cy="336695"/>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TW" sz="1200" kern="0" dirty="0" err="1">
                  <a:solidFill>
                    <a:prstClr val="black"/>
                  </a:solidFill>
                  <a:latin typeface="Microsoft YaHei" panose="020B0503020204020204" pitchFamily="34" charset="-122"/>
                  <a:ea typeface="Microsoft YaHei" panose="020B0503020204020204" pitchFamily="34" charset="-122"/>
                </a:rPr>
                <a:t>XGBoost</a:t>
              </a:r>
              <a:r>
                <a:rPr lang="en-US" altLang="zh-TW" sz="1200" kern="0" dirty="0">
                  <a:solidFill>
                    <a:prstClr val="black"/>
                  </a:solidFill>
                  <a:latin typeface="Microsoft YaHei" panose="020B0503020204020204" pitchFamily="34" charset="-122"/>
                  <a:ea typeface="Microsoft YaHei" panose="020B0503020204020204" pitchFamily="34" charset="-122"/>
                </a:rPr>
                <a:t> Prediction</a:t>
              </a:r>
              <a:endParaRPr kumimoji="0" lang="en-US" altLang="zh-TW" sz="1200" b="0" i="0" u="none" strike="noStrike" kern="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5" name="文字方塊 34">
              <a:extLst>
                <a:ext uri="{FF2B5EF4-FFF2-40B4-BE49-F238E27FC236}">
                  <a16:creationId xmlns:a16="http://schemas.microsoft.com/office/drawing/2014/main" id="{9F012160-2020-C820-F515-E6129209F230}"/>
                </a:ext>
              </a:extLst>
            </p:cNvPr>
            <p:cNvSpPr txBox="1"/>
            <p:nvPr/>
          </p:nvSpPr>
          <p:spPr>
            <a:xfrm>
              <a:off x="9549045" y="2641178"/>
              <a:ext cx="2330217" cy="461665"/>
            </a:xfrm>
            <a:prstGeom prst="rect">
              <a:avLst/>
            </a:prstGeom>
            <a:noFill/>
          </p:spPr>
          <p:txBody>
            <a:bodyPr wrap="square">
              <a:spAutoFit/>
            </a:bodyPr>
            <a:lstStyle/>
            <a:p>
              <a:pPr algn="ctr"/>
              <a:r>
                <a:rPr lang="zh-TW" altLang="en-US" sz="1200" dirty="0">
                  <a:latin typeface="Microsoft YaHei" panose="020B0503020204020204" pitchFamily="34" charset="-122"/>
                  <a:ea typeface="Microsoft YaHei" panose="020B0503020204020204" pitchFamily="34" charset="-122"/>
                </a:rPr>
                <a:t>The circles below represent True predictions.</a:t>
              </a:r>
            </a:p>
          </p:txBody>
        </p:sp>
      </p:grpSp>
      <p:grpSp>
        <p:nvGrpSpPr>
          <p:cNvPr id="92" name="群組 91">
            <a:extLst>
              <a:ext uri="{FF2B5EF4-FFF2-40B4-BE49-F238E27FC236}">
                <a16:creationId xmlns:a16="http://schemas.microsoft.com/office/drawing/2014/main" id="{A07E8204-49F1-D281-B781-801EA9F74B3C}"/>
              </a:ext>
            </a:extLst>
          </p:cNvPr>
          <p:cNvGrpSpPr/>
          <p:nvPr/>
        </p:nvGrpSpPr>
        <p:grpSpPr>
          <a:xfrm>
            <a:off x="629820" y="1288926"/>
            <a:ext cx="8919225" cy="5277398"/>
            <a:chOff x="629820" y="1288926"/>
            <a:chExt cx="8919225" cy="5277398"/>
          </a:xfrm>
        </p:grpSpPr>
        <p:grpSp>
          <p:nvGrpSpPr>
            <p:cNvPr id="65" name="群組 64">
              <a:extLst>
                <a:ext uri="{FF2B5EF4-FFF2-40B4-BE49-F238E27FC236}">
                  <a16:creationId xmlns:a16="http://schemas.microsoft.com/office/drawing/2014/main" id="{C208E5A8-67A1-585B-F5B7-37843BB1E20C}"/>
                </a:ext>
              </a:extLst>
            </p:cNvPr>
            <p:cNvGrpSpPr/>
            <p:nvPr/>
          </p:nvGrpSpPr>
          <p:grpSpPr>
            <a:xfrm>
              <a:off x="629820" y="1291054"/>
              <a:ext cx="2700000" cy="1784746"/>
              <a:chOff x="832260" y="2204754"/>
              <a:chExt cx="2700000" cy="1784746"/>
            </a:xfrm>
          </p:grpSpPr>
          <p:pic>
            <p:nvPicPr>
              <p:cNvPr id="58" name="圖片 57" descr="一張含有 行, 螢幕擷取畫面, 圖表, 繪圖 的圖片&#10;&#10;自動產生的描述">
                <a:extLst>
                  <a:ext uri="{FF2B5EF4-FFF2-40B4-BE49-F238E27FC236}">
                    <a16:creationId xmlns:a16="http://schemas.microsoft.com/office/drawing/2014/main" id="{5975052F-5E9E-2FBF-2B19-B3C2E1C48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60" y="2204754"/>
                <a:ext cx="2700000" cy="1784746"/>
              </a:xfrm>
              <a:prstGeom prst="rect">
                <a:avLst/>
              </a:prstGeom>
            </p:spPr>
          </p:pic>
          <p:sp>
            <p:nvSpPr>
              <p:cNvPr id="59" name="橢圓 58">
                <a:extLst>
                  <a:ext uri="{FF2B5EF4-FFF2-40B4-BE49-F238E27FC236}">
                    <a16:creationId xmlns:a16="http://schemas.microsoft.com/office/drawing/2014/main" id="{F9396CF3-D8A6-220B-7419-36B6B4B8933A}"/>
                  </a:ext>
                </a:extLst>
              </p:cNvPr>
              <p:cNvSpPr/>
              <p:nvPr/>
            </p:nvSpPr>
            <p:spPr>
              <a:xfrm>
                <a:off x="2280183" y="2905476"/>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B6EAF4AB-A03D-2B18-0593-D4AA8E2DD61D}"/>
                  </a:ext>
                </a:extLst>
              </p:cNvPr>
              <p:cNvSpPr/>
              <p:nvPr/>
            </p:nvSpPr>
            <p:spPr>
              <a:xfrm>
                <a:off x="1263080" y="3338022"/>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B93EB0D6-5F11-5E9A-3617-EED01E2E51B6}"/>
                  </a:ext>
                </a:extLst>
              </p:cNvPr>
              <p:cNvSpPr/>
              <p:nvPr/>
            </p:nvSpPr>
            <p:spPr>
              <a:xfrm>
                <a:off x="2226183" y="2795153"/>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a:extLst>
                  <a:ext uri="{FF2B5EF4-FFF2-40B4-BE49-F238E27FC236}">
                    <a16:creationId xmlns:a16="http://schemas.microsoft.com/office/drawing/2014/main" id="{C5A849D4-D8F7-4663-DB84-DA76174F9DEF}"/>
                  </a:ext>
                </a:extLst>
              </p:cNvPr>
              <p:cNvSpPr/>
              <p:nvPr/>
            </p:nvSpPr>
            <p:spPr>
              <a:xfrm>
                <a:off x="1223362" y="3179367"/>
                <a:ext cx="288000" cy="288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橢圓 62">
                <a:extLst>
                  <a:ext uri="{FF2B5EF4-FFF2-40B4-BE49-F238E27FC236}">
                    <a16:creationId xmlns:a16="http://schemas.microsoft.com/office/drawing/2014/main" id="{348CE411-0847-9BE5-332C-494B38221A88}"/>
                  </a:ext>
                </a:extLst>
              </p:cNvPr>
              <p:cNvSpPr/>
              <p:nvPr/>
            </p:nvSpPr>
            <p:spPr>
              <a:xfrm>
                <a:off x="1223362" y="3210321"/>
                <a:ext cx="288000" cy="288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a:extLst>
                  <a:ext uri="{FF2B5EF4-FFF2-40B4-BE49-F238E27FC236}">
                    <a16:creationId xmlns:a16="http://schemas.microsoft.com/office/drawing/2014/main" id="{F5BD2688-11D9-8260-4B89-CB8BFDC11A9F}"/>
                  </a:ext>
                </a:extLst>
              </p:cNvPr>
              <p:cNvSpPr/>
              <p:nvPr/>
            </p:nvSpPr>
            <p:spPr>
              <a:xfrm>
                <a:off x="1232467" y="3143953"/>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4" name="群組 73">
              <a:extLst>
                <a:ext uri="{FF2B5EF4-FFF2-40B4-BE49-F238E27FC236}">
                  <a16:creationId xmlns:a16="http://schemas.microsoft.com/office/drawing/2014/main" id="{B37407FF-7630-6FA8-CA00-88BB8C9A7027}"/>
                </a:ext>
              </a:extLst>
            </p:cNvPr>
            <p:cNvGrpSpPr/>
            <p:nvPr/>
          </p:nvGrpSpPr>
          <p:grpSpPr>
            <a:xfrm>
              <a:off x="3734700" y="1291054"/>
              <a:ext cx="2700000" cy="1784746"/>
              <a:chOff x="3743805" y="2915228"/>
              <a:chExt cx="2700000" cy="1784746"/>
            </a:xfrm>
          </p:grpSpPr>
          <p:pic>
            <p:nvPicPr>
              <p:cNvPr id="67" name="圖片 66" descr="一張含有 行, 圖表, 螢幕擷取畫面, 繪圖 的圖片&#10;&#10;自動產生的描述">
                <a:extLst>
                  <a:ext uri="{FF2B5EF4-FFF2-40B4-BE49-F238E27FC236}">
                    <a16:creationId xmlns:a16="http://schemas.microsoft.com/office/drawing/2014/main" id="{62D1F1BD-FDF4-2119-EB42-17B590B605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3805" y="2915228"/>
                <a:ext cx="2700000" cy="1784746"/>
              </a:xfrm>
              <a:prstGeom prst="rect">
                <a:avLst/>
              </a:prstGeom>
            </p:spPr>
          </p:pic>
          <p:sp>
            <p:nvSpPr>
              <p:cNvPr id="68" name="橢圓 67">
                <a:extLst>
                  <a:ext uri="{FF2B5EF4-FFF2-40B4-BE49-F238E27FC236}">
                    <a16:creationId xmlns:a16="http://schemas.microsoft.com/office/drawing/2014/main" id="{B2259A4B-C265-4E1E-00F3-86B15724908B}"/>
                  </a:ext>
                </a:extLst>
              </p:cNvPr>
              <p:cNvSpPr/>
              <p:nvPr/>
            </p:nvSpPr>
            <p:spPr>
              <a:xfrm>
                <a:off x="4636162" y="3472305"/>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a:extLst>
                  <a:ext uri="{FF2B5EF4-FFF2-40B4-BE49-F238E27FC236}">
                    <a16:creationId xmlns:a16="http://schemas.microsoft.com/office/drawing/2014/main" id="{EEF4F7C5-7D28-F5F3-4334-945326BBCD5B}"/>
                  </a:ext>
                </a:extLst>
              </p:cNvPr>
              <p:cNvSpPr/>
              <p:nvPr/>
            </p:nvSpPr>
            <p:spPr>
              <a:xfrm>
                <a:off x="4582162" y="3361982"/>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91B9F7FA-FE52-90C2-ADAB-F8469E505680}"/>
                  </a:ext>
                </a:extLst>
              </p:cNvPr>
              <p:cNvSpPr/>
              <p:nvPr/>
            </p:nvSpPr>
            <p:spPr>
              <a:xfrm>
                <a:off x="4114998" y="4060598"/>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772CC370-ECB7-43A5-1695-7D559A8579B7}"/>
                  </a:ext>
                </a:extLst>
              </p:cNvPr>
              <p:cNvSpPr/>
              <p:nvPr/>
            </p:nvSpPr>
            <p:spPr>
              <a:xfrm>
                <a:off x="4090520" y="3903937"/>
                <a:ext cx="288000" cy="288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1654154B-C9D2-B66C-2186-E2C60690DA73}"/>
                  </a:ext>
                </a:extLst>
              </p:cNvPr>
              <p:cNvSpPr/>
              <p:nvPr/>
            </p:nvSpPr>
            <p:spPr>
              <a:xfrm>
                <a:off x="4090520" y="3934891"/>
                <a:ext cx="288000" cy="288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0D08F167-8B90-6DFD-8398-BA76BC36F059}"/>
                  </a:ext>
                </a:extLst>
              </p:cNvPr>
              <p:cNvSpPr/>
              <p:nvPr/>
            </p:nvSpPr>
            <p:spPr>
              <a:xfrm>
                <a:off x="4099625" y="3868523"/>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2" name="群組 81">
              <a:extLst>
                <a:ext uri="{FF2B5EF4-FFF2-40B4-BE49-F238E27FC236}">
                  <a16:creationId xmlns:a16="http://schemas.microsoft.com/office/drawing/2014/main" id="{5C27359E-FD41-ED94-AC80-776D27BDDF0D}"/>
                </a:ext>
              </a:extLst>
            </p:cNvPr>
            <p:cNvGrpSpPr/>
            <p:nvPr/>
          </p:nvGrpSpPr>
          <p:grpSpPr>
            <a:xfrm>
              <a:off x="6834849" y="1288926"/>
              <a:ext cx="2700000" cy="1784746"/>
              <a:chOff x="6968410" y="2740405"/>
              <a:chExt cx="2700000" cy="1784746"/>
            </a:xfrm>
          </p:grpSpPr>
          <p:pic>
            <p:nvPicPr>
              <p:cNvPr id="76" name="圖片 75" descr="一張含有 行, 圖表, 螢幕擷取畫面, 繪圖 的圖片&#10;&#10;自動產生的描述">
                <a:extLst>
                  <a:ext uri="{FF2B5EF4-FFF2-40B4-BE49-F238E27FC236}">
                    <a16:creationId xmlns:a16="http://schemas.microsoft.com/office/drawing/2014/main" id="{7E0B6C9D-53D3-B620-0317-E16234BA9B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8410" y="2740405"/>
                <a:ext cx="2700000" cy="1784746"/>
              </a:xfrm>
              <a:prstGeom prst="rect">
                <a:avLst/>
              </a:prstGeom>
            </p:spPr>
          </p:pic>
          <p:sp>
            <p:nvSpPr>
              <p:cNvPr id="77" name="橢圓 76">
                <a:extLst>
                  <a:ext uri="{FF2B5EF4-FFF2-40B4-BE49-F238E27FC236}">
                    <a16:creationId xmlns:a16="http://schemas.microsoft.com/office/drawing/2014/main" id="{09BE3DBB-34FA-3C28-81C6-B50FD511E136}"/>
                  </a:ext>
                </a:extLst>
              </p:cNvPr>
              <p:cNvSpPr/>
              <p:nvPr/>
            </p:nvSpPr>
            <p:spPr>
              <a:xfrm>
                <a:off x="8546298" y="3879615"/>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8B233421-848A-0687-BAEF-71ACB518A72D}"/>
                  </a:ext>
                </a:extLst>
              </p:cNvPr>
              <p:cNvSpPr/>
              <p:nvPr/>
            </p:nvSpPr>
            <p:spPr>
              <a:xfrm>
                <a:off x="8492298" y="3801232"/>
                <a:ext cx="288000" cy="288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9" name="橢圓 78">
                <a:extLst>
                  <a:ext uri="{FF2B5EF4-FFF2-40B4-BE49-F238E27FC236}">
                    <a16:creationId xmlns:a16="http://schemas.microsoft.com/office/drawing/2014/main" id="{EBD57CA5-91CE-451F-6AB0-BD0597FA6102}"/>
                  </a:ext>
                </a:extLst>
              </p:cNvPr>
              <p:cNvSpPr/>
              <p:nvPr/>
            </p:nvSpPr>
            <p:spPr>
              <a:xfrm>
                <a:off x="7319750" y="3347063"/>
                <a:ext cx="288000" cy="288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0" name="橢圓 79">
                <a:extLst>
                  <a:ext uri="{FF2B5EF4-FFF2-40B4-BE49-F238E27FC236}">
                    <a16:creationId xmlns:a16="http://schemas.microsoft.com/office/drawing/2014/main" id="{A0D4DCD8-5D0F-66C8-9B2B-5654486C29EF}"/>
                  </a:ext>
                </a:extLst>
              </p:cNvPr>
              <p:cNvSpPr/>
              <p:nvPr/>
            </p:nvSpPr>
            <p:spPr>
              <a:xfrm>
                <a:off x="7328729" y="3303073"/>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5DF0584B-DDC9-5F37-0392-8EA665CA7FFD}"/>
                  </a:ext>
                </a:extLst>
              </p:cNvPr>
              <p:cNvSpPr/>
              <p:nvPr/>
            </p:nvSpPr>
            <p:spPr>
              <a:xfrm>
                <a:off x="7340116" y="3495186"/>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a:extLst>
                <a:ext uri="{FF2B5EF4-FFF2-40B4-BE49-F238E27FC236}">
                  <a16:creationId xmlns:a16="http://schemas.microsoft.com/office/drawing/2014/main" id="{7BF1C4D9-DBAC-327A-CC3A-C27B39EE9D19}"/>
                </a:ext>
              </a:extLst>
            </p:cNvPr>
            <p:cNvGrpSpPr/>
            <p:nvPr/>
          </p:nvGrpSpPr>
          <p:grpSpPr>
            <a:xfrm>
              <a:off x="629820" y="3060944"/>
              <a:ext cx="2700000" cy="1784746"/>
              <a:chOff x="3105984" y="3114118"/>
              <a:chExt cx="2700000" cy="1784746"/>
            </a:xfrm>
          </p:grpSpPr>
          <p:pic>
            <p:nvPicPr>
              <p:cNvPr id="8" name="圖片 7" descr="一張含有 螢幕擷取畫面, 行, 文字, 圖表 的圖片&#10;&#10;自動產生的描述">
                <a:extLst>
                  <a:ext uri="{FF2B5EF4-FFF2-40B4-BE49-F238E27FC236}">
                    <a16:creationId xmlns:a16="http://schemas.microsoft.com/office/drawing/2014/main" id="{CF97F368-E97E-C52C-6C8A-78DF40223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84" y="3114118"/>
                <a:ext cx="2700000" cy="1784746"/>
              </a:xfrm>
              <a:prstGeom prst="rect">
                <a:avLst/>
              </a:prstGeom>
            </p:spPr>
          </p:pic>
          <p:sp>
            <p:nvSpPr>
              <p:cNvPr id="11" name="橢圓 10">
                <a:extLst>
                  <a:ext uri="{FF2B5EF4-FFF2-40B4-BE49-F238E27FC236}">
                    <a16:creationId xmlns:a16="http://schemas.microsoft.com/office/drawing/2014/main" id="{EAFEA558-D7AD-F340-1BDE-05C344EE87EB}"/>
                  </a:ext>
                </a:extLst>
              </p:cNvPr>
              <p:cNvSpPr/>
              <p:nvPr/>
            </p:nvSpPr>
            <p:spPr>
              <a:xfrm>
                <a:off x="3473930" y="3622653"/>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D620B8F5-45D3-6C6D-F8B3-F225D9AAD1AB}"/>
                  </a:ext>
                </a:extLst>
              </p:cNvPr>
              <p:cNvSpPr/>
              <p:nvPr/>
            </p:nvSpPr>
            <p:spPr>
              <a:xfrm>
                <a:off x="3473931" y="3483699"/>
                <a:ext cx="288000" cy="288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7" name="群組 36">
              <a:extLst>
                <a:ext uri="{FF2B5EF4-FFF2-40B4-BE49-F238E27FC236}">
                  <a16:creationId xmlns:a16="http://schemas.microsoft.com/office/drawing/2014/main" id="{E326B396-07AC-768C-7A00-BB094D63E596}"/>
                </a:ext>
              </a:extLst>
            </p:cNvPr>
            <p:cNvGrpSpPr/>
            <p:nvPr/>
          </p:nvGrpSpPr>
          <p:grpSpPr>
            <a:xfrm>
              <a:off x="3729968" y="3073672"/>
              <a:ext cx="2700000" cy="1784746"/>
              <a:chOff x="5191605" y="3178689"/>
              <a:chExt cx="2700000" cy="1784746"/>
            </a:xfrm>
          </p:grpSpPr>
          <p:pic>
            <p:nvPicPr>
              <p:cNvPr id="26" name="圖片 25" descr="一張含有 行, 螢幕擷取畫面, 圖表, 繪圖 的圖片&#10;&#10;自動產生的描述">
                <a:extLst>
                  <a:ext uri="{FF2B5EF4-FFF2-40B4-BE49-F238E27FC236}">
                    <a16:creationId xmlns:a16="http://schemas.microsoft.com/office/drawing/2014/main" id="{CEB289D2-D5A7-3C74-1B3A-F714A844BF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1605" y="3178689"/>
                <a:ext cx="2700000" cy="1784746"/>
              </a:xfrm>
              <a:prstGeom prst="rect">
                <a:avLst/>
              </a:prstGeom>
            </p:spPr>
          </p:pic>
          <p:sp>
            <p:nvSpPr>
              <p:cNvPr id="28" name="橢圓 27">
                <a:extLst>
                  <a:ext uri="{FF2B5EF4-FFF2-40B4-BE49-F238E27FC236}">
                    <a16:creationId xmlns:a16="http://schemas.microsoft.com/office/drawing/2014/main" id="{DBFECF5F-7C51-A754-E034-B0F548E4DBEC}"/>
                  </a:ext>
                </a:extLst>
              </p:cNvPr>
              <p:cNvSpPr/>
              <p:nvPr/>
            </p:nvSpPr>
            <p:spPr>
              <a:xfrm>
                <a:off x="6124268" y="4317818"/>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A2380D17-7077-6FA8-F84B-7B1AF504E36D}"/>
                  </a:ext>
                </a:extLst>
              </p:cNvPr>
              <p:cNvSpPr/>
              <p:nvPr/>
            </p:nvSpPr>
            <p:spPr>
              <a:xfrm>
                <a:off x="6099790" y="4161157"/>
                <a:ext cx="288000" cy="288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230A4A97-DF3A-AE5F-A0FB-DEE255AE6EAB}"/>
                  </a:ext>
                </a:extLst>
              </p:cNvPr>
              <p:cNvSpPr/>
              <p:nvPr/>
            </p:nvSpPr>
            <p:spPr>
              <a:xfrm>
                <a:off x="6099790" y="4192111"/>
                <a:ext cx="288000" cy="288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3" name="群組 42">
              <a:extLst>
                <a:ext uri="{FF2B5EF4-FFF2-40B4-BE49-F238E27FC236}">
                  <a16:creationId xmlns:a16="http://schemas.microsoft.com/office/drawing/2014/main" id="{FFFF8C37-8A73-3372-3D03-60053DD6C0E5}"/>
                </a:ext>
              </a:extLst>
            </p:cNvPr>
            <p:cNvGrpSpPr/>
            <p:nvPr/>
          </p:nvGrpSpPr>
          <p:grpSpPr>
            <a:xfrm>
              <a:off x="6839580" y="3081526"/>
              <a:ext cx="2700000" cy="1784746"/>
              <a:chOff x="7080462" y="3363507"/>
              <a:chExt cx="2700000" cy="1784746"/>
            </a:xfrm>
          </p:grpSpPr>
          <p:pic>
            <p:nvPicPr>
              <p:cNvPr id="39" name="圖片 38" descr="一張含有 行, 螢幕擷取畫面, 圖表, 文字 的圖片&#10;&#10;自動產生的描述">
                <a:extLst>
                  <a:ext uri="{FF2B5EF4-FFF2-40B4-BE49-F238E27FC236}">
                    <a16:creationId xmlns:a16="http://schemas.microsoft.com/office/drawing/2014/main" id="{DC85F3E1-C797-B84F-5D68-1F80975E53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0462" y="3363507"/>
                <a:ext cx="2700000" cy="1784746"/>
              </a:xfrm>
              <a:prstGeom prst="rect">
                <a:avLst/>
              </a:prstGeom>
            </p:spPr>
          </p:pic>
          <p:sp>
            <p:nvSpPr>
              <p:cNvPr id="40" name="橢圓 39">
                <a:extLst>
                  <a:ext uri="{FF2B5EF4-FFF2-40B4-BE49-F238E27FC236}">
                    <a16:creationId xmlns:a16="http://schemas.microsoft.com/office/drawing/2014/main" id="{730915E4-A3A0-50C1-723C-0C2AFF81C63C}"/>
                  </a:ext>
                </a:extLst>
              </p:cNvPr>
              <p:cNvSpPr/>
              <p:nvPr/>
            </p:nvSpPr>
            <p:spPr>
              <a:xfrm>
                <a:off x="8961122" y="4471499"/>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a:extLst>
                  <a:ext uri="{FF2B5EF4-FFF2-40B4-BE49-F238E27FC236}">
                    <a16:creationId xmlns:a16="http://schemas.microsoft.com/office/drawing/2014/main" id="{F60697D2-6DAA-1A41-ED68-162DF5DFB025}"/>
                  </a:ext>
                </a:extLst>
              </p:cNvPr>
              <p:cNvSpPr/>
              <p:nvPr/>
            </p:nvSpPr>
            <p:spPr>
              <a:xfrm>
                <a:off x="8921404" y="4343798"/>
                <a:ext cx="288000" cy="288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C69ABAB7-7ED2-9A29-3968-423FFC50EE1C}"/>
                  </a:ext>
                </a:extLst>
              </p:cNvPr>
              <p:cNvSpPr/>
              <p:nvPr/>
            </p:nvSpPr>
            <p:spPr>
              <a:xfrm>
                <a:off x="8921403" y="4404733"/>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1" name="群組 50">
              <a:extLst>
                <a:ext uri="{FF2B5EF4-FFF2-40B4-BE49-F238E27FC236}">
                  <a16:creationId xmlns:a16="http://schemas.microsoft.com/office/drawing/2014/main" id="{0C39D3B4-3186-2F19-C433-B14603D4EAEE}"/>
                </a:ext>
              </a:extLst>
            </p:cNvPr>
            <p:cNvGrpSpPr/>
            <p:nvPr/>
          </p:nvGrpSpPr>
          <p:grpSpPr>
            <a:xfrm>
              <a:off x="629820" y="4778548"/>
              <a:ext cx="2700000" cy="1787776"/>
              <a:chOff x="1636863" y="3318913"/>
              <a:chExt cx="2700000" cy="1787776"/>
            </a:xfrm>
          </p:grpSpPr>
          <p:pic>
            <p:nvPicPr>
              <p:cNvPr id="45" name="圖片 44" descr="一張含有 行, 螢幕擷取畫面, 繪圖, 圖表 的圖片&#10;&#10;自動產生的描述">
                <a:extLst>
                  <a:ext uri="{FF2B5EF4-FFF2-40B4-BE49-F238E27FC236}">
                    <a16:creationId xmlns:a16="http://schemas.microsoft.com/office/drawing/2014/main" id="{E3326AE1-588E-1275-4445-8A3F5F9599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6863" y="3318913"/>
                <a:ext cx="2700000" cy="1787776"/>
              </a:xfrm>
              <a:prstGeom prst="rect">
                <a:avLst/>
              </a:prstGeom>
            </p:spPr>
          </p:pic>
          <p:sp>
            <p:nvSpPr>
              <p:cNvPr id="46" name="橢圓 45">
                <a:extLst>
                  <a:ext uri="{FF2B5EF4-FFF2-40B4-BE49-F238E27FC236}">
                    <a16:creationId xmlns:a16="http://schemas.microsoft.com/office/drawing/2014/main" id="{E710E90A-3186-350A-64B1-0BCE56BAE1C0}"/>
                  </a:ext>
                </a:extLst>
              </p:cNvPr>
              <p:cNvSpPr/>
              <p:nvPr/>
            </p:nvSpPr>
            <p:spPr>
              <a:xfrm>
                <a:off x="1996343" y="3628701"/>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77120AA1-97F4-8D6E-9BF3-4658FDC0254F}"/>
                  </a:ext>
                </a:extLst>
              </p:cNvPr>
              <p:cNvSpPr/>
              <p:nvPr/>
            </p:nvSpPr>
            <p:spPr>
              <a:xfrm>
                <a:off x="3829867" y="4443977"/>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62A89CD3-017E-EBEA-5BA4-EDE9B5840A21}"/>
                  </a:ext>
                </a:extLst>
              </p:cNvPr>
              <p:cNvSpPr/>
              <p:nvPr/>
            </p:nvSpPr>
            <p:spPr>
              <a:xfrm>
                <a:off x="3775277" y="4382758"/>
                <a:ext cx="288000" cy="288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909C6F64-EA05-4C46-DAF3-05A3D14EE427}"/>
                  </a:ext>
                </a:extLst>
              </p:cNvPr>
              <p:cNvSpPr/>
              <p:nvPr/>
            </p:nvSpPr>
            <p:spPr>
              <a:xfrm>
                <a:off x="3784382" y="4316390"/>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C294537F-3B41-F080-76E9-C095596CC016}"/>
                  </a:ext>
                </a:extLst>
              </p:cNvPr>
              <p:cNvSpPr/>
              <p:nvPr/>
            </p:nvSpPr>
            <p:spPr>
              <a:xfrm>
                <a:off x="3070071" y="3796313"/>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4" name="群組 83">
              <a:extLst>
                <a:ext uri="{FF2B5EF4-FFF2-40B4-BE49-F238E27FC236}">
                  <a16:creationId xmlns:a16="http://schemas.microsoft.com/office/drawing/2014/main" id="{8548D9C3-DC56-AC5A-D7B9-31C55BD8AA77}"/>
                </a:ext>
              </a:extLst>
            </p:cNvPr>
            <p:cNvGrpSpPr/>
            <p:nvPr/>
          </p:nvGrpSpPr>
          <p:grpSpPr>
            <a:xfrm>
              <a:off x="3734700" y="4778548"/>
              <a:ext cx="2700000" cy="1784746"/>
              <a:chOff x="6487761" y="4537656"/>
              <a:chExt cx="2700000" cy="1784746"/>
            </a:xfrm>
          </p:grpSpPr>
          <p:pic>
            <p:nvPicPr>
              <p:cNvPr id="53" name="圖片 52" descr="一張含有 行, 圖表, 繪圖, 螢幕擷取畫面 的圖片&#10;&#10;自動產生的描述">
                <a:extLst>
                  <a:ext uri="{FF2B5EF4-FFF2-40B4-BE49-F238E27FC236}">
                    <a16:creationId xmlns:a16="http://schemas.microsoft.com/office/drawing/2014/main" id="{FE8D8DD3-8054-DCB9-2EB1-73E35604A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7761" y="4537656"/>
                <a:ext cx="2700000" cy="1784746"/>
              </a:xfrm>
              <a:prstGeom prst="rect">
                <a:avLst/>
              </a:prstGeom>
            </p:spPr>
          </p:pic>
          <p:sp>
            <p:nvSpPr>
              <p:cNvPr id="54" name="橢圓 53">
                <a:extLst>
                  <a:ext uri="{FF2B5EF4-FFF2-40B4-BE49-F238E27FC236}">
                    <a16:creationId xmlns:a16="http://schemas.microsoft.com/office/drawing/2014/main" id="{CCDEB6F0-F715-8CDA-BDD2-DD44AED55539}"/>
                  </a:ext>
                </a:extLst>
              </p:cNvPr>
              <p:cNvSpPr/>
              <p:nvPr/>
            </p:nvSpPr>
            <p:spPr>
              <a:xfrm>
                <a:off x="6843013" y="5500147"/>
                <a:ext cx="288000" cy="288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472F966F-0B45-8888-B739-14B6BE52E869}"/>
                  </a:ext>
                </a:extLst>
              </p:cNvPr>
              <p:cNvSpPr/>
              <p:nvPr/>
            </p:nvSpPr>
            <p:spPr>
              <a:xfrm>
                <a:off x="6897013" y="5640911"/>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12EBFEB1-2F48-B705-64C0-04EF82743AB2}"/>
                  </a:ext>
                </a:extLst>
              </p:cNvPr>
              <p:cNvSpPr/>
              <p:nvPr/>
            </p:nvSpPr>
            <p:spPr>
              <a:xfrm>
                <a:off x="8006387" y="5636993"/>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D306FD79-19D0-B986-0818-FB68386A27AF}"/>
                  </a:ext>
                </a:extLst>
              </p:cNvPr>
              <p:cNvSpPr/>
              <p:nvPr/>
            </p:nvSpPr>
            <p:spPr>
              <a:xfrm>
                <a:off x="7977712" y="5500147"/>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橢圓 82">
                <a:extLst>
                  <a:ext uri="{FF2B5EF4-FFF2-40B4-BE49-F238E27FC236}">
                    <a16:creationId xmlns:a16="http://schemas.microsoft.com/office/drawing/2014/main" id="{FA13831A-82DC-FEE4-E16C-05136498F0EF}"/>
                  </a:ext>
                </a:extLst>
              </p:cNvPr>
              <p:cNvSpPr/>
              <p:nvPr/>
            </p:nvSpPr>
            <p:spPr>
              <a:xfrm>
                <a:off x="8576240" y="5127242"/>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1" name="群組 90">
              <a:extLst>
                <a:ext uri="{FF2B5EF4-FFF2-40B4-BE49-F238E27FC236}">
                  <a16:creationId xmlns:a16="http://schemas.microsoft.com/office/drawing/2014/main" id="{EEDF6CD9-25D6-95BE-31DD-EAFBEB973E2B}"/>
                </a:ext>
              </a:extLst>
            </p:cNvPr>
            <p:cNvGrpSpPr/>
            <p:nvPr/>
          </p:nvGrpSpPr>
          <p:grpSpPr>
            <a:xfrm>
              <a:off x="6849045" y="4775518"/>
              <a:ext cx="2700000" cy="1787776"/>
              <a:chOff x="5103596" y="3239358"/>
              <a:chExt cx="2700000" cy="1787776"/>
            </a:xfrm>
          </p:grpSpPr>
          <p:pic>
            <p:nvPicPr>
              <p:cNvPr id="86" name="圖片 85" descr="一張含有 行, 螢幕擷取畫面, 圖表, 繪圖 的圖片&#10;&#10;自動產生的描述">
                <a:extLst>
                  <a:ext uri="{FF2B5EF4-FFF2-40B4-BE49-F238E27FC236}">
                    <a16:creationId xmlns:a16="http://schemas.microsoft.com/office/drawing/2014/main" id="{A5BC865F-EBB8-45BB-C7EE-FFEDAE094F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596" y="3239358"/>
                <a:ext cx="2700000" cy="1787776"/>
              </a:xfrm>
              <a:prstGeom prst="rect">
                <a:avLst/>
              </a:prstGeom>
            </p:spPr>
          </p:pic>
          <p:sp>
            <p:nvSpPr>
              <p:cNvPr id="87" name="橢圓 86">
                <a:extLst>
                  <a:ext uri="{FF2B5EF4-FFF2-40B4-BE49-F238E27FC236}">
                    <a16:creationId xmlns:a16="http://schemas.microsoft.com/office/drawing/2014/main" id="{53C73CBE-E811-DBE6-BA66-0FE538CAEBA0}"/>
                  </a:ext>
                </a:extLst>
              </p:cNvPr>
              <p:cNvSpPr/>
              <p:nvPr/>
            </p:nvSpPr>
            <p:spPr>
              <a:xfrm>
                <a:off x="7076542" y="4378096"/>
                <a:ext cx="180000" cy="180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a:extLst>
                  <a:ext uri="{FF2B5EF4-FFF2-40B4-BE49-F238E27FC236}">
                    <a16:creationId xmlns:a16="http://schemas.microsoft.com/office/drawing/2014/main" id="{9C634FDB-6343-DC95-24A1-55362E2647D8}"/>
                  </a:ext>
                </a:extLst>
              </p:cNvPr>
              <p:cNvSpPr/>
              <p:nvPr/>
            </p:nvSpPr>
            <p:spPr>
              <a:xfrm>
                <a:off x="7021584" y="4275795"/>
                <a:ext cx="288000" cy="28800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橢圓 88">
                <a:extLst>
                  <a:ext uri="{FF2B5EF4-FFF2-40B4-BE49-F238E27FC236}">
                    <a16:creationId xmlns:a16="http://schemas.microsoft.com/office/drawing/2014/main" id="{F081CC91-FA13-5D26-5CF8-908F9F4AEA5B}"/>
                  </a:ext>
                </a:extLst>
              </p:cNvPr>
              <p:cNvSpPr/>
              <p:nvPr/>
            </p:nvSpPr>
            <p:spPr>
              <a:xfrm>
                <a:off x="5952000" y="3959432"/>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橢圓 89">
                <a:extLst>
                  <a:ext uri="{FF2B5EF4-FFF2-40B4-BE49-F238E27FC236}">
                    <a16:creationId xmlns:a16="http://schemas.microsoft.com/office/drawing/2014/main" id="{74E8B072-476E-3180-F68E-B06712C05930}"/>
                  </a:ext>
                </a:extLst>
              </p:cNvPr>
              <p:cNvSpPr/>
              <p:nvPr/>
            </p:nvSpPr>
            <p:spPr>
              <a:xfrm>
                <a:off x="5474032" y="3767911"/>
                <a:ext cx="288000" cy="28800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extLst>
      <p:ext uri="{BB962C8B-B14F-4D97-AF65-F5344CB8AC3E}">
        <p14:creationId xmlns:p14="http://schemas.microsoft.com/office/powerpoint/2010/main" val="3877336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33</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Ensemble Learning</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39" name="矩形 138">
            <a:extLst>
              <a:ext uri="{FF2B5EF4-FFF2-40B4-BE49-F238E27FC236}">
                <a16:creationId xmlns:a16="http://schemas.microsoft.com/office/drawing/2014/main" id="{94A36D06-083C-1EFD-4275-E77F625ADCDE}"/>
              </a:ext>
            </a:extLst>
          </p:cNvPr>
          <p:cNvSpPr/>
          <p:nvPr/>
        </p:nvSpPr>
        <p:spPr>
          <a:xfrm>
            <a:off x="16893352" y="2252257"/>
            <a:ext cx="1800000" cy="1424938"/>
          </a:xfrm>
          <a:prstGeom prst="rect">
            <a:avLst/>
          </a:prstGeom>
          <a:solidFill>
            <a:schemeClr val="accent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err="1">
                <a:latin typeface="Microsoft YaHei" panose="020B0503020204020204" pitchFamily="34" charset="-122"/>
                <a:ea typeface="Microsoft YaHei" panose="020B0503020204020204" pitchFamily="34" charset="-122"/>
              </a:rPr>
              <a:t>XGBoost</a:t>
            </a:r>
            <a:endParaRPr lang="zh-TW" altLang="en-US" sz="1400" dirty="0">
              <a:latin typeface="Microsoft YaHei" panose="020B0503020204020204" pitchFamily="34" charset="-122"/>
              <a:ea typeface="Microsoft YaHei" panose="020B0503020204020204" pitchFamily="34" charset="-122"/>
            </a:endParaRPr>
          </a:p>
        </p:txBody>
      </p:sp>
      <p:sp>
        <p:nvSpPr>
          <p:cNvPr id="140" name="矩形 139">
            <a:extLst>
              <a:ext uri="{FF2B5EF4-FFF2-40B4-BE49-F238E27FC236}">
                <a16:creationId xmlns:a16="http://schemas.microsoft.com/office/drawing/2014/main" id="{0C068DFD-9E34-FDEE-92E6-35D5971E2A46}"/>
              </a:ext>
            </a:extLst>
          </p:cNvPr>
          <p:cNvSpPr/>
          <p:nvPr/>
        </p:nvSpPr>
        <p:spPr>
          <a:xfrm>
            <a:off x="14559929" y="2254837"/>
            <a:ext cx="1800000" cy="1424938"/>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Random </a:t>
            </a:r>
          </a:p>
          <a:p>
            <a:pPr algn="ctr"/>
            <a:r>
              <a:rPr lang="en-US" altLang="zh-TW" sz="1400" dirty="0">
                <a:latin typeface="Microsoft YaHei" panose="020B0503020204020204" pitchFamily="34" charset="-122"/>
                <a:ea typeface="Microsoft YaHei" panose="020B0503020204020204" pitchFamily="34" charset="-122"/>
              </a:rPr>
              <a:t>Forest</a:t>
            </a:r>
            <a:endParaRPr lang="zh-TW" altLang="en-US" sz="1400" dirty="0">
              <a:latin typeface="Microsoft YaHei" panose="020B0503020204020204" pitchFamily="34" charset="-122"/>
              <a:ea typeface="Microsoft YaHei" panose="020B0503020204020204" pitchFamily="34" charset="-122"/>
            </a:endParaRPr>
          </a:p>
        </p:txBody>
      </p:sp>
      <p:sp>
        <p:nvSpPr>
          <p:cNvPr id="141" name="矩形 140">
            <a:extLst>
              <a:ext uri="{FF2B5EF4-FFF2-40B4-BE49-F238E27FC236}">
                <a16:creationId xmlns:a16="http://schemas.microsoft.com/office/drawing/2014/main" id="{4177A515-8716-8D1D-B224-3AD5F9B2F2B6}"/>
              </a:ext>
            </a:extLst>
          </p:cNvPr>
          <p:cNvSpPr/>
          <p:nvPr/>
        </p:nvSpPr>
        <p:spPr>
          <a:xfrm>
            <a:off x="12226506" y="2252257"/>
            <a:ext cx="1800000" cy="1424938"/>
          </a:xfrm>
          <a:prstGeom prst="rect">
            <a:avLst/>
          </a:prstGeom>
          <a:solidFill>
            <a:schemeClr val="accent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Decision</a:t>
            </a:r>
          </a:p>
          <a:p>
            <a:pPr algn="ctr"/>
            <a:r>
              <a:rPr lang="en-US" altLang="zh-TW" sz="1400" dirty="0">
                <a:latin typeface="Microsoft YaHei" panose="020B0503020204020204" pitchFamily="34" charset="-122"/>
                <a:ea typeface="Microsoft YaHei" panose="020B0503020204020204" pitchFamily="34" charset="-122"/>
              </a:rPr>
              <a:t>Tree</a:t>
            </a:r>
            <a:endParaRPr lang="zh-TW" altLang="en-US"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79403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34</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Ensemble Learning</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2F30EC66-E270-8A21-4CE4-4C9B5F241E5B}"/>
              </a:ext>
            </a:extLst>
          </p:cNvPr>
          <p:cNvSpPr/>
          <p:nvPr/>
        </p:nvSpPr>
        <p:spPr>
          <a:xfrm>
            <a:off x="2271623" y="1447614"/>
            <a:ext cx="7648754" cy="2337302"/>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7ABBD713-0006-EE4E-F7A3-4E224A5FA310}"/>
              </a:ext>
            </a:extLst>
          </p:cNvPr>
          <p:cNvSpPr txBox="1"/>
          <p:nvPr/>
        </p:nvSpPr>
        <p:spPr>
          <a:xfrm>
            <a:off x="2271622" y="1493071"/>
            <a:ext cx="7648753" cy="461665"/>
          </a:xfrm>
          <a:prstGeom prst="rect">
            <a:avLst/>
          </a:prstGeom>
          <a:noFill/>
        </p:spPr>
        <p:txBody>
          <a:bodyPr wrap="square">
            <a:spAutoFit/>
          </a:bodyPr>
          <a:lstStyle/>
          <a:p>
            <a:pPr algn="ctr"/>
            <a:r>
              <a:rPr lang="en-US" altLang="zh-TW" sz="2400" dirty="0">
                <a:latin typeface="Microsoft YaHei" panose="020B0503020204020204" pitchFamily="34" charset="-122"/>
                <a:ea typeface="Microsoft YaHei" panose="020B0503020204020204" pitchFamily="34" charset="-122"/>
              </a:rPr>
              <a:t>Soft voting model</a:t>
            </a:r>
            <a:endParaRPr lang="zh-TW" altLang="en-US" sz="2400" dirty="0">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9116E8A6-9B0C-DFBC-CEDF-1A9EC95E0583}"/>
              </a:ext>
            </a:extLst>
          </p:cNvPr>
          <p:cNvSpPr/>
          <p:nvPr/>
        </p:nvSpPr>
        <p:spPr>
          <a:xfrm>
            <a:off x="7529423" y="2252257"/>
            <a:ext cx="1800000" cy="1424938"/>
          </a:xfrm>
          <a:prstGeom prst="rect">
            <a:avLst/>
          </a:prstGeom>
          <a:solidFill>
            <a:schemeClr val="accent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err="1">
                <a:latin typeface="Microsoft YaHei" panose="020B0503020204020204" pitchFamily="34" charset="-122"/>
                <a:ea typeface="Microsoft YaHei" panose="020B0503020204020204" pitchFamily="34" charset="-122"/>
              </a:rPr>
              <a:t>XGBoost</a:t>
            </a:r>
            <a:endParaRPr lang="zh-TW" altLang="en-US" sz="1400" dirty="0">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DDB3EF8F-BABE-B4BA-A706-EC79655B7B2A}"/>
              </a:ext>
            </a:extLst>
          </p:cNvPr>
          <p:cNvSpPr/>
          <p:nvPr/>
        </p:nvSpPr>
        <p:spPr>
          <a:xfrm>
            <a:off x="5196000" y="2254837"/>
            <a:ext cx="1800000" cy="1424938"/>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Random </a:t>
            </a:r>
          </a:p>
          <a:p>
            <a:pPr algn="ctr"/>
            <a:r>
              <a:rPr lang="en-US" altLang="zh-TW" sz="1400" dirty="0">
                <a:latin typeface="Microsoft YaHei" panose="020B0503020204020204" pitchFamily="34" charset="-122"/>
                <a:ea typeface="Microsoft YaHei" panose="020B0503020204020204" pitchFamily="34" charset="-122"/>
              </a:rPr>
              <a:t>Forest</a:t>
            </a:r>
            <a:endParaRPr lang="zh-TW" altLang="en-US" sz="1400"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86007BD1-1F4D-58F5-87FF-963A5D71497D}"/>
              </a:ext>
            </a:extLst>
          </p:cNvPr>
          <p:cNvSpPr/>
          <p:nvPr/>
        </p:nvSpPr>
        <p:spPr>
          <a:xfrm>
            <a:off x="2862577" y="2252257"/>
            <a:ext cx="1800000" cy="1424938"/>
          </a:xfrm>
          <a:prstGeom prst="rect">
            <a:avLst/>
          </a:prstGeom>
          <a:solidFill>
            <a:schemeClr val="accent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Decision</a:t>
            </a:r>
          </a:p>
          <a:p>
            <a:pPr algn="ctr"/>
            <a:r>
              <a:rPr lang="en-US" altLang="zh-TW" sz="1400" dirty="0">
                <a:latin typeface="Microsoft YaHei" panose="020B0503020204020204" pitchFamily="34" charset="-122"/>
                <a:ea typeface="Microsoft YaHei" panose="020B0503020204020204" pitchFamily="34" charset="-122"/>
              </a:rPr>
              <a:t>Tree</a:t>
            </a:r>
            <a:endParaRPr lang="zh-TW" altLang="en-US" sz="14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5596DDC0-5ADF-BBB5-D06A-AE07E52E87DC}"/>
                  </a:ext>
                </a:extLst>
              </p:cNvPr>
              <p:cNvSpPr txBox="1"/>
              <p:nvPr/>
            </p:nvSpPr>
            <p:spPr>
              <a:xfrm>
                <a:off x="7828749" y="4797654"/>
                <a:ext cx="2304733"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𝑝</m:t>
                          </m:r>
                        </m:e>
                      </m:acc>
                      <m:r>
                        <a:rPr lang="en-US" altLang="zh-TW" b="0" i="1"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𝑁</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𝑖</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𝑖</m:t>
                              </m:r>
                            </m:sub>
                          </m:sSub>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en-US" altLang="zh-TW" i="1">
                              <a:latin typeface="Cambria Math" panose="02040503050406030204" pitchFamily="18" charset="0"/>
                            </a:rPr>
                            <m:t>𝑘</m:t>
                          </m:r>
                          <m:r>
                            <a:rPr lang="en-US" altLang="zh-TW" i="1">
                              <a:latin typeface="Cambria Math" panose="02040503050406030204" pitchFamily="18" charset="0"/>
                            </a:rPr>
                            <m:t>|</m:t>
                          </m:r>
                          <m:r>
                            <a:rPr lang="en-US" altLang="zh-TW" i="1">
                              <a:latin typeface="Cambria Math" panose="02040503050406030204" pitchFamily="18" charset="0"/>
                            </a:rPr>
                            <m:t>𝑥</m:t>
                          </m:r>
                          <m:r>
                            <a:rPr lang="en-US" altLang="zh-TW" i="1">
                              <a:latin typeface="Cambria Math" panose="02040503050406030204" pitchFamily="18" charset="0"/>
                            </a:rPr>
                            <m:t>)</m:t>
                          </m:r>
                        </m:e>
                      </m:nary>
                    </m:oMath>
                  </m:oMathPara>
                </a14:m>
                <a:endParaRPr lang="zh-TW" altLang="en-US" dirty="0"/>
              </a:p>
            </p:txBody>
          </p:sp>
        </mc:Choice>
        <mc:Fallback xmlns="">
          <p:sp>
            <p:nvSpPr>
              <p:cNvPr id="136" name="文字方塊 135">
                <a:extLst>
                  <a:ext uri="{FF2B5EF4-FFF2-40B4-BE49-F238E27FC236}">
                    <a16:creationId xmlns:a16="http://schemas.microsoft.com/office/drawing/2014/main" id="{5596DDC0-5ADF-BBB5-D06A-AE07E52E87DC}"/>
                  </a:ext>
                </a:extLst>
              </p:cNvPr>
              <p:cNvSpPr txBox="1">
                <a:spLocks noRot="1" noChangeAspect="1" noMove="1" noResize="1" noEditPoints="1" noAdjustHandles="1" noChangeArrowheads="1" noChangeShapeType="1" noTextEdit="1"/>
              </p:cNvSpPr>
              <p:nvPr/>
            </p:nvSpPr>
            <p:spPr>
              <a:xfrm>
                <a:off x="7828749" y="4797654"/>
                <a:ext cx="2304733" cy="778931"/>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EEB78D29-C366-9372-819C-AE893908BFCD}"/>
                  </a:ext>
                </a:extLst>
              </p:cNvPr>
              <p:cNvSpPr txBox="1"/>
              <p:nvPr/>
            </p:nvSpPr>
            <p:spPr>
              <a:xfrm>
                <a:off x="449366" y="3986933"/>
                <a:ext cx="6344974" cy="2120902"/>
              </a:xfrm>
              <a:prstGeom prst="rect">
                <a:avLst/>
              </a:prstGeom>
              <a:noFill/>
            </p:spPr>
            <p:txBody>
              <a:bodyPr wrap="square">
                <a:spAutoFit/>
              </a:bodyPr>
              <a:lstStyle/>
              <a:p>
                <a:pPr>
                  <a:lnSpc>
                    <a:spcPct val="150000"/>
                  </a:lnSpc>
                </a:pPr>
                <a:r>
                  <a:rPr lang="en-US" altLang="zh-TW" dirty="0">
                    <a:latin typeface="Microsoft YaHei" panose="020B0503020204020204" pitchFamily="34" charset="-122"/>
                    <a:ea typeface="Microsoft YaHei" panose="020B0503020204020204" pitchFamily="34" charset="-122"/>
                  </a:rPr>
                  <a:t>For a given sample </a:t>
                </a:r>
                <a14:m>
                  <m:oMath xmlns:m="http://schemas.openxmlformats.org/officeDocument/2006/math">
                    <m:r>
                      <a:rPr lang="en-US" altLang="zh-TW" b="0" i="1" smtClean="0">
                        <a:latin typeface="Cambria Math" panose="02040503050406030204" pitchFamily="18" charset="0"/>
                        <a:ea typeface="Microsoft YaHei" panose="020B0503020204020204" pitchFamily="34" charset="-122"/>
                      </a:rPr>
                      <m:t>𝑥</m:t>
                    </m:r>
                  </m:oMath>
                </a14:m>
                <a:r>
                  <a:rPr lang="en-US" altLang="zh-TW" dirty="0">
                    <a:latin typeface="Microsoft YaHei" panose="020B0503020204020204" pitchFamily="34" charset="-122"/>
                    <a:ea typeface="Microsoft YaHei" panose="020B0503020204020204" pitchFamily="34" charset="-122"/>
                  </a:rPr>
                  <a:t>, each classifier </a:t>
                </a:r>
                <a14:m>
                  <m:oMath xmlns:m="http://schemas.openxmlformats.org/officeDocument/2006/math">
                    <m:sSub>
                      <m:sSubPr>
                        <m:ctrlPr>
                          <a:rPr lang="en-US" altLang="zh-TW" i="1" smtClean="0">
                            <a:latin typeface="Cambria Math" panose="02040503050406030204" pitchFamily="18" charset="0"/>
                            <a:ea typeface="Microsoft YaHei" panose="020B0503020204020204" pitchFamily="34" charset="-122"/>
                          </a:rPr>
                        </m:ctrlPr>
                      </m:sSubPr>
                      <m:e>
                        <m:r>
                          <a:rPr lang="en-US" altLang="zh-TW" b="0" i="1" smtClean="0">
                            <a:latin typeface="Cambria Math" panose="02040503050406030204" pitchFamily="18" charset="0"/>
                            <a:ea typeface="Microsoft YaHei" panose="020B0503020204020204" pitchFamily="34" charset="-122"/>
                          </a:rPr>
                          <m:t>h</m:t>
                        </m:r>
                      </m:e>
                      <m:sub>
                        <m:r>
                          <a:rPr lang="en-US" altLang="zh-TW" b="0" i="1" smtClean="0">
                            <a:latin typeface="Cambria Math" panose="02040503050406030204" pitchFamily="18" charset="0"/>
                            <a:ea typeface="Microsoft YaHei" panose="020B0503020204020204" pitchFamily="34" charset="-122"/>
                          </a:rPr>
                          <m:t>1</m:t>
                        </m:r>
                      </m:sub>
                    </m:sSub>
                    <m:d>
                      <m:dPr>
                        <m:ctrlPr>
                          <a:rPr lang="en-US" altLang="zh-TW" b="0" i="1" smtClean="0">
                            <a:latin typeface="Cambria Math" panose="02040503050406030204" pitchFamily="18" charset="0"/>
                            <a:ea typeface="Microsoft YaHei" panose="020B0503020204020204" pitchFamily="34" charset="-122"/>
                          </a:rPr>
                        </m:ctrlPr>
                      </m:dPr>
                      <m:e>
                        <m:r>
                          <a:rPr lang="en-US" altLang="zh-TW" b="0" i="1" smtClean="0">
                            <a:latin typeface="Cambria Math" panose="02040503050406030204" pitchFamily="18" charset="0"/>
                            <a:ea typeface="Microsoft YaHei" panose="020B0503020204020204" pitchFamily="34" charset="-122"/>
                          </a:rPr>
                          <m:t>𝑥</m:t>
                        </m:r>
                      </m:e>
                    </m:d>
                    <m:r>
                      <a:rPr lang="en-US" altLang="zh-TW" b="0" i="1" smtClean="0">
                        <a:latin typeface="Cambria Math" panose="02040503050406030204" pitchFamily="18" charset="0"/>
                        <a:ea typeface="Microsoft YaHei" panose="020B0503020204020204" pitchFamily="34" charset="-122"/>
                      </a:rPr>
                      <m:t>,</m:t>
                    </m:r>
                    <m:sSub>
                      <m:sSubPr>
                        <m:ctrlPr>
                          <a:rPr lang="en-US" altLang="zh-TW" b="0" i="1" smtClean="0">
                            <a:latin typeface="Cambria Math" panose="02040503050406030204" pitchFamily="18" charset="0"/>
                            <a:ea typeface="Microsoft YaHei" panose="020B0503020204020204" pitchFamily="34" charset="-122"/>
                          </a:rPr>
                        </m:ctrlPr>
                      </m:sSubPr>
                      <m:e>
                        <m:r>
                          <a:rPr lang="en-US" altLang="zh-TW" b="0" i="1" smtClean="0">
                            <a:latin typeface="Cambria Math" panose="02040503050406030204" pitchFamily="18" charset="0"/>
                            <a:ea typeface="Microsoft YaHei" panose="020B0503020204020204" pitchFamily="34" charset="-122"/>
                          </a:rPr>
                          <m:t>h</m:t>
                        </m:r>
                      </m:e>
                      <m:sub>
                        <m:r>
                          <a:rPr lang="en-US" altLang="zh-TW" b="0" i="1" smtClean="0">
                            <a:latin typeface="Cambria Math" panose="02040503050406030204" pitchFamily="18" charset="0"/>
                            <a:ea typeface="Microsoft YaHei" panose="020B0503020204020204" pitchFamily="34" charset="-122"/>
                          </a:rPr>
                          <m:t>2</m:t>
                        </m:r>
                      </m:sub>
                    </m:sSub>
                    <m:d>
                      <m:dPr>
                        <m:ctrlPr>
                          <a:rPr lang="en-US" altLang="zh-TW" b="0" i="1" smtClean="0">
                            <a:latin typeface="Cambria Math" panose="02040503050406030204" pitchFamily="18" charset="0"/>
                            <a:ea typeface="Microsoft YaHei" panose="020B0503020204020204" pitchFamily="34" charset="-122"/>
                          </a:rPr>
                        </m:ctrlPr>
                      </m:dPr>
                      <m:e>
                        <m:r>
                          <a:rPr lang="en-US" altLang="zh-TW" b="0" i="1" smtClean="0">
                            <a:latin typeface="Cambria Math" panose="02040503050406030204" pitchFamily="18" charset="0"/>
                            <a:ea typeface="Microsoft YaHei" panose="020B0503020204020204" pitchFamily="34" charset="-122"/>
                          </a:rPr>
                          <m:t>𝑥</m:t>
                        </m:r>
                      </m:e>
                    </m:d>
                    <m:r>
                      <a:rPr lang="en-US" altLang="zh-TW" b="0" i="1" smtClean="0">
                        <a:latin typeface="Cambria Math" panose="02040503050406030204" pitchFamily="18" charset="0"/>
                        <a:ea typeface="Microsoft YaHei" panose="020B0503020204020204" pitchFamily="34" charset="-122"/>
                      </a:rPr>
                      <m:t>,</m:t>
                    </m:r>
                    <m:sSub>
                      <m:sSubPr>
                        <m:ctrlPr>
                          <a:rPr lang="en-US" altLang="zh-TW" b="0" i="1" smtClean="0">
                            <a:latin typeface="Cambria Math" panose="02040503050406030204" pitchFamily="18" charset="0"/>
                            <a:ea typeface="Microsoft YaHei" panose="020B0503020204020204" pitchFamily="34" charset="-122"/>
                          </a:rPr>
                        </m:ctrlPr>
                      </m:sSubPr>
                      <m:e>
                        <m:r>
                          <a:rPr lang="en-US" altLang="zh-TW" b="0" i="1" smtClean="0">
                            <a:latin typeface="Cambria Math" panose="02040503050406030204" pitchFamily="18" charset="0"/>
                            <a:ea typeface="Microsoft YaHei" panose="020B0503020204020204" pitchFamily="34" charset="-122"/>
                          </a:rPr>
                          <m:t>…,</m:t>
                        </m:r>
                        <m:r>
                          <a:rPr lang="en-US" altLang="zh-TW" b="0" i="1" smtClean="0">
                            <a:latin typeface="Cambria Math" panose="02040503050406030204" pitchFamily="18" charset="0"/>
                            <a:ea typeface="Microsoft YaHei" panose="020B0503020204020204" pitchFamily="34" charset="-122"/>
                          </a:rPr>
                          <m:t>h</m:t>
                        </m:r>
                      </m:e>
                      <m:sub>
                        <m:r>
                          <a:rPr lang="en-US" altLang="zh-TW" b="0" i="1" smtClean="0">
                            <a:latin typeface="Cambria Math" panose="02040503050406030204" pitchFamily="18" charset="0"/>
                            <a:ea typeface="Microsoft YaHei" panose="020B0503020204020204" pitchFamily="34" charset="-122"/>
                          </a:rPr>
                          <m:t>𝑁</m:t>
                        </m:r>
                      </m:sub>
                    </m:sSub>
                    <m:r>
                      <a:rPr lang="en-US" altLang="zh-TW" b="0" i="1" smtClean="0">
                        <a:latin typeface="Cambria Math" panose="02040503050406030204" pitchFamily="18" charset="0"/>
                        <a:ea typeface="Microsoft YaHei" panose="020B0503020204020204" pitchFamily="34" charset="-122"/>
                      </a:rPr>
                      <m:t>(</m:t>
                    </m:r>
                    <m:r>
                      <a:rPr lang="en-US" altLang="zh-TW" b="0" i="1" smtClean="0">
                        <a:latin typeface="Cambria Math" panose="02040503050406030204" pitchFamily="18" charset="0"/>
                        <a:ea typeface="Microsoft YaHei" panose="020B0503020204020204" pitchFamily="34" charset="-122"/>
                      </a:rPr>
                      <m:t>𝑥</m:t>
                    </m:r>
                    <m:r>
                      <a:rPr lang="en-US" altLang="zh-TW" b="0" i="1" smtClean="0">
                        <a:latin typeface="Cambria Math" panose="02040503050406030204" pitchFamily="18" charset="0"/>
                        <a:ea typeface="Microsoft YaHei" panose="020B0503020204020204" pitchFamily="34" charset="-122"/>
                      </a:rPr>
                      <m:t>)</m:t>
                    </m:r>
                  </m:oMath>
                </a14:m>
                <a:r>
                  <a:rPr lang="en-US" altLang="zh-TW" dirty="0">
                    <a:latin typeface="Microsoft YaHei" panose="020B0503020204020204" pitchFamily="34" charset="-122"/>
                    <a:ea typeface="Microsoft YaHei" panose="020B0503020204020204" pitchFamily="34" charset="-122"/>
                  </a:rPr>
                  <a:t> outputs the probability that the sample belongs to each possible class. For example:</a:t>
                </a:r>
              </a:p>
              <a:p>
                <a:pPr>
                  <a:lnSpc>
                    <a:spcPct val="150000"/>
                  </a:lnSpc>
                </a:pPr>
                <a14:m>
                  <m:oMath xmlns:m="http://schemas.openxmlformats.org/officeDocument/2006/math">
                    <m:sSub>
                      <m:sSubPr>
                        <m:ctrlPr>
                          <a:rPr lang="en-US" altLang="zh-TW" i="1" smtClean="0">
                            <a:latin typeface="Cambria Math" panose="02040503050406030204" pitchFamily="18" charset="0"/>
                            <a:ea typeface="Microsoft YaHei" panose="020B0503020204020204" pitchFamily="34" charset="-122"/>
                          </a:rPr>
                        </m:ctrlPr>
                      </m:sSubPr>
                      <m:e>
                        <m:r>
                          <a:rPr lang="en-US" altLang="zh-TW" b="0" i="1" smtClean="0">
                            <a:latin typeface="Cambria Math" panose="02040503050406030204" pitchFamily="18" charset="0"/>
                            <a:ea typeface="Microsoft YaHei" panose="020B0503020204020204" pitchFamily="34" charset="-122"/>
                          </a:rPr>
                          <m:t>h</m:t>
                        </m:r>
                      </m:e>
                      <m:sub>
                        <m:r>
                          <a:rPr lang="en-US" altLang="zh-TW" b="0" i="1" smtClean="0">
                            <a:latin typeface="Cambria Math" panose="02040503050406030204" pitchFamily="18" charset="0"/>
                            <a:ea typeface="Microsoft YaHei" panose="020B0503020204020204" pitchFamily="34" charset="-122"/>
                          </a:rPr>
                          <m:t>1</m:t>
                        </m:r>
                      </m:sub>
                    </m:sSub>
                    <m:d>
                      <m:dPr>
                        <m:ctrlPr>
                          <a:rPr lang="en-US" altLang="zh-TW" b="0" i="1" smtClean="0">
                            <a:latin typeface="Cambria Math" panose="02040503050406030204" pitchFamily="18" charset="0"/>
                            <a:ea typeface="Microsoft YaHei" panose="020B0503020204020204" pitchFamily="34" charset="-122"/>
                          </a:rPr>
                        </m:ctrlPr>
                      </m:dPr>
                      <m:e>
                        <m:r>
                          <a:rPr lang="en-US" altLang="zh-TW" b="0" i="1" smtClean="0">
                            <a:latin typeface="Cambria Math" panose="02040503050406030204" pitchFamily="18" charset="0"/>
                            <a:ea typeface="Microsoft YaHei" panose="020B0503020204020204" pitchFamily="34" charset="-122"/>
                          </a:rPr>
                          <m:t>𝑥</m:t>
                        </m:r>
                      </m:e>
                    </m:d>
                  </m:oMath>
                </a14:m>
                <a:r>
                  <a:rPr lang="zh-TW" altLang="en-US" dirty="0">
                    <a:latin typeface="Microsoft YaHei" panose="020B0503020204020204" pitchFamily="34" charset="-122"/>
                    <a:ea typeface="Microsoft YaHei" panose="020B0503020204020204" pitchFamily="34" charset="-122"/>
                  </a:rPr>
                  <a:t> </a:t>
                </a:r>
                <a:r>
                  <a:rPr lang="en-US" altLang="zh-TW" dirty="0">
                    <a:latin typeface="Microsoft YaHei" panose="020B0503020204020204" pitchFamily="34" charset="-122"/>
                    <a:ea typeface="Microsoft YaHei" panose="020B0503020204020204" pitchFamily="34" charset="-122"/>
                  </a:rPr>
                  <a:t>might output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b="0" i="1" smtClean="0">
                            <a:latin typeface="Cambria Math" panose="02040503050406030204" pitchFamily="18" charset="0"/>
                          </a:rPr>
                          <m:t>1</m:t>
                        </m:r>
                      </m:sub>
                    </m:sSub>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en-US" altLang="zh-TW" i="1">
                        <a:latin typeface="Cambria Math" panose="02040503050406030204" pitchFamily="18" charset="0"/>
                      </a:rPr>
                      <m:t>𝑘</m:t>
                    </m:r>
                    <m:r>
                      <a:rPr lang="en-US" altLang="zh-TW" i="1">
                        <a:latin typeface="Cambria Math" panose="02040503050406030204" pitchFamily="18" charset="0"/>
                      </a:rPr>
                      <m:t>|</m:t>
                    </m:r>
                    <m:r>
                      <a:rPr lang="en-US" altLang="zh-TW" i="1">
                        <a:latin typeface="Cambria Math" panose="02040503050406030204" pitchFamily="18" charset="0"/>
                      </a:rPr>
                      <m:t>𝑥</m:t>
                    </m:r>
                  </m:oMath>
                </a14:m>
                <a:r>
                  <a:rPr lang="en-US" altLang="zh-TW" dirty="0">
                    <a:latin typeface="Microsoft YaHei" panose="020B0503020204020204" pitchFamily="34" charset="-122"/>
                    <a:ea typeface="Microsoft YaHei" panose="020B0503020204020204" pitchFamily="34" charset="-122"/>
                  </a:rPr>
                  <a:t>)</a:t>
                </a:r>
              </a:p>
              <a:p>
                <a:pPr>
                  <a:lnSpc>
                    <a:spcPct val="150000"/>
                  </a:lnSpc>
                </a:pPr>
                <a14:m>
                  <m:oMath xmlns:m="http://schemas.openxmlformats.org/officeDocument/2006/math">
                    <m:sSub>
                      <m:sSubPr>
                        <m:ctrlPr>
                          <a:rPr lang="en-US" altLang="zh-TW" i="1" smtClean="0">
                            <a:latin typeface="Cambria Math" panose="02040503050406030204" pitchFamily="18" charset="0"/>
                            <a:ea typeface="Microsoft YaHei" panose="020B0503020204020204" pitchFamily="34" charset="-122"/>
                          </a:rPr>
                        </m:ctrlPr>
                      </m:sSubPr>
                      <m:e>
                        <m:r>
                          <a:rPr lang="en-US" altLang="zh-TW" b="0" i="1" smtClean="0">
                            <a:latin typeface="Cambria Math" panose="02040503050406030204" pitchFamily="18" charset="0"/>
                            <a:ea typeface="Microsoft YaHei" panose="020B0503020204020204" pitchFamily="34" charset="-122"/>
                          </a:rPr>
                          <m:t>h</m:t>
                        </m:r>
                      </m:e>
                      <m:sub>
                        <m:r>
                          <a:rPr lang="en-US" altLang="zh-TW" b="0" i="1" smtClean="0">
                            <a:latin typeface="Cambria Math" panose="02040503050406030204" pitchFamily="18" charset="0"/>
                            <a:ea typeface="Microsoft YaHei" panose="020B0503020204020204" pitchFamily="34" charset="-122"/>
                          </a:rPr>
                          <m:t>2</m:t>
                        </m:r>
                      </m:sub>
                    </m:sSub>
                    <m:d>
                      <m:dPr>
                        <m:ctrlPr>
                          <a:rPr lang="en-US" altLang="zh-TW" b="0" i="1" smtClean="0">
                            <a:latin typeface="Cambria Math" panose="02040503050406030204" pitchFamily="18" charset="0"/>
                            <a:ea typeface="Microsoft YaHei" panose="020B0503020204020204" pitchFamily="34" charset="-122"/>
                          </a:rPr>
                        </m:ctrlPr>
                      </m:dPr>
                      <m:e>
                        <m:r>
                          <a:rPr lang="en-US" altLang="zh-TW" b="0" i="1" smtClean="0">
                            <a:latin typeface="Cambria Math" panose="02040503050406030204" pitchFamily="18" charset="0"/>
                            <a:ea typeface="Microsoft YaHei" panose="020B0503020204020204" pitchFamily="34" charset="-122"/>
                          </a:rPr>
                          <m:t>𝑥</m:t>
                        </m:r>
                      </m:e>
                    </m:d>
                  </m:oMath>
                </a14:m>
                <a:r>
                  <a:rPr lang="zh-TW" altLang="en-US" dirty="0">
                    <a:latin typeface="Microsoft YaHei" panose="020B0503020204020204" pitchFamily="34" charset="-122"/>
                    <a:ea typeface="Microsoft YaHei" panose="020B0503020204020204" pitchFamily="34" charset="-122"/>
                  </a:rPr>
                  <a:t> </a:t>
                </a:r>
                <a:r>
                  <a:rPr lang="en-US" altLang="zh-TW" dirty="0">
                    <a:latin typeface="Microsoft YaHei" panose="020B0503020204020204" pitchFamily="34" charset="-122"/>
                    <a:ea typeface="Microsoft YaHei" panose="020B0503020204020204" pitchFamily="34" charset="-122"/>
                  </a:rPr>
                  <a:t>might output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b="0" i="1" smtClean="0">
                            <a:latin typeface="Cambria Math" panose="02040503050406030204" pitchFamily="18" charset="0"/>
                          </a:rPr>
                          <m:t>2</m:t>
                        </m:r>
                      </m:sub>
                    </m:sSub>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en-US" altLang="zh-TW" i="1">
                        <a:latin typeface="Cambria Math" panose="02040503050406030204" pitchFamily="18" charset="0"/>
                      </a:rPr>
                      <m:t>𝑘</m:t>
                    </m:r>
                    <m:r>
                      <a:rPr lang="en-US" altLang="zh-TW" i="1">
                        <a:latin typeface="Cambria Math" panose="02040503050406030204" pitchFamily="18" charset="0"/>
                      </a:rPr>
                      <m:t>|</m:t>
                    </m:r>
                    <m:r>
                      <a:rPr lang="en-US" altLang="zh-TW" i="1">
                        <a:latin typeface="Cambria Math" panose="02040503050406030204" pitchFamily="18" charset="0"/>
                      </a:rPr>
                      <m:t>𝑥</m:t>
                    </m:r>
                  </m:oMath>
                </a14:m>
                <a:r>
                  <a:rPr lang="en-US" altLang="zh-TW" dirty="0">
                    <a:latin typeface="Microsoft YaHei" panose="020B0503020204020204" pitchFamily="34" charset="-122"/>
                    <a:ea typeface="Microsoft YaHei" panose="020B0503020204020204" pitchFamily="34" charset="-122"/>
                  </a:rPr>
                  <a:t>) , and so on.</a:t>
                </a:r>
              </a:p>
            </p:txBody>
          </p:sp>
        </mc:Choice>
        <mc:Fallback xmlns="">
          <p:sp>
            <p:nvSpPr>
              <p:cNvPr id="137" name="文字方塊 136">
                <a:extLst>
                  <a:ext uri="{FF2B5EF4-FFF2-40B4-BE49-F238E27FC236}">
                    <a16:creationId xmlns:a16="http://schemas.microsoft.com/office/drawing/2014/main" id="{EEB78D29-C366-9372-819C-AE893908BFCD}"/>
                  </a:ext>
                </a:extLst>
              </p:cNvPr>
              <p:cNvSpPr txBox="1">
                <a:spLocks noRot="1" noChangeAspect="1" noMove="1" noResize="1" noEditPoints="1" noAdjustHandles="1" noChangeArrowheads="1" noChangeShapeType="1" noTextEdit="1"/>
              </p:cNvSpPr>
              <p:nvPr/>
            </p:nvSpPr>
            <p:spPr>
              <a:xfrm>
                <a:off x="449366" y="3986933"/>
                <a:ext cx="6344974" cy="2120902"/>
              </a:xfrm>
              <a:prstGeom prst="rect">
                <a:avLst/>
              </a:prstGeom>
              <a:blipFill>
                <a:blip r:embed="rId4"/>
                <a:stretch>
                  <a:fillRect l="-865" r="-1441" b="-373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51779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35</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Ensemble Learning Block Diagram</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2F30EC66-E270-8A21-4CE4-4C9B5F241E5B}"/>
              </a:ext>
            </a:extLst>
          </p:cNvPr>
          <p:cNvSpPr/>
          <p:nvPr/>
        </p:nvSpPr>
        <p:spPr>
          <a:xfrm>
            <a:off x="2238375" y="1698523"/>
            <a:ext cx="7648754" cy="4062197"/>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7ABBD713-0006-EE4E-F7A3-4E224A5FA310}"/>
              </a:ext>
            </a:extLst>
          </p:cNvPr>
          <p:cNvSpPr txBox="1"/>
          <p:nvPr/>
        </p:nvSpPr>
        <p:spPr>
          <a:xfrm>
            <a:off x="2238374" y="1743982"/>
            <a:ext cx="7648753" cy="461665"/>
          </a:xfrm>
          <a:prstGeom prst="rect">
            <a:avLst/>
          </a:prstGeom>
          <a:noFill/>
        </p:spPr>
        <p:txBody>
          <a:bodyPr wrap="square">
            <a:spAutoFit/>
          </a:bodyPr>
          <a:lstStyle/>
          <a:p>
            <a:pPr algn="ctr"/>
            <a:r>
              <a:rPr lang="en-US" altLang="zh-TW" sz="2400" dirty="0">
                <a:latin typeface="Microsoft YaHei" panose="020B0503020204020204" pitchFamily="34" charset="-122"/>
                <a:ea typeface="Microsoft YaHei" panose="020B0503020204020204" pitchFamily="34" charset="-122"/>
              </a:rPr>
              <a:t>Soft voting model</a:t>
            </a:r>
            <a:endParaRPr lang="zh-TW" altLang="en-US" sz="2400" dirty="0">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9116E8A6-9B0C-DFBC-CEDF-1A9EC95E0583}"/>
              </a:ext>
            </a:extLst>
          </p:cNvPr>
          <p:cNvSpPr/>
          <p:nvPr/>
        </p:nvSpPr>
        <p:spPr>
          <a:xfrm>
            <a:off x="7496175" y="2503168"/>
            <a:ext cx="1800000" cy="720000"/>
          </a:xfrm>
          <a:prstGeom prst="rect">
            <a:avLst/>
          </a:prstGeom>
          <a:solidFill>
            <a:schemeClr val="accent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err="1">
                <a:latin typeface="Microsoft YaHei" panose="020B0503020204020204" pitchFamily="34" charset="-122"/>
                <a:ea typeface="Microsoft YaHei" panose="020B0503020204020204" pitchFamily="34" charset="-122"/>
              </a:rPr>
              <a:t>XGBoost</a:t>
            </a:r>
            <a:endParaRPr lang="zh-TW" altLang="en-US" sz="1400" dirty="0">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DDB3EF8F-BABE-B4BA-A706-EC79655B7B2A}"/>
              </a:ext>
            </a:extLst>
          </p:cNvPr>
          <p:cNvSpPr/>
          <p:nvPr/>
        </p:nvSpPr>
        <p:spPr>
          <a:xfrm>
            <a:off x="5162752" y="2505748"/>
            <a:ext cx="1800000" cy="720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Random </a:t>
            </a:r>
          </a:p>
          <a:p>
            <a:pPr algn="ctr"/>
            <a:r>
              <a:rPr lang="en-US" altLang="zh-TW" sz="1400" dirty="0">
                <a:latin typeface="Microsoft YaHei" panose="020B0503020204020204" pitchFamily="34" charset="-122"/>
                <a:ea typeface="Microsoft YaHei" panose="020B0503020204020204" pitchFamily="34" charset="-122"/>
              </a:rPr>
              <a:t>Forest</a:t>
            </a:r>
            <a:endParaRPr lang="zh-TW" altLang="en-US" sz="1400"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86007BD1-1F4D-58F5-87FF-963A5D71497D}"/>
              </a:ext>
            </a:extLst>
          </p:cNvPr>
          <p:cNvSpPr/>
          <p:nvPr/>
        </p:nvSpPr>
        <p:spPr>
          <a:xfrm>
            <a:off x="2829329" y="2503168"/>
            <a:ext cx="1800000" cy="720000"/>
          </a:xfrm>
          <a:prstGeom prst="rect">
            <a:avLst/>
          </a:prstGeom>
          <a:solidFill>
            <a:schemeClr val="accent1">
              <a:lumMod val="60000"/>
              <a:lumOff val="4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Decision</a:t>
            </a:r>
          </a:p>
          <a:p>
            <a:pPr algn="ctr"/>
            <a:r>
              <a:rPr lang="en-US" altLang="zh-TW" sz="1400" dirty="0">
                <a:latin typeface="Microsoft YaHei" panose="020B0503020204020204" pitchFamily="34" charset="-122"/>
                <a:ea typeface="Microsoft YaHei" panose="020B0503020204020204" pitchFamily="34" charset="-122"/>
              </a:rPr>
              <a:t>Tree</a:t>
            </a:r>
            <a:endParaRPr lang="zh-TW" altLang="en-US" sz="14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A825E56-B9A3-270F-1986-4967BA4C007D}"/>
                  </a:ext>
                </a:extLst>
              </p:cNvPr>
              <p:cNvSpPr txBox="1"/>
              <p:nvPr/>
            </p:nvSpPr>
            <p:spPr>
              <a:xfrm>
                <a:off x="1067483" y="2813435"/>
                <a:ext cx="3284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oMath>
                  </m:oMathPara>
                </a14:m>
                <a:endParaRPr lang="zh-TW" altLang="en-US" sz="2400" dirty="0"/>
              </a:p>
            </p:txBody>
          </p:sp>
        </mc:Choice>
        <mc:Fallback xmlns="">
          <p:sp>
            <p:nvSpPr>
              <p:cNvPr id="6" name="文字方塊 5">
                <a:extLst>
                  <a:ext uri="{FF2B5EF4-FFF2-40B4-BE49-F238E27FC236}">
                    <a16:creationId xmlns:a16="http://schemas.microsoft.com/office/drawing/2014/main" id="{9A825E56-B9A3-270F-1986-4967BA4C007D}"/>
                  </a:ext>
                </a:extLst>
              </p:cNvPr>
              <p:cNvSpPr txBox="1">
                <a:spLocks noRot="1" noChangeAspect="1" noMove="1" noResize="1" noEditPoints="1" noAdjustHandles="1" noChangeArrowheads="1" noChangeShapeType="1" noTextEdit="1"/>
              </p:cNvSpPr>
              <p:nvPr/>
            </p:nvSpPr>
            <p:spPr>
              <a:xfrm>
                <a:off x="1067483" y="2813435"/>
                <a:ext cx="328423" cy="369332"/>
              </a:xfrm>
              <a:prstGeom prst="rect">
                <a:avLst/>
              </a:prstGeom>
              <a:blipFill>
                <a:blip r:embed="rId3"/>
                <a:stretch>
                  <a:fillRect l="-11111" r="-9259" b="-16667"/>
                </a:stretch>
              </a:blipFill>
            </p:spPr>
            <p:txBody>
              <a:bodyPr/>
              <a:lstStyle/>
              <a:p>
                <a:r>
                  <a:rPr lang="zh-TW" altLang="en-US">
                    <a:noFill/>
                  </a:rPr>
                  <a:t> </a:t>
                </a:r>
              </a:p>
            </p:txBody>
          </p:sp>
        </mc:Fallback>
      </mc:AlternateContent>
      <p:cxnSp>
        <p:nvCxnSpPr>
          <p:cNvPr id="14" name="接點: 肘形 13">
            <a:extLst>
              <a:ext uri="{FF2B5EF4-FFF2-40B4-BE49-F238E27FC236}">
                <a16:creationId xmlns:a16="http://schemas.microsoft.com/office/drawing/2014/main" id="{9B39053F-AB98-5B14-2D36-AD7050A89AB5}"/>
              </a:ext>
            </a:extLst>
          </p:cNvPr>
          <p:cNvCxnSpPr>
            <a:cxnSpLocks/>
            <a:stCxn id="6" idx="3"/>
            <a:endCxn id="12" idx="0"/>
          </p:cNvCxnSpPr>
          <p:nvPr/>
        </p:nvCxnSpPr>
        <p:spPr>
          <a:xfrm flipV="1">
            <a:off x="1395906" y="2503168"/>
            <a:ext cx="2333423" cy="494933"/>
          </a:xfrm>
          <a:prstGeom prst="bentConnector4">
            <a:avLst>
              <a:gd name="adj1" fmla="val 48131"/>
              <a:gd name="adj2" fmla="val 146188"/>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接點: 肘形 16">
            <a:extLst>
              <a:ext uri="{FF2B5EF4-FFF2-40B4-BE49-F238E27FC236}">
                <a16:creationId xmlns:a16="http://schemas.microsoft.com/office/drawing/2014/main" id="{9422D4AF-5703-9590-C583-2D908082F1FB}"/>
              </a:ext>
            </a:extLst>
          </p:cNvPr>
          <p:cNvCxnSpPr>
            <a:cxnSpLocks/>
            <a:stCxn id="6" idx="3"/>
            <a:endCxn id="11" idx="0"/>
          </p:cNvCxnSpPr>
          <p:nvPr/>
        </p:nvCxnSpPr>
        <p:spPr>
          <a:xfrm flipV="1">
            <a:off x="1395906" y="2505748"/>
            <a:ext cx="4666846" cy="492353"/>
          </a:xfrm>
          <a:prstGeom prst="bentConnector4">
            <a:avLst>
              <a:gd name="adj1" fmla="val 23812"/>
              <a:gd name="adj2" fmla="val 14643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接點: 肘形 21">
            <a:extLst>
              <a:ext uri="{FF2B5EF4-FFF2-40B4-BE49-F238E27FC236}">
                <a16:creationId xmlns:a16="http://schemas.microsoft.com/office/drawing/2014/main" id="{D76D33BF-D736-B5D6-E53F-2130BAC9222A}"/>
              </a:ext>
            </a:extLst>
          </p:cNvPr>
          <p:cNvCxnSpPr>
            <a:cxnSpLocks/>
            <a:stCxn id="6" idx="3"/>
            <a:endCxn id="10" idx="0"/>
          </p:cNvCxnSpPr>
          <p:nvPr/>
        </p:nvCxnSpPr>
        <p:spPr>
          <a:xfrm flipV="1">
            <a:off x="1395906" y="2503168"/>
            <a:ext cx="7000269" cy="494933"/>
          </a:xfrm>
          <a:prstGeom prst="bentConnector4">
            <a:avLst>
              <a:gd name="adj1" fmla="val 16141"/>
              <a:gd name="adj2" fmla="val 146188"/>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接點: 肘形 49">
            <a:extLst>
              <a:ext uri="{FF2B5EF4-FFF2-40B4-BE49-F238E27FC236}">
                <a16:creationId xmlns:a16="http://schemas.microsoft.com/office/drawing/2014/main" id="{C33669ED-CD61-461E-A472-7F1B90E53612}"/>
              </a:ext>
            </a:extLst>
          </p:cNvPr>
          <p:cNvCxnSpPr>
            <a:cxnSpLocks/>
            <a:stCxn id="12" idx="2"/>
          </p:cNvCxnSpPr>
          <p:nvPr/>
        </p:nvCxnSpPr>
        <p:spPr>
          <a:xfrm>
            <a:off x="3729329" y="3223168"/>
            <a:ext cx="0" cy="76264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698A1A0E-936C-8677-82AE-A0DF9A0B19C7}"/>
                  </a:ext>
                </a:extLst>
              </p:cNvPr>
              <p:cNvSpPr txBox="1"/>
              <p:nvPr/>
            </p:nvSpPr>
            <p:spPr>
              <a:xfrm>
                <a:off x="145383" y="4161150"/>
                <a:ext cx="163407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57" name="文字方塊 56">
                <a:extLst>
                  <a:ext uri="{FF2B5EF4-FFF2-40B4-BE49-F238E27FC236}">
                    <a16:creationId xmlns:a16="http://schemas.microsoft.com/office/drawing/2014/main" id="{698A1A0E-936C-8677-82AE-A0DF9A0B19C7}"/>
                  </a:ext>
                </a:extLst>
              </p:cNvPr>
              <p:cNvSpPr txBox="1">
                <a:spLocks noRot="1" noChangeAspect="1" noMove="1" noResize="1" noEditPoints="1" noAdjustHandles="1" noChangeArrowheads="1" noChangeShapeType="1" noTextEdit="1"/>
              </p:cNvSpPr>
              <p:nvPr/>
            </p:nvSpPr>
            <p:spPr>
              <a:xfrm>
                <a:off x="145383" y="4161150"/>
                <a:ext cx="1634071" cy="369332"/>
              </a:xfrm>
              <a:prstGeom prst="rect">
                <a:avLst/>
              </a:prstGeom>
              <a:blipFill>
                <a:blip r:embed="rId4"/>
                <a:stretch>
                  <a:fillRect l="-4851" r="-4851" b="-35000"/>
                </a:stretch>
              </a:blipFill>
            </p:spPr>
            <p:txBody>
              <a:bodyPr/>
              <a:lstStyle/>
              <a:p>
                <a:r>
                  <a:rPr lang="zh-TW" altLang="en-US">
                    <a:noFill/>
                  </a:rPr>
                  <a:t> </a:t>
                </a:r>
              </a:p>
            </p:txBody>
          </p:sp>
        </mc:Fallback>
      </mc:AlternateContent>
      <p:cxnSp>
        <p:nvCxnSpPr>
          <p:cNvPr id="61" name="接點: 肘形 49">
            <a:extLst>
              <a:ext uri="{FF2B5EF4-FFF2-40B4-BE49-F238E27FC236}">
                <a16:creationId xmlns:a16="http://schemas.microsoft.com/office/drawing/2014/main" id="{83BD9121-BA5C-4B12-175D-2BC555A78942}"/>
              </a:ext>
            </a:extLst>
          </p:cNvPr>
          <p:cNvCxnSpPr>
            <a:cxnSpLocks/>
            <a:stCxn id="11" idx="2"/>
            <a:endCxn id="15" idx="0"/>
          </p:cNvCxnSpPr>
          <p:nvPr/>
        </p:nvCxnSpPr>
        <p:spPr>
          <a:xfrm>
            <a:off x="6062752" y="3225748"/>
            <a:ext cx="1" cy="76006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接點: 肘形 49">
            <a:extLst>
              <a:ext uri="{FF2B5EF4-FFF2-40B4-BE49-F238E27FC236}">
                <a16:creationId xmlns:a16="http://schemas.microsoft.com/office/drawing/2014/main" id="{91FC784E-16AC-8CA2-670A-B4C70076E252}"/>
              </a:ext>
            </a:extLst>
          </p:cNvPr>
          <p:cNvCxnSpPr>
            <a:cxnSpLocks/>
            <a:stCxn id="10" idx="2"/>
          </p:cNvCxnSpPr>
          <p:nvPr/>
        </p:nvCxnSpPr>
        <p:spPr>
          <a:xfrm>
            <a:off x="8396175" y="3223168"/>
            <a:ext cx="7694" cy="77871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文字方塊 133">
                <a:extLst>
                  <a:ext uri="{FF2B5EF4-FFF2-40B4-BE49-F238E27FC236}">
                    <a16:creationId xmlns:a16="http://schemas.microsoft.com/office/drawing/2014/main" id="{5FC60E2A-7D24-A293-8023-4A626C79909E}"/>
                  </a:ext>
                </a:extLst>
              </p:cNvPr>
              <p:cNvSpPr txBox="1"/>
              <p:nvPr/>
            </p:nvSpPr>
            <p:spPr>
              <a:xfrm>
                <a:off x="3805315" y="3576918"/>
                <a:ext cx="1139864"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000" i="1" smtClean="0">
                              <a:latin typeface="Cambria Math" panose="02040503050406030204" pitchFamily="18" charset="0"/>
                              <a:ea typeface="Microsoft YaHei" panose="020B0503020204020204" pitchFamily="34" charset="-122"/>
                            </a:rPr>
                          </m:ctrlPr>
                        </m:dPr>
                        <m:e>
                          <m:sSub>
                            <m:sSubPr>
                              <m:ctrlPr>
                                <a:rPr lang="en-US" altLang="zh-TW" sz="2000" i="1">
                                  <a:latin typeface="Cambria Math" panose="02040503050406030204" pitchFamily="18" charset="0"/>
                                  <a:ea typeface="Microsoft YaHei" panose="020B0503020204020204" pitchFamily="34" charset="-122"/>
                                </a:rPr>
                              </m:ctrlPr>
                            </m:sSubPr>
                            <m:e>
                              <m:r>
                                <a:rPr lang="en-US" altLang="zh-TW" sz="2000" i="1">
                                  <a:latin typeface="Cambria Math" panose="02040503050406030204" pitchFamily="18" charset="0"/>
                                  <a:ea typeface="Microsoft YaHei" panose="020B0503020204020204" pitchFamily="34" charset="-122"/>
                                </a:rPr>
                                <m:t>𝑝</m:t>
                              </m:r>
                            </m:e>
                            <m:sub>
                              <m:r>
                                <a:rPr lang="en-US" altLang="zh-TW" sz="2000" b="0" i="1" smtClean="0">
                                  <a:latin typeface="Cambria Math" panose="02040503050406030204" pitchFamily="18" charset="0"/>
                                  <a:ea typeface="Microsoft YaHei" panose="020B0503020204020204" pitchFamily="34" charset="-122"/>
                                </a:rPr>
                                <m:t>𝑖</m:t>
                              </m:r>
                              <m:r>
                                <a:rPr lang="en-US" altLang="zh-TW" sz="2000" b="0" i="1" smtClean="0">
                                  <a:latin typeface="Cambria Math" panose="02040503050406030204" pitchFamily="18" charset="0"/>
                                  <a:ea typeface="Microsoft YaHei" panose="020B0503020204020204" pitchFamily="34" charset="-122"/>
                                </a:rPr>
                                <m:t>,</m:t>
                              </m:r>
                              <m:r>
                                <a:rPr lang="en-US" altLang="zh-TW" sz="2000" i="1">
                                  <a:latin typeface="Cambria Math" panose="02040503050406030204" pitchFamily="18" charset="0"/>
                                  <a:ea typeface="Microsoft YaHei" panose="020B0503020204020204" pitchFamily="34" charset="-122"/>
                                </a:rPr>
                                <m:t>𝑇</m:t>
                              </m:r>
                            </m:sub>
                          </m:sSub>
                          <m:r>
                            <a:rPr lang="en-US" altLang="zh-TW" sz="2000" i="1">
                              <a:latin typeface="Cambria Math" panose="02040503050406030204" pitchFamily="18" charset="0"/>
                              <a:ea typeface="Microsoft YaHei" panose="020B0503020204020204" pitchFamily="34" charset="-122"/>
                            </a:rPr>
                            <m:t>,</m:t>
                          </m:r>
                          <m:sSub>
                            <m:sSubPr>
                              <m:ctrlPr>
                                <a:rPr lang="en-US" altLang="zh-TW" sz="2000" i="1">
                                  <a:latin typeface="Cambria Math" panose="02040503050406030204" pitchFamily="18" charset="0"/>
                                  <a:ea typeface="Microsoft YaHei" panose="020B0503020204020204" pitchFamily="34" charset="-122"/>
                                </a:rPr>
                              </m:ctrlPr>
                            </m:sSubPr>
                            <m:e>
                              <m:r>
                                <a:rPr lang="en-US" altLang="zh-TW" sz="2000" i="1">
                                  <a:latin typeface="Cambria Math" panose="02040503050406030204" pitchFamily="18" charset="0"/>
                                  <a:ea typeface="Microsoft YaHei" panose="020B0503020204020204" pitchFamily="34" charset="-122"/>
                                </a:rPr>
                                <m:t>𝑝</m:t>
                              </m:r>
                            </m:e>
                            <m:sub>
                              <m:r>
                                <a:rPr lang="en-US" altLang="zh-TW" sz="2000" b="0" i="1" smtClean="0">
                                  <a:latin typeface="Cambria Math" panose="02040503050406030204" pitchFamily="18" charset="0"/>
                                  <a:ea typeface="Microsoft YaHei" panose="020B0503020204020204" pitchFamily="34" charset="-122"/>
                                </a:rPr>
                                <m:t>𝑖</m:t>
                              </m:r>
                              <m:r>
                                <a:rPr lang="en-US" altLang="zh-TW" sz="2000" b="0" i="1" smtClean="0">
                                  <a:latin typeface="Cambria Math" panose="02040503050406030204" pitchFamily="18" charset="0"/>
                                  <a:ea typeface="Microsoft YaHei" panose="020B0503020204020204" pitchFamily="34" charset="-122"/>
                                </a:rPr>
                                <m:t>,</m:t>
                              </m:r>
                              <m:r>
                                <a:rPr lang="en-US" altLang="zh-TW" sz="2000" i="1">
                                  <a:latin typeface="Cambria Math" panose="02040503050406030204" pitchFamily="18" charset="0"/>
                                  <a:ea typeface="Microsoft YaHei" panose="020B0503020204020204" pitchFamily="34" charset="-122"/>
                                </a:rPr>
                                <m:t>𝐹</m:t>
                              </m:r>
                            </m:sub>
                          </m:sSub>
                        </m:e>
                      </m:d>
                    </m:oMath>
                  </m:oMathPara>
                </a14:m>
                <a:endParaRPr lang="zh-TW" altLang="en-US" sz="2400" dirty="0"/>
              </a:p>
            </p:txBody>
          </p:sp>
        </mc:Choice>
        <mc:Fallback xmlns="">
          <p:sp>
            <p:nvSpPr>
              <p:cNvPr id="134" name="文字方塊 133">
                <a:extLst>
                  <a:ext uri="{FF2B5EF4-FFF2-40B4-BE49-F238E27FC236}">
                    <a16:creationId xmlns:a16="http://schemas.microsoft.com/office/drawing/2014/main" id="{5FC60E2A-7D24-A293-8023-4A626C79909E}"/>
                  </a:ext>
                </a:extLst>
              </p:cNvPr>
              <p:cNvSpPr txBox="1">
                <a:spLocks noRot="1" noChangeAspect="1" noMove="1" noResize="1" noEditPoints="1" noAdjustHandles="1" noChangeArrowheads="1" noChangeShapeType="1" noTextEdit="1"/>
              </p:cNvSpPr>
              <p:nvPr/>
            </p:nvSpPr>
            <p:spPr>
              <a:xfrm>
                <a:off x="3805315" y="3576918"/>
                <a:ext cx="1139864" cy="347403"/>
              </a:xfrm>
              <a:prstGeom prst="rect">
                <a:avLst/>
              </a:prstGeom>
              <a:blipFill>
                <a:blip r:embed="rId5"/>
                <a:stretch>
                  <a:fillRect b="-175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5" name="文字方塊 134">
                <a:extLst>
                  <a:ext uri="{FF2B5EF4-FFF2-40B4-BE49-F238E27FC236}">
                    <a16:creationId xmlns:a16="http://schemas.microsoft.com/office/drawing/2014/main" id="{ACCEEB0E-3BDD-8BF0-DB83-88E67669BB32}"/>
                  </a:ext>
                </a:extLst>
              </p:cNvPr>
              <p:cNvSpPr txBox="1"/>
              <p:nvPr/>
            </p:nvSpPr>
            <p:spPr>
              <a:xfrm>
                <a:off x="6138737" y="3576917"/>
                <a:ext cx="1139864"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000" i="1" smtClean="0">
                              <a:latin typeface="Cambria Math" panose="02040503050406030204" pitchFamily="18" charset="0"/>
                              <a:ea typeface="Microsoft YaHei" panose="020B0503020204020204" pitchFamily="34" charset="-122"/>
                            </a:rPr>
                          </m:ctrlPr>
                        </m:dPr>
                        <m:e>
                          <m:sSub>
                            <m:sSubPr>
                              <m:ctrlPr>
                                <a:rPr lang="en-US" altLang="zh-TW" sz="2000" i="1">
                                  <a:latin typeface="Cambria Math" panose="02040503050406030204" pitchFamily="18" charset="0"/>
                                  <a:ea typeface="Microsoft YaHei" panose="020B0503020204020204" pitchFamily="34" charset="-122"/>
                                </a:rPr>
                              </m:ctrlPr>
                            </m:sSubPr>
                            <m:e>
                              <m:r>
                                <a:rPr lang="en-US" altLang="zh-TW" sz="2000" i="1">
                                  <a:latin typeface="Cambria Math" panose="02040503050406030204" pitchFamily="18" charset="0"/>
                                  <a:ea typeface="Microsoft YaHei" panose="020B0503020204020204" pitchFamily="34" charset="-122"/>
                                </a:rPr>
                                <m:t>𝑝</m:t>
                              </m:r>
                            </m:e>
                            <m:sub>
                              <m:r>
                                <a:rPr lang="en-US" altLang="zh-TW" sz="2000" b="0" i="1" smtClean="0">
                                  <a:latin typeface="Cambria Math" panose="02040503050406030204" pitchFamily="18" charset="0"/>
                                  <a:ea typeface="Microsoft YaHei" panose="020B0503020204020204" pitchFamily="34" charset="-122"/>
                                </a:rPr>
                                <m:t>𝑖</m:t>
                              </m:r>
                              <m:r>
                                <a:rPr lang="en-US" altLang="zh-TW" sz="2000" b="0" i="1" smtClean="0">
                                  <a:latin typeface="Cambria Math" panose="02040503050406030204" pitchFamily="18" charset="0"/>
                                  <a:ea typeface="Microsoft YaHei" panose="020B0503020204020204" pitchFamily="34" charset="-122"/>
                                </a:rPr>
                                <m:t>,</m:t>
                              </m:r>
                              <m:r>
                                <a:rPr lang="en-US" altLang="zh-TW" sz="2000" i="1">
                                  <a:latin typeface="Cambria Math" panose="02040503050406030204" pitchFamily="18" charset="0"/>
                                  <a:ea typeface="Microsoft YaHei" panose="020B0503020204020204" pitchFamily="34" charset="-122"/>
                                </a:rPr>
                                <m:t>𝑇</m:t>
                              </m:r>
                            </m:sub>
                          </m:sSub>
                          <m:r>
                            <a:rPr lang="en-US" altLang="zh-TW" sz="2000" i="1">
                              <a:latin typeface="Cambria Math" panose="02040503050406030204" pitchFamily="18" charset="0"/>
                              <a:ea typeface="Microsoft YaHei" panose="020B0503020204020204" pitchFamily="34" charset="-122"/>
                            </a:rPr>
                            <m:t>,</m:t>
                          </m:r>
                          <m:sSub>
                            <m:sSubPr>
                              <m:ctrlPr>
                                <a:rPr lang="en-US" altLang="zh-TW" sz="2000" i="1">
                                  <a:latin typeface="Cambria Math" panose="02040503050406030204" pitchFamily="18" charset="0"/>
                                  <a:ea typeface="Microsoft YaHei" panose="020B0503020204020204" pitchFamily="34" charset="-122"/>
                                </a:rPr>
                              </m:ctrlPr>
                            </m:sSubPr>
                            <m:e>
                              <m:r>
                                <a:rPr lang="en-US" altLang="zh-TW" sz="2000" i="1">
                                  <a:latin typeface="Cambria Math" panose="02040503050406030204" pitchFamily="18" charset="0"/>
                                  <a:ea typeface="Microsoft YaHei" panose="020B0503020204020204" pitchFamily="34" charset="-122"/>
                                </a:rPr>
                                <m:t>𝑝</m:t>
                              </m:r>
                            </m:e>
                            <m:sub>
                              <m:r>
                                <a:rPr lang="en-US" altLang="zh-TW" sz="2000" b="0" i="1" smtClean="0">
                                  <a:latin typeface="Cambria Math" panose="02040503050406030204" pitchFamily="18" charset="0"/>
                                  <a:ea typeface="Microsoft YaHei" panose="020B0503020204020204" pitchFamily="34" charset="-122"/>
                                </a:rPr>
                                <m:t>𝑖</m:t>
                              </m:r>
                              <m:r>
                                <a:rPr lang="en-US" altLang="zh-TW" sz="2000" b="0" i="1" smtClean="0">
                                  <a:latin typeface="Cambria Math" panose="02040503050406030204" pitchFamily="18" charset="0"/>
                                  <a:ea typeface="Microsoft YaHei" panose="020B0503020204020204" pitchFamily="34" charset="-122"/>
                                </a:rPr>
                                <m:t>,</m:t>
                              </m:r>
                              <m:r>
                                <a:rPr lang="en-US" altLang="zh-TW" sz="2000" i="1">
                                  <a:latin typeface="Cambria Math" panose="02040503050406030204" pitchFamily="18" charset="0"/>
                                  <a:ea typeface="Microsoft YaHei" panose="020B0503020204020204" pitchFamily="34" charset="-122"/>
                                </a:rPr>
                                <m:t>𝐹</m:t>
                              </m:r>
                            </m:sub>
                          </m:sSub>
                        </m:e>
                      </m:d>
                    </m:oMath>
                  </m:oMathPara>
                </a14:m>
                <a:endParaRPr lang="zh-TW" altLang="en-US" sz="2400" dirty="0"/>
              </a:p>
            </p:txBody>
          </p:sp>
        </mc:Choice>
        <mc:Fallback xmlns="">
          <p:sp>
            <p:nvSpPr>
              <p:cNvPr id="135" name="文字方塊 134">
                <a:extLst>
                  <a:ext uri="{FF2B5EF4-FFF2-40B4-BE49-F238E27FC236}">
                    <a16:creationId xmlns:a16="http://schemas.microsoft.com/office/drawing/2014/main" id="{ACCEEB0E-3BDD-8BF0-DB83-88E67669BB32}"/>
                  </a:ext>
                </a:extLst>
              </p:cNvPr>
              <p:cNvSpPr txBox="1">
                <a:spLocks noRot="1" noChangeAspect="1" noMove="1" noResize="1" noEditPoints="1" noAdjustHandles="1" noChangeArrowheads="1" noChangeShapeType="1" noTextEdit="1"/>
              </p:cNvSpPr>
              <p:nvPr/>
            </p:nvSpPr>
            <p:spPr>
              <a:xfrm>
                <a:off x="6138737" y="3576917"/>
                <a:ext cx="1139864" cy="347403"/>
              </a:xfrm>
              <a:prstGeom prst="rect">
                <a:avLst/>
              </a:prstGeom>
              <a:blipFill>
                <a:blip r:embed="rId6"/>
                <a:stretch>
                  <a:fillRect b="-175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45670709-885B-36D4-3FF9-FFD1124130E5}"/>
                  </a:ext>
                </a:extLst>
              </p:cNvPr>
              <p:cNvSpPr txBox="1"/>
              <p:nvPr/>
            </p:nvSpPr>
            <p:spPr>
              <a:xfrm>
                <a:off x="8472159" y="3576916"/>
                <a:ext cx="1139864"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000" i="1" smtClean="0">
                              <a:latin typeface="Cambria Math" panose="02040503050406030204" pitchFamily="18" charset="0"/>
                              <a:ea typeface="Microsoft YaHei" panose="020B0503020204020204" pitchFamily="34" charset="-122"/>
                            </a:rPr>
                          </m:ctrlPr>
                        </m:dPr>
                        <m:e>
                          <m:sSub>
                            <m:sSubPr>
                              <m:ctrlPr>
                                <a:rPr lang="en-US" altLang="zh-TW" sz="2000" i="1">
                                  <a:latin typeface="Cambria Math" panose="02040503050406030204" pitchFamily="18" charset="0"/>
                                  <a:ea typeface="Microsoft YaHei" panose="020B0503020204020204" pitchFamily="34" charset="-122"/>
                                </a:rPr>
                              </m:ctrlPr>
                            </m:sSubPr>
                            <m:e>
                              <m:r>
                                <a:rPr lang="en-US" altLang="zh-TW" sz="2000" i="1">
                                  <a:latin typeface="Cambria Math" panose="02040503050406030204" pitchFamily="18" charset="0"/>
                                  <a:ea typeface="Microsoft YaHei" panose="020B0503020204020204" pitchFamily="34" charset="-122"/>
                                </a:rPr>
                                <m:t>𝑝</m:t>
                              </m:r>
                            </m:e>
                            <m:sub>
                              <m:r>
                                <a:rPr lang="en-US" altLang="zh-TW" sz="2000" b="0" i="1" smtClean="0">
                                  <a:latin typeface="Cambria Math" panose="02040503050406030204" pitchFamily="18" charset="0"/>
                                  <a:ea typeface="Microsoft YaHei" panose="020B0503020204020204" pitchFamily="34" charset="-122"/>
                                </a:rPr>
                                <m:t>𝑖</m:t>
                              </m:r>
                              <m:r>
                                <a:rPr lang="en-US" altLang="zh-TW" sz="2000" b="0" i="1" smtClean="0">
                                  <a:latin typeface="Cambria Math" panose="02040503050406030204" pitchFamily="18" charset="0"/>
                                  <a:ea typeface="Microsoft YaHei" panose="020B0503020204020204" pitchFamily="34" charset="-122"/>
                                </a:rPr>
                                <m:t>,</m:t>
                              </m:r>
                              <m:r>
                                <a:rPr lang="en-US" altLang="zh-TW" sz="2000" i="1">
                                  <a:latin typeface="Cambria Math" panose="02040503050406030204" pitchFamily="18" charset="0"/>
                                  <a:ea typeface="Microsoft YaHei" panose="020B0503020204020204" pitchFamily="34" charset="-122"/>
                                </a:rPr>
                                <m:t>𝑇</m:t>
                              </m:r>
                            </m:sub>
                          </m:sSub>
                          <m:r>
                            <a:rPr lang="en-US" altLang="zh-TW" sz="2000" i="1">
                              <a:latin typeface="Cambria Math" panose="02040503050406030204" pitchFamily="18" charset="0"/>
                              <a:ea typeface="Microsoft YaHei" panose="020B0503020204020204" pitchFamily="34" charset="-122"/>
                            </a:rPr>
                            <m:t>,</m:t>
                          </m:r>
                          <m:sSub>
                            <m:sSubPr>
                              <m:ctrlPr>
                                <a:rPr lang="en-US" altLang="zh-TW" sz="2000" i="1">
                                  <a:latin typeface="Cambria Math" panose="02040503050406030204" pitchFamily="18" charset="0"/>
                                  <a:ea typeface="Microsoft YaHei" panose="020B0503020204020204" pitchFamily="34" charset="-122"/>
                                </a:rPr>
                              </m:ctrlPr>
                            </m:sSubPr>
                            <m:e>
                              <m:r>
                                <a:rPr lang="en-US" altLang="zh-TW" sz="2000" i="1">
                                  <a:latin typeface="Cambria Math" panose="02040503050406030204" pitchFamily="18" charset="0"/>
                                  <a:ea typeface="Microsoft YaHei" panose="020B0503020204020204" pitchFamily="34" charset="-122"/>
                                </a:rPr>
                                <m:t>𝑝</m:t>
                              </m:r>
                            </m:e>
                            <m:sub>
                              <m:r>
                                <a:rPr lang="en-US" altLang="zh-TW" sz="2000" b="0" i="1" smtClean="0">
                                  <a:latin typeface="Cambria Math" panose="02040503050406030204" pitchFamily="18" charset="0"/>
                                  <a:ea typeface="Microsoft YaHei" panose="020B0503020204020204" pitchFamily="34" charset="-122"/>
                                </a:rPr>
                                <m:t>𝑖</m:t>
                              </m:r>
                              <m:r>
                                <a:rPr lang="en-US" altLang="zh-TW" sz="2000" b="0" i="1" smtClean="0">
                                  <a:latin typeface="Cambria Math" panose="02040503050406030204" pitchFamily="18" charset="0"/>
                                  <a:ea typeface="Microsoft YaHei" panose="020B0503020204020204" pitchFamily="34" charset="-122"/>
                                </a:rPr>
                                <m:t>,</m:t>
                              </m:r>
                              <m:r>
                                <a:rPr lang="en-US" altLang="zh-TW" sz="2000" i="1">
                                  <a:latin typeface="Cambria Math" panose="02040503050406030204" pitchFamily="18" charset="0"/>
                                  <a:ea typeface="Microsoft YaHei" panose="020B0503020204020204" pitchFamily="34" charset="-122"/>
                                </a:rPr>
                                <m:t>𝐹</m:t>
                              </m:r>
                            </m:sub>
                          </m:sSub>
                        </m:e>
                      </m:d>
                    </m:oMath>
                  </m:oMathPara>
                </a14:m>
                <a:endParaRPr lang="zh-TW" altLang="en-US" sz="2400" dirty="0"/>
              </a:p>
            </p:txBody>
          </p:sp>
        </mc:Choice>
        <mc:Fallback xmlns="">
          <p:sp>
            <p:nvSpPr>
              <p:cNvPr id="138" name="文字方塊 137">
                <a:extLst>
                  <a:ext uri="{FF2B5EF4-FFF2-40B4-BE49-F238E27FC236}">
                    <a16:creationId xmlns:a16="http://schemas.microsoft.com/office/drawing/2014/main" id="{45670709-885B-36D4-3FF9-FFD1124130E5}"/>
                  </a:ext>
                </a:extLst>
              </p:cNvPr>
              <p:cNvSpPr txBox="1">
                <a:spLocks noRot="1" noChangeAspect="1" noMove="1" noResize="1" noEditPoints="1" noAdjustHandles="1" noChangeArrowheads="1" noChangeShapeType="1" noTextEdit="1"/>
              </p:cNvSpPr>
              <p:nvPr/>
            </p:nvSpPr>
            <p:spPr>
              <a:xfrm>
                <a:off x="8472159" y="3576916"/>
                <a:ext cx="1139864" cy="347403"/>
              </a:xfrm>
              <a:prstGeom prst="rect">
                <a:avLst/>
              </a:prstGeom>
              <a:blipFill>
                <a:blip r:embed="rId7"/>
                <a:stretch>
                  <a:fillRect b="-175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9" name="文字方塊 158">
                <a:extLst>
                  <a:ext uri="{FF2B5EF4-FFF2-40B4-BE49-F238E27FC236}">
                    <a16:creationId xmlns:a16="http://schemas.microsoft.com/office/drawing/2014/main" id="{5AECF9B6-DBA9-888A-0367-A2E99937BA29}"/>
                  </a:ext>
                </a:extLst>
              </p:cNvPr>
              <p:cNvSpPr txBox="1"/>
              <p:nvPr/>
            </p:nvSpPr>
            <p:spPr>
              <a:xfrm>
                <a:off x="10752450" y="5055615"/>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2400" i="1" smtClean="0">
                              <a:latin typeface="Cambria Math" panose="02040503050406030204" pitchFamily="18" charset="0"/>
                            </a:rPr>
                          </m:ctrlPr>
                        </m:accPr>
                        <m:e>
                          <m:sSub>
                            <m:sSubPr>
                              <m:ctrlPr>
                                <a:rPr lang="en-US" altLang="zh-TW" sz="2400" i="1" smtClean="0">
                                  <a:latin typeface="Cambria Math" panose="02040503050406030204" pitchFamily="18" charset="0"/>
                                  <a:ea typeface="Microsoft YaHei" panose="020B0503020204020204" pitchFamily="34" charset="-122"/>
                                </a:rPr>
                              </m:ctrlPr>
                            </m:sSubPr>
                            <m:e>
                              <m:r>
                                <a:rPr lang="en-US" altLang="zh-TW" sz="2400" i="1">
                                  <a:latin typeface="Cambria Math" panose="02040503050406030204" pitchFamily="18" charset="0"/>
                                  <a:ea typeface="Microsoft YaHei" panose="020B0503020204020204" pitchFamily="34" charset="-122"/>
                                </a:rPr>
                                <m:t>𝑝</m:t>
                              </m:r>
                            </m:e>
                            <m:sub>
                              <m:r>
                                <a:rPr lang="en-US" altLang="zh-TW" sz="2400" i="1">
                                  <a:latin typeface="Cambria Math" panose="02040503050406030204" pitchFamily="18" charset="0"/>
                                  <a:ea typeface="Microsoft YaHei" panose="020B0503020204020204" pitchFamily="34" charset="-122"/>
                                </a:rPr>
                                <m:t>𝑖</m:t>
                              </m:r>
                            </m:sub>
                          </m:sSub>
                        </m:e>
                      </m:acc>
                    </m:oMath>
                  </m:oMathPara>
                </a14:m>
                <a:endParaRPr lang="zh-TW" altLang="en-US" sz="2400" dirty="0"/>
              </a:p>
            </p:txBody>
          </p:sp>
        </mc:Choice>
        <mc:Fallback xmlns="">
          <p:sp>
            <p:nvSpPr>
              <p:cNvPr id="159" name="文字方塊 158">
                <a:extLst>
                  <a:ext uri="{FF2B5EF4-FFF2-40B4-BE49-F238E27FC236}">
                    <a16:creationId xmlns:a16="http://schemas.microsoft.com/office/drawing/2014/main" id="{5AECF9B6-DBA9-888A-0367-A2E99937BA29}"/>
                  </a:ext>
                </a:extLst>
              </p:cNvPr>
              <p:cNvSpPr txBox="1">
                <a:spLocks noRot="1" noChangeAspect="1" noMove="1" noResize="1" noEditPoints="1" noAdjustHandles="1" noChangeArrowheads="1" noChangeShapeType="1" noTextEdit="1"/>
              </p:cNvSpPr>
              <p:nvPr/>
            </p:nvSpPr>
            <p:spPr>
              <a:xfrm>
                <a:off x="10752450" y="5055615"/>
                <a:ext cx="329706" cy="369332"/>
              </a:xfrm>
              <a:prstGeom prst="rect">
                <a:avLst/>
              </a:prstGeom>
              <a:blipFill>
                <a:blip r:embed="rId8"/>
                <a:stretch>
                  <a:fillRect l="-22222" t="-16393" r="-57407" b="-24590"/>
                </a:stretch>
              </a:blipFill>
            </p:spPr>
            <p:txBody>
              <a:bodyPr/>
              <a:lstStyle/>
              <a:p>
                <a:r>
                  <a:rPr lang="zh-TW" altLang="en-US">
                    <a:noFill/>
                  </a:rPr>
                  <a:t> </a:t>
                </a:r>
              </a:p>
            </p:txBody>
          </p:sp>
        </mc:Fallback>
      </mc:AlternateContent>
      <p:cxnSp>
        <p:nvCxnSpPr>
          <p:cNvPr id="13" name="接點: 肘形 12">
            <a:extLst>
              <a:ext uri="{FF2B5EF4-FFF2-40B4-BE49-F238E27FC236}">
                <a16:creationId xmlns:a16="http://schemas.microsoft.com/office/drawing/2014/main" id="{605DEFB9-0372-D2B1-F8DB-CE284F096D32}"/>
              </a:ext>
            </a:extLst>
          </p:cNvPr>
          <p:cNvCxnSpPr>
            <a:cxnSpLocks/>
            <a:stCxn id="15" idx="2"/>
            <a:endCxn id="159" idx="1"/>
          </p:cNvCxnSpPr>
          <p:nvPr/>
        </p:nvCxnSpPr>
        <p:spPr>
          <a:xfrm rot="16200000" flipH="1">
            <a:off x="8140369" y="2628199"/>
            <a:ext cx="534465" cy="4689697"/>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DD23785-5F87-4DA2-B298-BAB1B0BF0C94}"/>
              </a:ext>
            </a:extLst>
          </p:cNvPr>
          <p:cNvSpPr/>
          <p:nvPr/>
        </p:nvSpPr>
        <p:spPr>
          <a:xfrm>
            <a:off x="2829330" y="3985816"/>
            <a:ext cx="6466846" cy="720000"/>
          </a:xfrm>
          <a:prstGeom prst="rect">
            <a:avLst/>
          </a:prstGeom>
          <a:solidFill>
            <a:srgbClr val="0070C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latin typeface="Microsoft YaHei" panose="020B0503020204020204" pitchFamily="34" charset="-122"/>
                <a:ea typeface="Microsoft YaHei" panose="020B0503020204020204" pitchFamily="34" charset="-122"/>
              </a:rPr>
              <a:t>Weighted</a:t>
            </a:r>
            <a:r>
              <a:rPr lang="zh-TW" altLang="en-US" sz="1400" dirty="0">
                <a:latin typeface="Microsoft YaHei" panose="020B0503020204020204" pitchFamily="34" charset="-122"/>
                <a:ea typeface="Microsoft YaHei" panose="020B0503020204020204" pitchFamily="34" charset="-122"/>
              </a:rPr>
              <a:t> </a:t>
            </a:r>
            <a:r>
              <a:rPr lang="en-US" altLang="zh-TW" sz="1400" dirty="0">
                <a:latin typeface="Microsoft YaHei" panose="020B0503020204020204" pitchFamily="34" charset="-122"/>
                <a:ea typeface="Microsoft YaHei" panose="020B0503020204020204" pitchFamily="34" charset="-122"/>
              </a:rPr>
              <a:t>Average</a:t>
            </a:r>
            <a:endParaRPr lang="zh-TW" altLang="en-US" sz="1400" dirty="0">
              <a:latin typeface="Microsoft YaHei" panose="020B0503020204020204" pitchFamily="34" charset="-122"/>
              <a:ea typeface="Microsoft YaHei" panose="020B0503020204020204" pitchFamily="34" charset="-122"/>
            </a:endParaRPr>
          </a:p>
        </p:txBody>
      </p:sp>
      <p:cxnSp>
        <p:nvCxnSpPr>
          <p:cNvPr id="26" name="接點: 肘形 49">
            <a:extLst>
              <a:ext uri="{FF2B5EF4-FFF2-40B4-BE49-F238E27FC236}">
                <a16:creationId xmlns:a16="http://schemas.microsoft.com/office/drawing/2014/main" id="{4FF5ED53-FB03-3612-5F4B-F98AAC98899E}"/>
              </a:ext>
            </a:extLst>
          </p:cNvPr>
          <p:cNvCxnSpPr>
            <a:cxnSpLocks/>
            <a:stCxn id="57" idx="3"/>
            <a:endCxn id="15" idx="1"/>
          </p:cNvCxnSpPr>
          <p:nvPr/>
        </p:nvCxnSpPr>
        <p:spPr>
          <a:xfrm>
            <a:off x="1779454" y="4345816"/>
            <a:ext cx="1049876"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647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5F7929-683C-A13D-C391-4FB718AA05DB}"/>
              </a:ext>
            </a:extLst>
          </p:cNvPr>
          <p:cNvSpPr/>
          <p:nvPr/>
        </p:nvSpPr>
        <p:spPr>
          <a:xfrm>
            <a:off x="9421469" y="1749325"/>
            <a:ext cx="1962900" cy="2220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36</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FA3504DD-D51A-8E48-AC5E-985A6DBA0C08}"/>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274F5E13-C79D-455D-7D2A-8B3EF6485D48}"/>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A9A0E309-036F-529B-7D6E-18641A7DCFB5}"/>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DAEE00D0-07F8-B06D-F464-C7127AD0E822}"/>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520F588F-1438-353A-0211-9B520DFBE632}"/>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75F482A0-A0D1-FAD7-8FA7-F6C39D255E65}"/>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C5FE81BA-5AA0-2116-22D7-BF52AD9E03E9}"/>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802DFD11-11FA-AC43-7BDF-F7B8E558DB61}"/>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9A8180F4-0FF8-2248-3DF8-E134CBE915D0}"/>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E0136E36-D39D-9B24-2620-850166119991}"/>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E47A0F34-EEDA-5C6B-EC85-1BF5EAF73455}"/>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E7B5D105-B510-7002-FF60-689163ED9120}"/>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9E907525-E44C-DEEF-7153-98511FB71C4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7C960C95-885F-65FC-3078-951468568D8B}"/>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FE6E4789-C386-7AEA-42F4-8B2D16C9B799}"/>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B6D04D4-7754-1CB2-D5B4-65E815CA6FAE}"/>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4F5C72F9-687D-7FB5-D1E6-2FC81519AF48}"/>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2F8D91FC-B763-6006-B6CE-059143604B0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C7A53468-7719-EBFC-3FE4-627FC61C1EF7}"/>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D5EB2C7C-9A74-DDF8-7236-E2789434AA53}"/>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22B05559-83CB-46D5-1321-673299CA23A1}"/>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36579EEC-A732-C429-E75B-004143D1B83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4E0CA275-ABDA-EE34-5BDE-FF2D951F45B8}"/>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58A6C32E-D5AE-E103-EBFD-AB89C6012F82}"/>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B41AF45E-2B3A-C06B-9D56-DACAFEB2CDD3}"/>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71F4D9D6-29D9-6C8D-3984-CADA2A081B3E}"/>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5360BA31-EDC5-D162-8477-5D2A9DAB690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F36FFB64-ED92-F44C-F5E2-840D11EE590A}"/>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74D31A39-4F7A-FADC-ACE6-237260753B7C}"/>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2AE5E7AE-A62D-9434-AEAA-D00A71BDB360}"/>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452D96BF-C145-FD05-BD6C-936C9954AE95}"/>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D913AD08-2189-70CD-C83B-3655B500ED9A}"/>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BFC13FF2-8A16-DD04-734E-389685C83BC7}"/>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33156203-36F3-3797-7475-A089C03A80D1}"/>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47D5865F-000D-DC59-6D8B-A9671F9A2D39}"/>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E2B3E594-DA72-B87E-24B3-CF840A75619D}"/>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a:t>
            </a:r>
            <a:r>
              <a:rPr lang="en-US" altLang="zh-TW" sz="1200" dirty="0">
                <a:latin typeface="Microsoft YaHei" panose="020B0503020204020204" pitchFamily="34" charset="-122"/>
                <a:ea typeface="Microsoft YaHei" panose="020B0503020204020204" pitchFamily="34" charset="-122"/>
              </a:rPr>
              <a:t>Indeterminacy</a:t>
            </a:r>
            <a:r>
              <a:rPr lang="en-US" altLang="zh-TW" sz="1200" dirty="0">
                <a:solidFill>
                  <a:schemeClr val="bg1"/>
                </a:solidFill>
                <a:effectLst/>
                <a:latin typeface="Microsoft YaHei" panose="020B0503020204020204" pitchFamily="34" charset="-122"/>
                <a:ea typeface="Microsoft YaHei" panose="020B0503020204020204" pitchFamily="34" charset="-122"/>
              </a:rPr>
              <a:t>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C35413B1-7F29-B93D-1A17-284EDF95DC1D}"/>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2CD8262B-06A5-9202-DAD8-6BC829D8A5B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7C14ECF4-067F-D448-B1D1-FB0A140B9D15}"/>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FE18A65B-C22F-7CD9-32A5-305E03AE169B}"/>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3086F0FC-42C8-AD50-F466-26C7EEF25185}"/>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328CC1EF-E20E-85E1-E053-39BE8090F872}"/>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D956C64B-FAF0-1037-555A-FBD0B1C126DA}"/>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88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37</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1417983" y="3180090"/>
            <a:ext cx="9356034" cy="523220"/>
          </a:xfrm>
          <a:prstGeom prst="rect">
            <a:avLst/>
          </a:prstGeom>
          <a:noFill/>
        </p:spPr>
        <p:txBody>
          <a:bodyPr wrap="square">
            <a:spAutoFit/>
          </a:bodyPr>
          <a:lstStyle/>
          <a:p>
            <a:pPr algn="ctr"/>
            <a:r>
              <a:rPr lang="en-US" altLang="zh-TW" sz="2800" dirty="0" err="1">
                <a:solidFill>
                  <a:srgbClr val="044875"/>
                </a:solidFill>
                <a:effectLst/>
                <a:latin typeface="Microsoft YaHei" panose="020B0503020204020204" pitchFamily="34" charset="-122"/>
                <a:ea typeface="Microsoft YaHei" panose="020B0503020204020204" pitchFamily="34" charset="-122"/>
              </a:rPr>
              <a:t>Multipass</a:t>
            </a:r>
            <a:r>
              <a:rPr lang="en-US" altLang="zh-TW" sz="2800" dirty="0">
                <a:solidFill>
                  <a:srgbClr val="044875"/>
                </a:solidFill>
                <a:effectLst/>
                <a:latin typeface="Microsoft YaHei" panose="020B0503020204020204" pitchFamily="34" charset="-122"/>
                <a:ea typeface="Microsoft YaHei" panose="020B0503020204020204" pitchFamily="34" charset="-122"/>
              </a:rPr>
              <a:t> Indeterminacy Estimation Algorithm</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58434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38</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1615126" y="767834"/>
            <a:ext cx="8961748" cy="523220"/>
          </a:xfrm>
          <a:prstGeom prst="rect">
            <a:avLst/>
          </a:prstGeom>
          <a:noFill/>
        </p:spPr>
        <p:txBody>
          <a:bodyPr wrap="square">
            <a:spAutoFit/>
          </a:bodyPr>
          <a:lstStyle/>
          <a:p>
            <a:pPr algn="ctr"/>
            <a:r>
              <a:rPr lang="en-US" altLang="zh-TW" sz="2800" dirty="0" err="1">
                <a:solidFill>
                  <a:srgbClr val="044875"/>
                </a:solidFill>
                <a:effectLst/>
                <a:latin typeface="Microsoft YaHei" panose="020B0503020204020204" pitchFamily="34" charset="-122"/>
                <a:ea typeface="Microsoft YaHei" panose="020B0503020204020204" pitchFamily="34" charset="-122"/>
              </a:rPr>
              <a:t>Multipass</a:t>
            </a:r>
            <a:r>
              <a:rPr lang="en-US" altLang="zh-TW" sz="2800" dirty="0">
                <a:solidFill>
                  <a:srgbClr val="044875"/>
                </a:solidFill>
                <a:effectLst/>
                <a:latin typeface="Microsoft YaHei" panose="020B0503020204020204" pitchFamily="34" charset="-122"/>
                <a:ea typeface="Microsoft YaHei" panose="020B0503020204020204" pitchFamily="34" charset="-122"/>
              </a:rPr>
              <a:t> Indeterminacy Estimation Algorithm</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9" name="文字方塊 8">
            <a:extLst>
              <a:ext uri="{FF2B5EF4-FFF2-40B4-BE49-F238E27FC236}">
                <a16:creationId xmlns:a16="http://schemas.microsoft.com/office/drawing/2014/main" id="{D822401C-59E5-6F43-CD1B-513F2AEC8304}"/>
              </a:ext>
            </a:extLst>
          </p:cNvPr>
          <p:cNvSpPr txBox="1"/>
          <p:nvPr/>
        </p:nvSpPr>
        <p:spPr>
          <a:xfrm>
            <a:off x="2377273" y="1221185"/>
            <a:ext cx="1676567"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Flow Chart</a:t>
            </a:r>
            <a:endParaRPr lang="zh-TW" altLang="en-US" sz="2000" dirty="0">
              <a:solidFill>
                <a:srgbClr val="044875"/>
              </a:solidFill>
            </a:endParaRPr>
          </a:p>
        </p:txBody>
      </p:sp>
      <p:grpSp>
        <p:nvGrpSpPr>
          <p:cNvPr id="6" name="群組 5">
            <a:extLst>
              <a:ext uri="{FF2B5EF4-FFF2-40B4-BE49-F238E27FC236}">
                <a16:creationId xmlns:a16="http://schemas.microsoft.com/office/drawing/2014/main" id="{A6455108-17CE-5E97-AD40-066A796E8A6D}"/>
              </a:ext>
            </a:extLst>
          </p:cNvPr>
          <p:cNvGrpSpPr/>
          <p:nvPr/>
        </p:nvGrpSpPr>
        <p:grpSpPr>
          <a:xfrm>
            <a:off x="1090594" y="1868384"/>
            <a:ext cx="10582387" cy="4264781"/>
            <a:chOff x="1090594" y="1868384"/>
            <a:chExt cx="10582387" cy="4264781"/>
          </a:xfrm>
        </p:grpSpPr>
        <p:sp>
          <p:nvSpPr>
            <p:cNvPr id="11" name="流程圖: 結束點 10">
              <a:extLst>
                <a:ext uri="{FF2B5EF4-FFF2-40B4-BE49-F238E27FC236}">
                  <a16:creationId xmlns:a16="http://schemas.microsoft.com/office/drawing/2014/main" id="{146B6FDB-C04F-6CB1-D5A0-074C5CE53349}"/>
                </a:ext>
              </a:extLst>
            </p:cNvPr>
            <p:cNvSpPr/>
            <p:nvPr/>
          </p:nvSpPr>
          <p:spPr>
            <a:xfrm>
              <a:off x="1311891" y="1868384"/>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 algorithm</a:t>
              </a:r>
              <a:endParaRPr lang="zh-TW" altLang="en-US" sz="1200" dirty="0">
                <a:latin typeface="Microsoft YaHei" panose="020B0503020204020204" pitchFamily="34" charset="-122"/>
                <a:ea typeface="Microsoft YaHei" panose="020B0503020204020204" pitchFamily="34" charset="-122"/>
              </a:endParaRPr>
            </a:p>
          </p:txBody>
        </p:sp>
        <p:cxnSp>
          <p:nvCxnSpPr>
            <p:cNvPr id="14" name="接點: 肘形 49">
              <a:extLst>
                <a:ext uri="{FF2B5EF4-FFF2-40B4-BE49-F238E27FC236}">
                  <a16:creationId xmlns:a16="http://schemas.microsoft.com/office/drawing/2014/main" id="{98AB154E-D524-D935-009A-1A4A4CF52559}"/>
                </a:ext>
              </a:extLst>
            </p:cNvPr>
            <p:cNvCxnSpPr>
              <a:cxnSpLocks/>
              <a:stCxn id="11" idx="2"/>
              <a:endCxn id="29" idx="1"/>
            </p:cNvCxnSpPr>
            <p:nvPr/>
          </p:nvCxnSpPr>
          <p:spPr>
            <a:xfrm flipH="1">
              <a:off x="1941887" y="2246384"/>
              <a:ext cx="4" cy="25140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流程圖: 程序 18">
                  <a:extLst>
                    <a:ext uri="{FF2B5EF4-FFF2-40B4-BE49-F238E27FC236}">
                      <a16:creationId xmlns:a16="http://schemas.microsoft.com/office/drawing/2014/main" id="{5153D4C1-7EE4-41E0-93B0-C15D6D61E628}"/>
                    </a:ext>
                  </a:extLst>
                </p:cNvPr>
                <p:cNvSpPr/>
                <p:nvPr/>
              </p:nvSpPr>
              <p:spPr>
                <a:xfrm>
                  <a:off x="1090594" y="3461955"/>
                  <a:ext cx="1702587" cy="67511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Add gaussian noise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rPr>
                          </m:ctrlPr>
                        </m:sSubPr>
                        <m:e>
                          <m:r>
                            <a:rPr lang="zh-TW" altLang="en-US" sz="1200" b="0" i="1" smtClean="0">
                              <a:latin typeface="Cambria Math" panose="02040503050406030204" pitchFamily="18" charset="0"/>
                              <a:ea typeface="Microsoft YaHei" panose="020B0503020204020204" pitchFamily="34" charset="-122"/>
                            </a:rPr>
                            <m:t>𝜖</m:t>
                          </m:r>
                        </m:e>
                        <m:sub>
                          <m:r>
                            <a:rPr lang="en-US" altLang="zh-TW" sz="1200" b="0" i="1" smtClean="0">
                              <a:latin typeface="Cambria Math" panose="02040503050406030204" pitchFamily="18" charset="0"/>
                              <a:ea typeface="Microsoft YaHei" panose="020B0503020204020204" pitchFamily="34" charset="-122"/>
                            </a:rPr>
                            <m:t>𝑖</m:t>
                          </m:r>
                        </m:sub>
                      </m:sSub>
                    </m:oMath>
                  </a14:m>
                  <a:r>
                    <a:rPr lang="zh-TW" altLang="en-US" sz="1200" dirty="0">
                      <a:latin typeface="Microsoft YaHei" panose="020B0503020204020204" pitchFamily="34" charset="-122"/>
                      <a:ea typeface="Microsoft YaHei" panose="020B0503020204020204" pitchFamily="34" charset="-122"/>
                    </a:rPr>
                    <a:t> </a:t>
                  </a:r>
                  <a:r>
                    <a:rPr lang="en-US" altLang="zh-TW" sz="1200" dirty="0">
                      <a:latin typeface="Microsoft YaHei" panose="020B0503020204020204" pitchFamily="34" charset="-122"/>
                      <a:ea typeface="Microsoft YaHei" panose="020B0503020204020204" pitchFamily="34" charset="-122"/>
                    </a:rPr>
                    <a:t>on </a:t>
                  </a:r>
                  <a:r>
                    <a:rPr lang="en-US" altLang="zh-TW" sz="1200" dirty="0" err="1">
                      <a:latin typeface="Microsoft YaHei" panose="020B0503020204020204" pitchFamily="34" charset="-122"/>
                      <a:ea typeface="Microsoft YaHei" panose="020B0503020204020204" pitchFamily="34" charset="-122"/>
                    </a:rPr>
                    <a:t>Qa</a:t>
                  </a:r>
                  <a:r>
                    <a:rPr lang="en-US" altLang="zh-TW" sz="1200" dirty="0">
                      <a:latin typeface="Microsoft YaHei" panose="020B0503020204020204" pitchFamily="34" charset="-122"/>
                      <a:ea typeface="Microsoft YaHei" panose="020B0503020204020204" pitchFamily="34" charset="-122"/>
                    </a:rPr>
                    <a:t> value of </a:t>
                  </a:r>
                  <a14:m>
                    <m:oMath xmlns:m="http://schemas.openxmlformats.org/officeDocument/2006/math">
                      <m:acc>
                        <m:accPr>
                          <m:chr m:val="̂"/>
                          <m:ctrlPr>
                            <a:rPr lang="en-US" altLang="zh-TW" sz="1200" i="1">
                              <a:latin typeface="Cambria Math" panose="02040503050406030204" pitchFamily="18" charset="0"/>
                              <a:cs typeface="Times New Roman" panose="02020603050405020304" pitchFamily="18" charset="0"/>
                            </a:rPr>
                          </m:ctrlPr>
                        </m:accPr>
                        <m:e>
                          <m:r>
                            <a:rPr lang="en-US" altLang="zh-TW" sz="1200" i="1">
                              <a:latin typeface="Cambria Math" panose="02040503050406030204" pitchFamily="18" charset="0"/>
                              <a:cs typeface="Times New Roman" panose="02020603050405020304" pitchFamily="18" charset="0"/>
                            </a:rPr>
                            <m:t>𝑥</m:t>
                          </m:r>
                        </m:e>
                      </m:acc>
                    </m:oMath>
                  </a14:m>
                  <a:endParaRPr lang="en-US" altLang="zh-TW" sz="1200" dirty="0">
                    <a:latin typeface="Microsoft YaHei" panose="020B0503020204020204" pitchFamily="34" charset="-122"/>
                    <a:ea typeface="Microsoft YaHei"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TW" sz="1200" b="0" i="1" smtClean="0">
                                <a:solidFill>
                                  <a:schemeClr val="bg1"/>
                                </a:solidFill>
                                <a:latin typeface="Cambria Math" panose="02040503050406030204" pitchFamily="18" charset="0"/>
                                <a:cs typeface="Times New Roman" panose="02020603050405020304" pitchFamily="18" charset="0"/>
                              </a:rPr>
                            </m:ctrlPr>
                          </m:sSubPr>
                          <m:e>
                            <m:acc>
                              <m:accPr>
                                <m:chr m:val="̂"/>
                                <m:ctrlPr>
                                  <a:rPr lang="en-US" altLang="zh-TW" sz="1200" b="0" i="1" smtClean="0">
                                    <a:solidFill>
                                      <a:schemeClr val="bg1"/>
                                    </a:solidFill>
                                    <a:latin typeface="Cambria Math" panose="02040503050406030204" pitchFamily="18" charset="0"/>
                                  </a:rPr>
                                </m:ctrlPr>
                              </m:accPr>
                              <m:e>
                                <m:r>
                                  <a:rPr lang="en-US" altLang="zh-TW" sz="1200" b="0" i="1" smtClean="0">
                                    <a:solidFill>
                                      <a:schemeClr val="bg1"/>
                                    </a:solidFill>
                                    <a:latin typeface="Cambria Math" panose="02040503050406030204" pitchFamily="18" charset="0"/>
                                  </a:rPr>
                                  <m:t>𝑥</m:t>
                                </m:r>
                              </m:e>
                            </m:acc>
                          </m:e>
                          <m:sub>
                            <m:r>
                              <a:rPr lang="en-US" altLang="zh-TW" sz="1200" b="0" i="1" smtClean="0">
                                <a:solidFill>
                                  <a:schemeClr val="bg1"/>
                                </a:solidFill>
                                <a:latin typeface="Cambria Math" panose="02040503050406030204" pitchFamily="18" charset="0"/>
                                <a:cs typeface="Times New Roman" panose="02020603050405020304" pitchFamily="18" charset="0"/>
                              </a:rPr>
                              <m:t>𝑖</m:t>
                            </m:r>
                          </m:sub>
                        </m:sSub>
                        <m:r>
                          <m:rPr>
                            <m:nor/>
                          </m:rPr>
                          <a:rPr lang="en-US" altLang="zh-TW" sz="1200" b="0" i="0" smtClean="0">
                            <a:solidFill>
                              <a:schemeClr val="bg1"/>
                            </a:solidFill>
                            <a:latin typeface="Cambria Math" panose="02040503050406030204" pitchFamily="18" charset="0"/>
                            <a:cs typeface="Times New Roman" panose="02020603050405020304" pitchFamily="18" charset="0"/>
                          </a:rPr>
                          <m:t>=</m:t>
                        </m:r>
                        <m:acc>
                          <m:accPr>
                            <m:chr m:val="̂"/>
                            <m:ctrlPr>
                              <a:rPr lang="en-US" altLang="zh-TW" sz="1200" b="0" i="1" smtClean="0">
                                <a:solidFill>
                                  <a:schemeClr val="bg1"/>
                                </a:solidFill>
                                <a:latin typeface="Cambria Math" panose="02040503050406030204" pitchFamily="18" charset="0"/>
                                <a:cs typeface="Times New Roman" panose="02020603050405020304" pitchFamily="18" charset="0"/>
                              </a:rPr>
                            </m:ctrlPr>
                          </m:accPr>
                          <m:e>
                            <m:r>
                              <a:rPr lang="en-US" altLang="zh-TW" sz="1200" b="0" i="1" smtClean="0">
                                <a:solidFill>
                                  <a:schemeClr val="bg1"/>
                                </a:solidFill>
                                <a:latin typeface="Cambria Math" panose="02040503050406030204" pitchFamily="18" charset="0"/>
                                <a:cs typeface="Times New Roman" panose="02020603050405020304" pitchFamily="18" charset="0"/>
                              </a:rPr>
                              <m:t>𝑥</m:t>
                            </m:r>
                          </m:e>
                        </m:acc>
                        <m:r>
                          <a:rPr lang="en-US" altLang="zh-TW" sz="1200" b="0" i="1" smtClean="0">
                            <a:solidFill>
                              <a:schemeClr val="bg1"/>
                            </a:solidFill>
                            <a:latin typeface="Cambria Math" panose="02040503050406030204" pitchFamily="18" charset="0"/>
                            <a:ea typeface="Microsoft YaHei" panose="020B0503020204020204" pitchFamily="34" charset="-122"/>
                          </a:rPr>
                          <m:t>+</m:t>
                        </m:r>
                        <m:sSub>
                          <m:sSubPr>
                            <m:ctrlPr>
                              <a:rPr lang="en-US" altLang="zh-TW" sz="1200" b="0" i="1" smtClean="0">
                                <a:solidFill>
                                  <a:schemeClr val="bg1"/>
                                </a:solidFill>
                                <a:latin typeface="Cambria Math" panose="02040503050406030204" pitchFamily="18" charset="0"/>
                                <a:ea typeface="Microsoft YaHei" panose="020B0503020204020204" pitchFamily="34" charset="-122"/>
                              </a:rPr>
                            </m:ctrlPr>
                          </m:sSubPr>
                          <m:e>
                            <m:r>
                              <a:rPr lang="zh-TW" altLang="en-US" sz="1200" b="0" i="1" smtClean="0">
                                <a:solidFill>
                                  <a:schemeClr val="bg1"/>
                                </a:solidFill>
                                <a:latin typeface="Cambria Math" panose="02040503050406030204" pitchFamily="18" charset="0"/>
                                <a:ea typeface="Microsoft YaHei" panose="020B0503020204020204" pitchFamily="34" charset="-122"/>
                              </a:rPr>
                              <m:t>𝜖</m:t>
                            </m:r>
                          </m:e>
                          <m:sub>
                            <m:r>
                              <a:rPr lang="en-US" altLang="zh-TW" sz="1200" b="0" i="1" smtClean="0">
                                <a:solidFill>
                                  <a:schemeClr val="bg1"/>
                                </a:solidFill>
                                <a:latin typeface="Cambria Math" panose="02040503050406030204" pitchFamily="18" charset="0"/>
                                <a:ea typeface="Microsoft YaHei" panose="020B0503020204020204" pitchFamily="34" charset="-122"/>
                              </a:rPr>
                              <m:t>𝑖</m:t>
                            </m:r>
                          </m:sub>
                        </m:sSub>
                      </m:oMath>
                    </m:oMathPara>
                  </a14:m>
                  <a:endParaRPr lang="zh-TW" altLang="en-US" sz="1200" dirty="0">
                    <a:solidFill>
                      <a:schemeClr val="bg1"/>
                    </a:solidFill>
                  </a:endParaRPr>
                </a:p>
              </p:txBody>
            </p:sp>
          </mc:Choice>
          <mc:Fallback xmlns="">
            <p:sp>
              <p:nvSpPr>
                <p:cNvPr id="19" name="流程圖: 程序 18">
                  <a:extLst>
                    <a:ext uri="{FF2B5EF4-FFF2-40B4-BE49-F238E27FC236}">
                      <a16:creationId xmlns:a16="http://schemas.microsoft.com/office/drawing/2014/main" id="{5153D4C1-7EE4-41E0-93B0-C15D6D61E628}"/>
                    </a:ext>
                  </a:extLst>
                </p:cNvPr>
                <p:cNvSpPr>
                  <a:spLocks noRot="1" noChangeAspect="1" noMove="1" noResize="1" noEditPoints="1" noAdjustHandles="1" noChangeArrowheads="1" noChangeShapeType="1" noTextEdit="1"/>
                </p:cNvSpPr>
                <p:nvPr/>
              </p:nvSpPr>
              <p:spPr>
                <a:xfrm>
                  <a:off x="1090594" y="3461955"/>
                  <a:ext cx="1702587" cy="675111"/>
                </a:xfrm>
                <a:prstGeom prst="flowChartProcess">
                  <a:avLst/>
                </a:prstGeom>
                <a:blipFill>
                  <a:blip r:embed="rId3"/>
                  <a:stretch>
                    <a:fillRect r="-4626"/>
                  </a:stretch>
                </a:blipFill>
              </p:spPr>
              <p:txBody>
                <a:bodyPr/>
                <a:lstStyle/>
                <a:p>
                  <a:r>
                    <a:rPr lang="zh-TW" altLang="en-US">
                      <a:noFill/>
                    </a:rPr>
                    <a:t> </a:t>
                  </a:r>
                </a:p>
              </p:txBody>
            </p:sp>
          </mc:Fallback>
        </mc:AlternateContent>
        <p:cxnSp>
          <p:nvCxnSpPr>
            <p:cNvPr id="20" name="接點: 肘形 49">
              <a:extLst>
                <a:ext uri="{FF2B5EF4-FFF2-40B4-BE49-F238E27FC236}">
                  <a16:creationId xmlns:a16="http://schemas.microsoft.com/office/drawing/2014/main" id="{C2B8AC45-6CA9-D417-E541-4CBA67100B8E}"/>
                </a:ext>
              </a:extLst>
            </p:cNvPr>
            <p:cNvCxnSpPr>
              <a:cxnSpLocks/>
              <a:stCxn id="29" idx="4"/>
              <a:endCxn id="19" idx="0"/>
            </p:cNvCxnSpPr>
            <p:nvPr/>
          </p:nvCxnSpPr>
          <p:spPr>
            <a:xfrm>
              <a:off x="1941887" y="3172904"/>
              <a:ext cx="1" cy="28905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流程圖: 程序 22">
                  <a:extLst>
                    <a:ext uri="{FF2B5EF4-FFF2-40B4-BE49-F238E27FC236}">
                      <a16:creationId xmlns:a16="http://schemas.microsoft.com/office/drawing/2014/main" id="{7F3AE30D-6EFD-1B14-F75C-FA1F6D737736}"/>
                    </a:ext>
                  </a:extLst>
                </p:cNvPr>
                <p:cNvSpPr/>
                <p:nvPr/>
              </p:nvSpPr>
              <p:spPr>
                <a:xfrm>
                  <a:off x="1090594" y="4401338"/>
                  <a:ext cx="1702587" cy="51639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Input </a:t>
                  </a:r>
                  <a14:m>
                    <m:oMath xmlns:m="http://schemas.openxmlformats.org/officeDocument/2006/math">
                      <m:sSub>
                        <m:sSubPr>
                          <m:ctrlPr>
                            <a:rPr lang="en-US" altLang="zh-TW" sz="1200" b="0" i="1" smtClean="0">
                              <a:solidFill>
                                <a:schemeClr val="bg1"/>
                              </a:solidFill>
                              <a:latin typeface="Cambria Math" panose="02040503050406030204" pitchFamily="18" charset="0"/>
                              <a:cs typeface="Times New Roman" panose="02020603050405020304" pitchFamily="18" charset="0"/>
                            </a:rPr>
                          </m:ctrlPr>
                        </m:sSubPr>
                        <m:e>
                          <m:acc>
                            <m:accPr>
                              <m:chr m:val="̂"/>
                              <m:ctrlPr>
                                <a:rPr lang="en-US" altLang="zh-TW" sz="1200" b="0" i="1" smtClean="0">
                                  <a:solidFill>
                                    <a:schemeClr val="bg1"/>
                                  </a:solidFill>
                                  <a:latin typeface="Cambria Math" panose="02040503050406030204" pitchFamily="18" charset="0"/>
                                </a:rPr>
                              </m:ctrlPr>
                            </m:accPr>
                            <m:e>
                              <m:r>
                                <a:rPr lang="en-US" altLang="zh-TW" sz="1200" b="0" i="1" smtClean="0">
                                  <a:solidFill>
                                    <a:schemeClr val="bg1"/>
                                  </a:solidFill>
                                  <a:latin typeface="Cambria Math" panose="02040503050406030204" pitchFamily="18" charset="0"/>
                                </a:rPr>
                                <m:t>𝑥</m:t>
                              </m:r>
                            </m:e>
                          </m:acc>
                        </m:e>
                        <m:sub>
                          <m:r>
                            <a:rPr lang="en-US" altLang="zh-TW" sz="1200" b="0" i="1" smtClean="0">
                              <a:solidFill>
                                <a:schemeClr val="bg1"/>
                              </a:solidFill>
                              <a:latin typeface="Cambria Math" panose="02040503050406030204" pitchFamily="18" charset="0"/>
                              <a:cs typeface="Times New Roman" panose="02020603050405020304" pitchFamily="18" charset="0"/>
                            </a:rPr>
                            <m:t>𝑖</m:t>
                          </m:r>
                        </m:sub>
                      </m:sSub>
                    </m:oMath>
                  </a14:m>
                  <a:r>
                    <a:rPr lang="en-US" altLang="zh-TW" sz="1200" dirty="0">
                      <a:latin typeface="Microsoft YaHei" panose="020B0503020204020204" pitchFamily="34" charset="-122"/>
                      <a:ea typeface="Microsoft YaHei" panose="020B0503020204020204" pitchFamily="34" charset="-122"/>
                    </a:rPr>
                    <a:t> to </a:t>
                  </a:r>
                </a:p>
                <a:p>
                  <a:pPr algn="ctr"/>
                  <a:r>
                    <a:rPr lang="en-US" altLang="zh-TW" sz="1200" dirty="0">
                      <a:latin typeface="Microsoft YaHei" panose="020B0503020204020204" pitchFamily="34" charset="-122"/>
                      <a:ea typeface="Microsoft YaHei" panose="020B0503020204020204" pitchFamily="34" charset="-122"/>
                    </a:rPr>
                    <a:t>voting model</a:t>
                  </a:r>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23" name="流程圖: 程序 22">
                  <a:extLst>
                    <a:ext uri="{FF2B5EF4-FFF2-40B4-BE49-F238E27FC236}">
                      <a16:creationId xmlns:a16="http://schemas.microsoft.com/office/drawing/2014/main" id="{7F3AE30D-6EFD-1B14-F75C-FA1F6D737736}"/>
                    </a:ext>
                  </a:extLst>
                </p:cNvPr>
                <p:cNvSpPr>
                  <a:spLocks noRot="1" noChangeAspect="1" noMove="1" noResize="1" noEditPoints="1" noAdjustHandles="1" noChangeArrowheads="1" noChangeShapeType="1" noTextEdit="1"/>
                </p:cNvSpPr>
                <p:nvPr/>
              </p:nvSpPr>
              <p:spPr>
                <a:xfrm>
                  <a:off x="1090594" y="4401338"/>
                  <a:ext cx="1702587" cy="516395"/>
                </a:xfrm>
                <a:prstGeom prst="flowChartProcess">
                  <a:avLst/>
                </a:prstGeom>
                <a:blipFill>
                  <a:blip r:embed="rId4"/>
                  <a:stretch>
                    <a:fillRect b="-22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流程圖: 資料 28">
                  <a:extLst>
                    <a:ext uri="{FF2B5EF4-FFF2-40B4-BE49-F238E27FC236}">
                      <a16:creationId xmlns:a16="http://schemas.microsoft.com/office/drawing/2014/main" id="{30BCD51B-9F2A-121A-C14D-384F30BE2276}"/>
                    </a:ext>
                  </a:extLst>
                </p:cNvPr>
                <p:cNvSpPr/>
                <p:nvPr/>
              </p:nvSpPr>
              <p:spPr>
                <a:xfrm>
                  <a:off x="1090594" y="2497793"/>
                  <a:ext cx="1702585" cy="675111"/>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Input a sample </a:t>
                  </a:r>
                  <a14:m>
                    <m:oMath xmlns:m="http://schemas.openxmlformats.org/officeDocument/2006/math">
                      <m:acc>
                        <m:accPr>
                          <m:chr m:val="̂"/>
                          <m:ctrlPr>
                            <a:rPr lang="en-US" altLang="zh-TW" sz="1200" i="1" smtClean="0">
                              <a:latin typeface="Cambria Math" panose="02040503050406030204" pitchFamily="18" charset="0"/>
                              <a:cs typeface="Times New Roman" panose="02020603050405020304" pitchFamily="18" charset="0"/>
                            </a:rPr>
                          </m:ctrlPr>
                        </m:accPr>
                        <m:e>
                          <m:r>
                            <a:rPr lang="en-US" altLang="zh-TW" sz="1200" i="1">
                              <a:latin typeface="Cambria Math" panose="02040503050406030204" pitchFamily="18" charset="0"/>
                              <a:cs typeface="Times New Roman" panose="02020603050405020304" pitchFamily="18" charset="0"/>
                            </a:rPr>
                            <m:t>𝑥</m:t>
                          </m:r>
                        </m:e>
                      </m:acc>
                    </m:oMath>
                  </a14:m>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29" name="流程圖: 資料 28">
                  <a:extLst>
                    <a:ext uri="{FF2B5EF4-FFF2-40B4-BE49-F238E27FC236}">
                      <a16:creationId xmlns:a16="http://schemas.microsoft.com/office/drawing/2014/main" id="{30BCD51B-9F2A-121A-C14D-384F30BE2276}"/>
                    </a:ext>
                  </a:extLst>
                </p:cNvPr>
                <p:cNvSpPr>
                  <a:spLocks noRot="1" noChangeAspect="1" noMove="1" noResize="1" noEditPoints="1" noAdjustHandles="1" noChangeArrowheads="1" noChangeShapeType="1" noTextEdit="1"/>
                </p:cNvSpPr>
                <p:nvPr/>
              </p:nvSpPr>
              <p:spPr>
                <a:xfrm>
                  <a:off x="1090594" y="2497793"/>
                  <a:ext cx="1702585" cy="675111"/>
                </a:xfrm>
                <a:prstGeom prst="flowChartInputOutput">
                  <a:avLst/>
                </a:prstGeom>
                <a:blipFill>
                  <a:blip r:embed="rId5"/>
                  <a:stretch>
                    <a:fillRect/>
                  </a:stretch>
                </a:blipFill>
              </p:spPr>
              <p:txBody>
                <a:bodyPr/>
                <a:lstStyle/>
                <a:p>
                  <a:r>
                    <a:rPr lang="zh-TW" altLang="en-US">
                      <a:noFill/>
                    </a:rPr>
                    <a:t> </a:t>
                  </a:r>
                </a:p>
              </p:txBody>
            </p:sp>
          </mc:Fallback>
        </mc:AlternateContent>
        <p:cxnSp>
          <p:nvCxnSpPr>
            <p:cNvPr id="32" name="接點: 肘形 49">
              <a:extLst>
                <a:ext uri="{FF2B5EF4-FFF2-40B4-BE49-F238E27FC236}">
                  <a16:creationId xmlns:a16="http://schemas.microsoft.com/office/drawing/2014/main" id="{3D6C5C7B-3E3D-D183-44A7-12DB6B5466B3}"/>
                </a:ext>
              </a:extLst>
            </p:cNvPr>
            <p:cNvCxnSpPr>
              <a:cxnSpLocks/>
              <a:stCxn id="19" idx="2"/>
              <a:endCxn id="23" idx="0"/>
            </p:cNvCxnSpPr>
            <p:nvPr/>
          </p:nvCxnSpPr>
          <p:spPr>
            <a:xfrm>
              <a:off x="1941888" y="4137066"/>
              <a:ext cx="0" cy="26427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流程圖: 多重文件 38">
                  <a:extLst>
                    <a:ext uri="{FF2B5EF4-FFF2-40B4-BE49-F238E27FC236}">
                      <a16:creationId xmlns:a16="http://schemas.microsoft.com/office/drawing/2014/main" id="{A932B596-3EDE-601E-49A3-1BE5402C4461}"/>
                    </a:ext>
                  </a:extLst>
                </p:cNvPr>
                <p:cNvSpPr/>
                <p:nvPr/>
              </p:nvSpPr>
              <p:spPr>
                <a:xfrm>
                  <a:off x="1090594" y="5301028"/>
                  <a:ext cx="1702587" cy="83213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Append model output</a:t>
                  </a:r>
                  <a:r>
                    <a:rPr lang="zh-TW" altLang="en-US" sz="1200" dirty="0">
                      <a:latin typeface="Microsoft YaHei" panose="020B0503020204020204" pitchFamily="34" charset="-122"/>
                      <a:ea typeface="Microsoft YaHei" panose="020B0503020204020204" pitchFamily="34" charset="-122"/>
                    </a:rPr>
                    <a:t> </a:t>
                  </a:r>
                  <a14:m>
                    <m:oMath xmlns:m="http://schemas.openxmlformats.org/officeDocument/2006/math">
                      <m:acc>
                        <m:accPr>
                          <m:chr m:val="̂"/>
                          <m:ctrlPr>
                            <a:rPr lang="zh-TW" altLang="en-US" sz="1200" i="1" smtClean="0">
                              <a:latin typeface="Cambria Math" panose="02040503050406030204" pitchFamily="18" charset="0"/>
                            </a:rPr>
                          </m:ctrlPr>
                        </m:accPr>
                        <m:e>
                          <m:sSub>
                            <m:sSubPr>
                              <m:ctrlPr>
                                <a:rPr lang="en-US" altLang="zh-TW" sz="1200" i="1" smtClean="0">
                                  <a:latin typeface="Cambria Math" panose="02040503050406030204" pitchFamily="18" charset="0"/>
                                  <a:ea typeface="Microsoft YaHei" panose="020B0503020204020204" pitchFamily="34" charset="-122"/>
                                </a:rPr>
                              </m:ctrlPr>
                            </m:sSubPr>
                            <m:e>
                              <m:r>
                                <a:rPr lang="en-US" altLang="zh-TW" sz="1200" i="1">
                                  <a:latin typeface="Cambria Math" panose="02040503050406030204" pitchFamily="18" charset="0"/>
                                  <a:ea typeface="Microsoft YaHei" panose="020B0503020204020204" pitchFamily="34" charset="-122"/>
                                </a:rPr>
                                <m:t>𝑝</m:t>
                              </m:r>
                            </m:e>
                            <m:sub>
                              <m:r>
                                <a:rPr lang="en-US" altLang="zh-TW" sz="1200" i="1">
                                  <a:latin typeface="Cambria Math" panose="02040503050406030204" pitchFamily="18" charset="0"/>
                                  <a:ea typeface="Microsoft YaHei" panose="020B0503020204020204" pitchFamily="34" charset="-122"/>
                                </a:rPr>
                                <m:t>𝑖</m:t>
                              </m:r>
                            </m:sub>
                          </m:sSub>
                        </m:e>
                      </m:acc>
                    </m:oMath>
                  </a14:m>
                  <a:r>
                    <a:rPr lang="en-US" altLang="zh-TW" sz="1200" dirty="0">
                      <a:latin typeface="Microsoft YaHei" panose="020B0503020204020204" pitchFamily="34" charset="-122"/>
                      <a:ea typeface="Microsoft YaHei" panose="020B0503020204020204" pitchFamily="34" charset="-122"/>
                    </a:rPr>
                    <a:t> to list</a:t>
                  </a:r>
                  <a:r>
                    <a:rPr lang="zh-TW" altLang="en-US" sz="1200" dirty="0">
                      <a:latin typeface="Microsoft YaHei" panose="020B0503020204020204" pitchFamily="34" charset="-122"/>
                      <a:ea typeface="Microsoft YaHei" panose="020B0503020204020204" pitchFamily="34" charset="-122"/>
                    </a:rPr>
                    <a:t> </a:t>
                  </a:r>
                  <a14:m>
                    <m:oMath xmlns:m="http://schemas.openxmlformats.org/officeDocument/2006/math">
                      <m:acc>
                        <m:accPr>
                          <m:chr m:val="̂"/>
                          <m:ctrlPr>
                            <a:rPr lang="en-US" altLang="zh-TW" sz="1200" i="1">
                              <a:latin typeface="Cambria Math" panose="02040503050406030204" pitchFamily="18" charset="0"/>
                            </a:rPr>
                          </m:ctrlPr>
                        </m:accPr>
                        <m:e>
                          <m:r>
                            <a:rPr lang="en-US" altLang="zh-TW" sz="1200" i="1">
                              <a:latin typeface="Cambria Math" panose="02040503050406030204" pitchFamily="18" charset="0"/>
                            </a:rPr>
                            <m:t>𝑃</m:t>
                          </m:r>
                        </m:e>
                      </m:acc>
                    </m:oMath>
                  </a14:m>
                  <a:endParaRPr lang="zh-TW" altLang="en-US" sz="1200" dirty="0"/>
                </a:p>
              </p:txBody>
            </p:sp>
          </mc:Choice>
          <mc:Fallback xmlns="">
            <p:sp>
              <p:nvSpPr>
                <p:cNvPr id="39" name="流程圖: 多重文件 38">
                  <a:extLst>
                    <a:ext uri="{FF2B5EF4-FFF2-40B4-BE49-F238E27FC236}">
                      <a16:creationId xmlns:a16="http://schemas.microsoft.com/office/drawing/2014/main" id="{A932B596-3EDE-601E-49A3-1BE5402C4461}"/>
                    </a:ext>
                  </a:extLst>
                </p:cNvPr>
                <p:cNvSpPr>
                  <a:spLocks noRot="1" noChangeAspect="1" noMove="1" noResize="1" noEditPoints="1" noAdjustHandles="1" noChangeArrowheads="1" noChangeShapeType="1" noTextEdit="1"/>
                </p:cNvSpPr>
                <p:nvPr/>
              </p:nvSpPr>
              <p:spPr>
                <a:xfrm>
                  <a:off x="1090594" y="5301028"/>
                  <a:ext cx="1702587" cy="832137"/>
                </a:xfrm>
                <a:prstGeom prst="flowChartMultidocument">
                  <a:avLst/>
                </a:prstGeom>
                <a:blipFill>
                  <a:blip r:embed="rId6"/>
                  <a:stretch>
                    <a:fillRect/>
                  </a:stretch>
                </a:blipFill>
              </p:spPr>
              <p:txBody>
                <a:bodyPr/>
                <a:lstStyle/>
                <a:p>
                  <a:r>
                    <a:rPr lang="zh-TW" altLang="en-US">
                      <a:noFill/>
                    </a:rPr>
                    <a:t> </a:t>
                  </a:r>
                </a:p>
              </p:txBody>
            </p:sp>
          </mc:Fallback>
        </mc:AlternateContent>
        <p:cxnSp>
          <p:nvCxnSpPr>
            <p:cNvPr id="40" name="接點: 肘形 39">
              <a:extLst>
                <a:ext uri="{FF2B5EF4-FFF2-40B4-BE49-F238E27FC236}">
                  <a16:creationId xmlns:a16="http://schemas.microsoft.com/office/drawing/2014/main" id="{A9FEE9D1-DC5B-9CA1-ED08-54FDEEB37956}"/>
                </a:ext>
              </a:extLst>
            </p:cNvPr>
            <p:cNvCxnSpPr>
              <a:cxnSpLocks/>
              <a:stCxn id="39" idx="2"/>
              <a:endCxn id="48" idx="0"/>
            </p:cNvCxnSpPr>
            <p:nvPr/>
          </p:nvCxnSpPr>
          <p:spPr>
            <a:xfrm rot="5400000" flipH="1" flipV="1">
              <a:off x="1891326" y="3140369"/>
              <a:ext cx="2893452" cy="3029114"/>
            </a:xfrm>
            <a:prstGeom prst="bentConnector5">
              <a:avLst>
                <a:gd name="adj1" fmla="val -7901"/>
                <a:gd name="adj2" fmla="val 50384"/>
                <a:gd name="adj3" fmla="val 10790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流程圖: 決策 47">
              <a:extLst>
                <a:ext uri="{FF2B5EF4-FFF2-40B4-BE49-F238E27FC236}">
                  <a16:creationId xmlns:a16="http://schemas.microsoft.com/office/drawing/2014/main" id="{C9381D85-16E6-8763-E84A-2C38C7A0EEB3}"/>
                </a:ext>
              </a:extLst>
            </p:cNvPr>
            <p:cNvSpPr/>
            <p:nvPr/>
          </p:nvSpPr>
          <p:spPr>
            <a:xfrm>
              <a:off x="3906214" y="3208200"/>
              <a:ext cx="1892790"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Is it estimated </a:t>
              </a:r>
              <a:r>
                <a:rPr lang="zh-TW" altLang="en-US" sz="1200" dirty="0">
                  <a:latin typeface="Microsoft YaHei" panose="020B0503020204020204" pitchFamily="34" charset="-122"/>
                  <a:ea typeface="Microsoft YaHei" panose="020B0503020204020204" pitchFamily="34" charset="-122"/>
                </a:rPr>
                <a:t>𝑛 </a:t>
              </a:r>
              <a:r>
                <a:rPr lang="en-US" altLang="zh-TW" sz="1200" dirty="0">
                  <a:latin typeface="Microsoft YaHei" panose="020B0503020204020204" pitchFamily="34" charset="-122"/>
                  <a:ea typeface="Microsoft YaHei" panose="020B0503020204020204" pitchFamily="34" charset="-122"/>
                </a:rPr>
                <a:t>times</a:t>
              </a:r>
            </a:p>
          </p:txBody>
        </p:sp>
        <p:cxnSp>
          <p:nvCxnSpPr>
            <p:cNvPr id="54" name="接點: 肘形 49">
              <a:extLst>
                <a:ext uri="{FF2B5EF4-FFF2-40B4-BE49-F238E27FC236}">
                  <a16:creationId xmlns:a16="http://schemas.microsoft.com/office/drawing/2014/main" id="{018381CD-A723-FD70-5A4D-3D7A149904A1}"/>
                </a:ext>
              </a:extLst>
            </p:cNvPr>
            <p:cNvCxnSpPr>
              <a:cxnSpLocks/>
              <a:stCxn id="23" idx="2"/>
            </p:cNvCxnSpPr>
            <p:nvPr/>
          </p:nvCxnSpPr>
          <p:spPr>
            <a:xfrm flipH="1">
              <a:off x="1941886" y="4917733"/>
              <a:ext cx="2" cy="38329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流程圖: 程序 64">
                  <a:extLst>
                    <a:ext uri="{FF2B5EF4-FFF2-40B4-BE49-F238E27FC236}">
                      <a16:creationId xmlns:a16="http://schemas.microsoft.com/office/drawing/2014/main" id="{86D5F6AC-A272-3B93-3D13-F20D929D0B53}"/>
                    </a:ext>
                  </a:extLst>
                </p:cNvPr>
                <p:cNvSpPr/>
                <p:nvPr/>
              </p:nvSpPr>
              <p:spPr>
                <a:xfrm>
                  <a:off x="3906214" y="4396729"/>
                  <a:ext cx="1892786" cy="51639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Resample Noise in </a:t>
                  </a:r>
                  <a14:m>
                    <m:oMath xmlns:m="http://schemas.openxmlformats.org/officeDocument/2006/math">
                      <m:sSub>
                        <m:sSubPr>
                          <m:ctrlPr>
                            <a:rPr lang="en-US" altLang="zh-TW" sz="1200" b="0" i="1" smtClean="0">
                              <a:solidFill>
                                <a:schemeClr val="bg1"/>
                              </a:solidFill>
                              <a:latin typeface="Cambria Math" panose="02040503050406030204" pitchFamily="18" charset="0"/>
                              <a:cs typeface="Times New Roman" panose="02020603050405020304" pitchFamily="18" charset="0"/>
                            </a:rPr>
                          </m:ctrlPr>
                        </m:sSubPr>
                        <m:e>
                          <m:acc>
                            <m:accPr>
                              <m:chr m:val="̂"/>
                              <m:ctrlPr>
                                <a:rPr lang="en-US" altLang="zh-TW" sz="1200" b="0" i="1" smtClean="0">
                                  <a:solidFill>
                                    <a:schemeClr val="bg1"/>
                                  </a:solidFill>
                                  <a:latin typeface="Cambria Math" panose="02040503050406030204" pitchFamily="18" charset="0"/>
                                </a:rPr>
                              </m:ctrlPr>
                            </m:accPr>
                            <m:e>
                              <m:r>
                                <a:rPr lang="en-US" altLang="zh-TW" sz="1200" b="0" i="1" smtClean="0">
                                  <a:solidFill>
                                    <a:schemeClr val="bg1"/>
                                  </a:solidFill>
                                  <a:latin typeface="Cambria Math" panose="02040503050406030204" pitchFamily="18" charset="0"/>
                                </a:rPr>
                                <m:t>𝑥</m:t>
                              </m:r>
                            </m:e>
                          </m:acc>
                        </m:e>
                        <m:sub>
                          <m:r>
                            <a:rPr lang="en-US" altLang="zh-TW" sz="1200" b="0" i="1" smtClean="0">
                              <a:solidFill>
                                <a:schemeClr val="bg1"/>
                              </a:solidFill>
                              <a:latin typeface="Cambria Math" panose="02040503050406030204" pitchFamily="18" charset="0"/>
                              <a:cs typeface="Times New Roman" panose="02020603050405020304" pitchFamily="18" charset="0"/>
                            </a:rPr>
                            <m:t>𝑖</m:t>
                          </m:r>
                        </m:sub>
                      </m:sSub>
                    </m:oMath>
                  </a14:m>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65" name="流程圖: 程序 64">
                  <a:extLst>
                    <a:ext uri="{FF2B5EF4-FFF2-40B4-BE49-F238E27FC236}">
                      <a16:creationId xmlns:a16="http://schemas.microsoft.com/office/drawing/2014/main" id="{86D5F6AC-A272-3B93-3D13-F20D929D0B53}"/>
                    </a:ext>
                  </a:extLst>
                </p:cNvPr>
                <p:cNvSpPr>
                  <a:spLocks noRot="1" noChangeAspect="1" noMove="1" noResize="1" noEditPoints="1" noAdjustHandles="1" noChangeArrowheads="1" noChangeShapeType="1" noTextEdit="1"/>
                </p:cNvSpPr>
                <p:nvPr/>
              </p:nvSpPr>
              <p:spPr>
                <a:xfrm>
                  <a:off x="3906214" y="4396729"/>
                  <a:ext cx="1892786" cy="516395"/>
                </a:xfrm>
                <a:prstGeom prst="flowChartProcess">
                  <a:avLst/>
                </a:prstGeom>
                <a:blipFill>
                  <a:blip r:embed="rId7"/>
                  <a:stretch>
                    <a:fillRect r="-1282"/>
                  </a:stretch>
                </a:blipFill>
              </p:spPr>
              <p:txBody>
                <a:bodyPr/>
                <a:lstStyle/>
                <a:p>
                  <a:r>
                    <a:rPr lang="zh-TW" altLang="en-US">
                      <a:noFill/>
                    </a:rPr>
                    <a:t> </a:t>
                  </a:r>
                </a:p>
              </p:txBody>
            </p:sp>
          </mc:Fallback>
        </mc:AlternateContent>
        <p:cxnSp>
          <p:nvCxnSpPr>
            <p:cNvPr id="66" name="接點: 肘形 49">
              <a:extLst>
                <a:ext uri="{FF2B5EF4-FFF2-40B4-BE49-F238E27FC236}">
                  <a16:creationId xmlns:a16="http://schemas.microsoft.com/office/drawing/2014/main" id="{BEE51CEF-AB93-483D-2372-7D093E582DD0}"/>
                </a:ext>
              </a:extLst>
            </p:cNvPr>
            <p:cNvCxnSpPr>
              <a:cxnSpLocks/>
              <a:stCxn id="72" idx="0"/>
              <a:endCxn id="23" idx="3"/>
            </p:cNvCxnSpPr>
            <p:nvPr/>
          </p:nvCxnSpPr>
          <p:spPr>
            <a:xfrm flipH="1">
              <a:off x="2793181" y="4658379"/>
              <a:ext cx="352620" cy="115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弧形 71">
              <a:extLst>
                <a:ext uri="{FF2B5EF4-FFF2-40B4-BE49-F238E27FC236}">
                  <a16:creationId xmlns:a16="http://schemas.microsoft.com/office/drawing/2014/main" id="{55DCF68B-AE23-6DD1-1766-05D7DBA81EB1}"/>
                </a:ext>
              </a:extLst>
            </p:cNvPr>
            <p:cNvSpPr/>
            <p:nvPr/>
          </p:nvSpPr>
          <p:spPr>
            <a:xfrm rot="17448874">
              <a:off x="3001494" y="4535657"/>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92" name="直線接點 91">
              <a:extLst>
                <a:ext uri="{FF2B5EF4-FFF2-40B4-BE49-F238E27FC236}">
                  <a16:creationId xmlns:a16="http://schemas.microsoft.com/office/drawing/2014/main" id="{09F57EE3-1535-DB8E-3645-C6DEE7A52EAC}"/>
                </a:ext>
              </a:extLst>
            </p:cNvPr>
            <p:cNvCxnSpPr>
              <a:endCxn id="65" idx="1"/>
            </p:cNvCxnSpPr>
            <p:nvPr/>
          </p:nvCxnSpPr>
          <p:spPr>
            <a:xfrm>
              <a:off x="3528060" y="4654926"/>
              <a:ext cx="378154" cy="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接點: 肘形 49">
              <a:extLst>
                <a:ext uri="{FF2B5EF4-FFF2-40B4-BE49-F238E27FC236}">
                  <a16:creationId xmlns:a16="http://schemas.microsoft.com/office/drawing/2014/main" id="{3B0DF15B-37A8-1329-4962-0717DF961319}"/>
                </a:ext>
              </a:extLst>
            </p:cNvPr>
            <p:cNvCxnSpPr>
              <a:cxnSpLocks/>
              <a:stCxn id="48" idx="2"/>
              <a:endCxn id="65" idx="0"/>
            </p:cNvCxnSpPr>
            <p:nvPr/>
          </p:nvCxnSpPr>
          <p:spPr>
            <a:xfrm flipH="1">
              <a:off x="4852607" y="3988535"/>
              <a:ext cx="2" cy="40819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a:extLst>
                <a:ext uri="{FF2B5EF4-FFF2-40B4-BE49-F238E27FC236}">
                  <a16:creationId xmlns:a16="http://schemas.microsoft.com/office/drawing/2014/main" id="{D75924F7-0D03-179B-3DAB-32886F7CA8CA}"/>
                </a:ext>
              </a:extLst>
            </p:cNvPr>
            <p:cNvSpPr txBox="1"/>
            <p:nvPr/>
          </p:nvSpPr>
          <p:spPr>
            <a:xfrm>
              <a:off x="5728909" y="3061884"/>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03" name="文字方塊 102">
              <a:extLst>
                <a:ext uri="{FF2B5EF4-FFF2-40B4-BE49-F238E27FC236}">
                  <a16:creationId xmlns:a16="http://schemas.microsoft.com/office/drawing/2014/main" id="{0D5B490D-8BAF-6F8B-61E3-952B35B48DEE}"/>
                </a:ext>
              </a:extLst>
            </p:cNvPr>
            <p:cNvSpPr txBox="1"/>
            <p:nvPr/>
          </p:nvSpPr>
          <p:spPr>
            <a:xfrm>
              <a:off x="4227377" y="3950185"/>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cxnSp>
          <p:nvCxnSpPr>
            <p:cNvPr id="104" name="接點: 肘形 49">
              <a:extLst>
                <a:ext uri="{FF2B5EF4-FFF2-40B4-BE49-F238E27FC236}">
                  <a16:creationId xmlns:a16="http://schemas.microsoft.com/office/drawing/2014/main" id="{88F41CDF-560E-2118-EBF9-E4FEF2DEB5F0}"/>
                </a:ext>
              </a:extLst>
            </p:cNvPr>
            <p:cNvCxnSpPr>
              <a:cxnSpLocks/>
              <a:stCxn id="48" idx="3"/>
              <a:endCxn id="111" idx="1"/>
            </p:cNvCxnSpPr>
            <p:nvPr/>
          </p:nvCxnSpPr>
          <p:spPr>
            <a:xfrm flipV="1">
              <a:off x="5799004" y="3596151"/>
              <a:ext cx="690059" cy="221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流程圖: 程序 110">
                  <a:extLst>
                    <a:ext uri="{FF2B5EF4-FFF2-40B4-BE49-F238E27FC236}">
                      <a16:creationId xmlns:a16="http://schemas.microsoft.com/office/drawing/2014/main" id="{7EB35437-5E5F-59BC-703A-AC1BE25DB29F}"/>
                    </a:ext>
                  </a:extLst>
                </p:cNvPr>
                <p:cNvSpPr/>
                <p:nvPr/>
              </p:nvSpPr>
              <p:spPr>
                <a:xfrm>
                  <a:off x="6489063" y="3057451"/>
                  <a:ext cx="1892786" cy="10774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Calculate the mean and variance of True and False in list </a:t>
                  </a:r>
                  <a14:m>
                    <m:oMath xmlns:m="http://schemas.openxmlformats.org/officeDocument/2006/math">
                      <m:acc>
                        <m:accPr>
                          <m:chr m:val="̂"/>
                          <m:ctrlPr>
                            <a:rPr lang="en-US" altLang="zh-TW" sz="1200" i="1" smtClean="0">
                              <a:latin typeface="Cambria Math" panose="02040503050406030204" pitchFamily="18" charset="0"/>
                            </a:rPr>
                          </m:ctrlPr>
                        </m:accPr>
                        <m:e>
                          <m:r>
                            <a:rPr lang="en-US" altLang="zh-TW" sz="1200" i="1">
                              <a:latin typeface="Cambria Math" panose="02040503050406030204" pitchFamily="18" charset="0"/>
                            </a:rPr>
                            <m:t>𝑃</m:t>
                          </m:r>
                        </m:e>
                      </m:acc>
                    </m:oMath>
                  </a14:m>
                  <a:r>
                    <a:rPr lang="en-US" altLang="zh-TW" sz="1200" dirty="0">
                      <a:latin typeface="Microsoft YaHei" panose="020B0503020204020204" pitchFamily="34" charset="-122"/>
                      <a:ea typeface="Microsoft YaHei" panose="020B0503020204020204" pitchFamily="34" charset="-122"/>
                    </a:rPr>
                    <a:t> respectively</a:t>
                  </a:r>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111" name="流程圖: 程序 110">
                  <a:extLst>
                    <a:ext uri="{FF2B5EF4-FFF2-40B4-BE49-F238E27FC236}">
                      <a16:creationId xmlns:a16="http://schemas.microsoft.com/office/drawing/2014/main" id="{7EB35437-5E5F-59BC-703A-AC1BE25DB29F}"/>
                    </a:ext>
                  </a:extLst>
                </p:cNvPr>
                <p:cNvSpPr>
                  <a:spLocks noRot="1" noChangeAspect="1" noMove="1" noResize="1" noEditPoints="1" noAdjustHandles="1" noChangeArrowheads="1" noChangeShapeType="1" noTextEdit="1"/>
                </p:cNvSpPr>
                <p:nvPr/>
              </p:nvSpPr>
              <p:spPr>
                <a:xfrm>
                  <a:off x="6489063" y="3057451"/>
                  <a:ext cx="1892786" cy="1077400"/>
                </a:xfrm>
                <a:prstGeom prst="flowChartProcess">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7" name="流程圖: 資料 116">
                  <a:extLst>
                    <a:ext uri="{FF2B5EF4-FFF2-40B4-BE49-F238E27FC236}">
                      <a16:creationId xmlns:a16="http://schemas.microsoft.com/office/drawing/2014/main" id="{B3CD03C0-03B9-C004-DDCB-0BB5073CEFFC}"/>
                    </a:ext>
                  </a:extLst>
                </p:cNvPr>
                <p:cNvSpPr/>
                <p:nvPr/>
              </p:nvSpPr>
              <p:spPr>
                <a:xfrm>
                  <a:off x="9205818" y="2811050"/>
                  <a:ext cx="2467163" cy="715620"/>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Output the mean of True and False in list </a:t>
                  </a:r>
                  <a14:m>
                    <m:oMath xmlns:m="http://schemas.openxmlformats.org/officeDocument/2006/math">
                      <m:acc>
                        <m:accPr>
                          <m:chr m:val="̂"/>
                          <m:ctrlPr>
                            <a:rPr lang="en-US" altLang="zh-TW" sz="1200" i="1">
                              <a:latin typeface="Cambria Math" panose="02040503050406030204" pitchFamily="18" charset="0"/>
                            </a:rPr>
                          </m:ctrlPr>
                        </m:accPr>
                        <m:e>
                          <m:r>
                            <a:rPr lang="en-US" altLang="zh-TW" sz="1200" i="1">
                              <a:latin typeface="Cambria Math" panose="02040503050406030204" pitchFamily="18" charset="0"/>
                            </a:rPr>
                            <m:t>𝑃</m:t>
                          </m:r>
                        </m:e>
                      </m:acc>
                    </m:oMath>
                  </a14:m>
                  <a:r>
                    <a:rPr lang="en-US" altLang="zh-TW" sz="1200" dirty="0">
                      <a:latin typeface="Microsoft YaHei" panose="020B0503020204020204" pitchFamily="34" charset="-122"/>
                      <a:ea typeface="Microsoft YaHei" panose="020B0503020204020204" pitchFamily="34" charset="-122"/>
                    </a:rPr>
                    <a:t> </a:t>
                  </a:r>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117" name="流程圖: 資料 116">
                  <a:extLst>
                    <a:ext uri="{FF2B5EF4-FFF2-40B4-BE49-F238E27FC236}">
                      <a16:creationId xmlns:a16="http://schemas.microsoft.com/office/drawing/2014/main" id="{B3CD03C0-03B9-C004-DDCB-0BB5073CEFFC}"/>
                    </a:ext>
                  </a:extLst>
                </p:cNvPr>
                <p:cNvSpPr>
                  <a:spLocks noRot="1" noChangeAspect="1" noMove="1" noResize="1" noEditPoints="1" noAdjustHandles="1" noChangeArrowheads="1" noChangeShapeType="1" noTextEdit="1"/>
                </p:cNvSpPr>
                <p:nvPr/>
              </p:nvSpPr>
              <p:spPr>
                <a:xfrm>
                  <a:off x="9205818" y="2811050"/>
                  <a:ext cx="2467163" cy="715620"/>
                </a:xfrm>
                <a:prstGeom prst="flowChartInputOutput">
                  <a:avLst/>
                </a:prstGeom>
                <a:blipFill>
                  <a:blip r:embed="rId9"/>
                  <a:stretch>
                    <a:fillRect b="-8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流程圖: 資料 119">
                  <a:extLst>
                    <a:ext uri="{FF2B5EF4-FFF2-40B4-BE49-F238E27FC236}">
                      <a16:creationId xmlns:a16="http://schemas.microsoft.com/office/drawing/2014/main" id="{81B29E17-D727-7B5E-0A18-B97DE0315FE6}"/>
                    </a:ext>
                  </a:extLst>
                </p:cNvPr>
                <p:cNvSpPr/>
                <p:nvPr/>
              </p:nvSpPr>
              <p:spPr>
                <a:xfrm>
                  <a:off x="9205818" y="3641539"/>
                  <a:ext cx="2467163" cy="715620"/>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Output the variance of True and False in list </a:t>
                  </a:r>
                  <a14:m>
                    <m:oMath xmlns:m="http://schemas.openxmlformats.org/officeDocument/2006/math">
                      <m:acc>
                        <m:accPr>
                          <m:chr m:val="̂"/>
                          <m:ctrlPr>
                            <a:rPr lang="en-US" altLang="zh-TW" sz="1200" i="1">
                              <a:latin typeface="Cambria Math" panose="02040503050406030204" pitchFamily="18" charset="0"/>
                            </a:rPr>
                          </m:ctrlPr>
                        </m:accPr>
                        <m:e>
                          <m:r>
                            <a:rPr lang="en-US" altLang="zh-TW" sz="1200" i="1">
                              <a:latin typeface="Cambria Math" panose="02040503050406030204" pitchFamily="18" charset="0"/>
                            </a:rPr>
                            <m:t>𝑃</m:t>
                          </m:r>
                        </m:e>
                      </m:acc>
                    </m:oMath>
                  </a14:m>
                  <a:r>
                    <a:rPr lang="en-US" altLang="zh-TW" sz="1200" dirty="0">
                      <a:latin typeface="Microsoft YaHei" panose="020B0503020204020204" pitchFamily="34" charset="-122"/>
                      <a:ea typeface="Microsoft YaHei" panose="020B0503020204020204" pitchFamily="34" charset="-122"/>
                    </a:rPr>
                    <a:t> </a:t>
                  </a:r>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120" name="流程圖: 資料 119">
                  <a:extLst>
                    <a:ext uri="{FF2B5EF4-FFF2-40B4-BE49-F238E27FC236}">
                      <a16:creationId xmlns:a16="http://schemas.microsoft.com/office/drawing/2014/main" id="{81B29E17-D727-7B5E-0A18-B97DE0315FE6}"/>
                    </a:ext>
                  </a:extLst>
                </p:cNvPr>
                <p:cNvSpPr>
                  <a:spLocks noRot="1" noChangeAspect="1" noMove="1" noResize="1" noEditPoints="1" noAdjustHandles="1" noChangeArrowheads="1" noChangeShapeType="1" noTextEdit="1"/>
                </p:cNvSpPr>
                <p:nvPr/>
              </p:nvSpPr>
              <p:spPr>
                <a:xfrm>
                  <a:off x="9205818" y="3641539"/>
                  <a:ext cx="2467163" cy="715620"/>
                </a:xfrm>
                <a:prstGeom prst="flowChartInputOutput">
                  <a:avLst/>
                </a:prstGeom>
                <a:blipFill>
                  <a:blip r:embed="rId10"/>
                  <a:stretch>
                    <a:fillRect b="-833"/>
                  </a:stretch>
                </a:blipFill>
              </p:spPr>
              <p:txBody>
                <a:bodyPr/>
                <a:lstStyle/>
                <a:p>
                  <a:r>
                    <a:rPr lang="zh-TW" altLang="en-US">
                      <a:noFill/>
                    </a:rPr>
                    <a:t> </a:t>
                  </a:r>
                </a:p>
              </p:txBody>
            </p:sp>
          </mc:Fallback>
        </mc:AlternateContent>
        <p:cxnSp>
          <p:nvCxnSpPr>
            <p:cNvPr id="121" name="接點: 肘形 120">
              <a:extLst>
                <a:ext uri="{FF2B5EF4-FFF2-40B4-BE49-F238E27FC236}">
                  <a16:creationId xmlns:a16="http://schemas.microsoft.com/office/drawing/2014/main" id="{91668217-0299-6730-921F-468B137C10DB}"/>
                </a:ext>
              </a:extLst>
            </p:cNvPr>
            <p:cNvCxnSpPr>
              <a:cxnSpLocks/>
              <a:stCxn id="111" idx="3"/>
              <a:endCxn id="117" idx="2"/>
            </p:cNvCxnSpPr>
            <p:nvPr/>
          </p:nvCxnSpPr>
          <p:spPr>
            <a:xfrm flipV="1">
              <a:off x="8381849" y="3168860"/>
              <a:ext cx="1070685" cy="427291"/>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接點: 肘形 124">
              <a:extLst>
                <a:ext uri="{FF2B5EF4-FFF2-40B4-BE49-F238E27FC236}">
                  <a16:creationId xmlns:a16="http://schemas.microsoft.com/office/drawing/2014/main" id="{8C21A0F8-9EE7-15A9-1802-69B63D5C63DA}"/>
                </a:ext>
              </a:extLst>
            </p:cNvPr>
            <p:cNvCxnSpPr>
              <a:cxnSpLocks/>
              <a:stCxn id="111" idx="3"/>
              <a:endCxn id="120" idx="2"/>
            </p:cNvCxnSpPr>
            <p:nvPr/>
          </p:nvCxnSpPr>
          <p:spPr>
            <a:xfrm>
              <a:off x="8381849" y="3596151"/>
              <a:ext cx="1070685" cy="403198"/>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9" name="流程圖: 結束點 128">
              <a:extLst>
                <a:ext uri="{FF2B5EF4-FFF2-40B4-BE49-F238E27FC236}">
                  <a16:creationId xmlns:a16="http://schemas.microsoft.com/office/drawing/2014/main" id="{B90DF669-2D93-36F1-FE95-0881F87A7CD4}"/>
                </a:ext>
              </a:extLst>
            </p:cNvPr>
            <p:cNvSpPr/>
            <p:nvPr/>
          </p:nvSpPr>
          <p:spPr>
            <a:xfrm>
              <a:off x="9809400" y="5126650"/>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 </a:t>
              </a:r>
            </a:p>
            <a:p>
              <a:pPr algn="ctr"/>
              <a:r>
                <a:rPr lang="en-US" altLang="zh-TW" sz="1200" dirty="0">
                  <a:latin typeface="Microsoft YaHei" panose="020B0503020204020204" pitchFamily="34" charset="-122"/>
                  <a:ea typeface="Microsoft YaHei" panose="020B0503020204020204" pitchFamily="34" charset="-122"/>
                </a:rPr>
                <a:t>algorithm</a:t>
              </a:r>
              <a:endParaRPr lang="zh-TW" altLang="en-US" sz="1200" dirty="0">
                <a:latin typeface="Microsoft YaHei" panose="020B0503020204020204" pitchFamily="34" charset="-122"/>
                <a:ea typeface="Microsoft YaHei" panose="020B0503020204020204" pitchFamily="34" charset="-122"/>
              </a:endParaRPr>
            </a:p>
          </p:txBody>
        </p:sp>
        <p:cxnSp>
          <p:nvCxnSpPr>
            <p:cNvPr id="130" name="接點: 肘形 49">
              <a:extLst>
                <a:ext uri="{FF2B5EF4-FFF2-40B4-BE49-F238E27FC236}">
                  <a16:creationId xmlns:a16="http://schemas.microsoft.com/office/drawing/2014/main" id="{A7598FC4-9045-FC81-6B3A-67A5FB1C33A0}"/>
                </a:ext>
              </a:extLst>
            </p:cNvPr>
            <p:cNvCxnSpPr>
              <a:cxnSpLocks/>
              <a:stCxn id="120" idx="4"/>
              <a:endCxn id="129" idx="0"/>
            </p:cNvCxnSpPr>
            <p:nvPr/>
          </p:nvCxnSpPr>
          <p:spPr>
            <a:xfrm>
              <a:off x="10439400" y="4357159"/>
              <a:ext cx="0" cy="76949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2942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P</a:t>
            </a:r>
            <a:r>
              <a:rPr lang="zh-TW" altLang="en-US" sz="2800" dirty="0">
                <a:solidFill>
                  <a:srgbClr val="044875"/>
                </a:solidFill>
                <a:latin typeface="Microsoft YaHei" panose="020B0503020204020204" pitchFamily="34" charset="-122"/>
                <a:ea typeface="Microsoft YaHei" panose="020B0503020204020204" pitchFamily="34" charset="-122"/>
              </a:rPr>
              <a:t>rediction of vascular access dysfunction</a:t>
            </a:r>
          </a:p>
        </p:txBody>
      </p:sp>
      <p:sp>
        <p:nvSpPr>
          <p:cNvPr id="11" name="文字方塊 10">
            <a:extLst>
              <a:ext uri="{FF2B5EF4-FFF2-40B4-BE49-F238E27FC236}">
                <a16:creationId xmlns:a16="http://schemas.microsoft.com/office/drawing/2014/main" id="{5AA479D4-C7BF-2F01-71C4-83A2A8033898}"/>
              </a:ext>
            </a:extLst>
          </p:cNvPr>
          <p:cNvSpPr txBox="1"/>
          <p:nvPr/>
        </p:nvSpPr>
        <p:spPr>
          <a:xfrm>
            <a:off x="312738" y="2015213"/>
            <a:ext cx="6488112" cy="4401205"/>
          </a:xfrm>
          <a:prstGeom prst="rect">
            <a:avLst/>
          </a:prstGeom>
          <a:noFill/>
        </p:spPr>
        <p:txBody>
          <a:bodyPr wrap="square">
            <a:spAutoFit/>
          </a:bodyPr>
          <a:lstStyle/>
          <a:p>
            <a:r>
              <a:rPr lang="en-US" altLang="zh-TW" sz="2000" dirty="0">
                <a:latin typeface="Microsoft YaHei" panose="020B0503020204020204" pitchFamily="34" charset="-122"/>
                <a:ea typeface="Microsoft YaHei" panose="020B0503020204020204" pitchFamily="34" charset="-122"/>
              </a:rPr>
              <a:t>Taiwan has the highest proportion of dialysis patients in the world, and vascular access dysfunction is a common and severe complication among dialysis patients, increasing their health risks. To reduce such risks, patients need regular monitoring of vascular access flow to ensure patency. However, the heavy workload of healthcare professionals poses a challenge, making it essential to reduce physician workload while improving diagnostic efficiency. </a:t>
            </a:r>
          </a:p>
          <a:p>
            <a:endParaRPr lang="en-US" altLang="zh-TW" sz="2000" dirty="0">
              <a:latin typeface="Microsoft YaHei" panose="020B0503020204020204" pitchFamily="34" charset="-122"/>
              <a:ea typeface="Microsoft YaHei" panose="020B0503020204020204" pitchFamily="34" charset="-122"/>
            </a:endParaRPr>
          </a:p>
          <a:p>
            <a:r>
              <a:rPr lang="en-US" altLang="zh-TW" sz="2000" dirty="0">
                <a:latin typeface="Microsoft YaHei" panose="020B0503020204020204" pitchFamily="34" charset="-122"/>
                <a:ea typeface="Microsoft YaHei" panose="020B0503020204020204" pitchFamily="34" charset="-122"/>
              </a:rPr>
              <a:t>Traditionally, physicians determine the need for surgery based on </a:t>
            </a:r>
            <a:r>
              <a:rPr lang="en-US" altLang="zh-TW" sz="2000" dirty="0">
                <a:solidFill>
                  <a:srgbClr val="FF0000"/>
                </a:solidFill>
                <a:latin typeface="Microsoft YaHei" panose="020B0503020204020204" pitchFamily="34" charset="-122"/>
                <a:ea typeface="Microsoft YaHei" panose="020B0503020204020204" pitchFamily="34" charset="-122"/>
              </a:rPr>
              <a:t>fixed blood flow rate thresholds and a 25% decrease in flow</a:t>
            </a:r>
            <a:r>
              <a:rPr lang="en-US" altLang="zh-TW" sz="2000" dirty="0">
                <a:latin typeface="Microsoft YaHei" panose="020B0503020204020204" pitchFamily="34" charset="-122"/>
                <a:ea typeface="Microsoft YaHei" panose="020B0503020204020204" pitchFamily="34" charset="-122"/>
              </a:rPr>
              <a:t>.</a:t>
            </a:r>
            <a:endParaRPr lang="zh-TW" altLang="en-US" sz="2000" dirty="0">
              <a:latin typeface="Microsoft YaHei" panose="020B0503020204020204" pitchFamily="34" charset="-122"/>
              <a:ea typeface="Microsoft YaHei" panose="020B0503020204020204" pitchFamily="34" charset="-122"/>
            </a:endParaRPr>
          </a:p>
        </p:txBody>
      </p:sp>
      <p:pic>
        <p:nvPicPr>
          <p:cNvPr id="13" name="圖片 12" descr="一張含有 文字, 圖表, 螢幕擷取畫面, 方案 的圖片&#10;&#10;自動產生的描述">
            <a:extLst>
              <a:ext uri="{FF2B5EF4-FFF2-40B4-BE49-F238E27FC236}">
                <a16:creationId xmlns:a16="http://schemas.microsoft.com/office/drawing/2014/main" id="{605463A4-1899-BD68-FE34-31814BD2E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034" y="2015213"/>
            <a:ext cx="4848228" cy="3242926"/>
          </a:xfrm>
          <a:prstGeom prst="rect">
            <a:avLst/>
          </a:prstGeom>
        </p:spPr>
      </p:pic>
      <p:sp>
        <p:nvSpPr>
          <p:cNvPr id="15" name="文字方塊 14">
            <a:extLst>
              <a:ext uri="{FF2B5EF4-FFF2-40B4-BE49-F238E27FC236}">
                <a16:creationId xmlns:a16="http://schemas.microsoft.com/office/drawing/2014/main" id="{0796C833-26D1-1C31-5231-14A245C53733}"/>
              </a:ext>
            </a:extLst>
          </p:cNvPr>
          <p:cNvSpPr txBox="1"/>
          <p:nvPr/>
        </p:nvSpPr>
        <p:spPr>
          <a:xfrm>
            <a:off x="8648700" y="5258139"/>
            <a:ext cx="3311645" cy="400110"/>
          </a:xfrm>
          <a:prstGeom prst="rect">
            <a:avLst/>
          </a:prstGeom>
          <a:noFill/>
        </p:spPr>
        <p:txBody>
          <a:bodyPr wrap="square">
            <a:spAutoFit/>
          </a:bodyPr>
          <a:lstStyle/>
          <a:p>
            <a:r>
              <a:rPr lang="en-US" altLang="zh-TW" sz="1000" dirty="0">
                <a:latin typeface="Microsoft YaHei" panose="020B0503020204020204" pitchFamily="34" charset="-122"/>
                <a:ea typeface="Microsoft YaHei" panose="020B0503020204020204" pitchFamily="34" charset="-122"/>
              </a:rPr>
              <a:t>Image from the National Institute of Diabetes and Digestive and Kidney Diseases (NIDDK)</a:t>
            </a:r>
            <a:endParaRPr lang="zh-TW" altLang="en-US" sz="1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6430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39</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1652833" y="767834"/>
            <a:ext cx="8886334" cy="523220"/>
          </a:xfrm>
          <a:prstGeom prst="rect">
            <a:avLst/>
          </a:prstGeom>
          <a:noFill/>
        </p:spPr>
        <p:txBody>
          <a:bodyPr wrap="square">
            <a:spAutoFit/>
          </a:bodyPr>
          <a:lstStyle/>
          <a:p>
            <a:pPr algn="ctr"/>
            <a:r>
              <a:rPr lang="en-US" altLang="zh-TW" sz="2800" dirty="0" err="1">
                <a:solidFill>
                  <a:srgbClr val="044875"/>
                </a:solidFill>
                <a:effectLst/>
                <a:latin typeface="Microsoft YaHei" panose="020B0503020204020204" pitchFamily="34" charset="-122"/>
                <a:ea typeface="Microsoft YaHei" panose="020B0503020204020204" pitchFamily="34" charset="-122"/>
              </a:rPr>
              <a:t>Multipass</a:t>
            </a:r>
            <a:r>
              <a:rPr lang="en-US" altLang="zh-TW" sz="2800" dirty="0">
                <a:solidFill>
                  <a:srgbClr val="044875"/>
                </a:solidFill>
                <a:effectLst/>
                <a:latin typeface="Microsoft YaHei" panose="020B0503020204020204" pitchFamily="34" charset="-122"/>
                <a:ea typeface="Microsoft YaHei" panose="020B0503020204020204" pitchFamily="34" charset="-122"/>
              </a:rPr>
              <a:t> Indeterminacy Estimation Algorithm</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E877E35F-9DFE-3572-5AB5-7350A392CA89}"/>
                  </a:ext>
                </a:extLst>
              </p:cNvPr>
              <p:cNvGraphicFramePr>
                <a:graphicFrameLocks noGrp="1"/>
              </p:cNvGraphicFramePr>
              <p:nvPr>
                <p:extLst>
                  <p:ext uri="{D42A27DB-BD31-4B8C-83A1-F6EECF244321}">
                    <p14:modId xmlns:p14="http://schemas.microsoft.com/office/powerpoint/2010/main" val="4157033725"/>
                  </p:ext>
                </p:extLst>
              </p:nvPr>
            </p:nvGraphicFramePr>
            <p:xfrm>
              <a:off x="177952" y="1460587"/>
              <a:ext cx="8997946" cy="5041773"/>
            </p:xfrm>
            <a:graphic>
              <a:graphicData uri="http://schemas.openxmlformats.org/drawingml/2006/table">
                <a:tbl>
                  <a:tblPr firstRow="1" bandRow="1">
                    <a:tableStyleId>{5940675A-B579-460E-94D1-54222C63F5DA}</a:tableStyleId>
                  </a:tblPr>
                  <a:tblGrid>
                    <a:gridCol w="4498973">
                      <a:extLst>
                        <a:ext uri="{9D8B030D-6E8A-4147-A177-3AD203B41FA5}">
                          <a16:colId xmlns:a16="http://schemas.microsoft.com/office/drawing/2014/main" val="1652210588"/>
                        </a:ext>
                      </a:extLst>
                    </a:gridCol>
                    <a:gridCol w="4498973">
                      <a:extLst>
                        <a:ext uri="{9D8B030D-6E8A-4147-A177-3AD203B41FA5}">
                          <a16:colId xmlns:a16="http://schemas.microsoft.com/office/drawing/2014/main" val="3466420892"/>
                        </a:ext>
                      </a:extLst>
                    </a:gridCol>
                  </a:tblGrid>
                  <a:tr h="370840">
                    <a:tc gridSpan="2">
                      <a:txBody>
                        <a:bodyPr/>
                        <a:lstStyle/>
                        <a:p>
                          <a:pPr algn="l">
                            <a:lnSpc>
                              <a:spcPct val="150000"/>
                            </a:lnSpc>
                          </a:pPr>
                          <a:r>
                            <a:rPr lang="en-US" altLang="zh-TW" sz="1200" b="1"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Algorithm1 : </a:t>
                          </a:r>
                          <a:r>
                            <a:rPr lang="en-US" altLang="zh-TW" sz="1200" b="0" i="0" u="none" strike="noStrike" kern="1200" baseline="0"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Multipass</a:t>
                          </a:r>
                          <a:r>
                            <a:rPr lang="en-US" altLang="zh-TW" sz="1200" b="0"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Indeterminacy Estimation</a:t>
                          </a:r>
                          <a:endParaRPr lang="zh-TW"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zh-TW" altLang="en-US"/>
                        </a:p>
                      </a:txBody>
                      <a:tcPr/>
                    </a:tc>
                    <a:extLst>
                      <a:ext uri="{0D108BD9-81ED-4DB2-BD59-A6C34878D82A}">
                        <a16:rowId xmlns:a16="http://schemas.microsoft.com/office/drawing/2014/main" val="850551179"/>
                      </a:ext>
                    </a:extLst>
                  </a:tr>
                  <a:tr h="370840">
                    <a:tc gridSpan="2">
                      <a:txBody>
                        <a:bodyPr/>
                        <a:lstStyle/>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Input: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Input sample: </a:t>
                          </a:r>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𝑥</m:t>
                              </m:r>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Noise</a:t>
                          </a: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 mean: </a:t>
                          </a:r>
                          <a14:m>
                            <m:oMath xmlns:m="http://schemas.openxmlformats.org/officeDocument/2006/math">
                              <m:r>
                                <a:rPr lang="zh-TW" altLang="en-US" sz="1200" i="1" smtClean="0">
                                  <a:latin typeface="Cambria Math" panose="02040503050406030204" pitchFamily="18" charset="0"/>
                                  <a:ea typeface="Microsoft YaHei" panose="020B0503020204020204" pitchFamily="34" charset="-122"/>
                                </a:rPr>
                                <m:t>𝜇</m:t>
                              </m:r>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Noise variance: </a:t>
                          </a:r>
                          <a14:m>
                            <m:oMath xmlns:m="http://schemas.openxmlformats.org/officeDocument/2006/math">
                              <m:sSup>
                                <m:sSupPr>
                                  <m:ctrlPr>
                                    <a:rPr lang="en-US" altLang="zh-TW" sz="1200" i="1" smtClean="0">
                                      <a:latin typeface="Cambria Math" panose="02040503050406030204" pitchFamily="18" charset="0"/>
                                      <a:ea typeface="Microsoft YaHei" panose="020B0503020204020204" pitchFamily="34" charset="-122"/>
                                    </a:rPr>
                                  </m:ctrlPr>
                                </m:sSupPr>
                                <m:e>
                                  <m:r>
                                    <a:rPr lang="zh-TW" altLang="en-US" sz="1200" i="1" smtClean="0">
                                      <a:latin typeface="Cambria Math" panose="02040503050406030204" pitchFamily="18" charset="0"/>
                                      <a:ea typeface="Microsoft YaHei" panose="020B0503020204020204" pitchFamily="34" charset="-122"/>
                                    </a:rPr>
                                    <m:t>𝜎</m:t>
                                  </m:r>
                                </m:e>
                                <m:sup>
                                  <m:r>
                                    <a:rPr lang="en-US" altLang="zh-TW" sz="1200" b="0" i="1" smtClean="0">
                                      <a:latin typeface="Cambria Math" panose="02040503050406030204" pitchFamily="18" charset="0"/>
                                      <a:ea typeface="Microsoft YaHei" panose="020B0503020204020204" pitchFamily="34" charset="-122"/>
                                    </a:rPr>
                                    <m:t>2</m:t>
                                  </m:r>
                                </m:sup>
                              </m:sSup>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TW" sz="1200" b="0" i="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i="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Weight of estimator: </a:t>
                          </a:r>
                          <a14:m>
                            <m:oMath xmlns:m="http://schemas.openxmlformats.org/officeDocument/2006/math">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𝑊</m:t>
                              </m:r>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1</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2</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3</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oMath>
                          </a14:m>
                          <a:r>
                            <a:rPr lang="en-US" altLang="zh-TW" sz="1200" b="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Number</a:t>
                          </a:r>
                          <a:r>
                            <a:rPr lang="en-US" altLang="zh-TW" sz="1200" b="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of e</a:t>
                          </a:r>
                          <a:r>
                            <a:rPr lang="en-US" altLang="zh-TW" sz="1200" b="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stimation</a:t>
                          </a:r>
                          <a:r>
                            <a:rPr lang="en-US" altLang="zh-TW" sz="1200" b="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m:rPr>
                                  <m:sty m:val="p"/>
                                </m:rPr>
                                <a:rPr lang="en-US" altLang="zh-TW" sz="1200" b="0" i="0" baseline="0" smtClean="0">
                                  <a:latin typeface="Cambria Math" panose="02040503050406030204" pitchFamily="18" charset="0"/>
                                  <a:ea typeface="Microsoft YaHei" panose="020B0503020204020204" pitchFamily="34" charset="-122"/>
                                  <a:cs typeface="Times New Roman" panose="02020603050405020304" pitchFamily="18" charset="0"/>
                                </a:rPr>
                                <m:t>times</m:t>
                              </m:r>
                              <m:r>
                                <a:rPr lang="en-US" altLang="zh-TW" sz="1200" b="0" i="0" baseline="0" smtClean="0">
                                  <a:latin typeface="Cambria Math" panose="02040503050406030204" pitchFamily="18" charset="0"/>
                                  <a:ea typeface="Microsoft YaHei" panose="020B0503020204020204" pitchFamily="34" charset="-122"/>
                                  <a:cs typeface="Times New Roman" panose="02020603050405020304" pitchFamily="18" charset="0"/>
                                </a:rPr>
                                <m:t>: </m:t>
                              </m:r>
                              <m:r>
                                <a:rPr lang="en-US" altLang="zh-TW" sz="1200" b="0" i="1" baseline="0" smtClean="0">
                                  <a:latin typeface="Cambria Math" panose="02040503050406030204" pitchFamily="18" charset="0"/>
                                  <a:ea typeface="Microsoft YaHei" panose="020B0503020204020204" pitchFamily="34" charset="-122"/>
                                  <a:cs typeface="Times New Roman" panose="02020603050405020304" pitchFamily="18" charset="0"/>
                                </a:rPr>
                                <m:t>𝑛</m:t>
                              </m:r>
                            </m:oMath>
                          </a14:m>
                          <a:r>
                            <a:rPr lang="en-US" altLang="zh-TW" sz="1200" b="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m:rPr>
                                  <m:nor/>
                                </m:rPr>
                                <a:rPr lang="en-US" altLang="zh-TW" sz="1200" b="0" i="1" dirty="0" smtClean="0">
                                  <a:latin typeface="Times New Roman" panose="02020603050405020304" pitchFamily="18" charset="0"/>
                                  <a:ea typeface="Microsoft YaHei" panose="020B0503020204020204" pitchFamily="34" charset="-122"/>
                                  <a:cs typeface="Times New Roman" panose="02020603050405020304" pitchFamily="18" charset="0"/>
                                </a:rPr>
                                <m:t>estimators</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m:t>
                              </m:r>
                              <m:d>
                                <m:dPr>
                                  <m:begChr m:val="["/>
                                  <m:endChr m:val="]"/>
                                  <m:ctrlP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ctrlPr>
                                </m:dPr>
                                <m:e>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𝑑𝑒𝑐𝑖𝑠𝑖𝑜𝑛</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 </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𝑡𝑟𝑒𝑒</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𝑟𝑎𝑛𝑑𝑜𝑚</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 </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𝑓𝑜𝑟𝑒𝑠𝑡</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𝑥𝑔𝑏𝑜𝑜𝑠𝑡</m:t>
                                  </m:r>
                                </m:e>
                              </m:d>
                            </m:oMath>
                          </a14:m>
                          <a:endParaRPr lang="en-US" altLang="zh-TW"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Output: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Mean of probability: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Variance of probability: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sSup>
                                    <m:sSupPr>
                                      <m:ctrlPr>
                                        <a:rPr lang="en-US" altLang="zh-TW" sz="1200" i="1" smtClean="0">
                                          <a:latin typeface="Cambria Math" panose="02040503050406030204" pitchFamily="18" charset="0"/>
                                          <a:ea typeface="Microsoft YaHei" panose="020B0503020204020204" pitchFamily="34" charset="-122"/>
                                        </a:rPr>
                                      </m:ctrlPr>
                                    </m:sSupPr>
                                    <m:e>
                                      <m:r>
                                        <a:rPr lang="zh-TW" altLang="en-US" sz="1200" i="1" smtClean="0">
                                          <a:latin typeface="Cambria Math" panose="02040503050406030204" pitchFamily="18" charset="0"/>
                                          <a:ea typeface="Microsoft YaHei" panose="020B0503020204020204" pitchFamily="34" charset="-122"/>
                                        </a:rPr>
                                        <m:t>𝜎</m:t>
                                      </m:r>
                                    </m:e>
                                    <m:sup>
                                      <m:r>
                                        <a:rPr lang="en-US" altLang="zh-TW" sz="1200" b="0" i="1" smtClean="0">
                                          <a:latin typeface="Cambria Math" panose="02040503050406030204" pitchFamily="18" charset="0"/>
                                          <a:ea typeface="Microsoft YaHei" panose="020B0503020204020204" pitchFamily="34" charset="-122"/>
                                        </a:rPr>
                                        <m:t>2</m:t>
                                      </m:r>
                                    </m:sup>
                                  </m:sSup>
                                </m:sub>
                              </m:sSub>
                            </m:oMath>
                          </a14:m>
                          <a:endPar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Initialize: </a:t>
                          </a:r>
                          <a14:m>
                            <m:oMath xmlns:m="http://schemas.openxmlformats.org/officeDocument/2006/math">
                              <m:acc>
                                <m:accPr>
                                  <m:chr m:val="̂"/>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acc>
                              <m:r>
                                <a:rPr kumimoji="0" lang="en-US" altLang="zh-TW" sz="12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zh-TW" altLang="en-US" sz="12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12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4279020706"/>
                      </a:ext>
                    </a:extLst>
                  </a:tr>
                  <a:tr h="370840">
                    <a:tc>
                      <a:txBody>
                        <a:bodyPr/>
                        <a:lstStyle/>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1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for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estimate</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𝑖</m:t>
                              </m:r>
                            </m:oMath>
                          </a14:m>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from 1 to</a:t>
                          </a:r>
                          <a:r>
                            <a:rPr lang="en-US" altLang="zh-TW" sz="1200" b="1" baseline="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altLang="zh-TW" sz="1200" b="0" i="1" baseline="0" smtClean="0">
                                  <a:latin typeface="Cambria Math" panose="02040503050406030204" pitchFamily="18" charset="0"/>
                                  <a:ea typeface="Microsoft YaHei" panose="020B0503020204020204" pitchFamily="34" charset="-122"/>
                                  <a:cs typeface="Times New Roman" panose="02020603050405020304" pitchFamily="18" charset="0"/>
                                </a:rPr>
                                <m:t>𝑛</m:t>
                              </m:r>
                            </m:oMath>
                          </a14:m>
                          <a:r>
                            <a:rPr lang="en-US" altLang="zh-TW" sz="1200" b="1" baseline="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do</a:t>
                          </a:r>
                        </a:p>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2 :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rPr>
                                  </m:ctrlPr>
                                </m:sSubPr>
                                <m:e>
                                  <m:r>
                                    <a:rPr lang="zh-TW" altLang="en-US" sz="1200" b="0" i="1" smtClean="0">
                                      <a:latin typeface="Cambria Math" panose="02040503050406030204" pitchFamily="18" charset="0"/>
                                      <a:ea typeface="Microsoft YaHei" panose="020B0503020204020204" pitchFamily="34" charset="-122"/>
                                    </a:rPr>
                                    <m:t>𝜖</m:t>
                                  </m:r>
                                </m:e>
                                <m:sub>
                                  <m:r>
                                    <a:rPr lang="en-US" altLang="zh-TW" sz="1200" b="0" i="1" smtClean="0">
                                      <a:latin typeface="Cambria Math" panose="02040503050406030204" pitchFamily="18" charset="0"/>
                                      <a:ea typeface="Microsoft YaHei" panose="020B0503020204020204" pitchFamily="34" charset="-122"/>
                                    </a:rPr>
                                    <m:t>𝑖</m:t>
                                  </m:r>
                                </m:sub>
                              </m:sSub>
                              <m:r>
                                <a:rPr lang="en-US" altLang="zh-TW" sz="1200" b="0" i="1" smtClean="0">
                                  <a:latin typeface="Cambria Math" panose="02040503050406030204" pitchFamily="18" charset="0"/>
                                  <a:ea typeface="Microsoft YaHei" panose="020B0503020204020204" pitchFamily="34" charset="-122"/>
                                </a:rPr>
                                <m:t> ~ </m:t>
                              </m:r>
                              <m:r>
                                <a:rPr lang="en-US" altLang="zh-TW" sz="1200" b="0" i="1" smtClean="0">
                                  <a:latin typeface="Cambria Math" panose="02040503050406030204" pitchFamily="18" charset="0"/>
                                  <a:ea typeface="Microsoft YaHei" panose="020B0503020204020204" pitchFamily="34" charset="-122"/>
                                </a:rPr>
                                <m:t>𝑁</m:t>
                              </m:r>
                              <m:d>
                                <m:dPr>
                                  <m:ctrlPr>
                                    <a:rPr lang="en-US" altLang="zh-TW" sz="1200" b="0" i="1" smtClean="0">
                                      <a:latin typeface="Cambria Math" panose="02040503050406030204" pitchFamily="18" charset="0"/>
                                      <a:ea typeface="Microsoft YaHei" panose="020B0503020204020204" pitchFamily="34" charset="-122"/>
                                    </a:rPr>
                                  </m:ctrlPr>
                                </m:dPr>
                                <m:e>
                                  <m:r>
                                    <a:rPr lang="zh-TW" altLang="en-US" sz="1200" i="1" smtClean="0">
                                      <a:latin typeface="Cambria Math" panose="02040503050406030204" pitchFamily="18" charset="0"/>
                                      <a:ea typeface="Microsoft YaHei" panose="020B0503020204020204" pitchFamily="34" charset="-122"/>
                                    </a:rPr>
                                    <m:t>𝜇</m:t>
                                  </m:r>
                                  <m:r>
                                    <a:rPr lang="en-US" altLang="zh-TW" sz="1200" b="0" i="1" smtClean="0">
                                      <a:latin typeface="Cambria Math" panose="02040503050406030204" pitchFamily="18" charset="0"/>
                                      <a:ea typeface="Microsoft YaHei" panose="020B0503020204020204" pitchFamily="34" charset="-122"/>
                                    </a:rPr>
                                    <m:t>,</m:t>
                                  </m:r>
                                  <m:sSup>
                                    <m:sSupPr>
                                      <m:ctrlPr>
                                        <a:rPr lang="en-US" altLang="zh-TW" sz="1200" i="1" smtClean="0">
                                          <a:latin typeface="Cambria Math" panose="02040503050406030204" pitchFamily="18" charset="0"/>
                                          <a:ea typeface="Microsoft YaHei" panose="020B0503020204020204" pitchFamily="34" charset="-122"/>
                                        </a:rPr>
                                      </m:ctrlPr>
                                    </m:sSupPr>
                                    <m:e>
                                      <m:r>
                                        <a:rPr lang="zh-TW" altLang="en-US" sz="1200" i="1" smtClean="0">
                                          <a:latin typeface="Cambria Math" panose="02040503050406030204" pitchFamily="18" charset="0"/>
                                          <a:ea typeface="Microsoft YaHei" panose="020B0503020204020204" pitchFamily="34" charset="-122"/>
                                        </a:rPr>
                                        <m:t>𝜎</m:t>
                                      </m:r>
                                    </m:e>
                                    <m:sup>
                                      <m:r>
                                        <a:rPr lang="en-US" altLang="zh-TW" sz="1200" b="0" i="1" smtClean="0">
                                          <a:latin typeface="Cambria Math" panose="02040503050406030204" pitchFamily="18" charset="0"/>
                                          <a:ea typeface="Microsoft YaHei" panose="020B0503020204020204" pitchFamily="34" charset="-122"/>
                                        </a:rPr>
                                        <m:t>2</m:t>
                                      </m:r>
                                    </m:sup>
                                  </m:sSup>
                                </m:e>
                              </m:d>
                            </m:oMath>
                          </a14:m>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3 :     </a:t>
                          </a:r>
                          <a14:m>
                            <m:oMath xmlns:m="http://schemas.openxmlformats.org/officeDocument/2006/math">
                              <m:sSub>
                                <m:sSubPr>
                                  <m:ctrlPr>
                                    <a:rPr lang="en-US" altLang="zh-TW" sz="1200" b="0" i="1" smtClean="0">
                                      <a:solidFill>
                                        <a:schemeClr val="tx1"/>
                                      </a:solidFill>
                                      <a:latin typeface="Cambria Math" panose="02040503050406030204" pitchFamily="18" charset="0"/>
                                      <a:cs typeface="Times New Roman" panose="02020603050405020304" pitchFamily="18" charset="0"/>
                                    </a:rPr>
                                  </m:ctrlPr>
                                </m:sSubPr>
                                <m:e>
                                  <m:acc>
                                    <m:accPr>
                                      <m:chr m:val="̂"/>
                                      <m:ctrlPr>
                                        <a:rPr lang="en-US" altLang="zh-TW" sz="1200" b="0" i="1" smtClean="0">
                                          <a:solidFill>
                                            <a:schemeClr val="tx1"/>
                                          </a:solidFill>
                                          <a:latin typeface="Cambria Math" panose="02040503050406030204" pitchFamily="18" charset="0"/>
                                        </a:rPr>
                                      </m:ctrlPr>
                                    </m:accPr>
                                    <m:e>
                                      <m:r>
                                        <a:rPr lang="en-US" altLang="zh-TW" sz="1200" b="0" i="1" smtClean="0">
                                          <a:solidFill>
                                            <a:schemeClr val="tx1"/>
                                          </a:solidFill>
                                          <a:latin typeface="Cambria Math" panose="02040503050406030204" pitchFamily="18" charset="0"/>
                                        </a:rPr>
                                        <m:t>𝑥</m:t>
                                      </m:r>
                                    </m:e>
                                  </m:acc>
                                </m:e>
                                <m:sub>
                                  <m:r>
                                    <a:rPr lang="en-US" altLang="zh-TW" sz="1200" b="0" i="1" smtClean="0">
                                      <a:solidFill>
                                        <a:schemeClr val="tx1"/>
                                      </a:solidFill>
                                      <a:latin typeface="Cambria Math" panose="02040503050406030204" pitchFamily="18" charset="0"/>
                                      <a:cs typeface="Times New Roman" panose="02020603050405020304" pitchFamily="18" charset="0"/>
                                    </a:rPr>
                                    <m:t>𝑖</m:t>
                                  </m:r>
                                </m:sub>
                              </m:sSub>
                              <m:r>
                                <m:rPr>
                                  <m:nor/>
                                </m:rPr>
                                <a:rPr lang="zh-TW" altLang="en-US" sz="1200" smtClean="0">
                                  <a:solidFill>
                                    <a:schemeClr val="tx1"/>
                                  </a:solidFill>
                                  <a:latin typeface="Times New Roman" panose="02020603050405020304" pitchFamily="18" charset="0"/>
                                  <a:cs typeface="Times New Roman" panose="02020603050405020304" pitchFamily="18" charset="0"/>
                                </a:rPr>
                                <m:t>←</m:t>
                              </m:r>
                              <m:acc>
                                <m:accPr>
                                  <m:chr m:val="̂"/>
                                  <m:ctrlPr>
                                    <a:rPr lang="en-US" altLang="zh-TW" sz="1200" b="0" i="1" smtClean="0">
                                      <a:solidFill>
                                        <a:schemeClr val="tx1"/>
                                      </a:solidFill>
                                      <a:latin typeface="Cambria Math" panose="02040503050406030204" pitchFamily="18" charset="0"/>
                                      <a:cs typeface="Times New Roman" panose="02020603050405020304" pitchFamily="18" charset="0"/>
                                    </a:rPr>
                                  </m:ctrlPr>
                                </m:accPr>
                                <m:e>
                                  <m:r>
                                    <a:rPr lang="en-US" altLang="zh-TW" sz="1200" b="0" i="1" smtClean="0">
                                      <a:solidFill>
                                        <a:schemeClr val="tx1"/>
                                      </a:solidFill>
                                      <a:latin typeface="Cambria Math" panose="02040503050406030204" pitchFamily="18" charset="0"/>
                                      <a:cs typeface="Times New Roman" panose="02020603050405020304" pitchFamily="18" charset="0"/>
                                    </a:rPr>
                                    <m:t>𝑥</m:t>
                                  </m:r>
                                </m:e>
                              </m:acc>
                              <m:r>
                                <a:rPr lang="en-US" altLang="zh-TW" sz="1200" b="0" i="1" smtClean="0">
                                  <a:solidFill>
                                    <a:schemeClr val="tx1"/>
                                  </a:solidFill>
                                  <a:latin typeface="Cambria Math" panose="02040503050406030204" pitchFamily="18" charset="0"/>
                                  <a:ea typeface="Microsoft YaHei" panose="020B0503020204020204" pitchFamily="34" charset="-122"/>
                                </a:rPr>
                                <m:t>+</m:t>
                              </m:r>
                              <m:sSub>
                                <m:sSubPr>
                                  <m:ctrlPr>
                                    <a:rPr lang="en-US" altLang="zh-TW" sz="1200" b="0" i="1" smtClean="0">
                                      <a:latin typeface="Cambria Math" panose="02040503050406030204" pitchFamily="18" charset="0"/>
                                      <a:ea typeface="Microsoft YaHei" panose="020B0503020204020204" pitchFamily="34" charset="-122"/>
                                    </a:rPr>
                                  </m:ctrlPr>
                                </m:sSubPr>
                                <m:e>
                                  <m:r>
                                    <a:rPr lang="zh-TW" altLang="en-US" sz="1200" b="0" i="1" smtClean="0">
                                      <a:latin typeface="Cambria Math" panose="02040503050406030204" pitchFamily="18" charset="0"/>
                                      <a:ea typeface="Microsoft YaHei" panose="020B0503020204020204" pitchFamily="34" charset="-122"/>
                                    </a:rPr>
                                    <m:t>𝜖</m:t>
                                  </m:r>
                                </m:e>
                                <m:sub>
                                  <m:r>
                                    <a:rPr lang="en-US" altLang="zh-TW" sz="1200" b="0" i="1" smtClean="0">
                                      <a:latin typeface="Cambria Math" panose="02040503050406030204" pitchFamily="18" charset="0"/>
                                      <a:ea typeface="Microsoft YaHei" panose="020B0503020204020204" pitchFamily="34" charset="-122"/>
                                    </a:rPr>
                                    <m:t>𝑖</m:t>
                                  </m:r>
                                </m:sub>
                              </m:sSub>
                            </m:oMath>
                          </a14:m>
                          <a:endPar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1" baseline="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TW" sz="1200" b="1" baseline="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𝑃</m:t>
                                  </m:r>
                                </m:e>
                                <m:sub>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𝑦</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𝑖</m:t>
                                      </m:r>
                                    </m:sub>
                                  </m:sSub>
                                </m:sub>
                              </m:sSub>
                              <m:r>
                                <a:rPr kumimoji="0" lang="en-US" altLang="zh-TW" sz="1200" b="0" i="0"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5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for </a:t>
                          </a:r>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𝑐𝑙𝑓</m:t>
                              </m:r>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in</a:t>
                          </a:r>
                          <a14:m>
                            <m:oMath xmlns:m="http://schemas.openxmlformats.org/officeDocument/2006/math">
                              <m:r>
                                <m:rPr>
                                  <m:nor/>
                                </m:rPr>
                                <a:rPr lang="en-US" altLang="zh-TW" sz="1200" b="0" i="1" smtClean="0">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altLang="zh-TW" sz="1200" b="0" i="1" dirty="0" smtClean="0">
                                  <a:latin typeface="Times New Roman" panose="02020603050405020304" pitchFamily="18" charset="0"/>
                                  <a:ea typeface="Microsoft YaHei" panose="020B0503020204020204" pitchFamily="34" charset="-122"/>
                                  <a:cs typeface="Times New Roman" panose="02020603050405020304" pitchFamily="18" charset="0"/>
                                </a:rPr>
                                <m:t>estimators</m:t>
                              </m:r>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do</a:t>
                          </a:r>
                        </a:p>
                        <a:p>
                          <a:pPr marL="0" indent="0" algn="l">
                            <a:lnSpc>
                              <a:spcPct val="150000"/>
                            </a:lnSpc>
                            <a:buFont typeface="+mj-lt"/>
                            <a:buNone/>
                          </a:pPr>
                          <a:r>
                            <a:rPr lang="en-US" altLang="zh-TW" sz="1200" b="0" dirty="0">
                              <a:ea typeface="Microsoft YaHei" panose="020B0503020204020204" pitchFamily="34" charset="-122"/>
                              <a:cs typeface="Times New Roman" panose="02020603050405020304" pitchFamily="18" charset="0"/>
                            </a:rPr>
                            <a: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6 :</a:t>
                          </a: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𝑣</m:t>
                                  </m:r>
                                </m:e>
                                <m: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𝑐𝑙𝑓</m:t>
                                  </m:r>
                                </m:sub>
                              </m:sSub>
                              <m:r>
                                <a:rPr lang="en-US" altLang="zh-TW" sz="1200" b="0" i="0"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𝑉𝑜𝑡𝑖𝑛𝑔𝐶𝑙𝑎𝑠𝑠𝑖𝑓𝑖𝑒𝑟</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𝑐𝑙𝑓</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 </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𝑣𝑜𝑡𝑖𝑛𝑔</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𝑠𝑜𝑓𝑡</m:t>
                              </m:r>
                              <m:r>
                                <a:rPr lang="en-US" altLang="zh-TW" sz="1200" b="0" i="1" dirty="0" smtClean="0">
                                  <a:latin typeface="Cambria Math" panose="02040503050406030204" pitchFamily="18" charset="0"/>
                                  <a:ea typeface="Microsoft YaHei" panose="020B0503020204020204" pitchFamily="34" charset="-122"/>
                                  <a:cs typeface="Times New Roman" panose="02020603050405020304" pitchFamily="18" charset="0"/>
                                </a:rPr>
                                <m:t>′)</m:t>
                              </m:r>
                            </m:oMath>
                          </a14:m>
                          <a:endParaRPr lang="en-US" altLang="zh-TW" sz="1200" b="0" i="1"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7 :</a:t>
                          </a: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𝑝</m:t>
                                  </m:r>
                                </m:e>
                                <m:sub>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𝑦</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𝑐𝑙𝑓</m:t>
                                  </m:r>
                                </m:sub>
                              </m:s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𝑣</m:t>
                                  </m:r>
                                </m:e>
                                <m: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𝑐𝑙𝑓</m:t>
                                  </m:r>
                                </m:sub>
                              </m:s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𝑝𝑟𝑒𝑑𝑖𝑐</m:t>
                              </m:r>
                              <m:r>
                                <m:rPr>
                                  <m:lit/>
                                </m:r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_</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𝑝𝑟𝑜𝑏</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cs typeface="Times New Roman" panose="02020603050405020304" pitchFamily="18" charset="0"/>
                                    </a:rPr>
                                  </m:ctrlPr>
                                </m:sSubPr>
                                <m:e>
                                  <m:acc>
                                    <m:accPr>
                                      <m:chr m:val="̂"/>
                                      <m:ctrlPr>
                                        <a:rPr lang="en-US" altLang="zh-TW" sz="1200" b="0" i="1" smtClean="0">
                                          <a:solidFill>
                                            <a:schemeClr val="tx1"/>
                                          </a:solidFill>
                                          <a:latin typeface="Cambria Math" panose="02040503050406030204" pitchFamily="18" charset="0"/>
                                        </a:rPr>
                                      </m:ctrlPr>
                                    </m:accPr>
                                    <m:e>
                                      <m:r>
                                        <a:rPr lang="en-US" altLang="zh-TW" sz="1200" b="0" i="1" smtClean="0">
                                          <a:solidFill>
                                            <a:schemeClr val="tx1"/>
                                          </a:solidFill>
                                          <a:latin typeface="Cambria Math" panose="02040503050406030204" pitchFamily="18" charset="0"/>
                                        </a:rPr>
                                        <m:t>𝑥</m:t>
                                      </m:r>
                                    </m:e>
                                  </m:acc>
                                </m:e>
                                <m:sub>
                                  <m:r>
                                    <a:rPr lang="en-US" altLang="zh-TW" sz="1200" b="0" i="1" smtClean="0">
                                      <a:solidFill>
                                        <a:schemeClr val="tx1"/>
                                      </a:solidFill>
                                      <a:latin typeface="Cambria Math" panose="02040503050406030204" pitchFamily="18" charset="0"/>
                                      <a:cs typeface="Times New Roman" panose="02020603050405020304" pitchFamily="18" charset="0"/>
                                    </a:rPr>
                                    <m:t>𝑖</m:t>
                                  </m:r>
                                </m:sub>
                              </m:s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oMath>
                          </a14:m>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𝑇</m:t>
                                  </m:r>
                                </m:sub>
                              </m:s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 </m:t>
                              </m:r>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𝐹</m:t>
                                  </m:r>
                                </m:sub>
                              </m:s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oMath>
                          </a14:m>
                          <a:endParaRPr lang="en-US" altLang="zh-TW" sz="1200" b="0" i="1"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8 :         Append</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𝑝</m:t>
                                  </m:r>
                                </m:e>
                                <m:sub>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𝑦</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𝑐𝑙𝑓</m:t>
                                  </m:r>
                                </m:sub>
                              </m:sSub>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to </a:t>
                          </a:r>
                          <a14:m>
                            <m:oMath xmlns:m="http://schemas.openxmlformats.org/officeDocument/2006/math">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𝑃</m:t>
                                  </m:r>
                                </m:e>
                                <m:sub>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𝑦</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sub>
                                  </m:sSub>
                                </m:sub>
                              </m:sSub>
                            </m:oMath>
                          </a14:m>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p>
                        <a:p>
                          <a:pPr marL="0" indent="0" algn="l">
                            <a:lnSpc>
                              <a:spcPct val="150000"/>
                            </a:lnSpc>
                            <a:buFont typeface="+mj-lt"/>
                            <a:buNone/>
                          </a:pP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9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end</a:t>
                          </a:r>
                        </a:p>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10 </a:t>
                          </a:r>
                          <a:r>
                            <a:rPr lang="en-US" altLang="zh-TW" sz="1200" b="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acc>
                                <m:accPr>
                                  <m:chr m:val="̂"/>
                                  <m:ctrlPr>
                                    <a:rPr lang="en-US" altLang="zh-TW" sz="1200" b="0" i="1" smtClean="0">
                                      <a:solidFill>
                                        <a:schemeClr val="tx1"/>
                                      </a:solidFill>
                                      <a:latin typeface="Cambria Math" panose="02040503050406030204" pitchFamily="18" charset="0"/>
                                    </a:rPr>
                                  </m:ctrlPr>
                                </m:accPr>
                                <m:e>
                                  <m:sSub>
                                    <m:sSubPr>
                                      <m:ctrlPr>
                                        <a:rPr lang="en-US" altLang="zh-TW" sz="1200" b="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𝑝</m:t>
                                      </m:r>
                                    </m:e>
                                    <m:sub>
                                      <m:r>
                                        <a:rPr lang="en-US" altLang="zh-TW" sz="1200" b="0" i="1" smtClean="0">
                                          <a:solidFill>
                                            <a:schemeClr val="tx1"/>
                                          </a:solidFill>
                                          <a:latin typeface="Cambria Math" panose="02040503050406030204" pitchFamily="18" charset="0"/>
                                        </a:rPr>
                                        <m:t>𝑖</m:t>
                                      </m:r>
                                    </m:sub>
                                  </m:sSub>
                                </m:e>
                              </m:acc>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𝑎𝑣𝑒𝑟𝑎𝑔𝑒</m:t>
                              </m:r>
                              <m:r>
                                <a:rPr lang="en-US" altLang="zh-TW" sz="1200" b="0" i="1" smtClean="0">
                                  <a:latin typeface="Cambria Math" panose="020405030504060302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𝑃</m:t>
                                  </m:r>
                                </m:e>
                                <m:sub>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𝑦</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sub>
                                  </m:sSub>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𝑊</m:t>
                              </m:r>
                              <m:r>
                                <a:rPr lang="en-US" altLang="zh-TW" sz="1200" b="0" i="1" smtClean="0">
                                  <a:latin typeface="Cambria Math" panose="02040503050406030204" pitchFamily="18" charset="0"/>
                                </a:rPr>
                                <m:t>)</m:t>
                              </m:r>
                            </m:oMath>
                          </a14:m>
                          <a:endPar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11 :     Append </a:t>
                          </a:r>
                          <a14:m>
                            <m:oMath xmlns:m="http://schemas.openxmlformats.org/officeDocument/2006/math">
                              <m:acc>
                                <m:accPr>
                                  <m:chr m:val="̂"/>
                                  <m:ctrlPr>
                                    <a:rPr lang="en-US" altLang="zh-TW" sz="1200" b="0" i="1" smtClean="0">
                                      <a:solidFill>
                                        <a:schemeClr val="tx1"/>
                                      </a:solidFill>
                                      <a:latin typeface="Cambria Math" panose="02040503050406030204" pitchFamily="18" charset="0"/>
                                    </a:rPr>
                                  </m:ctrlPr>
                                </m:accPr>
                                <m:e>
                                  <m:sSub>
                                    <m:sSubPr>
                                      <m:ctrlPr>
                                        <a:rPr lang="en-US" altLang="zh-TW" sz="1200" b="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𝑝</m:t>
                                      </m:r>
                                    </m:e>
                                    <m:sub>
                                      <m:r>
                                        <a:rPr lang="en-US" altLang="zh-TW" sz="1200" b="0" i="1" smtClean="0">
                                          <a:solidFill>
                                            <a:schemeClr val="tx1"/>
                                          </a:solidFill>
                                          <a:latin typeface="Cambria Math" panose="02040503050406030204" pitchFamily="18" charset="0"/>
                                        </a:rPr>
                                        <m:t>𝑖</m:t>
                                      </m:r>
                                    </m:sub>
                                  </m:sSub>
                                </m:e>
                              </m:acc>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to</a:t>
                          </a: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acc>
                                <m:accPr>
                                  <m:chr m:val="̂"/>
                                  <m:ctrlPr>
                                    <a:rPr lang="en-US" altLang="zh-TW" sz="1200" b="0" i="1" smtClean="0">
                                      <a:latin typeface="Cambria Math" panose="02040503050406030204" pitchFamily="18" charset="0"/>
                                    </a:rPr>
                                  </m:ctrlPr>
                                </m:accPr>
                                <m:e>
                                  <m:r>
                                    <a:rPr lang="en-US" altLang="zh-TW" sz="1200" b="0" i="1" smtClean="0">
                                      <a:latin typeface="Cambria Math" panose="02040503050406030204" pitchFamily="18" charset="0"/>
                                    </a:rPr>
                                    <m:t>𝑃</m:t>
                                  </m:r>
                                </m:e>
                              </m:acc>
                            </m:oMath>
                          </a14:m>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12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end</a:t>
                          </a:r>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13 :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𝑚𝑒𝑎𝑛</m:t>
                              </m:r>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acc>
                                <m:accPr>
                                  <m:chr m:val="̂"/>
                                  <m:ctrlPr>
                                    <a:rPr lang="en-US" altLang="zh-TW" sz="1200" b="0" i="1" smtClean="0">
                                      <a:latin typeface="Cambria Math" panose="02040503050406030204" pitchFamily="18" charset="0"/>
                                    </a:rPr>
                                  </m:ctrlPr>
                                </m:accPr>
                                <m:e>
                                  <m:r>
                                    <a:rPr lang="en-US" altLang="zh-TW" sz="1200" b="0" i="1" smtClean="0">
                                      <a:latin typeface="Cambria Math" panose="02040503050406030204" pitchFamily="18" charset="0"/>
                                    </a:rPr>
                                    <m:t>𝑃</m:t>
                                  </m:r>
                                </m:e>
                              </m:acc>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m:t>
                              </m:r>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14</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sSup>
                                    <m:sSupPr>
                                      <m:ctrlPr>
                                        <a:rPr lang="en-US" altLang="zh-TW" sz="1200" i="1" smtClean="0">
                                          <a:latin typeface="Cambria Math" panose="02040503050406030204" pitchFamily="18" charset="0"/>
                                          <a:ea typeface="Microsoft YaHei" panose="020B0503020204020204" pitchFamily="34" charset="-122"/>
                                        </a:rPr>
                                      </m:ctrlPr>
                                    </m:sSupPr>
                                    <m:e>
                                      <m:r>
                                        <a:rPr lang="zh-TW" altLang="en-US" sz="1200" i="1" smtClean="0">
                                          <a:latin typeface="Cambria Math" panose="02040503050406030204" pitchFamily="18" charset="0"/>
                                          <a:ea typeface="Microsoft YaHei" panose="020B0503020204020204" pitchFamily="34" charset="-122"/>
                                        </a:rPr>
                                        <m:t>𝜎</m:t>
                                      </m:r>
                                    </m:e>
                                    <m:sup>
                                      <m:r>
                                        <a:rPr lang="en-US" altLang="zh-TW" sz="1200" b="0" i="1" smtClean="0">
                                          <a:latin typeface="Cambria Math" panose="02040503050406030204" pitchFamily="18" charset="0"/>
                                          <a:ea typeface="Microsoft YaHei" panose="020B0503020204020204" pitchFamily="34" charset="-122"/>
                                        </a:rPr>
                                        <m:t>2</m:t>
                                      </m:r>
                                    </m:sup>
                                  </m:sSup>
                                </m:sub>
                              </m:sSub>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𝑣𝑎𝑟𝑖𝑎𝑛𝑐𝑒</m:t>
                              </m:r>
                              <m:d>
                                <m:dPr>
                                  <m:ctrlPr>
                                    <a:rPr lang="en-US" altLang="zh-TW" sz="1200" b="0" i="1" smtClean="0">
                                      <a:latin typeface="Cambria Math" panose="02040503050406030204" pitchFamily="18" charset="0"/>
                                      <a:ea typeface="Microsoft YaHei" panose="020B0503020204020204" pitchFamily="34" charset="-122"/>
                                    </a:rPr>
                                  </m:ctrlPr>
                                </m:dPr>
                                <m:e>
                                  <m:acc>
                                    <m:accPr>
                                      <m:chr m:val="̂"/>
                                      <m:ctrlPr>
                                        <a:rPr lang="en-US" altLang="zh-TW" sz="1200" b="0" i="1" smtClean="0">
                                          <a:latin typeface="Cambria Math" panose="02040503050406030204" pitchFamily="18" charset="0"/>
                                        </a:rPr>
                                      </m:ctrlPr>
                                    </m:accPr>
                                    <m:e>
                                      <m:r>
                                        <a:rPr lang="en-US" altLang="zh-TW" sz="1200" b="0" i="1" smtClean="0">
                                          <a:latin typeface="Cambria Math" panose="02040503050406030204" pitchFamily="18" charset="0"/>
                                        </a:rPr>
                                        <m:t>𝑃</m:t>
                                      </m:r>
                                    </m:e>
                                  </m:acc>
                                </m:e>
                              </m:d>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sSup>
                                    <m:sSup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pPr>
                                    <m:e>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𝜎</m:t>
                                      </m:r>
                                    </m:e>
                                    <m:sup>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2</m:t>
                                      </m:r>
                                    </m:sup>
                                  </m:sSup>
                                </m:sub>
                              </m:sSub>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 </a:t>
                          </a: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sSup>
                                    <m:sSup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p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𝜎</m:t>
                                      </m:r>
                                    </m:e>
                                    <m:sup>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2</m:t>
                                      </m:r>
                                    </m:sup>
                                  </m:sSup>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sSup>
                                    <m:sSup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p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𝜎</m:t>
                                      </m:r>
                                    </m:e>
                                    <m:sup>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2</m:t>
                                      </m:r>
                                    </m:sup>
                                  </m:sSup>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15 : return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sSup>
                                    <m:sSupPr>
                                      <m:ctrlPr>
                                        <a:rPr lang="en-US" altLang="zh-TW" sz="1200" i="1" smtClean="0">
                                          <a:latin typeface="Cambria Math" panose="02040503050406030204" pitchFamily="18" charset="0"/>
                                          <a:ea typeface="Microsoft YaHei" panose="020B0503020204020204" pitchFamily="34" charset="-122"/>
                                        </a:rPr>
                                      </m:ctrlPr>
                                    </m:sSupPr>
                                    <m:e>
                                      <m:r>
                                        <a:rPr lang="zh-TW" altLang="en-US" sz="1200" i="1" smtClean="0">
                                          <a:latin typeface="Cambria Math" panose="02040503050406030204" pitchFamily="18" charset="0"/>
                                          <a:ea typeface="Microsoft YaHei" panose="020B0503020204020204" pitchFamily="34" charset="-122"/>
                                        </a:rPr>
                                        <m:t>𝜎</m:t>
                                      </m:r>
                                    </m:e>
                                    <m:sup>
                                      <m:r>
                                        <a:rPr lang="en-US" altLang="zh-TW" sz="1200" b="0" i="1" smtClean="0">
                                          <a:latin typeface="Cambria Math" panose="02040503050406030204" pitchFamily="18" charset="0"/>
                                          <a:ea typeface="Microsoft YaHei" panose="020B0503020204020204" pitchFamily="34" charset="-122"/>
                                        </a:rPr>
                                        <m:t>2</m:t>
                                      </m:r>
                                    </m:sup>
                                  </m:sSup>
                                </m:sub>
                              </m:sSub>
                            </m:oMath>
                          </a14:m>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endPar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519738446"/>
                      </a:ext>
                    </a:extLst>
                  </a:tr>
                </a:tbl>
              </a:graphicData>
            </a:graphic>
          </p:graphicFrame>
        </mc:Choice>
        <mc:Fallback xmlns="">
          <p:graphicFrame>
            <p:nvGraphicFramePr>
              <p:cNvPr id="8" name="表格 7">
                <a:extLst>
                  <a:ext uri="{FF2B5EF4-FFF2-40B4-BE49-F238E27FC236}">
                    <a16:creationId xmlns:a16="http://schemas.microsoft.com/office/drawing/2014/main" id="{E877E35F-9DFE-3572-5AB5-7350A392CA89}"/>
                  </a:ext>
                </a:extLst>
              </p:cNvPr>
              <p:cNvGraphicFramePr>
                <a:graphicFrameLocks noGrp="1"/>
              </p:cNvGraphicFramePr>
              <p:nvPr>
                <p:extLst>
                  <p:ext uri="{D42A27DB-BD31-4B8C-83A1-F6EECF244321}">
                    <p14:modId xmlns:p14="http://schemas.microsoft.com/office/powerpoint/2010/main" val="4157033725"/>
                  </p:ext>
                </p:extLst>
              </p:nvPr>
            </p:nvGraphicFramePr>
            <p:xfrm>
              <a:off x="177952" y="1460587"/>
              <a:ext cx="8997946" cy="5041773"/>
            </p:xfrm>
            <a:graphic>
              <a:graphicData uri="http://schemas.openxmlformats.org/drawingml/2006/table">
                <a:tbl>
                  <a:tblPr firstRow="1" bandRow="1">
                    <a:tableStyleId>{5940675A-B579-460E-94D1-54222C63F5DA}</a:tableStyleId>
                  </a:tblPr>
                  <a:tblGrid>
                    <a:gridCol w="4498973">
                      <a:extLst>
                        <a:ext uri="{9D8B030D-6E8A-4147-A177-3AD203B41FA5}">
                          <a16:colId xmlns:a16="http://schemas.microsoft.com/office/drawing/2014/main" val="1652210588"/>
                        </a:ext>
                      </a:extLst>
                    </a:gridCol>
                    <a:gridCol w="4498973">
                      <a:extLst>
                        <a:ext uri="{9D8B030D-6E8A-4147-A177-3AD203B41FA5}">
                          <a16:colId xmlns:a16="http://schemas.microsoft.com/office/drawing/2014/main" val="3466420892"/>
                        </a:ext>
                      </a:extLst>
                    </a:gridCol>
                  </a:tblGrid>
                  <a:tr h="370840">
                    <a:tc gridSpan="2">
                      <a:txBody>
                        <a:bodyPr/>
                        <a:lstStyle/>
                        <a:p>
                          <a:pPr algn="l">
                            <a:lnSpc>
                              <a:spcPct val="150000"/>
                            </a:lnSpc>
                          </a:pPr>
                          <a:r>
                            <a:rPr lang="en-US" altLang="zh-TW" sz="1200" b="1"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Algorithm1 : </a:t>
                          </a:r>
                          <a:r>
                            <a:rPr lang="en-US" altLang="zh-TW" sz="1200" b="0" i="0" u="none" strike="noStrike" kern="1200" baseline="0"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Multipass</a:t>
                          </a:r>
                          <a:r>
                            <a:rPr lang="en-US" altLang="zh-TW" sz="1200" b="0"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Indeterminacy Estimation</a:t>
                          </a:r>
                          <a:endParaRPr lang="zh-TW"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zh-TW" altLang="en-US"/>
                        </a:p>
                      </a:txBody>
                      <a:tcPr/>
                    </a:tc>
                    <a:extLst>
                      <a:ext uri="{0D108BD9-81ED-4DB2-BD59-A6C34878D82A}">
                        <a16:rowId xmlns:a16="http://schemas.microsoft.com/office/drawing/2014/main" val="850551179"/>
                      </a:ext>
                    </a:extLst>
                  </a:tr>
                  <a:tr h="1183640">
                    <a:tc gridSpan="2">
                      <a:txBody>
                        <a:bodyPr/>
                        <a:lstStyle/>
                        <a:p>
                          <a:endParaRPr lang="zh-TW"/>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blipFill>
                          <a:blip r:embed="rId3"/>
                          <a:stretch>
                            <a:fillRect t="-31959" r="-68" b="-299485"/>
                          </a:stretch>
                        </a:blipFill>
                      </a:tcPr>
                    </a:tc>
                    <a:tc hMerge="1">
                      <a:txBody>
                        <a:bodyPr/>
                        <a:lstStyle/>
                        <a:p>
                          <a:endParaRPr lang="zh-TW" altLang="en-US"/>
                        </a:p>
                      </a:txBody>
                      <a:tcPr/>
                    </a:tc>
                    <a:extLst>
                      <a:ext uri="{0D108BD9-81ED-4DB2-BD59-A6C34878D82A}">
                        <a16:rowId xmlns:a16="http://schemas.microsoft.com/office/drawing/2014/main" val="4279020706"/>
                      </a:ext>
                    </a:extLst>
                  </a:tr>
                  <a:tr h="3487293">
                    <a:tc>
                      <a:txBody>
                        <a:bodyPr/>
                        <a:lstStyle/>
                        <a:p>
                          <a:endParaRPr lang="zh-TW"/>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blipFill>
                          <a:blip r:embed="rId3"/>
                          <a:stretch>
                            <a:fillRect t="-44677" r="-100000" b="-1396"/>
                          </a:stretch>
                        </a:blipFill>
                      </a:tcPr>
                    </a:tc>
                    <a:tc>
                      <a:txBody>
                        <a:bodyPr/>
                        <a:lstStyle/>
                        <a:p>
                          <a:endParaRPr lang="zh-TW"/>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blipFill>
                          <a:blip r:embed="rId3"/>
                          <a:stretch>
                            <a:fillRect l="-100136" t="-44677" r="-136" b="-1396"/>
                          </a:stretch>
                        </a:blipFill>
                      </a:tcPr>
                    </a:tc>
                    <a:extLst>
                      <a:ext uri="{0D108BD9-81ED-4DB2-BD59-A6C34878D82A}">
                        <a16:rowId xmlns:a16="http://schemas.microsoft.com/office/drawing/2014/main" val="3519738446"/>
                      </a:ext>
                    </a:extLst>
                  </a:tr>
                </a:tbl>
              </a:graphicData>
            </a:graphic>
          </p:graphicFrame>
        </mc:Fallback>
      </mc:AlternateContent>
    </p:spTree>
    <p:extLst>
      <p:ext uri="{BB962C8B-B14F-4D97-AF65-F5344CB8AC3E}">
        <p14:creationId xmlns:p14="http://schemas.microsoft.com/office/powerpoint/2010/main" val="4135206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40</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1770783" y="3167390"/>
            <a:ext cx="9026645"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Indeterminate-Aware Data </a:t>
            </a:r>
            <a:r>
              <a:rPr lang="en-US" altLang="zh-TW" sz="2800" dirty="0">
                <a:solidFill>
                  <a:srgbClr val="044875"/>
                </a:solidFill>
                <a:latin typeface="Microsoft YaHei" panose="020B0503020204020204" pitchFamily="34" charset="-122"/>
                <a:ea typeface="Microsoft YaHei" panose="020B0503020204020204" pitchFamily="34" charset="-122"/>
              </a:rPr>
              <a:t>C</a:t>
            </a:r>
            <a:r>
              <a:rPr lang="en-US" altLang="zh-TW" sz="2800" dirty="0">
                <a:solidFill>
                  <a:srgbClr val="044875"/>
                </a:solidFill>
                <a:effectLst/>
                <a:latin typeface="Microsoft YaHei" panose="020B0503020204020204" pitchFamily="34" charset="-122"/>
                <a:ea typeface="Microsoft YaHei" panose="020B0503020204020204" pitchFamily="34" charset="-122"/>
              </a:rPr>
              <a:t>lassification Algorithm</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28327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41</a:t>
            </a:fld>
            <a:endParaRPr lang="zh-CN" altLang="en-US" dirty="0"/>
          </a:p>
        </p:txBody>
      </p:sp>
      <p:sp>
        <p:nvSpPr>
          <p:cNvPr id="6" name="文字方塊 5">
            <a:extLst>
              <a:ext uri="{FF2B5EF4-FFF2-40B4-BE49-F238E27FC236}">
                <a16:creationId xmlns:a16="http://schemas.microsoft.com/office/drawing/2014/main" id="{00F904D7-509E-9577-3BF5-5E5449DF1EBB}"/>
              </a:ext>
            </a:extLst>
          </p:cNvPr>
          <p:cNvSpPr txBox="1"/>
          <p:nvPr/>
        </p:nvSpPr>
        <p:spPr>
          <a:xfrm>
            <a:off x="1770783" y="767088"/>
            <a:ext cx="9026645"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Indeterminate-Aware Data </a:t>
            </a:r>
            <a:r>
              <a:rPr lang="en-US" altLang="zh-TW" sz="2800" dirty="0">
                <a:solidFill>
                  <a:srgbClr val="044875"/>
                </a:solidFill>
                <a:latin typeface="Microsoft YaHei" panose="020B0503020204020204" pitchFamily="34" charset="-122"/>
                <a:ea typeface="Microsoft YaHei" panose="020B0503020204020204" pitchFamily="34" charset="-122"/>
              </a:rPr>
              <a:t>C</a:t>
            </a:r>
            <a:r>
              <a:rPr lang="en-US" altLang="zh-TW" sz="2800" dirty="0">
                <a:solidFill>
                  <a:srgbClr val="044875"/>
                </a:solidFill>
                <a:effectLst/>
                <a:latin typeface="Microsoft YaHei" panose="020B0503020204020204" pitchFamily="34" charset="-122"/>
                <a:ea typeface="Microsoft YaHei" panose="020B0503020204020204" pitchFamily="34" charset="-122"/>
              </a:rPr>
              <a:t>lassification Algorithm</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1" name="文字方塊 10">
            <a:extLst>
              <a:ext uri="{FF2B5EF4-FFF2-40B4-BE49-F238E27FC236}">
                <a16:creationId xmlns:a16="http://schemas.microsoft.com/office/drawing/2014/main" id="{77025BBA-69DB-795B-AA91-F1246FE88CF5}"/>
              </a:ext>
            </a:extLst>
          </p:cNvPr>
          <p:cNvSpPr txBox="1"/>
          <p:nvPr/>
        </p:nvSpPr>
        <p:spPr>
          <a:xfrm>
            <a:off x="2377273" y="1221185"/>
            <a:ext cx="1676567"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Flow Chart</a:t>
            </a:r>
            <a:endParaRPr lang="zh-TW" altLang="en-US" sz="2000" dirty="0">
              <a:solidFill>
                <a:srgbClr val="044875"/>
              </a:solidFill>
            </a:endParaRPr>
          </a:p>
        </p:txBody>
      </p:sp>
      <p:grpSp>
        <p:nvGrpSpPr>
          <p:cNvPr id="7" name="群組 6">
            <a:extLst>
              <a:ext uri="{FF2B5EF4-FFF2-40B4-BE49-F238E27FC236}">
                <a16:creationId xmlns:a16="http://schemas.microsoft.com/office/drawing/2014/main" id="{3A4E549A-6ADF-B3D8-1436-1FD37CEE980E}"/>
              </a:ext>
            </a:extLst>
          </p:cNvPr>
          <p:cNvGrpSpPr/>
          <p:nvPr/>
        </p:nvGrpSpPr>
        <p:grpSpPr>
          <a:xfrm>
            <a:off x="189837" y="1811101"/>
            <a:ext cx="10695050" cy="4687538"/>
            <a:chOff x="189837" y="1811101"/>
            <a:chExt cx="10695050" cy="4687538"/>
          </a:xfrm>
        </p:grpSpPr>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9AA9A588-C3F9-4BFA-3D03-DA474FAC07C4}"/>
                    </a:ext>
                  </a:extLst>
                </p:cNvPr>
                <p:cNvSpPr txBox="1"/>
                <p:nvPr/>
              </p:nvSpPr>
              <p:spPr>
                <a:xfrm>
                  <a:off x="189837" y="5745946"/>
                  <a:ext cx="6094268" cy="391646"/>
                </a:xfrm>
                <a:prstGeom prst="rect">
                  <a:avLst/>
                </a:prstGeom>
                <a:noFill/>
              </p:spPr>
              <p:txBody>
                <a:bodyPr wrap="square">
                  <a:spAutoFit/>
                </a:bodyPr>
                <a:lstStyle/>
                <a:p>
                  <a14:m>
                    <m:oMath xmlns:m="http://schemas.openxmlformats.org/officeDocument/2006/math">
                      <m:sSub>
                        <m:sSubPr>
                          <m:ctrlPr>
                            <a:rPr lang="en-US" altLang="zh-TW" sz="1800" b="0" i="1" smtClean="0">
                              <a:latin typeface="Cambria Math" panose="02040503050406030204" pitchFamily="18" charset="0"/>
                              <a:ea typeface="Microsoft YaHei" panose="020B0503020204020204" pitchFamily="34" charset="-122"/>
                            </a:rPr>
                          </m:ctrlPr>
                        </m:sSubPr>
                        <m:e>
                          <m:r>
                            <a:rPr lang="en-US" altLang="zh-TW" sz="1800" b="0" i="1" smtClean="0">
                              <a:latin typeface="Cambria Math" panose="02040503050406030204" pitchFamily="18" charset="0"/>
                              <a:ea typeface="Microsoft YaHei" panose="020B0503020204020204" pitchFamily="34" charset="-122"/>
                            </a:rPr>
                            <m:t>𝐶𝑜𝑛𝑑𝑖𝑡𝑖𝑜𝑛</m:t>
                          </m:r>
                          <m:r>
                            <a:rPr lang="en-US" altLang="zh-TW" sz="1800" b="0" i="1" smtClean="0">
                              <a:latin typeface="Cambria Math" panose="02040503050406030204" pitchFamily="18" charset="0"/>
                              <a:ea typeface="Microsoft YaHei" panose="020B0503020204020204" pitchFamily="34" charset="-122"/>
                            </a:rPr>
                            <m:t> 1 :</m:t>
                          </m:r>
                          <m:r>
                            <a:rPr lang="en-US" altLang="zh-TW" sz="1800" b="0" i="1" smtClean="0">
                              <a:latin typeface="Cambria Math" panose="02040503050406030204" pitchFamily="18" charset="0"/>
                              <a:ea typeface="Microsoft YaHei" panose="020B0503020204020204" pitchFamily="34" charset="-122"/>
                            </a:rPr>
                            <m:t>𝑝</m:t>
                          </m:r>
                        </m:e>
                        <m:sub>
                          <m:r>
                            <a:rPr lang="en-US" altLang="zh-TW" sz="1800" b="0" i="1" smtClean="0">
                              <a:latin typeface="Cambria Math" panose="02040503050406030204" pitchFamily="18" charset="0"/>
                              <a:ea typeface="Microsoft YaHei" panose="020B0503020204020204" pitchFamily="34" charset="-122"/>
                            </a:rPr>
                            <m:t>𝑇</m:t>
                          </m:r>
                          <m:r>
                            <a:rPr lang="en-US" altLang="zh-TW" sz="1800" b="0" i="1" smtClean="0">
                              <a:latin typeface="Cambria Math" panose="02040503050406030204" pitchFamily="18" charset="0"/>
                              <a:ea typeface="Microsoft YaHei" panose="020B0503020204020204" pitchFamily="34" charset="-122"/>
                            </a:rPr>
                            <m:t>,</m:t>
                          </m:r>
                          <m:r>
                            <a:rPr lang="zh-TW" altLang="en-US" sz="18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r>
                        <a:rPr lang="en-US" altLang="zh-TW" sz="1800" b="0" i="1" u="none" smtClean="0">
                          <a:latin typeface="Cambria Math" panose="02040503050406030204" pitchFamily="18" charset="0"/>
                          <a:ea typeface="Cambria Math" panose="02040503050406030204" pitchFamily="18" charset="0"/>
                        </a:rPr>
                        <m:t>&gt;</m:t>
                      </m:r>
                      <m:sSub>
                        <m:sSubPr>
                          <m:ctrlPr>
                            <a:rPr lang="en-US" altLang="zh-TW" sz="1800" b="0" i="1" smtClean="0">
                              <a:latin typeface="Cambria Math" panose="02040503050406030204" pitchFamily="18" charset="0"/>
                              <a:ea typeface="Microsoft YaHei" panose="020B0503020204020204" pitchFamily="34" charset="-122"/>
                            </a:rPr>
                          </m:ctrlPr>
                        </m:sSubPr>
                        <m:e>
                          <m:r>
                            <a:rPr lang="en-US" altLang="zh-TW" sz="1800" b="0" i="1" smtClean="0">
                              <a:latin typeface="Cambria Math" panose="02040503050406030204" pitchFamily="18" charset="0"/>
                              <a:ea typeface="Microsoft YaHei" panose="020B0503020204020204" pitchFamily="34" charset="-122"/>
                            </a:rPr>
                            <m:t>𝑝</m:t>
                          </m:r>
                        </m:e>
                        <m:sub>
                          <m:r>
                            <a:rPr lang="en-US" altLang="zh-TW" sz="1800" b="0" i="1" smtClean="0">
                              <a:latin typeface="Cambria Math" panose="02040503050406030204" pitchFamily="18" charset="0"/>
                              <a:ea typeface="Microsoft YaHei" panose="020B0503020204020204" pitchFamily="34" charset="-122"/>
                            </a:rPr>
                            <m:t>𝐹</m:t>
                          </m:r>
                          <m:r>
                            <a:rPr lang="en-US" altLang="zh-TW" sz="1800" b="0" i="1" smtClean="0">
                              <a:latin typeface="Cambria Math" panose="02040503050406030204" pitchFamily="18" charset="0"/>
                              <a:ea typeface="Microsoft YaHei" panose="020B0503020204020204" pitchFamily="34" charset="-122"/>
                            </a:rPr>
                            <m:t>,</m:t>
                          </m:r>
                          <m:r>
                            <a:rPr lang="zh-TW" altLang="en-US" sz="18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lang="en-US" altLang="zh-TW" sz="1800" b="1" u="none" dirty="0">
                      <a:latin typeface="Times New Roman" panose="02020603050405020304" pitchFamily="18" charset="0"/>
                      <a:ea typeface="Microsoft YaHei" panose="020B0503020204020204" pitchFamily="34" charset="-122"/>
                      <a:cs typeface="Times New Roman" panose="02020603050405020304" pitchFamily="18" charset="0"/>
                    </a:rPr>
                    <a:t> and </a:t>
                  </a:r>
                  <a14:m>
                    <m:oMath xmlns:m="http://schemas.openxmlformats.org/officeDocument/2006/math">
                      <m:sSub>
                        <m:sSubPr>
                          <m:ctrlP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altLang="zh-TW" sz="1800" b="1" u="none"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ad>
                        <m:radPr>
                          <m:degHide m:val="on"/>
                          <m:ctrlP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t>𝑝</m:t>
                              </m:r>
                            </m:e>
                            <m:sub>
                              <m:sSup>
                                <m:sSupPr>
                                  <m:ctrlP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ctrlPr>
                                </m:sSupPr>
                                <m:e>
                                  <m: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t>𝜎</m:t>
                                  </m:r>
                                </m:e>
                                <m:sup>
                                  <m: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r>
                        <a:rPr lang="en-US" altLang="zh-TW" sz="1800" b="0" i="1" u="none" dirty="0" smtClean="0">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altLang="zh-TW" sz="1800" b="0" u="none" dirty="0">
                      <a:latin typeface="Times New Roman" panose="02020603050405020304" pitchFamily="18" charset="0"/>
                      <a:ea typeface="Microsoft YaHei" panose="020B0503020204020204" pitchFamily="34" charset="-122"/>
                      <a:cs typeface="Times New Roman" panose="02020603050405020304" pitchFamily="18" charset="0"/>
                    </a:rPr>
                    <a:t> &gt;  </a:t>
                  </a:r>
                  <a14:m>
                    <m:oMath xmlns:m="http://schemas.openxmlformats.org/officeDocument/2006/math">
                      <m:sSub>
                        <m:sSubPr>
                          <m:ctrlP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rad>
                        <m:radPr>
                          <m:degHide m:val="on"/>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𝐹</m:t>
                              </m:r>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Sup>
                                <m:sSupPr>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pPr>
                                <m:e>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𝜎</m:t>
                                  </m:r>
                                </m:e>
                                <m:sup>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oMath>
                  </a14:m>
                  <a:r>
                    <a:rPr lang="en-US" altLang="zh-TW" sz="1800" b="1" u="none" dirty="0">
                      <a:latin typeface="Times New Roman" panose="02020603050405020304" pitchFamily="18" charset="0"/>
                      <a:ea typeface="Microsoft YaHei" panose="020B0503020204020204" pitchFamily="34" charset="-122"/>
                      <a:cs typeface="Times New Roman" panose="02020603050405020304" pitchFamily="18" charset="0"/>
                    </a:rPr>
                    <a:t> </a:t>
                  </a:r>
                  <a:endParaRPr lang="zh-TW" altLang="en-US" dirty="0"/>
                </a:p>
              </p:txBody>
            </p:sp>
          </mc:Choice>
          <mc:Fallback xmlns="">
            <p:sp>
              <p:nvSpPr>
                <p:cNvPr id="56" name="文字方塊 55">
                  <a:extLst>
                    <a:ext uri="{FF2B5EF4-FFF2-40B4-BE49-F238E27FC236}">
                      <a16:creationId xmlns:a16="http://schemas.microsoft.com/office/drawing/2014/main" id="{9AA9A588-C3F9-4BFA-3D03-DA474FAC07C4}"/>
                    </a:ext>
                  </a:extLst>
                </p:cNvPr>
                <p:cNvSpPr txBox="1">
                  <a:spLocks noRot="1" noChangeAspect="1" noMove="1" noResize="1" noEditPoints="1" noAdjustHandles="1" noChangeArrowheads="1" noChangeShapeType="1" noTextEdit="1"/>
                </p:cNvSpPr>
                <p:nvPr/>
              </p:nvSpPr>
              <p:spPr>
                <a:xfrm>
                  <a:off x="189837" y="5745946"/>
                  <a:ext cx="6094268" cy="391646"/>
                </a:xfrm>
                <a:prstGeom prst="rect">
                  <a:avLst/>
                </a:prstGeom>
                <a:blipFill>
                  <a:blip r:embed="rId3"/>
                  <a:stretch>
                    <a:fillRect t="-9375" b="-18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81EE97B2-93F3-6AB7-812C-E817C0C9BB98}"/>
                    </a:ext>
                  </a:extLst>
                </p:cNvPr>
                <p:cNvSpPr txBox="1"/>
                <p:nvPr/>
              </p:nvSpPr>
              <p:spPr>
                <a:xfrm>
                  <a:off x="189837" y="6106993"/>
                  <a:ext cx="6094268" cy="391646"/>
                </a:xfrm>
                <a:prstGeom prst="rect">
                  <a:avLst/>
                </a:prstGeom>
                <a:noFill/>
              </p:spPr>
              <p:txBody>
                <a:bodyPr wrap="square">
                  <a:spAutoFit/>
                </a:bodyPr>
                <a:lstStyle/>
                <a:p>
                  <a14:m>
                    <m:oMath xmlns:m="http://schemas.openxmlformats.org/officeDocument/2006/math">
                      <m:sSub>
                        <m:sSubPr>
                          <m:ctrlP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𝐶𝑜𝑛𝑑𝑖𝑡𝑖𝑜𝑛</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 2 :</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&gt;</m:t>
                      </m:r>
                      <m:sSub>
                        <m:sSubPr>
                          <m:ctrlP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800" b="1"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and </a:t>
                  </a:r>
                  <a14:m>
                    <m:oMath xmlns:m="http://schemas.openxmlformats.org/officeDocument/2006/math">
                      <m:sSub>
                        <m:sSubPr>
                          <m:ctrlP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800" b="1"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ad>
                        <m:radPr>
                          <m:degHide m:val="on"/>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𝐹</m:t>
                              </m:r>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Sup>
                                <m:sSupPr>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pPr>
                                <m:e>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𝜎</m:t>
                                  </m:r>
                                </m:e>
                                <m:sup>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oMath>
                  </a14:m>
                  <a:r>
                    <a:rPr kumimoji="0" lang="en-US" altLang="zh-TW" sz="18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&gt;  </a:t>
                  </a:r>
                  <a14:m>
                    <m:oMath xmlns:m="http://schemas.openxmlformats.org/officeDocument/2006/math">
                      <m:sSub>
                        <m:sSubPr>
                          <m:ctrlP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rad>
                        <m:radPr>
                          <m:degHide m:val="on"/>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𝑇</m:t>
                              </m:r>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Sup>
                                <m:sSupPr>
                                  <m:ctrlP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pPr>
                                <m:e>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𝜎</m:t>
                                  </m:r>
                                </m:e>
                                <m:sup>
                                  <m:r>
                                    <a:rPr kumimoji="0" lang="en-US" altLang="zh-TW" sz="18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oMath>
                  </a14:m>
                  <a:r>
                    <a:rPr kumimoji="0" lang="en-US" altLang="zh-TW" sz="1800" b="1"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t>
                  </a:r>
                  <a:endParaRPr lang="zh-TW" altLang="en-US" dirty="0"/>
                </a:p>
              </p:txBody>
            </p:sp>
          </mc:Choice>
          <mc:Fallback xmlns="">
            <p:sp>
              <p:nvSpPr>
                <p:cNvPr id="58" name="文字方塊 57">
                  <a:extLst>
                    <a:ext uri="{FF2B5EF4-FFF2-40B4-BE49-F238E27FC236}">
                      <a16:creationId xmlns:a16="http://schemas.microsoft.com/office/drawing/2014/main" id="{81EE97B2-93F3-6AB7-812C-E817C0C9BB98}"/>
                    </a:ext>
                  </a:extLst>
                </p:cNvPr>
                <p:cNvSpPr txBox="1">
                  <a:spLocks noRot="1" noChangeAspect="1" noMove="1" noResize="1" noEditPoints="1" noAdjustHandles="1" noChangeArrowheads="1" noChangeShapeType="1" noTextEdit="1"/>
                </p:cNvSpPr>
                <p:nvPr/>
              </p:nvSpPr>
              <p:spPr>
                <a:xfrm>
                  <a:off x="189837" y="6106993"/>
                  <a:ext cx="6094268" cy="391646"/>
                </a:xfrm>
                <a:prstGeom prst="rect">
                  <a:avLst/>
                </a:prstGeom>
                <a:blipFill>
                  <a:blip r:embed="rId4"/>
                  <a:stretch>
                    <a:fillRect t="-9375" b="-18750"/>
                  </a:stretch>
                </a:blipFill>
              </p:spPr>
              <p:txBody>
                <a:bodyPr/>
                <a:lstStyle/>
                <a:p>
                  <a:r>
                    <a:rPr lang="zh-TW" altLang="en-US">
                      <a:noFill/>
                    </a:rPr>
                    <a:t> </a:t>
                  </a:r>
                </a:p>
              </p:txBody>
            </p:sp>
          </mc:Fallback>
        </mc:AlternateContent>
        <p:sp>
          <p:nvSpPr>
            <p:cNvPr id="12" name="流程圖: 結束點 11">
              <a:extLst>
                <a:ext uri="{FF2B5EF4-FFF2-40B4-BE49-F238E27FC236}">
                  <a16:creationId xmlns:a16="http://schemas.microsoft.com/office/drawing/2014/main" id="{BE492C47-A790-11C3-5AAD-F4B292D24530}"/>
                </a:ext>
              </a:extLst>
            </p:cNvPr>
            <p:cNvSpPr/>
            <p:nvPr/>
          </p:nvSpPr>
          <p:spPr>
            <a:xfrm>
              <a:off x="1311891" y="1868384"/>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 algorithm</a:t>
              </a:r>
              <a:endParaRPr lang="zh-TW" altLang="en-US" sz="1200" dirty="0">
                <a:latin typeface="Microsoft YaHei" panose="020B0503020204020204" pitchFamily="34" charset="-122"/>
                <a:ea typeface="Microsoft YaHei" panose="020B0503020204020204" pitchFamily="34" charset="-122"/>
              </a:endParaRPr>
            </a:p>
          </p:txBody>
        </p:sp>
        <p:cxnSp>
          <p:nvCxnSpPr>
            <p:cNvPr id="13" name="接點: 肘形 49">
              <a:extLst>
                <a:ext uri="{FF2B5EF4-FFF2-40B4-BE49-F238E27FC236}">
                  <a16:creationId xmlns:a16="http://schemas.microsoft.com/office/drawing/2014/main" id="{D6EF54F0-334F-8EC9-B7C1-EE095E74FDE7}"/>
                </a:ext>
              </a:extLst>
            </p:cNvPr>
            <p:cNvCxnSpPr>
              <a:cxnSpLocks/>
              <a:stCxn id="12" idx="2"/>
              <a:endCxn id="15" idx="1"/>
            </p:cNvCxnSpPr>
            <p:nvPr/>
          </p:nvCxnSpPr>
          <p:spPr>
            <a:xfrm flipH="1">
              <a:off x="1941887" y="2246384"/>
              <a:ext cx="4" cy="31972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流程圖: 資料 14">
                  <a:extLst>
                    <a:ext uri="{FF2B5EF4-FFF2-40B4-BE49-F238E27FC236}">
                      <a16:creationId xmlns:a16="http://schemas.microsoft.com/office/drawing/2014/main" id="{1997DD30-A4FE-9F66-816D-1D9DC8CDB1B8}"/>
                    </a:ext>
                  </a:extLst>
                </p:cNvPr>
                <p:cNvSpPr/>
                <p:nvPr/>
              </p:nvSpPr>
              <p:spPr>
                <a:xfrm>
                  <a:off x="708305" y="2566106"/>
                  <a:ext cx="2467163" cy="715620"/>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Input the mean of True and False in list </a:t>
                  </a:r>
                  <a14:m>
                    <m:oMath xmlns:m="http://schemas.openxmlformats.org/officeDocument/2006/math">
                      <m:acc>
                        <m:accPr>
                          <m:chr m:val="̂"/>
                          <m:ctrlPr>
                            <a:rPr lang="en-US" altLang="zh-TW" sz="1200" i="1">
                              <a:latin typeface="Cambria Math" panose="02040503050406030204" pitchFamily="18" charset="0"/>
                            </a:rPr>
                          </m:ctrlPr>
                        </m:accPr>
                        <m:e>
                          <m:r>
                            <a:rPr lang="en-US" altLang="zh-TW" sz="1200" i="1">
                              <a:latin typeface="Cambria Math" panose="02040503050406030204" pitchFamily="18" charset="0"/>
                            </a:rPr>
                            <m:t>𝑃</m:t>
                          </m:r>
                        </m:e>
                      </m:acc>
                    </m:oMath>
                  </a14:m>
                  <a:r>
                    <a:rPr lang="en-US" altLang="zh-TW" sz="1200" dirty="0">
                      <a:latin typeface="Microsoft YaHei" panose="020B0503020204020204" pitchFamily="34" charset="-122"/>
                      <a:ea typeface="Microsoft YaHei" panose="020B0503020204020204" pitchFamily="34" charset="-122"/>
                    </a:rPr>
                    <a:t> </a:t>
                  </a:r>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15" name="流程圖: 資料 14">
                  <a:extLst>
                    <a:ext uri="{FF2B5EF4-FFF2-40B4-BE49-F238E27FC236}">
                      <a16:creationId xmlns:a16="http://schemas.microsoft.com/office/drawing/2014/main" id="{1997DD30-A4FE-9F66-816D-1D9DC8CDB1B8}"/>
                    </a:ext>
                  </a:extLst>
                </p:cNvPr>
                <p:cNvSpPr>
                  <a:spLocks noRot="1" noChangeAspect="1" noMove="1" noResize="1" noEditPoints="1" noAdjustHandles="1" noChangeArrowheads="1" noChangeShapeType="1" noTextEdit="1"/>
                </p:cNvSpPr>
                <p:nvPr/>
              </p:nvSpPr>
              <p:spPr>
                <a:xfrm>
                  <a:off x="708305" y="2566106"/>
                  <a:ext cx="2467163" cy="715620"/>
                </a:xfrm>
                <a:prstGeom prst="flowChartInputOutput">
                  <a:avLst/>
                </a:prstGeom>
                <a:blipFill>
                  <a:blip r:embed="rId5"/>
                  <a:stretch>
                    <a:fillRect b="-16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流程圖: 資料 15">
                  <a:extLst>
                    <a:ext uri="{FF2B5EF4-FFF2-40B4-BE49-F238E27FC236}">
                      <a16:creationId xmlns:a16="http://schemas.microsoft.com/office/drawing/2014/main" id="{B9992CBE-BBB2-91E7-B6F9-D538CD3FA843}"/>
                    </a:ext>
                  </a:extLst>
                </p:cNvPr>
                <p:cNvSpPr/>
                <p:nvPr/>
              </p:nvSpPr>
              <p:spPr>
                <a:xfrm>
                  <a:off x="708305" y="3396595"/>
                  <a:ext cx="2467163" cy="715620"/>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Input the variance of True and False in list </a:t>
                  </a:r>
                  <a14:m>
                    <m:oMath xmlns:m="http://schemas.openxmlformats.org/officeDocument/2006/math">
                      <m:acc>
                        <m:accPr>
                          <m:chr m:val="̂"/>
                          <m:ctrlPr>
                            <a:rPr lang="en-US" altLang="zh-TW" sz="1200" i="1">
                              <a:latin typeface="Cambria Math" panose="02040503050406030204" pitchFamily="18" charset="0"/>
                            </a:rPr>
                          </m:ctrlPr>
                        </m:accPr>
                        <m:e>
                          <m:r>
                            <a:rPr lang="en-US" altLang="zh-TW" sz="1200" i="1">
                              <a:latin typeface="Cambria Math" panose="02040503050406030204" pitchFamily="18" charset="0"/>
                            </a:rPr>
                            <m:t>𝑃</m:t>
                          </m:r>
                        </m:e>
                      </m:acc>
                    </m:oMath>
                  </a14:m>
                  <a:r>
                    <a:rPr lang="en-US" altLang="zh-TW" sz="1200" dirty="0">
                      <a:latin typeface="Microsoft YaHei" panose="020B0503020204020204" pitchFamily="34" charset="-122"/>
                      <a:ea typeface="Microsoft YaHei" panose="020B0503020204020204" pitchFamily="34" charset="-122"/>
                    </a:rPr>
                    <a:t> </a:t>
                  </a:r>
                  <a:endParaRPr lang="zh-TW" altLang="en-US" sz="1200" dirty="0">
                    <a:latin typeface="Microsoft YaHei" panose="020B0503020204020204" pitchFamily="34" charset="-122"/>
                    <a:ea typeface="Microsoft YaHei" panose="020B0503020204020204" pitchFamily="34" charset="-122"/>
                  </a:endParaRPr>
                </a:p>
              </p:txBody>
            </p:sp>
          </mc:Choice>
          <mc:Fallback xmlns="">
            <p:sp>
              <p:nvSpPr>
                <p:cNvPr id="16" name="流程圖: 資料 15">
                  <a:extLst>
                    <a:ext uri="{FF2B5EF4-FFF2-40B4-BE49-F238E27FC236}">
                      <a16:creationId xmlns:a16="http://schemas.microsoft.com/office/drawing/2014/main" id="{B9992CBE-BBB2-91E7-B6F9-D538CD3FA843}"/>
                    </a:ext>
                  </a:extLst>
                </p:cNvPr>
                <p:cNvSpPr>
                  <a:spLocks noRot="1" noChangeAspect="1" noMove="1" noResize="1" noEditPoints="1" noAdjustHandles="1" noChangeArrowheads="1" noChangeShapeType="1" noTextEdit="1"/>
                </p:cNvSpPr>
                <p:nvPr/>
              </p:nvSpPr>
              <p:spPr>
                <a:xfrm>
                  <a:off x="708305" y="3396595"/>
                  <a:ext cx="2467163" cy="715620"/>
                </a:xfrm>
                <a:prstGeom prst="flowChartInputOutput">
                  <a:avLst/>
                </a:prstGeom>
                <a:blipFill>
                  <a:blip r:embed="rId6"/>
                  <a:stretch>
                    <a:fillRect b="-8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流程圖: 程序 20">
                  <a:extLst>
                    <a:ext uri="{FF2B5EF4-FFF2-40B4-BE49-F238E27FC236}">
                      <a16:creationId xmlns:a16="http://schemas.microsoft.com/office/drawing/2014/main" id="{6BF596C8-12E3-B0CC-5445-33C171F29DCB}"/>
                    </a:ext>
                  </a:extLst>
                </p:cNvPr>
                <p:cNvSpPr/>
                <p:nvPr/>
              </p:nvSpPr>
              <p:spPr>
                <a:xfrm>
                  <a:off x="419211" y="4368029"/>
                  <a:ext cx="3045350" cy="89594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latin typeface="Microsoft YaHei" panose="020B0503020204020204" pitchFamily="34" charset="-122"/>
                      <a:ea typeface="Microsoft YaHei" panose="020B0503020204020204" pitchFamily="34" charset="-122"/>
                    </a:rPr>
                    <a:t>Calculate the entropy of </a:t>
                  </a:r>
                  <a14:m>
                    <m:oMath xmlns:m="http://schemas.openxmlformats.org/officeDocument/2006/math">
                      <m:sSub>
                        <m:sSubPr>
                          <m:ctrlPr>
                            <a:rPr lang="en-US" altLang="zh-TW" sz="1200" i="1" smtClean="0">
                              <a:latin typeface="Cambria Math" panose="02040503050406030204" pitchFamily="18" charset="0"/>
                            </a:rPr>
                          </m:ctrlPr>
                        </m:sSubPr>
                        <m:e>
                          <m:r>
                            <a:rPr lang="en-US" altLang="zh-TW" sz="1200" b="0" i="1" smtClean="0">
                              <a:latin typeface="Cambria Math" panose="02040503050406030204" pitchFamily="18" charset="0"/>
                            </a:rPr>
                            <m:t>𝑝</m:t>
                          </m:r>
                        </m:e>
                        <m:sub>
                          <m:r>
                            <a:rPr lang="zh-TW" altLang="en-US" sz="1200" i="1" smtClean="0">
                              <a:latin typeface="Cambria Math" panose="02040503050406030204" pitchFamily="18" charset="0"/>
                            </a:rPr>
                            <m:t>𝜇</m:t>
                          </m:r>
                        </m:sub>
                      </m:sSub>
                    </m:oMath>
                  </a14:m>
                  <a:endParaRPr lang="en-US" altLang="zh-TW" sz="1200" dirty="0">
                    <a:solidFill>
                      <a:schemeClr val="bg1"/>
                    </a:solidFill>
                    <a:latin typeface="Microsoft YaHei" panose="020B0503020204020204" pitchFamily="34" charset="-122"/>
                    <a:ea typeface="Microsoft YaHei"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𝐻</m:t>
                        </m:r>
                        <m:r>
                          <a:rPr lang="en-US" altLang="zh-TW" sz="1200" b="0" i="1" smtClean="0">
                            <a:latin typeface="Cambria Math" panose="02040503050406030204" pitchFamily="18" charset="0"/>
                            <a:ea typeface="Microsoft YaHei" panose="020B0503020204020204" pitchFamily="34" charset="-122"/>
                          </a:rPr>
                          <m:t>(</m:t>
                        </m:r>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𝑦</m:t>
                            </m:r>
                          </m:e>
                          <m:sub>
                            <m:r>
                              <a:rPr lang="en-US" altLang="zh-TW" sz="1200" b="0" i="1" smtClean="0">
                                <a:latin typeface="Cambria Math" panose="02040503050406030204" pitchFamily="18" charset="0"/>
                                <a:ea typeface="Microsoft YaHei" panose="020B0503020204020204" pitchFamily="34" charset="-122"/>
                              </a:rPr>
                              <m:t>𝑝</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r>
                          <a:rPr lang="en-US" altLang="zh-TW" sz="1200" b="0" i="1" smtClean="0">
                            <a:latin typeface="Cambria Math" panose="02040503050406030204" pitchFamily="18" charset="0"/>
                            <a:ea typeface="Microsoft YaHei" panose="020B0503020204020204" pitchFamily="34" charset="-122"/>
                          </a:rPr>
                          <m:t>) </m:t>
                        </m:r>
                        <m:r>
                          <m:rPr>
                            <m:nor/>
                          </m:rPr>
                          <a:rPr lang="zh-TW" altLang="en-US" sz="1200" smtClean="0">
                            <a:latin typeface="Times New Roman" panose="02020603050405020304" pitchFamily="18" charset="0"/>
                            <a:cs typeface="Times New Roman" panose="02020603050405020304" pitchFamily="18" charset="0"/>
                          </a:rPr>
                          <m:t>←</m:t>
                        </m:r>
                        <m:r>
                          <a:rPr lang="en-US" altLang="zh-TW" sz="1200" b="0" i="1" smtClean="0">
                            <a:latin typeface="Cambria Math" panose="02040503050406030204" pitchFamily="18" charset="0"/>
                            <a:ea typeface="Cambria Math" panose="02040503050406030204" pitchFamily="18" charset="0"/>
                          </a:rPr>
                          <m:t>−</m:t>
                        </m:r>
                        <m:r>
                          <m:rPr>
                            <m:nor/>
                          </m:rPr>
                          <a:rPr lang="en-US" altLang="zh-TW" sz="1200" b="0" i="0" smtClean="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𝑇</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func>
                          <m:funcPr>
                            <m:ctrlPr>
                              <a:rPr lang="en-US" altLang="zh-TW" sz="1200" b="0" i="1" smtClean="0">
                                <a:latin typeface="Cambria Math" panose="02040503050406030204" pitchFamily="18" charset="0"/>
                                <a:ea typeface="Microsoft YaHei" panose="020B0503020204020204" pitchFamily="34" charset="-122"/>
                              </a:rPr>
                            </m:ctrlPr>
                          </m:funcPr>
                          <m:fName>
                            <m:r>
                              <m:rPr>
                                <m:sty m:val="p"/>
                              </m:rPr>
                              <a:rPr lang="en-US" altLang="zh-TW" sz="1200" b="0" i="0" smtClean="0">
                                <a:latin typeface="Cambria Math" panose="02040503050406030204" pitchFamily="18" charset="0"/>
                                <a:ea typeface="Microsoft YaHei" panose="020B0503020204020204" pitchFamily="34" charset="-122"/>
                              </a:rPr>
                              <m:t>log</m:t>
                            </m:r>
                          </m:fName>
                          <m:e>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𝑇</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e>
                        </m:func>
                        <m:r>
                          <a:rPr lang="en-US" altLang="zh-TW" sz="1200" b="0" i="1" smtClean="0">
                            <a:latin typeface="Cambria Math" panose="02040503050406030204" pitchFamily="18" charset="0"/>
                            <a:ea typeface="Cambria Math" panose="02040503050406030204" pitchFamily="18" charset="0"/>
                          </a:rPr>
                          <m:t>+</m:t>
                        </m:r>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𝐹</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func>
                          <m:funcPr>
                            <m:ctrlPr>
                              <a:rPr lang="en-US" altLang="zh-TW" sz="1200" b="0" i="1" smtClean="0">
                                <a:latin typeface="Cambria Math" panose="02040503050406030204" pitchFamily="18" charset="0"/>
                                <a:ea typeface="Microsoft YaHei" panose="020B0503020204020204" pitchFamily="34" charset="-122"/>
                              </a:rPr>
                            </m:ctrlPr>
                          </m:funcPr>
                          <m:fName>
                            <m:r>
                              <m:rPr>
                                <m:sty m:val="p"/>
                              </m:rPr>
                              <a:rPr lang="en-US" altLang="zh-TW" sz="1200" b="0" i="0" smtClean="0">
                                <a:latin typeface="Cambria Math" panose="02040503050406030204" pitchFamily="18" charset="0"/>
                                <a:ea typeface="Microsoft YaHei" panose="020B0503020204020204" pitchFamily="34" charset="-122"/>
                              </a:rPr>
                              <m:t>log</m:t>
                            </m:r>
                          </m:fName>
                          <m:e>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𝐹</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e>
                        </m:func>
                        <m:r>
                          <m:rPr>
                            <m:nor/>
                          </m:rPr>
                          <a:rPr lang="en-US" altLang="zh-TW" sz="1200" b="0" i="0" smtClean="0">
                            <a:latin typeface="Times New Roman" panose="02020603050405020304" pitchFamily="18" charset="0"/>
                            <a:ea typeface="Microsoft YaHei" panose="020B0503020204020204" pitchFamily="34" charset="-122"/>
                            <a:cs typeface="Times New Roman" panose="02020603050405020304" pitchFamily="18" charset="0"/>
                          </a:rPr>
                          <m:t>)</m:t>
                        </m:r>
                      </m:oMath>
                    </m:oMathPara>
                  </a14:m>
                  <a:endParaRPr lang="en-US" altLang="zh-TW" sz="1200" b="0"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1" name="流程圖: 程序 20">
                  <a:extLst>
                    <a:ext uri="{FF2B5EF4-FFF2-40B4-BE49-F238E27FC236}">
                      <a16:creationId xmlns:a16="http://schemas.microsoft.com/office/drawing/2014/main" id="{6BF596C8-12E3-B0CC-5445-33C171F29DCB}"/>
                    </a:ext>
                  </a:extLst>
                </p:cNvPr>
                <p:cNvSpPr>
                  <a:spLocks noRot="1" noChangeAspect="1" noMove="1" noResize="1" noEditPoints="1" noAdjustHandles="1" noChangeArrowheads="1" noChangeShapeType="1" noTextEdit="1"/>
                </p:cNvSpPr>
                <p:nvPr/>
              </p:nvSpPr>
              <p:spPr>
                <a:xfrm>
                  <a:off x="419211" y="4368029"/>
                  <a:ext cx="3045350" cy="895944"/>
                </a:xfrm>
                <a:prstGeom prst="flowChartProcess">
                  <a:avLst/>
                </a:prstGeom>
                <a:blipFill>
                  <a:blip r:embed="rId7"/>
                  <a:stretch>
                    <a:fillRect/>
                  </a:stretch>
                </a:blipFill>
              </p:spPr>
              <p:txBody>
                <a:bodyPr/>
                <a:lstStyle/>
                <a:p>
                  <a:r>
                    <a:rPr lang="zh-TW" altLang="en-US">
                      <a:noFill/>
                    </a:rPr>
                    <a:t> </a:t>
                  </a:r>
                </a:p>
              </p:txBody>
            </p:sp>
          </mc:Fallback>
        </mc:AlternateContent>
        <p:cxnSp>
          <p:nvCxnSpPr>
            <p:cNvPr id="22" name="接點: 肘形 49">
              <a:extLst>
                <a:ext uri="{FF2B5EF4-FFF2-40B4-BE49-F238E27FC236}">
                  <a16:creationId xmlns:a16="http://schemas.microsoft.com/office/drawing/2014/main" id="{A28DC11F-5532-21D0-2FAD-FFFEF3E7A5AE}"/>
                </a:ext>
              </a:extLst>
            </p:cNvPr>
            <p:cNvCxnSpPr>
              <a:cxnSpLocks/>
              <a:stCxn id="16" idx="4"/>
              <a:endCxn id="21" idx="0"/>
            </p:cNvCxnSpPr>
            <p:nvPr/>
          </p:nvCxnSpPr>
          <p:spPr>
            <a:xfrm flipH="1">
              <a:off x="1941886" y="4112215"/>
              <a:ext cx="1" cy="25581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流程圖: 決策 24">
                  <a:extLst>
                    <a:ext uri="{FF2B5EF4-FFF2-40B4-BE49-F238E27FC236}">
                      <a16:creationId xmlns:a16="http://schemas.microsoft.com/office/drawing/2014/main" id="{FF09A9A0-B3BC-C8BA-9A89-C4823A566F1B}"/>
                    </a:ext>
                  </a:extLst>
                </p:cNvPr>
                <p:cNvSpPr/>
                <p:nvPr/>
              </p:nvSpPr>
              <p:spPr>
                <a:xfrm>
                  <a:off x="4150209" y="1903916"/>
                  <a:ext cx="2138982"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zh-TW" sz="1200" i="1" smtClean="0">
                          <a:solidFill>
                            <a:schemeClr val="bg1"/>
                          </a:solidFill>
                          <a:latin typeface="Cambria Math" panose="02040503050406030204" pitchFamily="18" charset="0"/>
                          <a:ea typeface="Microsoft YaHei" panose="020B0503020204020204" pitchFamily="34" charset="-122"/>
                        </a:rPr>
                        <m:t>𝐻</m:t>
                      </m:r>
                      <m:d>
                        <m:dPr>
                          <m:ctrlPr>
                            <a:rPr lang="en-US" altLang="zh-TW" sz="1200" i="1">
                              <a:solidFill>
                                <a:schemeClr val="bg1"/>
                              </a:solidFill>
                              <a:latin typeface="Cambria Math" panose="02040503050406030204" pitchFamily="18" charset="0"/>
                              <a:ea typeface="Microsoft YaHei" panose="020B0503020204020204" pitchFamily="34" charset="-122"/>
                            </a:rPr>
                          </m:ctrlPr>
                        </m:dPr>
                        <m:e>
                          <m:sSub>
                            <m:sSubPr>
                              <m:ctrlPr>
                                <a:rPr lang="en-US" altLang="zh-TW" sz="1200" i="1">
                                  <a:solidFill>
                                    <a:schemeClr val="bg1"/>
                                  </a:solidFill>
                                  <a:latin typeface="Cambria Math" panose="02040503050406030204" pitchFamily="18" charset="0"/>
                                  <a:ea typeface="Microsoft YaHei" panose="020B0503020204020204" pitchFamily="34" charset="-122"/>
                                </a:rPr>
                              </m:ctrlPr>
                            </m:sSubPr>
                            <m:e>
                              <m:r>
                                <a:rPr lang="en-US" altLang="zh-TW" sz="1200" i="1">
                                  <a:solidFill>
                                    <a:schemeClr val="bg1"/>
                                  </a:solidFill>
                                  <a:latin typeface="Cambria Math" panose="02040503050406030204" pitchFamily="18" charset="0"/>
                                  <a:ea typeface="Microsoft YaHei" panose="020B0503020204020204" pitchFamily="34" charset="-122"/>
                                </a:rPr>
                                <m:t>𝑦</m:t>
                              </m:r>
                            </m:e>
                            <m:sub>
                              <m:r>
                                <a:rPr lang="en-US" altLang="zh-TW" sz="1200" i="1">
                                  <a:solidFill>
                                    <a:schemeClr val="bg1"/>
                                  </a:solidFill>
                                  <a:latin typeface="Cambria Math" panose="02040503050406030204" pitchFamily="18" charset="0"/>
                                  <a:ea typeface="Microsoft YaHei" panose="020B0503020204020204" pitchFamily="34" charset="-122"/>
                                </a:rPr>
                                <m:t>𝑝</m:t>
                              </m:r>
                              <m:r>
                                <a:rPr lang="en-US" altLang="zh-TW" sz="1200" i="1">
                                  <a:solidFill>
                                    <a:schemeClr val="bg1"/>
                                  </a:solidFill>
                                  <a:latin typeface="Cambria Math" panose="02040503050406030204" pitchFamily="18" charset="0"/>
                                  <a:ea typeface="Microsoft YaHei" panose="020B0503020204020204" pitchFamily="34" charset="-122"/>
                                </a:rPr>
                                <m:t>,</m:t>
                              </m:r>
                              <m:r>
                                <a:rPr lang="zh-TW" altLang="en-US" sz="1200" i="1">
                                  <a:solidFill>
                                    <a:schemeClr val="bg1"/>
                                  </a:solidFill>
                                  <a:latin typeface="Cambria Math" panose="02040503050406030204" pitchFamily="18" charset="0"/>
                                  <a:ea typeface="Microsoft YaHei" panose="020B0503020204020204" pitchFamily="34" charset="-122"/>
                                  <a:cs typeface="Times New Roman" panose="02020603050405020304" pitchFamily="18" charset="0"/>
                                </a:rPr>
                                <m:t>𝜇</m:t>
                              </m:r>
                            </m:sub>
                          </m:sSub>
                        </m:e>
                      </m:d>
                      <m:r>
                        <a:rPr lang="en-US" altLang="zh-TW" sz="1200" i="1">
                          <a:solidFill>
                            <a:schemeClr val="bg1"/>
                          </a:solidFill>
                          <a:latin typeface="Cambria Math" panose="02040503050406030204" pitchFamily="18" charset="0"/>
                          <a:ea typeface="Microsoft YaHei" panose="020B0503020204020204" pitchFamily="34" charset="-122"/>
                          <a:cs typeface="Times New Roman" panose="02020603050405020304" pitchFamily="18" charset="0"/>
                        </a:rPr>
                        <m:t>&gt;</m:t>
                      </m:r>
                      <m:sSub>
                        <m:sSubPr>
                          <m:ctrlPr>
                            <a:rPr lang="en-US" altLang="zh-TW" sz="1200" i="1">
                              <a:solidFill>
                                <a:schemeClr val="bg1"/>
                              </a:solidFill>
                              <a:latin typeface="Cambria Math" panose="02040503050406030204" pitchFamily="18" charset="0"/>
                              <a:ea typeface="Microsoft YaHei" panose="020B0503020204020204" pitchFamily="34" charset="-122"/>
                            </a:rPr>
                          </m:ctrlPr>
                        </m:sSubPr>
                        <m:e>
                          <m:r>
                            <a:rPr lang="zh-TW" altLang="en-US" sz="1200" i="1">
                              <a:solidFill>
                                <a:schemeClr val="bg1"/>
                              </a:solidFill>
                              <a:latin typeface="Cambria Math" panose="02040503050406030204" pitchFamily="18" charset="0"/>
                              <a:ea typeface="Microsoft YaHei" panose="020B0503020204020204" pitchFamily="34" charset="-122"/>
                            </a:rPr>
                            <m:t>𝜃</m:t>
                          </m:r>
                        </m:e>
                        <m:sub>
                          <m:r>
                            <a:rPr lang="zh-TW" altLang="en-US" sz="1200" i="1">
                              <a:solidFill>
                                <a:schemeClr val="bg1"/>
                              </a:solidFill>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lang="en-US" altLang="zh-TW" sz="1200" dirty="0">
                      <a:solidFill>
                        <a:schemeClr val="bg1"/>
                      </a:solidFill>
                    </a:rPr>
                    <a:t>?</a:t>
                  </a:r>
                  <a:endParaRPr lang="zh-TW" altLang="en-US" sz="1200" dirty="0">
                    <a:solidFill>
                      <a:schemeClr val="bg1"/>
                    </a:solidFill>
                  </a:endParaRPr>
                </a:p>
              </p:txBody>
            </p:sp>
          </mc:Choice>
          <mc:Fallback xmlns="">
            <p:sp>
              <p:nvSpPr>
                <p:cNvPr id="25" name="流程圖: 決策 24">
                  <a:extLst>
                    <a:ext uri="{FF2B5EF4-FFF2-40B4-BE49-F238E27FC236}">
                      <a16:creationId xmlns:a16="http://schemas.microsoft.com/office/drawing/2014/main" id="{FF09A9A0-B3BC-C8BA-9A89-C4823A566F1B}"/>
                    </a:ext>
                  </a:extLst>
                </p:cNvPr>
                <p:cNvSpPr>
                  <a:spLocks noRot="1" noChangeAspect="1" noMove="1" noResize="1" noEditPoints="1" noAdjustHandles="1" noChangeArrowheads="1" noChangeShapeType="1" noTextEdit="1"/>
                </p:cNvSpPr>
                <p:nvPr/>
              </p:nvSpPr>
              <p:spPr>
                <a:xfrm>
                  <a:off x="4150209" y="1903916"/>
                  <a:ext cx="2138982" cy="780335"/>
                </a:xfrm>
                <a:prstGeom prst="flowChartDecision">
                  <a:avLst/>
                </a:prstGeom>
                <a:blipFill>
                  <a:blip r:embed="rId8"/>
                  <a:stretch>
                    <a:fillRect/>
                  </a:stretch>
                </a:blipFill>
              </p:spPr>
              <p:txBody>
                <a:bodyPr/>
                <a:lstStyle/>
                <a:p>
                  <a:r>
                    <a:rPr lang="zh-TW" altLang="en-US">
                      <a:noFill/>
                    </a:rPr>
                    <a:t> </a:t>
                  </a:r>
                </a:p>
              </p:txBody>
            </p:sp>
          </mc:Fallback>
        </mc:AlternateContent>
        <p:cxnSp>
          <p:nvCxnSpPr>
            <p:cNvPr id="26" name="接點: 肘形 25">
              <a:extLst>
                <a:ext uri="{FF2B5EF4-FFF2-40B4-BE49-F238E27FC236}">
                  <a16:creationId xmlns:a16="http://schemas.microsoft.com/office/drawing/2014/main" id="{1B015B7F-142D-D3F5-95D5-D7804417782A}"/>
                </a:ext>
              </a:extLst>
            </p:cNvPr>
            <p:cNvCxnSpPr>
              <a:cxnSpLocks/>
              <a:stCxn id="21" idx="2"/>
              <a:endCxn id="25" idx="0"/>
            </p:cNvCxnSpPr>
            <p:nvPr/>
          </p:nvCxnSpPr>
          <p:spPr>
            <a:xfrm rot="5400000" flipH="1" flipV="1">
              <a:off x="1900764" y="1945038"/>
              <a:ext cx="3360057" cy="3277814"/>
            </a:xfrm>
            <a:prstGeom prst="bentConnector5">
              <a:avLst>
                <a:gd name="adj1" fmla="val -6803"/>
                <a:gd name="adj2" fmla="val 56913"/>
                <a:gd name="adj3" fmla="val 10680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接點: 肘形 49">
              <a:extLst>
                <a:ext uri="{FF2B5EF4-FFF2-40B4-BE49-F238E27FC236}">
                  <a16:creationId xmlns:a16="http://schemas.microsoft.com/office/drawing/2014/main" id="{C5382DB1-0F01-C795-C395-4BF909E08D2E}"/>
                </a:ext>
              </a:extLst>
            </p:cNvPr>
            <p:cNvCxnSpPr>
              <a:cxnSpLocks/>
              <a:stCxn id="25" idx="3"/>
              <a:endCxn id="62" idx="2"/>
            </p:cNvCxnSpPr>
            <p:nvPr/>
          </p:nvCxnSpPr>
          <p:spPr>
            <a:xfrm flipV="1">
              <a:off x="6289191" y="2293736"/>
              <a:ext cx="1159511" cy="34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流程圖: 資料 61">
                  <a:extLst>
                    <a:ext uri="{FF2B5EF4-FFF2-40B4-BE49-F238E27FC236}">
                      <a16:creationId xmlns:a16="http://schemas.microsoft.com/office/drawing/2014/main" id="{936846B8-67D7-0F4B-44BA-30DD117B5E68}"/>
                    </a:ext>
                  </a:extLst>
                </p:cNvPr>
                <p:cNvSpPr/>
                <p:nvPr/>
              </p:nvSpPr>
              <p:spPr>
                <a:xfrm>
                  <a:off x="7263932" y="1956180"/>
                  <a:ext cx="1847700" cy="675111"/>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1200" dirty="0">
                      <a:latin typeface="Microsoft YaHei" panose="020B0503020204020204" pitchFamily="34" charset="-122"/>
                      <a:ea typeface="Microsoft YaHei" panose="020B0503020204020204" pitchFamily="34" charset="-122"/>
                    </a:rPr>
                    <a:t>Output</a:t>
                  </a:r>
                  <a14:m>
                    <m:oMath xmlns:m="http://schemas.openxmlformats.org/officeDocument/2006/math">
                      <m:r>
                        <a:rPr lang="en-US" altLang="zh-TW" sz="1200" i="1">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𝐼𝑛𝑑𝑒𝑡𝑒𝑟𝑚𝑖𝑛𝑎𝑡𝑒</m:t>
                      </m:r>
                      <m:r>
                        <a:rPr lang="en-US" altLang="zh-TW" sz="1200" i="1">
                          <a:latin typeface="Cambria Math" panose="02040503050406030204" pitchFamily="18" charset="0"/>
                          <a:ea typeface="Microsoft YaHei" panose="020B0503020204020204" pitchFamily="34" charset="-122"/>
                        </a:rPr>
                        <m:t>"</m:t>
                      </m:r>
                    </m:oMath>
                  </a14:m>
                  <a:endParaRPr lang="zh-TW" altLang="en-US" sz="1200" dirty="0"/>
                </a:p>
              </p:txBody>
            </p:sp>
          </mc:Choice>
          <mc:Fallback xmlns="">
            <p:sp>
              <p:nvSpPr>
                <p:cNvPr id="62" name="流程圖: 資料 61">
                  <a:extLst>
                    <a:ext uri="{FF2B5EF4-FFF2-40B4-BE49-F238E27FC236}">
                      <a16:creationId xmlns:a16="http://schemas.microsoft.com/office/drawing/2014/main" id="{936846B8-67D7-0F4B-44BA-30DD117B5E68}"/>
                    </a:ext>
                  </a:extLst>
                </p:cNvPr>
                <p:cNvSpPr>
                  <a:spLocks noRot="1" noChangeAspect="1" noMove="1" noResize="1" noEditPoints="1" noAdjustHandles="1" noChangeArrowheads="1" noChangeShapeType="1" noTextEdit="1"/>
                </p:cNvSpPr>
                <p:nvPr/>
              </p:nvSpPr>
              <p:spPr>
                <a:xfrm>
                  <a:off x="7263932" y="1956180"/>
                  <a:ext cx="1847700" cy="675111"/>
                </a:xfrm>
                <a:prstGeom prst="flowChartInputOutput">
                  <a:avLst/>
                </a:prstGeom>
                <a:blipFill>
                  <a:blip r:embed="rId9"/>
                  <a:stretch>
                    <a:fillRect/>
                  </a:stretch>
                </a:blipFill>
              </p:spPr>
              <p:txBody>
                <a:bodyPr/>
                <a:lstStyle/>
                <a:p>
                  <a:r>
                    <a:rPr lang="zh-TW" altLang="en-US">
                      <a:noFill/>
                    </a:rPr>
                    <a:t> </a:t>
                  </a:r>
                </a:p>
              </p:txBody>
            </p:sp>
          </mc:Fallback>
        </mc:AlternateContent>
        <p:sp>
          <p:nvSpPr>
            <p:cNvPr id="67" name="文字方塊 66">
              <a:extLst>
                <a:ext uri="{FF2B5EF4-FFF2-40B4-BE49-F238E27FC236}">
                  <a16:creationId xmlns:a16="http://schemas.microsoft.com/office/drawing/2014/main" id="{6E91F590-D9B6-0C75-5534-946CB004CD5F}"/>
                </a:ext>
              </a:extLst>
            </p:cNvPr>
            <p:cNvSpPr txBox="1"/>
            <p:nvPr/>
          </p:nvSpPr>
          <p:spPr>
            <a:xfrm>
              <a:off x="6360284" y="1811101"/>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69" name="流程圖: 結束點 68">
              <a:extLst>
                <a:ext uri="{FF2B5EF4-FFF2-40B4-BE49-F238E27FC236}">
                  <a16:creationId xmlns:a16="http://schemas.microsoft.com/office/drawing/2014/main" id="{49987B87-D95B-EB79-F507-9BE5D9D58F82}"/>
                </a:ext>
              </a:extLst>
            </p:cNvPr>
            <p:cNvSpPr/>
            <p:nvPr/>
          </p:nvSpPr>
          <p:spPr>
            <a:xfrm>
              <a:off x="9620109" y="2115787"/>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 </a:t>
              </a:r>
            </a:p>
            <a:p>
              <a:pPr algn="ctr"/>
              <a:r>
                <a:rPr lang="en-US" altLang="zh-TW" sz="1200" dirty="0">
                  <a:latin typeface="Microsoft YaHei" panose="020B0503020204020204" pitchFamily="34" charset="-122"/>
                  <a:ea typeface="Microsoft YaHei" panose="020B0503020204020204" pitchFamily="34" charset="-122"/>
                </a:rPr>
                <a:t>algorithm</a:t>
              </a:r>
              <a:endParaRPr lang="zh-TW" altLang="en-US" sz="1200" dirty="0">
                <a:latin typeface="Microsoft YaHei" panose="020B0503020204020204" pitchFamily="34" charset="-122"/>
                <a:ea typeface="Microsoft YaHei" panose="020B0503020204020204" pitchFamily="34" charset="-122"/>
              </a:endParaRPr>
            </a:p>
          </p:txBody>
        </p:sp>
        <p:cxnSp>
          <p:nvCxnSpPr>
            <p:cNvPr id="70" name="接點: 肘形 49">
              <a:extLst>
                <a:ext uri="{FF2B5EF4-FFF2-40B4-BE49-F238E27FC236}">
                  <a16:creationId xmlns:a16="http://schemas.microsoft.com/office/drawing/2014/main" id="{AE3A93D8-B180-B12B-3EC5-A09C3F155983}"/>
                </a:ext>
              </a:extLst>
            </p:cNvPr>
            <p:cNvCxnSpPr>
              <a:cxnSpLocks/>
              <a:stCxn id="62" idx="5"/>
              <a:endCxn id="69" idx="1"/>
            </p:cNvCxnSpPr>
            <p:nvPr/>
          </p:nvCxnSpPr>
          <p:spPr>
            <a:xfrm>
              <a:off x="8926862" y="2293736"/>
              <a:ext cx="693247" cy="1105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49">
              <a:extLst>
                <a:ext uri="{FF2B5EF4-FFF2-40B4-BE49-F238E27FC236}">
                  <a16:creationId xmlns:a16="http://schemas.microsoft.com/office/drawing/2014/main" id="{489AC7E9-D066-93C9-CE63-52C6BC0D12E8}"/>
                </a:ext>
              </a:extLst>
            </p:cNvPr>
            <p:cNvCxnSpPr>
              <a:cxnSpLocks/>
              <a:stCxn id="25" idx="2"/>
              <a:endCxn id="82" idx="0"/>
            </p:cNvCxnSpPr>
            <p:nvPr/>
          </p:nvCxnSpPr>
          <p:spPr>
            <a:xfrm>
              <a:off x="5219700" y="2684251"/>
              <a:ext cx="0" cy="25501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流程圖: 決策 81">
                  <a:extLst>
                    <a:ext uri="{FF2B5EF4-FFF2-40B4-BE49-F238E27FC236}">
                      <a16:creationId xmlns:a16="http://schemas.microsoft.com/office/drawing/2014/main" id="{005CD820-25DE-1268-26DF-3F3A94ED7738}"/>
                    </a:ext>
                  </a:extLst>
                </p:cNvPr>
                <p:cNvSpPr/>
                <p:nvPr/>
              </p:nvSpPr>
              <p:spPr>
                <a:xfrm>
                  <a:off x="4150209" y="2939263"/>
                  <a:ext cx="2138982"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𝐶𝑜𝑛𝑑𝑖𝑡𝑖𝑜𝑛</m:t>
                      </m:r>
                      <m:r>
                        <a:rPr lang="en-US" altLang="zh-TW" sz="1200" b="0" i="1" smtClean="0">
                          <a:latin typeface="Cambria Math" panose="02040503050406030204" pitchFamily="18" charset="0"/>
                          <a:ea typeface="Microsoft YaHei" panose="020B0503020204020204" pitchFamily="34" charset="-122"/>
                        </a:rPr>
                        <m:t> 1</m:t>
                      </m:r>
                    </m:oMath>
                  </a14:m>
                  <a:r>
                    <a:rPr lang="en-US" altLang="zh-TW" sz="1200" dirty="0">
                      <a:solidFill>
                        <a:schemeClr val="bg1"/>
                      </a:solidFill>
                      <a:latin typeface="Microsoft YaHei" panose="020B0503020204020204" pitchFamily="34" charset="-122"/>
                      <a:ea typeface="Microsoft YaHei" panose="020B0503020204020204" pitchFamily="34" charset="-122"/>
                    </a:rPr>
                    <a:t>?</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mc:Choice>
          <mc:Fallback xmlns="">
            <p:sp>
              <p:nvSpPr>
                <p:cNvPr id="82" name="流程圖: 決策 81">
                  <a:extLst>
                    <a:ext uri="{FF2B5EF4-FFF2-40B4-BE49-F238E27FC236}">
                      <a16:creationId xmlns:a16="http://schemas.microsoft.com/office/drawing/2014/main" id="{005CD820-25DE-1268-26DF-3F3A94ED7738}"/>
                    </a:ext>
                  </a:extLst>
                </p:cNvPr>
                <p:cNvSpPr>
                  <a:spLocks noRot="1" noChangeAspect="1" noMove="1" noResize="1" noEditPoints="1" noAdjustHandles="1" noChangeArrowheads="1" noChangeShapeType="1" noTextEdit="1"/>
                </p:cNvSpPr>
                <p:nvPr/>
              </p:nvSpPr>
              <p:spPr>
                <a:xfrm>
                  <a:off x="4150209" y="2939263"/>
                  <a:ext cx="2138982" cy="780335"/>
                </a:xfrm>
                <a:prstGeom prst="flowChartDecision">
                  <a:avLst/>
                </a:prstGeom>
                <a:blipFill>
                  <a:blip r:embed="rId10"/>
                  <a:stretch>
                    <a:fillRect/>
                  </a:stretch>
                </a:blipFill>
              </p:spPr>
              <p:txBody>
                <a:bodyPr/>
                <a:lstStyle/>
                <a:p>
                  <a:r>
                    <a:rPr lang="zh-TW" altLang="en-US">
                      <a:noFill/>
                    </a:rPr>
                    <a:t> </a:t>
                  </a:r>
                </a:p>
              </p:txBody>
            </p:sp>
          </mc:Fallback>
        </mc:AlternateContent>
        <p:sp>
          <p:nvSpPr>
            <p:cNvPr id="88" name="文字方塊 87">
              <a:extLst>
                <a:ext uri="{FF2B5EF4-FFF2-40B4-BE49-F238E27FC236}">
                  <a16:creationId xmlns:a16="http://schemas.microsoft.com/office/drawing/2014/main" id="{574FFFD9-17DD-9474-C4A4-47EEADB631B6}"/>
                </a:ext>
              </a:extLst>
            </p:cNvPr>
            <p:cNvSpPr txBox="1"/>
            <p:nvPr/>
          </p:nvSpPr>
          <p:spPr>
            <a:xfrm>
              <a:off x="4455395" y="2579908"/>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89" name="流程圖: 決策 88">
                  <a:extLst>
                    <a:ext uri="{FF2B5EF4-FFF2-40B4-BE49-F238E27FC236}">
                      <a16:creationId xmlns:a16="http://schemas.microsoft.com/office/drawing/2014/main" id="{F7E20397-2426-F43C-9D54-E0E90278E0E9}"/>
                    </a:ext>
                  </a:extLst>
                </p:cNvPr>
                <p:cNvSpPr/>
                <p:nvPr/>
              </p:nvSpPr>
              <p:spPr>
                <a:xfrm>
                  <a:off x="4150209" y="3987279"/>
                  <a:ext cx="2138982"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𝐶𝑜𝑛𝑑𝑖𝑡𝑖𝑜𝑛</m:t>
                      </m:r>
                      <m:r>
                        <a:rPr lang="en-US" altLang="zh-TW" sz="1200" b="0" i="1" smtClean="0">
                          <a:latin typeface="Cambria Math" panose="02040503050406030204" pitchFamily="18" charset="0"/>
                          <a:ea typeface="Microsoft YaHei" panose="020B0503020204020204" pitchFamily="34" charset="-122"/>
                        </a:rPr>
                        <m:t> 2</m:t>
                      </m:r>
                    </m:oMath>
                  </a14:m>
                  <a:r>
                    <a:rPr lang="en-US" altLang="zh-TW" sz="1200" dirty="0">
                      <a:solidFill>
                        <a:schemeClr val="bg1"/>
                      </a:solidFill>
                      <a:latin typeface="Microsoft YaHei" panose="020B0503020204020204" pitchFamily="34" charset="-122"/>
                      <a:ea typeface="Microsoft YaHei" panose="020B0503020204020204" pitchFamily="34" charset="-122"/>
                    </a:rPr>
                    <a:t>?</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mc:Choice>
          <mc:Fallback xmlns="">
            <p:sp>
              <p:nvSpPr>
                <p:cNvPr id="89" name="流程圖: 決策 88">
                  <a:extLst>
                    <a:ext uri="{FF2B5EF4-FFF2-40B4-BE49-F238E27FC236}">
                      <a16:creationId xmlns:a16="http://schemas.microsoft.com/office/drawing/2014/main" id="{F7E20397-2426-F43C-9D54-E0E90278E0E9}"/>
                    </a:ext>
                  </a:extLst>
                </p:cNvPr>
                <p:cNvSpPr>
                  <a:spLocks noRot="1" noChangeAspect="1" noMove="1" noResize="1" noEditPoints="1" noAdjustHandles="1" noChangeArrowheads="1" noChangeShapeType="1" noTextEdit="1"/>
                </p:cNvSpPr>
                <p:nvPr/>
              </p:nvSpPr>
              <p:spPr>
                <a:xfrm>
                  <a:off x="4150209" y="3987279"/>
                  <a:ext cx="2138982" cy="780335"/>
                </a:xfrm>
                <a:prstGeom prst="flowChartDecision">
                  <a:avLst/>
                </a:prstGeom>
                <a:blipFill>
                  <a:blip r:embed="rId11"/>
                  <a:stretch>
                    <a:fillRect/>
                  </a:stretch>
                </a:blipFill>
              </p:spPr>
              <p:txBody>
                <a:bodyPr/>
                <a:lstStyle/>
                <a:p>
                  <a:r>
                    <a:rPr lang="zh-TW" altLang="en-US">
                      <a:noFill/>
                    </a:rPr>
                    <a:t> </a:t>
                  </a:r>
                </a:p>
              </p:txBody>
            </p:sp>
          </mc:Fallback>
        </mc:AlternateContent>
        <p:cxnSp>
          <p:nvCxnSpPr>
            <p:cNvPr id="97" name="接點: 肘形 49">
              <a:extLst>
                <a:ext uri="{FF2B5EF4-FFF2-40B4-BE49-F238E27FC236}">
                  <a16:creationId xmlns:a16="http://schemas.microsoft.com/office/drawing/2014/main" id="{D290DBE1-A0B1-0F01-3977-B86E70CE02BF}"/>
                </a:ext>
              </a:extLst>
            </p:cNvPr>
            <p:cNvCxnSpPr>
              <a:cxnSpLocks/>
              <a:stCxn id="82" idx="2"/>
              <a:endCxn id="89" idx="0"/>
            </p:cNvCxnSpPr>
            <p:nvPr/>
          </p:nvCxnSpPr>
          <p:spPr>
            <a:xfrm>
              <a:off x="5219700" y="3719598"/>
              <a:ext cx="0" cy="26768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流程圖: 資料 106">
                  <a:extLst>
                    <a:ext uri="{FF2B5EF4-FFF2-40B4-BE49-F238E27FC236}">
                      <a16:creationId xmlns:a16="http://schemas.microsoft.com/office/drawing/2014/main" id="{C766D6FD-13BE-645E-24C5-70D2C7F80A28}"/>
                    </a:ext>
                  </a:extLst>
                </p:cNvPr>
                <p:cNvSpPr/>
                <p:nvPr/>
              </p:nvSpPr>
              <p:spPr>
                <a:xfrm>
                  <a:off x="7263932" y="4919224"/>
                  <a:ext cx="1847700" cy="675111"/>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1200" dirty="0">
                      <a:latin typeface="Microsoft YaHei" panose="020B0503020204020204" pitchFamily="34" charset="-122"/>
                      <a:ea typeface="Microsoft YaHei" panose="020B0503020204020204" pitchFamily="34" charset="-122"/>
                    </a:rPr>
                    <a:t>Output</a:t>
                  </a:r>
                  <a14:m>
                    <m:oMath xmlns:m="http://schemas.openxmlformats.org/officeDocument/2006/math">
                      <m:r>
                        <a:rPr lang="en-US" altLang="zh-TW" sz="1200" i="1">
                          <a:latin typeface="Cambria Math" panose="02040503050406030204" pitchFamily="18" charset="0"/>
                          <a:ea typeface="Microsoft YaHei" panose="020B0503020204020204" pitchFamily="34" charset="-122"/>
                        </a:rPr>
                        <m:t>"</m:t>
                      </m:r>
                      <m:r>
                        <a:rPr lang="en-US" altLang="zh-TW" sz="1200" i="1">
                          <a:latin typeface="Cambria Math" panose="02040503050406030204" pitchFamily="18" charset="0"/>
                          <a:ea typeface="Microsoft YaHei" panose="020B0503020204020204" pitchFamily="34" charset="-122"/>
                        </a:rPr>
                        <m:t>𝐼𝑛𝑑𝑒𝑡𝑒𝑟𝑚𝑖𝑛𝑎𝑡𝑒</m:t>
                      </m:r>
                      <m:r>
                        <a:rPr lang="en-US" altLang="zh-TW" sz="1200" i="1">
                          <a:latin typeface="Cambria Math" panose="02040503050406030204" pitchFamily="18" charset="0"/>
                          <a:ea typeface="Microsoft YaHei" panose="020B0503020204020204" pitchFamily="34" charset="-122"/>
                        </a:rPr>
                        <m:t>"</m:t>
                      </m:r>
                    </m:oMath>
                  </a14:m>
                  <a:endParaRPr lang="zh-TW" altLang="en-US" sz="1200" dirty="0"/>
                </a:p>
              </p:txBody>
            </p:sp>
          </mc:Choice>
          <mc:Fallback xmlns="">
            <p:sp>
              <p:nvSpPr>
                <p:cNvPr id="107" name="流程圖: 資料 106">
                  <a:extLst>
                    <a:ext uri="{FF2B5EF4-FFF2-40B4-BE49-F238E27FC236}">
                      <a16:creationId xmlns:a16="http://schemas.microsoft.com/office/drawing/2014/main" id="{C766D6FD-13BE-645E-24C5-70D2C7F80A28}"/>
                    </a:ext>
                  </a:extLst>
                </p:cNvPr>
                <p:cNvSpPr>
                  <a:spLocks noRot="1" noChangeAspect="1" noMove="1" noResize="1" noEditPoints="1" noAdjustHandles="1" noChangeArrowheads="1" noChangeShapeType="1" noTextEdit="1"/>
                </p:cNvSpPr>
                <p:nvPr/>
              </p:nvSpPr>
              <p:spPr>
                <a:xfrm>
                  <a:off x="7263932" y="4919224"/>
                  <a:ext cx="1847700" cy="675111"/>
                </a:xfrm>
                <a:prstGeom prst="flowChartInputOutput">
                  <a:avLst/>
                </a:prstGeom>
                <a:blipFill>
                  <a:blip r:embed="rId9"/>
                  <a:stretch>
                    <a:fillRect/>
                  </a:stretch>
                </a:blipFill>
              </p:spPr>
              <p:txBody>
                <a:bodyPr/>
                <a:lstStyle/>
                <a:p>
                  <a:r>
                    <a:rPr lang="zh-TW" altLang="en-US">
                      <a:noFill/>
                    </a:rPr>
                    <a:t> </a:t>
                  </a:r>
                </a:p>
              </p:txBody>
            </p:sp>
          </mc:Fallback>
        </mc:AlternateContent>
        <p:cxnSp>
          <p:nvCxnSpPr>
            <p:cNvPr id="108" name="接點: 肘形 107">
              <a:extLst>
                <a:ext uri="{FF2B5EF4-FFF2-40B4-BE49-F238E27FC236}">
                  <a16:creationId xmlns:a16="http://schemas.microsoft.com/office/drawing/2014/main" id="{04BE59EC-E6AD-6AF7-6D58-E825FE68333C}"/>
                </a:ext>
              </a:extLst>
            </p:cNvPr>
            <p:cNvCxnSpPr>
              <a:cxnSpLocks/>
              <a:stCxn id="89" idx="2"/>
              <a:endCxn id="107" idx="2"/>
            </p:cNvCxnSpPr>
            <p:nvPr/>
          </p:nvCxnSpPr>
          <p:spPr>
            <a:xfrm rot="16200000" flipH="1">
              <a:off x="6089618" y="3897696"/>
              <a:ext cx="489166" cy="2229002"/>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1" name="流程圖: 結束點 110">
              <a:extLst>
                <a:ext uri="{FF2B5EF4-FFF2-40B4-BE49-F238E27FC236}">
                  <a16:creationId xmlns:a16="http://schemas.microsoft.com/office/drawing/2014/main" id="{BCF315BA-2978-52B5-1F6F-9E01738002EA}"/>
                </a:ext>
              </a:extLst>
            </p:cNvPr>
            <p:cNvSpPr/>
            <p:nvPr/>
          </p:nvSpPr>
          <p:spPr>
            <a:xfrm>
              <a:off x="9624887" y="5074973"/>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 </a:t>
              </a:r>
            </a:p>
            <a:p>
              <a:pPr algn="ctr"/>
              <a:r>
                <a:rPr lang="en-US" altLang="zh-TW" sz="1200" dirty="0">
                  <a:latin typeface="Microsoft YaHei" panose="020B0503020204020204" pitchFamily="34" charset="-122"/>
                  <a:ea typeface="Microsoft YaHei" panose="020B0503020204020204" pitchFamily="34" charset="-122"/>
                </a:rPr>
                <a:t>algorithm</a:t>
              </a:r>
              <a:endParaRPr lang="zh-TW" altLang="en-US" sz="1200" dirty="0">
                <a:latin typeface="Microsoft YaHei" panose="020B0503020204020204" pitchFamily="34" charset="-122"/>
                <a:ea typeface="Microsoft YaHei" panose="020B0503020204020204" pitchFamily="34" charset="-122"/>
              </a:endParaRPr>
            </a:p>
          </p:txBody>
        </p:sp>
        <p:cxnSp>
          <p:nvCxnSpPr>
            <p:cNvPr id="112" name="接點: 肘形 49">
              <a:extLst>
                <a:ext uri="{FF2B5EF4-FFF2-40B4-BE49-F238E27FC236}">
                  <a16:creationId xmlns:a16="http://schemas.microsoft.com/office/drawing/2014/main" id="{4A5ADD75-39C2-4644-09E9-9D41BDD25BCE}"/>
                </a:ext>
              </a:extLst>
            </p:cNvPr>
            <p:cNvCxnSpPr>
              <a:cxnSpLocks/>
              <a:stCxn id="107" idx="5"/>
              <a:endCxn id="111" idx="1"/>
            </p:cNvCxnSpPr>
            <p:nvPr/>
          </p:nvCxnSpPr>
          <p:spPr>
            <a:xfrm>
              <a:off x="8926862" y="5256780"/>
              <a:ext cx="698025" cy="719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4" name="文字方塊 113">
              <a:extLst>
                <a:ext uri="{FF2B5EF4-FFF2-40B4-BE49-F238E27FC236}">
                  <a16:creationId xmlns:a16="http://schemas.microsoft.com/office/drawing/2014/main" id="{3949DA0D-4559-178E-48E7-C0D10A8FBF86}"/>
                </a:ext>
              </a:extLst>
            </p:cNvPr>
            <p:cNvSpPr txBox="1"/>
            <p:nvPr/>
          </p:nvSpPr>
          <p:spPr>
            <a:xfrm>
              <a:off x="4454069" y="4816001"/>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15" name="文字方塊 114">
              <a:extLst>
                <a:ext uri="{FF2B5EF4-FFF2-40B4-BE49-F238E27FC236}">
                  <a16:creationId xmlns:a16="http://schemas.microsoft.com/office/drawing/2014/main" id="{6A7163D8-8761-F882-8828-EDB7504F7B6B}"/>
                </a:ext>
              </a:extLst>
            </p:cNvPr>
            <p:cNvSpPr txBox="1"/>
            <p:nvPr/>
          </p:nvSpPr>
          <p:spPr>
            <a:xfrm>
              <a:off x="4454069" y="3681566"/>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cxnSp>
          <p:nvCxnSpPr>
            <p:cNvPr id="116" name="接點: 肘形 49">
              <a:extLst>
                <a:ext uri="{FF2B5EF4-FFF2-40B4-BE49-F238E27FC236}">
                  <a16:creationId xmlns:a16="http://schemas.microsoft.com/office/drawing/2014/main" id="{63918B5C-847C-2131-F246-4F94A7595A03}"/>
                </a:ext>
              </a:extLst>
            </p:cNvPr>
            <p:cNvCxnSpPr>
              <a:cxnSpLocks/>
              <a:stCxn id="82" idx="3"/>
              <a:endCxn id="117" idx="2"/>
            </p:cNvCxnSpPr>
            <p:nvPr/>
          </p:nvCxnSpPr>
          <p:spPr>
            <a:xfrm flipV="1">
              <a:off x="6289191" y="3319362"/>
              <a:ext cx="1145000" cy="1006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流程圖: 資料 116">
                  <a:extLst>
                    <a:ext uri="{FF2B5EF4-FFF2-40B4-BE49-F238E27FC236}">
                      <a16:creationId xmlns:a16="http://schemas.microsoft.com/office/drawing/2014/main" id="{A2B06EFB-468F-06CC-031B-2FB30BE5A5A7}"/>
                    </a:ext>
                  </a:extLst>
                </p:cNvPr>
                <p:cNvSpPr/>
                <p:nvPr/>
              </p:nvSpPr>
              <p:spPr>
                <a:xfrm>
                  <a:off x="7263932" y="2981806"/>
                  <a:ext cx="1702585" cy="675111"/>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1200" dirty="0">
                      <a:latin typeface="Microsoft YaHei" panose="020B0503020204020204" pitchFamily="34" charset="-122"/>
                      <a:ea typeface="Microsoft YaHei" panose="020B0503020204020204" pitchFamily="34" charset="-122"/>
                    </a:rPr>
                    <a:t>Output</a:t>
                  </a:r>
                  <a14:m>
                    <m:oMath xmlns:m="http://schemas.openxmlformats.org/officeDocument/2006/math">
                      <m:r>
                        <a:rPr lang="en-US" altLang="zh-TW" sz="1200" i="1">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𝑇𝑟𝑢𝑒</m:t>
                      </m:r>
                      <m:r>
                        <a:rPr lang="en-US" altLang="zh-TW" sz="1200" i="1">
                          <a:latin typeface="Cambria Math" panose="02040503050406030204" pitchFamily="18" charset="0"/>
                          <a:ea typeface="Microsoft YaHei" panose="020B0503020204020204" pitchFamily="34" charset="-122"/>
                        </a:rPr>
                        <m:t>"</m:t>
                      </m:r>
                    </m:oMath>
                  </a14:m>
                  <a:endParaRPr lang="zh-TW" altLang="en-US" sz="1200" dirty="0"/>
                </a:p>
              </p:txBody>
            </p:sp>
          </mc:Choice>
          <mc:Fallback xmlns="">
            <p:sp>
              <p:nvSpPr>
                <p:cNvPr id="117" name="流程圖: 資料 116">
                  <a:extLst>
                    <a:ext uri="{FF2B5EF4-FFF2-40B4-BE49-F238E27FC236}">
                      <a16:creationId xmlns:a16="http://schemas.microsoft.com/office/drawing/2014/main" id="{A2B06EFB-468F-06CC-031B-2FB30BE5A5A7}"/>
                    </a:ext>
                  </a:extLst>
                </p:cNvPr>
                <p:cNvSpPr>
                  <a:spLocks noRot="1" noChangeAspect="1" noMove="1" noResize="1" noEditPoints="1" noAdjustHandles="1" noChangeArrowheads="1" noChangeShapeType="1" noTextEdit="1"/>
                </p:cNvSpPr>
                <p:nvPr/>
              </p:nvSpPr>
              <p:spPr>
                <a:xfrm>
                  <a:off x="7263932" y="2981806"/>
                  <a:ext cx="1702585" cy="675111"/>
                </a:xfrm>
                <a:prstGeom prst="flowChartInputOutput">
                  <a:avLst/>
                </a:prstGeom>
                <a:blipFill>
                  <a:blip r:embed="rId12"/>
                  <a:stretch>
                    <a:fillRect/>
                  </a:stretch>
                </a:blipFill>
              </p:spPr>
              <p:txBody>
                <a:bodyPr/>
                <a:lstStyle/>
                <a:p>
                  <a:r>
                    <a:rPr lang="zh-TW" altLang="en-US">
                      <a:noFill/>
                    </a:rPr>
                    <a:t> </a:t>
                  </a:r>
                </a:p>
              </p:txBody>
            </p:sp>
          </mc:Fallback>
        </mc:AlternateContent>
        <p:sp>
          <p:nvSpPr>
            <p:cNvPr id="118" name="文字方塊 117">
              <a:extLst>
                <a:ext uri="{FF2B5EF4-FFF2-40B4-BE49-F238E27FC236}">
                  <a16:creationId xmlns:a16="http://schemas.microsoft.com/office/drawing/2014/main" id="{0A73D028-711F-9BA1-3854-FB0CC462E323}"/>
                </a:ext>
              </a:extLst>
            </p:cNvPr>
            <p:cNvSpPr txBox="1"/>
            <p:nvPr/>
          </p:nvSpPr>
          <p:spPr>
            <a:xfrm>
              <a:off x="6360284" y="2836727"/>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cxnSp>
          <p:nvCxnSpPr>
            <p:cNvPr id="120" name="接點: 肘形 49">
              <a:extLst>
                <a:ext uri="{FF2B5EF4-FFF2-40B4-BE49-F238E27FC236}">
                  <a16:creationId xmlns:a16="http://schemas.microsoft.com/office/drawing/2014/main" id="{77A586A9-DE5D-EB26-7B73-FD5C17D4D23A}"/>
                </a:ext>
              </a:extLst>
            </p:cNvPr>
            <p:cNvCxnSpPr>
              <a:cxnSpLocks/>
              <a:stCxn id="89" idx="3"/>
              <a:endCxn id="121" idx="2"/>
            </p:cNvCxnSpPr>
            <p:nvPr/>
          </p:nvCxnSpPr>
          <p:spPr>
            <a:xfrm flipV="1">
              <a:off x="6289191" y="4366150"/>
              <a:ext cx="1145000" cy="1129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流程圖: 資料 120">
                  <a:extLst>
                    <a:ext uri="{FF2B5EF4-FFF2-40B4-BE49-F238E27FC236}">
                      <a16:creationId xmlns:a16="http://schemas.microsoft.com/office/drawing/2014/main" id="{BD4B7408-794B-00B1-3FC0-AF4E25E5E5E5}"/>
                    </a:ext>
                  </a:extLst>
                </p:cNvPr>
                <p:cNvSpPr/>
                <p:nvPr/>
              </p:nvSpPr>
              <p:spPr>
                <a:xfrm>
                  <a:off x="7263932" y="4028594"/>
                  <a:ext cx="1702585" cy="675111"/>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1200" dirty="0">
                      <a:latin typeface="Microsoft YaHei" panose="020B0503020204020204" pitchFamily="34" charset="-122"/>
                      <a:ea typeface="Microsoft YaHei" panose="020B0503020204020204" pitchFamily="34" charset="-122"/>
                    </a:rPr>
                    <a:t>Output</a:t>
                  </a:r>
                  <a14:m>
                    <m:oMath xmlns:m="http://schemas.openxmlformats.org/officeDocument/2006/math">
                      <m:r>
                        <a:rPr lang="en-US" altLang="zh-TW" sz="1200" i="1">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𝐹𝑎𝑙𝑠𝑒</m:t>
                      </m:r>
                      <m:r>
                        <a:rPr lang="en-US" altLang="zh-TW" sz="1200" i="1">
                          <a:latin typeface="Cambria Math" panose="02040503050406030204" pitchFamily="18" charset="0"/>
                          <a:ea typeface="Microsoft YaHei" panose="020B0503020204020204" pitchFamily="34" charset="-122"/>
                        </a:rPr>
                        <m:t>"</m:t>
                      </m:r>
                    </m:oMath>
                  </a14:m>
                  <a:endParaRPr lang="zh-TW" altLang="en-US" sz="1200" dirty="0"/>
                </a:p>
              </p:txBody>
            </p:sp>
          </mc:Choice>
          <mc:Fallback xmlns="">
            <p:sp>
              <p:nvSpPr>
                <p:cNvPr id="121" name="流程圖: 資料 120">
                  <a:extLst>
                    <a:ext uri="{FF2B5EF4-FFF2-40B4-BE49-F238E27FC236}">
                      <a16:creationId xmlns:a16="http://schemas.microsoft.com/office/drawing/2014/main" id="{BD4B7408-794B-00B1-3FC0-AF4E25E5E5E5}"/>
                    </a:ext>
                  </a:extLst>
                </p:cNvPr>
                <p:cNvSpPr>
                  <a:spLocks noRot="1" noChangeAspect="1" noMove="1" noResize="1" noEditPoints="1" noAdjustHandles="1" noChangeArrowheads="1" noChangeShapeType="1" noTextEdit="1"/>
                </p:cNvSpPr>
                <p:nvPr/>
              </p:nvSpPr>
              <p:spPr>
                <a:xfrm>
                  <a:off x="7263932" y="4028594"/>
                  <a:ext cx="1702585" cy="675111"/>
                </a:xfrm>
                <a:prstGeom prst="flowChartInputOutput">
                  <a:avLst/>
                </a:prstGeom>
                <a:blipFill>
                  <a:blip r:embed="rId13"/>
                  <a:stretch>
                    <a:fillRect/>
                  </a:stretch>
                </a:blipFill>
              </p:spPr>
              <p:txBody>
                <a:bodyPr/>
                <a:lstStyle/>
                <a:p>
                  <a:r>
                    <a:rPr lang="zh-TW" altLang="en-US">
                      <a:noFill/>
                    </a:rPr>
                    <a:t> </a:t>
                  </a:r>
                </a:p>
              </p:txBody>
            </p:sp>
          </mc:Fallback>
        </mc:AlternateContent>
        <p:sp>
          <p:nvSpPr>
            <p:cNvPr id="122" name="文字方塊 121">
              <a:extLst>
                <a:ext uri="{FF2B5EF4-FFF2-40B4-BE49-F238E27FC236}">
                  <a16:creationId xmlns:a16="http://schemas.microsoft.com/office/drawing/2014/main" id="{A219A0B5-66BB-1630-65AC-4559398CEA28}"/>
                </a:ext>
              </a:extLst>
            </p:cNvPr>
            <p:cNvSpPr txBox="1"/>
            <p:nvPr/>
          </p:nvSpPr>
          <p:spPr>
            <a:xfrm>
              <a:off x="6360284" y="3883515"/>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24" name="流程圖: 結束點 123">
              <a:extLst>
                <a:ext uri="{FF2B5EF4-FFF2-40B4-BE49-F238E27FC236}">
                  <a16:creationId xmlns:a16="http://schemas.microsoft.com/office/drawing/2014/main" id="{D8260D70-3D85-2BF0-3BEF-B3DCE22AE675}"/>
                </a:ext>
              </a:extLst>
            </p:cNvPr>
            <p:cNvSpPr/>
            <p:nvPr/>
          </p:nvSpPr>
          <p:spPr>
            <a:xfrm>
              <a:off x="9624887" y="4177149"/>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 </a:t>
              </a:r>
            </a:p>
            <a:p>
              <a:pPr algn="ctr"/>
              <a:r>
                <a:rPr lang="en-US" altLang="zh-TW" sz="1200" dirty="0">
                  <a:latin typeface="Microsoft YaHei" panose="020B0503020204020204" pitchFamily="34" charset="-122"/>
                  <a:ea typeface="Microsoft YaHei" panose="020B0503020204020204" pitchFamily="34" charset="-122"/>
                </a:rPr>
                <a:t>algorithm</a:t>
              </a:r>
              <a:endParaRPr lang="zh-TW" altLang="en-US" sz="1200" dirty="0">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45A88DAB-DBBC-2800-FC72-9C8D2C93EEE6}"/>
                </a:ext>
              </a:extLst>
            </p:cNvPr>
            <p:cNvCxnSpPr>
              <a:cxnSpLocks/>
              <a:stCxn id="121" idx="5"/>
              <a:endCxn id="124" idx="1"/>
            </p:cNvCxnSpPr>
            <p:nvPr/>
          </p:nvCxnSpPr>
          <p:spPr>
            <a:xfrm flipV="1">
              <a:off x="8796259" y="4366149"/>
              <a:ext cx="828628" cy="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8" name="流程圖: 結束點 127">
              <a:extLst>
                <a:ext uri="{FF2B5EF4-FFF2-40B4-BE49-F238E27FC236}">
                  <a16:creationId xmlns:a16="http://schemas.microsoft.com/office/drawing/2014/main" id="{47C40AB5-CD46-C2EE-2ACD-A8C6B0DC9C75}"/>
                </a:ext>
              </a:extLst>
            </p:cNvPr>
            <p:cNvSpPr/>
            <p:nvPr/>
          </p:nvSpPr>
          <p:spPr>
            <a:xfrm>
              <a:off x="9620115" y="3144243"/>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 </a:t>
              </a:r>
            </a:p>
            <a:p>
              <a:pPr algn="ctr"/>
              <a:r>
                <a:rPr lang="en-US" altLang="zh-TW" sz="1200" dirty="0">
                  <a:latin typeface="Microsoft YaHei" panose="020B0503020204020204" pitchFamily="34" charset="-122"/>
                  <a:ea typeface="Microsoft YaHei" panose="020B0503020204020204" pitchFamily="34" charset="-122"/>
                </a:rPr>
                <a:t>algorithm</a:t>
              </a:r>
              <a:endParaRPr lang="zh-TW" altLang="en-US" sz="1200" dirty="0">
                <a:latin typeface="Microsoft YaHei" panose="020B0503020204020204" pitchFamily="34" charset="-122"/>
                <a:ea typeface="Microsoft YaHei" panose="020B0503020204020204" pitchFamily="34" charset="-122"/>
              </a:endParaRPr>
            </a:p>
          </p:txBody>
        </p:sp>
        <p:cxnSp>
          <p:nvCxnSpPr>
            <p:cNvPr id="129" name="接點: 肘形 49">
              <a:extLst>
                <a:ext uri="{FF2B5EF4-FFF2-40B4-BE49-F238E27FC236}">
                  <a16:creationId xmlns:a16="http://schemas.microsoft.com/office/drawing/2014/main" id="{1580217C-0D05-81BD-CE13-3B6D056C5EE9}"/>
                </a:ext>
              </a:extLst>
            </p:cNvPr>
            <p:cNvCxnSpPr>
              <a:cxnSpLocks/>
              <a:stCxn id="117" idx="5"/>
              <a:endCxn id="128" idx="1"/>
            </p:cNvCxnSpPr>
            <p:nvPr/>
          </p:nvCxnSpPr>
          <p:spPr>
            <a:xfrm>
              <a:off x="8796259" y="3319362"/>
              <a:ext cx="823856" cy="1388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670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42</a:t>
            </a:fld>
            <a:endParaRPr lang="zh-CN" altLang="en-US" dirty="0"/>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910AA4DB-61ED-C534-1640-D2823F2E495B}"/>
                  </a:ext>
                </a:extLst>
              </p:cNvPr>
              <p:cNvGraphicFramePr>
                <a:graphicFrameLocks noGrp="1"/>
              </p:cNvGraphicFramePr>
              <p:nvPr>
                <p:extLst>
                  <p:ext uri="{D42A27DB-BD31-4B8C-83A1-F6EECF244321}">
                    <p14:modId xmlns:p14="http://schemas.microsoft.com/office/powerpoint/2010/main" val="3123638860"/>
                  </p:ext>
                </p:extLst>
              </p:nvPr>
            </p:nvGraphicFramePr>
            <p:xfrm>
              <a:off x="383984" y="1698525"/>
              <a:ext cx="5272537" cy="4447413"/>
            </p:xfrm>
            <a:graphic>
              <a:graphicData uri="http://schemas.openxmlformats.org/drawingml/2006/table">
                <a:tbl>
                  <a:tblPr firstRow="1" bandRow="1">
                    <a:tableStyleId>{5940675A-B579-460E-94D1-54222C63F5DA}</a:tableStyleId>
                  </a:tblPr>
                  <a:tblGrid>
                    <a:gridCol w="5272537">
                      <a:extLst>
                        <a:ext uri="{9D8B030D-6E8A-4147-A177-3AD203B41FA5}">
                          <a16:colId xmlns:a16="http://schemas.microsoft.com/office/drawing/2014/main" val="1652210588"/>
                        </a:ext>
                      </a:extLst>
                    </a:gridCol>
                  </a:tblGrid>
                  <a:tr h="370840">
                    <a:tc>
                      <a:txBody>
                        <a:bodyPr/>
                        <a:lstStyle/>
                        <a:p>
                          <a:pPr algn="l">
                            <a:lnSpc>
                              <a:spcPct val="150000"/>
                            </a:lnSpc>
                          </a:pPr>
                          <a:r>
                            <a:rPr lang="en-US" altLang="zh-TW" sz="1200" b="1"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Algorithm2 : </a:t>
                          </a:r>
                          <a:r>
                            <a:rPr lang="en-US" altLang="zh-TW" sz="1200" b="0"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Indeterminate-Aware data classification</a:t>
                          </a:r>
                          <a:endParaRPr lang="zh-TW"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850551179"/>
                      </a:ext>
                    </a:extLst>
                  </a:tr>
                  <a:tr h="370840">
                    <a:tc>
                      <a:txBody>
                        <a:bodyPr/>
                        <a:lstStyle/>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Input: </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Mean of probability: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latin typeface="Cambria Math" panose="02040503050406030204" pitchFamily="18" charset="0"/>
                                      <a:ea typeface="Microsoft YaHei" panose="020B0503020204020204" pitchFamily="34" charset="-122"/>
                                      <a:cs typeface="Times New Roman" panose="02020603050405020304" pitchFamily="18" charset="0"/>
                                    </a:rPr>
                                    <m:t>𝑝</m:t>
                                  </m:r>
                                </m:e>
                                <m:sub>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a:t>
                          </a: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which is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𝐹</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Variance of probability: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sSup>
                                    <m:sSup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p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𝜎</m:t>
                                      </m:r>
                                    </m:e>
                                    <m:sup>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p>
                                  </m:sSup>
                                </m:sub>
                              </m:sSub>
                            </m:oMath>
                          </a14:m>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which is </a:t>
                          </a: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sSup>
                                    <m:sSup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p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𝜎</m:t>
                                      </m:r>
                                    </m:e>
                                    <m:sup>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2</m:t>
                                      </m:r>
                                    </m:sup>
                                  </m:sSup>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sSup>
                                    <m:sSup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p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𝜎</m:t>
                                      </m:r>
                                    </m:e>
                                    <m:sup>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2</m:t>
                                      </m:r>
                                    </m:sup>
                                  </m:sSup>
                                </m:sub>
                              </m:sSub>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Threshold used to determine output of indeterminacy</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
                                <m:sSubPr>
                                  <m:ctrlPr>
                                    <a:rPr lang="en-US" altLang="zh-TW" sz="1200" b="0" i="1" smtClean="0">
                                      <a:solidFill>
                                        <a:schemeClr val="tx1"/>
                                      </a:solidFill>
                                      <a:latin typeface="Cambria Math" panose="02040503050406030204" pitchFamily="18" charset="0"/>
                                      <a:ea typeface="Microsoft YaHei" panose="020B0503020204020204" pitchFamily="34" charset="-122"/>
                                    </a:rPr>
                                  </m:ctrlPr>
                                </m:sSubPr>
                                <m:e>
                                  <m:r>
                                    <a:rPr lang="zh-TW" altLang="en-US" sz="1200" b="0" i="1" smtClean="0">
                                      <a:solidFill>
                                        <a:schemeClr val="tx1"/>
                                      </a:solidFill>
                                      <a:latin typeface="Cambria Math" panose="02040503050406030204" pitchFamily="18" charset="0"/>
                                      <a:ea typeface="Microsoft YaHei" panose="020B0503020204020204" pitchFamily="34" charset="-122"/>
                                    </a:rPr>
                                    <m:t>𝜃</m:t>
                                  </m:r>
                                </m:e>
                                <m:sub>
                                  <m:r>
                                    <a:rPr lang="zh-TW" altLang="en-US"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𝜇</m:t>
                                  </m:r>
                                </m:sub>
                              </m:sSub>
                            </m:oMath>
                          </a14:m>
                          <a:endParaRPr lang="en-US" altLang="zh-TW" sz="1200" b="0" u="none" dirty="0">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Output</a:t>
                          </a:r>
                          <a:r>
                            <a:rPr lang="en-US" altLang="zh-TW"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0" u="none"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“True”, “False”, or “Indeterminate” </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1 : </a:t>
                          </a:r>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𝐻</m:t>
                              </m:r>
                              <m:r>
                                <a:rPr lang="en-US" altLang="zh-TW" sz="1200" b="0" i="1" smtClean="0">
                                  <a:latin typeface="Cambria Math" panose="02040503050406030204" pitchFamily="18" charset="0"/>
                                  <a:ea typeface="Microsoft YaHei" panose="020B0503020204020204" pitchFamily="34" charset="-122"/>
                                </a:rPr>
                                <m:t>(</m:t>
                              </m:r>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𝑦</m:t>
                                  </m:r>
                                </m:e>
                                <m:sub>
                                  <m:r>
                                    <a:rPr lang="en-US" altLang="zh-TW" sz="1200" b="0" i="1" smtClean="0">
                                      <a:latin typeface="Cambria Math" panose="02040503050406030204" pitchFamily="18" charset="0"/>
                                      <a:ea typeface="Microsoft YaHei" panose="020B0503020204020204" pitchFamily="34" charset="-122"/>
                                    </a:rPr>
                                    <m:t>𝑝</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r>
                                <a:rPr lang="en-US" altLang="zh-TW" sz="1200" b="0" i="1" smtClean="0">
                                  <a:latin typeface="Cambria Math" panose="02040503050406030204" pitchFamily="18" charset="0"/>
                                  <a:ea typeface="Microsoft YaHei" panose="020B0503020204020204" pitchFamily="34" charset="-122"/>
                                </a:rPr>
                                <m:t>) </m:t>
                              </m:r>
                              <m:r>
                                <m:rPr>
                                  <m:nor/>
                                </m:rPr>
                                <a:rPr lang="zh-TW" altLang="en-US" sz="1200" smtClean="0">
                                  <a:latin typeface="Times New Roman" panose="02020603050405020304" pitchFamily="18" charset="0"/>
                                  <a:cs typeface="Times New Roman" panose="02020603050405020304" pitchFamily="18" charset="0"/>
                                </a:rPr>
                                <m:t>←</m:t>
                              </m:r>
                              <m:r>
                                <a:rPr lang="en-US" altLang="zh-TW" sz="1200" b="0" i="1" smtClean="0">
                                  <a:latin typeface="Cambria Math" panose="02040503050406030204" pitchFamily="18" charset="0"/>
                                  <a:ea typeface="Cambria Math" panose="02040503050406030204" pitchFamily="18" charset="0"/>
                                </a:rPr>
                                <m:t>−</m:t>
                              </m:r>
                              <m:r>
                                <m:rPr>
                                  <m:nor/>
                                </m:rPr>
                                <a:rPr lang="en-US" altLang="zh-TW" sz="1200" b="0" i="0" smtClean="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𝑇</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func>
                                <m:funcPr>
                                  <m:ctrlPr>
                                    <a:rPr lang="en-US" altLang="zh-TW" sz="1200" b="0" i="1" smtClean="0">
                                      <a:latin typeface="Cambria Math" panose="02040503050406030204" pitchFamily="18" charset="0"/>
                                      <a:ea typeface="Microsoft YaHei" panose="020B0503020204020204" pitchFamily="34" charset="-122"/>
                                    </a:rPr>
                                  </m:ctrlPr>
                                </m:funcPr>
                                <m:fName>
                                  <m:r>
                                    <m:rPr>
                                      <m:sty m:val="p"/>
                                    </m:rPr>
                                    <a:rPr lang="en-US" altLang="zh-TW" sz="1200" b="0" i="0" smtClean="0">
                                      <a:latin typeface="Cambria Math" panose="02040503050406030204" pitchFamily="18" charset="0"/>
                                      <a:ea typeface="Microsoft YaHei" panose="020B0503020204020204" pitchFamily="34" charset="-122"/>
                                    </a:rPr>
                                    <m:t>log</m:t>
                                  </m:r>
                                </m:fName>
                                <m:e>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𝑇</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e>
                              </m:func>
                              <m:r>
                                <a:rPr lang="en-US" altLang="zh-TW" sz="1200" b="0" i="1" smtClean="0">
                                  <a:latin typeface="Cambria Math" panose="02040503050406030204" pitchFamily="18" charset="0"/>
                                  <a:ea typeface="Cambria Math" panose="02040503050406030204" pitchFamily="18" charset="0"/>
                                </a:rPr>
                                <m:t>+</m:t>
                              </m:r>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𝐹</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func>
                                <m:funcPr>
                                  <m:ctrlPr>
                                    <a:rPr lang="en-US" altLang="zh-TW" sz="1200" b="0" i="1" smtClean="0">
                                      <a:latin typeface="Cambria Math" panose="02040503050406030204" pitchFamily="18" charset="0"/>
                                      <a:ea typeface="Microsoft YaHei" panose="020B0503020204020204" pitchFamily="34" charset="-122"/>
                                    </a:rPr>
                                  </m:ctrlPr>
                                </m:funcPr>
                                <m:fName>
                                  <m:r>
                                    <m:rPr>
                                      <m:sty m:val="p"/>
                                    </m:rPr>
                                    <a:rPr lang="en-US" altLang="zh-TW" sz="1200" b="0" i="0" smtClean="0">
                                      <a:latin typeface="Cambria Math" panose="02040503050406030204" pitchFamily="18" charset="0"/>
                                      <a:ea typeface="Microsoft YaHei" panose="020B0503020204020204" pitchFamily="34" charset="-122"/>
                                    </a:rPr>
                                    <m:t>log</m:t>
                                  </m:r>
                                </m:fName>
                                <m:e>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𝐹</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e>
                              </m:func>
                              <m:r>
                                <m:rPr>
                                  <m:nor/>
                                </m:rPr>
                                <a:rPr lang="en-US" altLang="zh-TW" sz="1200" b="0" i="0" smtClean="0">
                                  <a:latin typeface="Times New Roman" panose="02020603050405020304" pitchFamily="18" charset="0"/>
                                  <a:ea typeface="Microsoft YaHei" panose="020B0503020204020204" pitchFamily="34" charset="-122"/>
                                  <a:cs typeface="Times New Roman" panose="02020603050405020304" pitchFamily="18" charset="0"/>
                                </a:rPr>
                                <m:t>)</m:t>
                              </m:r>
                            </m:oMath>
                          </a14:m>
                          <a:endParaRPr lang="en-US" altLang="zh-TW" sz="1200" b="0"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2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if</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𝐻</m:t>
                              </m:r>
                              <m:d>
                                <m:dPr>
                                  <m:ctrlPr>
                                    <a:rPr lang="en-US" altLang="zh-TW" sz="1200" b="0" i="1" smtClean="0">
                                      <a:latin typeface="Cambria Math" panose="02040503050406030204" pitchFamily="18" charset="0"/>
                                      <a:ea typeface="Microsoft YaHei" panose="020B0503020204020204" pitchFamily="34" charset="-122"/>
                                    </a:rPr>
                                  </m:ctrlPr>
                                </m:dPr>
                                <m:e>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𝑦</m:t>
                                      </m:r>
                                    </m:e>
                                    <m:sub>
                                      <m:r>
                                        <a:rPr lang="en-US" altLang="zh-TW" sz="1200" b="0" i="1" smtClean="0">
                                          <a:latin typeface="Cambria Math" panose="02040503050406030204" pitchFamily="18" charset="0"/>
                                          <a:ea typeface="Microsoft YaHei" panose="020B0503020204020204" pitchFamily="34" charset="-122"/>
                                        </a:rPr>
                                        <m:t>𝑝</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e>
                              </m:d>
                              <m:r>
                                <a:rPr lang="en-US" altLang="zh-TW" sz="1200" b="0" i="1" smtClean="0">
                                  <a:latin typeface="Cambria Math" panose="02040503050406030204" pitchFamily="18" charset="0"/>
                                  <a:ea typeface="Cambria Math" panose="02040503050406030204" pitchFamily="18" charset="0"/>
                                </a:rPr>
                                <m:t>&gt;</m:t>
                              </m:r>
                              <m:sSub>
                                <m:sSubPr>
                                  <m:ctrlPr>
                                    <a:rPr lang="en-US" altLang="zh-TW" sz="1200" b="0" i="1" smtClean="0">
                                      <a:latin typeface="Cambria Math" panose="02040503050406030204" pitchFamily="18" charset="0"/>
                                      <a:ea typeface="Microsoft YaHei" panose="020B0503020204020204" pitchFamily="34" charset="-122"/>
                                    </a:rPr>
                                  </m:ctrlPr>
                                </m:sSubPr>
                                <m:e>
                                  <m:r>
                                    <a:rPr lang="zh-TW" altLang="en-US" sz="1200" b="0" i="1" smtClean="0">
                                      <a:latin typeface="Cambria Math" panose="02040503050406030204" pitchFamily="18" charset="0"/>
                                      <a:ea typeface="Microsoft YaHei" panose="020B0503020204020204" pitchFamily="34" charset="-122"/>
                                    </a:rPr>
                                    <m:t>𝜃</m:t>
                                  </m:r>
                                </m:e>
                                <m:sub>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 then</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3 :</a:t>
                          </a:r>
                          <a:r>
                            <a:rPr lang="en-US" altLang="zh-TW" sz="1200" b="0" baseline="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return</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“Indeterminate”</a:t>
                          </a:r>
                          <a:endParaRPr lang="en-US" altLang="zh-TW" sz="1200" b="0" u="sng" dirty="0">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l">
                            <a:lnSpc>
                              <a:spcPct val="150000"/>
                            </a:lnSpc>
                            <a:buFont typeface="+mj-lt"/>
                            <a:buNone/>
                          </a:pP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4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else</a:t>
                          </a:r>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  5 :     </a:t>
                          </a:r>
                          <a:r>
                            <a:rPr lang="en-US" altLang="zh-TW" sz="1200" b="1" u="none" dirty="0">
                              <a:latin typeface="Times New Roman" panose="02020603050405020304" pitchFamily="18" charset="0"/>
                              <a:ea typeface="Microsoft YaHei" panose="020B0503020204020204" pitchFamily="34" charset="-122"/>
                              <a:cs typeface="Times New Roman" panose="02020603050405020304" pitchFamily="18" charset="0"/>
                            </a:rPr>
                            <a:t>if </a:t>
                          </a:r>
                          <a14:m>
                            <m:oMath xmlns:m="http://schemas.openxmlformats.org/officeDocument/2006/math">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𝑇</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r>
                                <a:rPr lang="en-US" altLang="zh-TW" sz="1200" b="0" i="1" u="none" smtClean="0">
                                  <a:latin typeface="Cambria Math" panose="02040503050406030204" pitchFamily="18" charset="0"/>
                                  <a:ea typeface="Cambria Math" panose="02040503050406030204" pitchFamily="18" charset="0"/>
                                </a:rPr>
                                <m:t>&gt;</m:t>
                              </m:r>
                              <m:sSub>
                                <m:sSubPr>
                                  <m:ctrlPr>
                                    <a:rPr lang="en-US" altLang="zh-TW" sz="1200" b="0" i="1" smtClean="0">
                                      <a:latin typeface="Cambria Math" panose="02040503050406030204" pitchFamily="18" charset="0"/>
                                      <a:ea typeface="Microsoft YaHei" panose="020B0503020204020204" pitchFamily="34" charset="-122"/>
                                    </a:rPr>
                                  </m:ctrlPr>
                                </m:sSubPr>
                                <m:e>
                                  <m:r>
                                    <a:rPr lang="en-US" altLang="zh-TW" sz="1200" b="0" i="1" smtClean="0">
                                      <a:latin typeface="Cambria Math" panose="02040503050406030204" pitchFamily="18" charset="0"/>
                                      <a:ea typeface="Microsoft YaHei" panose="020B0503020204020204" pitchFamily="34" charset="-122"/>
                                    </a:rPr>
                                    <m:t>𝑝</m:t>
                                  </m:r>
                                </m:e>
                                <m:sub>
                                  <m:r>
                                    <a:rPr lang="en-US" altLang="zh-TW" sz="1200" b="0" i="1" smtClean="0">
                                      <a:latin typeface="Cambria Math" panose="02040503050406030204" pitchFamily="18" charset="0"/>
                                      <a:ea typeface="Microsoft YaHei" panose="020B0503020204020204" pitchFamily="34" charset="-122"/>
                                    </a:rPr>
                                    <m:t>𝐹</m:t>
                                  </m:r>
                                  <m:r>
                                    <a:rPr lang="en-US" altLang="zh-TW" sz="1200" b="0" i="1" smtClean="0">
                                      <a:latin typeface="Cambria Math" panose="02040503050406030204" pitchFamily="18" charset="0"/>
                                      <a:ea typeface="Microsoft YaHei" panose="020B0503020204020204" pitchFamily="34" charset="-122"/>
                                    </a:rPr>
                                    <m:t>,</m:t>
                                  </m:r>
                                  <m:r>
                                    <a:rPr lang="zh-TW" altLang="en-US" sz="1200" b="0" i="1" smtClean="0">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lang="en-US" altLang="zh-TW" sz="1200" b="1" u="none" dirty="0">
                              <a:latin typeface="Times New Roman" panose="02020603050405020304" pitchFamily="18" charset="0"/>
                              <a:ea typeface="Microsoft YaHei" panose="020B0503020204020204" pitchFamily="34" charset="-122"/>
                              <a:cs typeface="Times New Roman" panose="02020603050405020304" pitchFamily="18" charset="0"/>
                            </a:rPr>
                            <a:t> and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altLang="zh-TW" sz="1200" b="1" u="none" dirty="0">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ad>
                                <m:radPr>
                                  <m:degHide m:val="on"/>
                                  <m:ctrlP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t>𝑝</m:t>
                                      </m:r>
                                    </m:e>
                                    <m:sub>
                                      <m:sSup>
                                        <m:sSupPr>
                                          <m:ctrlP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ctrlPr>
                                        </m:sSupPr>
                                        <m:e>
                                          <m: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t>𝜎</m:t>
                                          </m:r>
                                        </m:e>
                                        <m:sup>
                                          <m: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r>
                                <a:rPr lang="en-US" altLang="zh-TW" sz="1200" b="0" i="1" u="none" dirty="0" smtClean="0">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altLang="zh-TW" sz="1200" b="0" u="none" dirty="0">
                              <a:latin typeface="Times New Roman" panose="02020603050405020304" pitchFamily="18" charset="0"/>
                              <a:ea typeface="Microsoft YaHei" panose="020B0503020204020204" pitchFamily="34" charset="-122"/>
                              <a:cs typeface="Times New Roman" panose="02020603050405020304" pitchFamily="18" charset="0"/>
                            </a:rPr>
                            <a:t> &gt;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rad>
                                <m:radPr>
                                  <m:degHide m:val="on"/>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𝐹</m:t>
                                      </m:r>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Sup>
                                        <m:sSupPr>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pPr>
                                        <m:e>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𝜎</m:t>
                                          </m:r>
                                        </m:e>
                                        <m:sup>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oMath>
                          </a14:m>
                          <a:r>
                            <a:rPr lang="en-US" altLang="zh-TW" sz="1200" b="1" u="none" dirty="0">
                              <a:latin typeface="Times New Roman" panose="02020603050405020304" pitchFamily="18" charset="0"/>
                              <a:ea typeface="Microsoft YaHei" panose="020B0503020204020204" pitchFamily="34" charset="-122"/>
                              <a:cs typeface="Times New Roman" panose="02020603050405020304" pitchFamily="18" charset="0"/>
                            </a:rPr>
                            <a:t>  then</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u="none" dirty="0">
                              <a:latin typeface="Times New Roman" panose="02020603050405020304" pitchFamily="18" charset="0"/>
                              <a:ea typeface="Microsoft YaHei" panose="020B0503020204020204" pitchFamily="34" charset="-122"/>
                              <a:cs typeface="Times New Roman" panose="02020603050405020304" pitchFamily="18" charset="0"/>
                            </a:rPr>
                            <a:t>  6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return</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“True”</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b="0" u="none" dirty="0">
                              <a:latin typeface="Times New Roman" panose="02020603050405020304" pitchFamily="18" charset="0"/>
                              <a:ea typeface="Microsoft YaHei" panose="020B0503020204020204" pitchFamily="34" charset="-122"/>
                              <a:cs typeface="Times New Roman" panose="02020603050405020304" pitchFamily="18" charset="0"/>
                            </a:rPr>
                            <a:t>  7 :     </a:t>
                          </a:r>
                          <a:r>
                            <a:rPr lang="en-US" altLang="zh-TW" sz="1200" b="1" u="none" dirty="0">
                              <a:latin typeface="Times New Roman" panose="02020603050405020304" pitchFamily="18" charset="0"/>
                              <a:ea typeface="Microsoft YaHei" panose="020B0503020204020204" pitchFamily="34" charset="-122"/>
                              <a:cs typeface="Times New Roman" panose="02020603050405020304" pitchFamily="18" charset="0"/>
                            </a:rPr>
                            <a:t>else if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&gt;</m:t>
                              </m:r>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and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𝐹</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oMath>
                          </a14:m>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ad>
                                <m:radPr>
                                  <m:degHide m:val="on"/>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𝐹</m:t>
                                      </m:r>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Sup>
                                        <m:sSupPr>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pPr>
                                        <m:e>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𝜎</m:t>
                                          </m:r>
                                        </m:e>
                                        <m:sup>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oMath>
                          </a14:m>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&gt;  </a:t>
                          </a:r>
                          <a14:m>
                            <m:oMath xmlns:m="http://schemas.openxmlformats.org/officeDocument/2006/math">
                              <m:sSub>
                                <m:sSubPr>
                                  <m:ctrlP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ctrlPr>
                                </m:sSubPr>
                                <m:e>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𝑝</m:t>
                                  </m:r>
                                </m:e>
                                <m: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𝑇</m:t>
                                  </m:r>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mn-cs"/>
                                    </a:rPr>
                                    <m:t>,</m:t>
                                  </m:r>
                                  <m:r>
                                    <a:rPr kumimoji="0" lang="zh-TW" alt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𝜇</m:t>
                                  </m:r>
                                </m:sub>
                              </m:sSub>
                              <m:r>
                                <a:rPr kumimoji="0"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rad>
                                <m:radPr>
                                  <m:degHide m:val="on"/>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radPr>
                                <m:deg/>
                                <m:e>
                                  <m:sSub>
                                    <m:sSubPr>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Pr>
                                    <m:e>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𝑝</m:t>
                                      </m:r>
                                    </m:e>
                                    <m:sub>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𝑇</m:t>
                                      </m:r>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Sup>
                                        <m:sSupPr>
                                          <m:ctrlP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pPr>
                                        <m:e>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𝜎</m:t>
                                          </m:r>
                                        </m:e>
                                        <m:sup>
                                          <m:r>
                                            <a:rPr kumimoji="0" lang="en-US" altLang="zh-TW" sz="1200" b="0" i="1" u="none" strike="noStrike" kern="1200" cap="none" spc="0" normalizeH="0" baseline="0" noProof="0" dirty="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p>
                                      </m:sSup>
                                    </m:sub>
                                  </m:sSub>
                                </m:e>
                              </m:rad>
                            </m:oMath>
                          </a14:m>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then</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8 :         </a:t>
                          </a:r>
                          <a:r>
                            <a:rPr kumimoji="0" lang="en-US" altLang="zh-TW" sz="1200" b="1"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return</a:t>
                          </a: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“False”</a:t>
                          </a:r>
                        </a:p>
                        <a:p>
                          <a:pPr marL="0" indent="0" algn="l">
                            <a:lnSpc>
                              <a:spcPct val="150000"/>
                            </a:lnSpc>
                            <a:buFont typeface="+mj-lt"/>
                            <a:buNone/>
                          </a:pPr>
                          <a:r>
                            <a:rPr lang="en-US" altLang="zh-TW" sz="1200" u="none" dirty="0">
                              <a:latin typeface="Times New Roman" panose="02020603050405020304" pitchFamily="18" charset="0"/>
                              <a:ea typeface="Microsoft YaHei" panose="020B0503020204020204" pitchFamily="34" charset="-122"/>
                              <a:cs typeface="Times New Roman" panose="02020603050405020304" pitchFamily="18" charset="0"/>
                            </a:rPr>
                            <a:t>  9 :     </a:t>
                          </a:r>
                          <a:r>
                            <a:rPr lang="en-US" altLang="zh-TW" sz="1200" b="1" u="none" dirty="0">
                              <a:latin typeface="Times New Roman" panose="02020603050405020304" pitchFamily="18" charset="0"/>
                              <a:ea typeface="Microsoft YaHei" panose="020B0503020204020204" pitchFamily="34" charset="-122"/>
                              <a:cs typeface="Times New Roman" panose="02020603050405020304" pitchFamily="18" charset="0"/>
                            </a:rPr>
                            <a:t>else</a:t>
                          </a: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altLang="zh-TW" sz="1200" dirty="0">
                              <a:latin typeface="Times New Roman" panose="02020603050405020304" pitchFamily="18" charset="0"/>
                              <a:ea typeface="Microsoft YaHei" panose="020B0503020204020204" pitchFamily="34" charset="-122"/>
                              <a:cs typeface="Times New Roman" panose="02020603050405020304" pitchFamily="18" charset="0"/>
                            </a:rPr>
                            <a:t>10 :         </a:t>
                          </a:r>
                          <a:r>
                            <a:rPr lang="en-US" altLang="zh-TW" sz="1200" b="1" dirty="0">
                              <a:latin typeface="Times New Roman" panose="02020603050405020304" pitchFamily="18" charset="0"/>
                              <a:ea typeface="Microsoft YaHei" panose="020B0503020204020204" pitchFamily="34" charset="-122"/>
                              <a:cs typeface="Times New Roman" panose="02020603050405020304" pitchFamily="18" charset="0"/>
                            </a:rPr>
                            <a:t>return</a:t>
                          </a:r>
                          <a:r>
                            <a:rPr lang="en-US" altLang="zh-TW" sz="1200" b="0" dirty="0">
                              <a:latin typeface="Times New Roman" panose="02020603050405020304" pitchFamily="18" charset="0"/>
                              <a:ea typeface="Microsoft YaHei" panose="020B0503020204020204" pitchFamily="34" charset="-122"/>
                              <a:cs typeface="Times New Roman" panose="02020603050405020304" pitchFamily="18" charset="0"/>
                            </a:rPr>
                            <a:t> “Indeterminate”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279020706"/>
                      </a:ext>
                    </a:extLst>
                  </a:tr>
                </a:tbl>
              </a:graphicData>
            </a:graphic>
          </p:graphicFrame>
        </mc:Choice>
        <mc:Fallback xmlns="">
          <p:graphicFrame>
            <p:nvGraphicFramePr>
              <p:cNvPr id="6" name="表格 5">
                <a:extLst>
                  <a:ext uri="{FF2B5EF4-FFF2-40B4-BE49-F238E27FC236}">
                    <a16:creationId xmlns:a16="http://schemas.microsoft.com/office/drawing/2014/main" id="{910AA4DB-61ED-C534-1640-D2823F2E495B}"/>
                  </a:ext>
                </a:extLst>
              </p:cNvPr>
              <p:cNvGraphicFramePr>
                <a:graphicFrameLocks noGrp="1"/>
              </p:cNvGraphicFramePr>
              <p:nvPr>
                <p:extLst>
                  <p:ext uri="{D42A27DB-BD31-4B8C-83A1-F6EECF244321}">
                    <p14:modId xmlns:p14="http://schemas.microsoft.com/office/powerpoint/2010/main" val="3123638860"/>
                  </p:ext>
                </p:extLst>
              </p:nvPr>
            </p:nvGraphicFramePr>
            <p:xfrm>
              <a:off x="383984" y="1698525"/>
              <a:ext cx="5272537" cy="4447413"/>
            </p:xfrm>
            <a:graphic>
              <a:graphicData uri="http://schemas.openxmlformats.org/drawingml/2006/table">
                <a:tbl>
                  <a:tblPr firstRow="1" bandRow="1">
                    <a:tableStyleId>{5940675A-B579-460E-94D1-54222C63F5DA}</a:tableStyleId>
                  </a:tblPr>
                  <a:tblGrid>
                    <a:gridCol w="5272537">
                      <a:extLst>
                        <a:ext uri="{9D8B030D-6E8A-4147-A177-3AD203B41FA5}">
                          <a16:colId xmlns:a16="http://schemas.microsoft.com/office/drawing/2014/main" val="1652210588"/>
                        </a:ext>
                      </a:extLst>
                    </a:gridCol>
                  </a:tblGrid>
                  <a:tr h="370840">
                    <a:tc>
                      <a:txBody>
                        <a:bodyPr/>
                        <a:lstStyle/>
                        <a:p>
                          <a:pPr algn="l">
                            <a:lnSpc>
                              <a:spcPct val="150000"/>
                            </a:lnSpc>
                          </a:pPr>
                          <a:r>
                            <a:rPr lang="en-US" altLang="zh-TW" sz="1200" b="1"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Algorithm2 : </a:t>
                          </a:r>
                          <a:r>
                            <a:rPr lang="en-US" altLang="zh-TW" sz="1200" b="0" i="0" u="none" strike="noStrike" kern="1200" baseline="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Indeterminate-Aware data classification</a:t>
                          </a:r>
                          <a:endParaRPr lang="zh-TW"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850551179"/>
                      </a:ext>
                    </a:extLst>
                  </a:tr>
                  <a:tr h="4076573">
                    <a:tc>
                      <a:txBody>
                        <a:bodyPr/>
                        <a:lstStyle/>
                        <a:p>
                          <a:endParaRPr lang="zh-TW"/>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3"/>
                          <a:stretch>
                            <a:fillRect t="-9254" r="-115" b="-1045"/>
                          </a:stretch>
                        </a:blipFill>
                      </a:tcPr>
                    </a:tc>
                    <a:extLst>
                      <a:ext uri="{0D108BD9-81ED-4DB2-BD59-A6C34878D82A}">
                        <a16:rowId xmlns:a16="http://schemas.microsoft.com/office/drawing/2014/main" val="4279020706"/>
                      </a:ext>
                    </a:extLst>
                  </a:tr>
                </a:tbl>
              </a:graphicData>
            </a:graphic>
          </p:graphicFrame>
        </mc:Fallback>
      </mc:AlternateContent>
      <p:sp>
        <p:nvSpPr>
          <p:cNvPr id="8" name="文字方塊 7">
            <a:extLst>
              <a:ext uri="{FF2B5EF4-FFF2-40B4-BE49-F238E27FC236}">
                <a16:creationId xmlns:a16="http://schemas.microsoft.com/office/drawing/2014/main" id="{E660BCDE-D617-C543-C15D-3941B693C1EA}"/>
              </a:ext>
            </a:extLst>
          </p:cNvPr>
          <p:cNvSpPr txBox="1"/>
          <p:nvPr/>
        </p:nvSpPr>
        <p:spPr>
          <a:xfrm>
            <a:off x="1770783" y="767088"/>
            <a:ext cx="9026645"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Indeterminate-Aware Data </a:t>
            </a:r>
            <a:r>
              <a:rPr lang="en-US" altLang="zh-TW" sz="2800" dirty="0">
                <a:solidFill>
                  <a:srgbClr val="044875"/>
                </a:solidFill>
                <a:latin typeface="Microsoft YaHei" panose="020B0503020204020204" pitchFamily="34" charset="-122"/>
                <a:ea typeface="Microsoft YaHei" panose="020B0503020204020204" pitchFamily="34" charset="-122"/>
              </a:rPr>
              <a:t>C</a:t>
            </a:r>
            <a:r>
              <a:rPr lang="en-US" altLang="zh-TW" sz="2800" dirty="0">
                <a:solidFill>
                  <a:srgbClr val="044875"/>
                </a:solidFill>
                <a:effectLst/>
                <a:latin typeface="Microsoft YaHei" panose="020B0503020204020204" pitchFamily="34" charset="-122"/>
                <a:ea typeface="Microsoft YaHei" panose="020B0503020204020204" pitchFamily="34" charset="-122"/>
              </a:rPr>
              <a:t>lassification Algorithm</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7887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5F7929-683C-A13D-C391-4FB718AA05DB}"/>
              </a:ext>
            </a:extLst>
          </p:cNvPr>
          <p:cNvSpPr/>
          <p:nvPr/>
        </p:nvSpPr>
        <p:spPr>
          <a:xfrm>
            <a:off x="9421469" y="3969927"/>
            <a:ext cx="1962900" cy="130405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43</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FA3504DD-D51A-8E48-AC5E-985A6DBA0C08}"/>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274F5E13-C79D-455D-7D2A-8B3EF6485D48}"/>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A9A0E309-036F-529B-7D6E-18641A7DCFB5}"/>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DAEE00D0-07F8-B06D-F464-C7127AD0E822}"/>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520F588F-1438-353A-0211-9B520DFBE632}"/>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75F482A0-A0D1-FAD7-8FA7-F6C39D255E65}"/>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C5FE81BA-5AA0-2116-22D7-BF52AD9E03E9}"/>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802DFD11-11FA-AC43-7BDF-F7B8E558DB61}"/>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9A8180F4-0FF8-2248-3DF8-E134CBE915D0}"/>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E0136E36-D39D-9B24-2620-850166119991}"/>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E47A0F34-EEDA-5C6B-EC85-1BF5EAF73455}"/>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E7B5D105-B510-7002-FF60-689163ED9120}"/>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9E907525-E44C-DEEF-7153-98511FB71C4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7C960C95-885F-65FC-3078-951468568D8B}"/>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FE6E4789-C386-7AEA-42F4-8B2D16C9B799}"/>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B6D04D4-7754-1CB2-D5B4-65E815CA6FAE}"/>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4F5C72F9-687D-7FB5-D1E6-2FC81519AF48}"/>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2F8D91FC-B763-6006-B6CE-059143604B0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C7A53468-7719-EBFC-3FE4-627FC61C1EF7}"/>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D5EB2C7C-9A74-DDF8-7236-E2789434AA53}"/>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22B05559-83CB-46D5-1321-673299CA23A1}"/>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36579EEC-A732-C429-E75B-004143D1B83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4E0CA275-ABDA-EE34-5BDE-FF2D951F45B8}"/>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58A6C32E-D5AE-E103-EBFD-AB89C6012F82}"/>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B41AF45E-2B3A-C06B-9D56-DACAFEB2CDD3}"/>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71F4D9D6-29D9-6C8D-3984-CADA2A081B3E}"/>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5360BA31-EDC5-D162-8477-5D2A9DAB690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F36FFB64-ED92-F44C-F5E2-840D11EE590A}"/>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74D31A39-4F7A-FADC-ACE6-237260753B7C}"/>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2AE5E7AE-A62D-9434-AEAA-D00A71BDB360}"/>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452D96BF-C145-FD05-BD6C-936C9954AE95}"/>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D913AD08-2189-70CD-C83B-3655B500ED9A}"/>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BFC13FF2-8A16-DD04-734E-389685C83BC7}"/>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33156203-36F3-3797-7475-A089C03A80D1}"/>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47D5865F-000D-DC59-6D8B-A9671F9A2D39}"/>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E2B3E594-DA72-B87E-24B3-CF840A75619D}"/>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Indeterminacy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C35413B1-7F29-B93D-1A17-284EDF95DC1D}"/>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2CD8262B-06A5-9202-DAD8-6BC829D8A5B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7C14ECF4-067F-D448-B1D1-FB0A140B9D15}"/>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FE18A65B-C22F-7CD9-32A5-305E03AE169B}"/>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3086F0FC-42C8-AD50-F466-26C7EEF25185}"/>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328CC1EF-E20E-85E1-E053-39BE8090F872}"/>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D956C64B-FAF0-1037-555A-FBD0B1C126DA}"/>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34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44</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b="0" i="0" u="none" strike="noStrike" baseline="0" dirty="0">
                <a:solidFill>
                  <a:srgbClr val="044875"/>
                </a:solidFill>
                <a:latin typeface="Microsoft YaHei" panose="020B0503020204020204" pitchFamily="34" charset="-122"/>
                <a:ea typeface="Microsoft YaHei" panose="020B0503020204020204" pitchFamily="34" charset="-122"/>
              </a:rPr>
              <a:t>Evaluation Metrics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10256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45</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b="0" i="0" u="none" strike="noStrike" baseline="0" dirty="0">
                <a:solidFill>
                  <a:srgbClr val="044875"/>
                </a:solidFill>
                <a:latin typeface="Microsoft YaHei" panose="020B0503020204020204" pitchFamily="34" charset="-122"/>
                <a:ea typeface="Microsoft YaHei" panose="020B0503020204020204" pitchFamily="34" charset="-122"/>
              </a:rPr>
              <a:t>Evaluation Metrics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aphicFrame>
        <p:nvGraphicFramePr>
          <p:cNvPr id="6" name="表格 5">
            <a:extLst>
              <a:ext uri="{FF2B5EF4-FFF2-40B4-BE49-F238E27FC236}">
                <a16:creationId xmlns:a16="http://schemas.microsoft.com/office/drawing/2014/main" id="{08B323C7-F864-9828-F0AE-53ACAF6F3D80}"/>
              </a:ext>
            </a:extLst>
          </p:cNvPr>
          <p:cNvGraphicFramePr>
            <a:graphicFrameLocks noGrp="1"/>
          </p:cNvGraphicFramePr>
          <p:nvPr>
            <p:extLst>
              <p:ext uri="{D42A27DB-BD31-4B8C-83A1-F6EECF244321}">
                <p14:modId xmlns:p14="http://schemas.microsoft.com/office/powerpoint/2010/main" val="1606254226"/>
              </p:ext>
            </p:extLst>
          </p:nvPr>
        </p:nvGraphicFramePr>
        <p:xfrm>
          <a:off x="677719" y="2668471"/>
          <a:ext cx="4898736" cy="1546458"/>
        </p:xfrm>
        <a:graphic>
          <a:graphicData uri="http://schemas.openxmlformats.org/drawingml/2006/table">
            <a:tbl>
              <a:tblPr firstRow="1" bandRow="1">
                <a:tableStyleId>{5940675A-B579-460E-94D1-54222C63F5DA}</a:tableStyleId>
              </a:tblPr>
              <a:tblGrid>
                <a:gridCol w="1224684">
                  <a:extLst>
                    <a:ext uri="{9D8B030D-6E8A-4147-A177-3AD203B41FA5}">
                      <a16:colId xmlns:a16="http://schemas.microsoft.com/office/drawing/2014/main" val="3263854809"/>
                    </a:ext>
                  </a:extLst>
                </a:gridCol>
                <a:gridCol w="1224684">
                  <a:extLst>
                    <a:ext uri="{9D8B030D-6E8A-4147-A177-3AD203B41FA5}">
                      <a16:colId xmlns:a16="http://schemas.microsoft.com/office/drawing/2014/main" val="3991586972"/>
                    </a:ext>
                  </a:extLst>
                </a:gridCol>
                <a:gridCol w="1224684">
                  <a:extLst>
                    <a:ext uri="{9D8B030D-6E8A-4147-A177-3AD203B41FA5}">
                      <a16:colId xmlns:a16="http://schemas.microsoft.com/office/drawing/2014/main" val="594876859"/>
                    </a:ext>
                  </a:extLst>
                </a:gridCol>
                <a:gridCol w="1224684">
                  <a:extLst>
                    <a:ext uri="{9D8B030D-6E8A-4147-A177-3AD203B41FA5}">
                      <a16:colId xmlns:a16="http://schemas.microsoft.com/office/drawing/2014/main" val="2337382175"/>
                    </a:ext>
                  </a:extLst>
                </a:gridCol>
              </a:tblGrid>
              <a:tr h="515486">
                <a:tc>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Predicted Positive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Predicted Negative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Predicted Indeterminate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346320"/>
                  </a:ext>
                </a:extLst>
              </a:tr>
              <a:tr h="515486">
                <a:tc>
                  <a:txBody>
                    <a:bodyPr/>
                    <a:lstStyle/>
                    <a:p>
                      <a:pPr algn="ctr"/>
                      <a:r>
                        <a:rPr lang="en-US" altLang="zh-TW" sz="1200" dirty="0">
                          <a:latin typeface="Microsoft YaHei" panose="020B0503020204020204" pitchFamily="34" charset="-122"/>
                          <a:ea typeface="Microsoft YaHei" panose="020B0503020204020204" pitchFamily="34" charset="-122"/>
                        </a:rPr>
                        <a:t>Actually Positive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a</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b</a:t>
                      </a:r>
                      <a:endParaRPr lang="zh-TW" altLang="en-US" sz="1200" dirty="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e</a:t>
                      </a:r>
                      <a:endParaRPr lang="zh-TW" altLang="en-US" sz="1200" dirty="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extLst>
                  <a:ext uri="{0D108BD9-81ED-4DB2-BD59-A6C34878D82A}">
                    <a16:rowId xmlns:a16="http://schemas.microsoft.com/office/drawing/2014/main" val="3739867251"/>
                  </a:ext>
                </a:extLst>
              </a:tr>
              <a:tr h="515486">
                <a:tc>
                  <a:txBody>
                    <a:bodyPr/>
                    <a:lstStyle/>
                    <a:p>
                      <a:pPr algn="ctr"/>
                      <a:r>
                        <a:rPr lang="en-US" altLang="zh-TW" sz="1200" dirty="0">
                          <a:latin typeface="Microsoft YaHei" panose="020B0503020204020204" pitchFamily="34" charset="-122"/>
                          <a:ea typeface="Microsoft YaHei" panose="020B0503020204020204" pitchFamily="34" charset="-122"/>
                        </a:rPr>
                        <a:t>Actually Negative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c</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d</a:t>
                      </a:r>
                      <a:endParaRPr lang="zh-TW" altLang="en-US" sz="1200" dirty="0">
                        <a:latin typeface="Microsoft YaHei" panose="020B0503020204020204" pitchFamily="34" charset="-122"/>
                        <a:ea typeface="Microsoft YaHei" panose="020B0503020204020204" pitchFamily="34" charset="-122"/>
                      </a:endParaRPr>
                    </a:p>
                  </a:txBody>
                  <a:tcPr anchor="ctr">
                    <a:solidFill>
                      <a:schemeClr val="accent1">
                        <a:lumMod val="60000"/>
                        <a:lumOff val="4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f</a:t>
                      </a:r>
                      <a:endParaRPr lang="zh-TW" altLang="en-US" sz="1200" dirty="0">
                        <a:latin typeface="Microsoft YaHei" panose="020B0503020204020204" pitchFamily="34" charset="-122"/>
                        <a:ea typeface="Microsoft YaHei" panose="020B0503020204020204" pitchFamily="34" charset="-122"/>
                      </a:endParaRPr>
                    </a:p>
                  </a:txBody>
                  <a:tcPr anchor="ctr">
                    <a:solidFill>
                      <a:schemeClr val="accent1">
                        <a:lumMod val="60000"/>
                        <a:lumOff val="40000"/>
                      </a:schemeClr>
                    </a:solidFill>
                  </a:tcPr>
                </a:tc>
                <a:extLst>
                  <a:ext uri="{0D108BD9-81ED-4DB2-BD59-A6C34878D82A}">
                    <a16:rowId xmlns:a16="http://schemas.microsoft.com/office/drawing/2014/main" val="3119470518"/>
                  </a:ext>
                </a:extLst>
              </a:tr>
            </a:tbl>
          </a:graphicData>
        </a:graphic>
      </p:graphicFrame>
      <p:sp>
        <p:nvSpPr>
          <p:cNvPr id="9" name="文字方塊 8">
            <a:extLst>
              <a:ext uri="{FF2B5EF4-FFF2-40B4-BE49-F238E27FC236}">
                <a16:creationId xmlns:a16="http://schemas.microsoft.com/office/drawing/2014/main" id="{52F576F8-CFC7-478D-C06E-AFA13A2CD6C2}"/>
              </a:ext>
            </a:extLst>
          </p:cNvPr>
          <p:cNvSpPr txBox="1"/>
          <p:nvPr/>
        </p:nvSpPr>
        <p:spPr>
          <a:xfrm>
            <a:off x="7163088" y="2580855"/>
            <a:ext cx="4351193" cy="1721690"/>
          </a:xfrm>
          <a:prstGeom prst="rect">
            <a:avLst/>
          </a:prstGeom>
          <a:noFill/>
        </p:spPr>
        <p:txBody>
          <a:bodyPr wrap="square">
            <a:spAutoFit/>
          </a:bodyPr>
          <a:lstStyle/>
          <a:p>
            <a:pPr algn="l">
              <a:lnSpc>
                <a:spcPct val="150000"/>
              </a:lnSpc>
            </a:pPr>
            <a:r>
              <a:rPr lang="en-US" altLang="zh-TW" sz="1200" dirty="0">
                <a:latin typeface="Microsoft YaHei" panose="020B0503020204020204" pitchFamily="34" charset="-122"/>
                <a:ea typeface="Microsoft YaHei" panose="020B0503020204020204" pitchFamily="34" charset="-122"/>
              </a:rPr>
              <a:t>a : True positive (TP)</a:t>
            </a:r>
          </a:p>
          <a:p>
            <a:pPr>
              <a:lnSpc>
                <a:spcPct val="150000"/>
              </a:lnSpc>
            </a:pPr>
            <a:r>
              <a:rPr lang="en-US" altLang="zh-TW" sz="1200" dirty="0">
                <a:latin typeface="Microsoft YaHei" panose="020B0503020204020204" pitchFamily="34" charset="-122"/>
                <a:ea typeface="Microsoft YaHei" panose="020B0503020204020204" pitchFamily="34" charset="-122"/>
              </a:rPr>
              <a:t>b : False negative (FN)</a:t>
            </a:r>
          </a:p>
          <a:p>
            <a:pPr>
              <a:lnSpc>
                <a:spcPct val="150000"/>
              </a:lnSpc>
            </a:pPr>
            <a:r>
              <a:rPr lang="en-US" altLang="zh-TW" sz="1200" dirty="0">
                <a:latin typeface="Microsoft YaHei" panose="020B0503020204020204" pitchFamily="34" charset="-122"/>
                <a:ea typeface="Microsoft YaHei" panose="020B0503020204020204" pitchFamily="34" charset="-122"/>
              </a:rPr>
              <a:t>c : False positive (FP)</a:t>
            </a:r>
          </a:p>
          <a:p>
            <a:pPr>
              <a:lnSpc>
                <a:spcPct val="150000"/>
              </a:lnSpc>
            </a:pPr>
            <a:r>
              <a:rPr lang="en-US" altLang="zh-TW" sz="1200" dirty="0">
                <a:latin typeface="Microsoft YaHei" panose="020B0503020204020204" pitchFamily="34" charset="-122"/>
                <a:ea typeface="Microsoft YaHei" panose="020B0503020204020204" pitchFamily="34" charset="-122"/>
              </a:rPr>
              <a:t>d : True negative (TN)</a:t>
            </a:r>
          </a:p>
          <a:p>
            <a:pPr>
              <a:lnSpc>
                <a:spcPct val="150000"/>
              </a:lnSpc>
            </a:pPr>
            <a:r>
              <a:rPr lang="en-US" altLang="zh-TW" sz="1200" dirty="0">
                <a:latin typeface="Microsoft YaHei" panose="020B0503020204020204" pitchFamily="34" charset="-122"/>
                <a:ea typeface="Microsoft YaHei" panose="020B0503020204020204" pitchFamily="34" charset="-122"/>
              </a:rPr>
              <a:t>e : Actual positive cases predicted as indeterminate (IP)</a:t>
            </a:r>
          </a:p>
          <a:p>
            <a:pPr>
              <a:lnSpc>
                <a:spcPct val="150000"/>
              </a:lnSpc>
            </a:pPr>
            <a:r>
              <a:rPr lang="en-US" altLang="zh-TW" sz="1200" dirty="0">
                <a:latin typeface="Microsoft YaHei" panose="020B0503020204020204" pitchFamily="34" charset="-122"/>
                <a:ea typeface="Microsoft YaHei" panose="020B0503020204020204" pitchFamily="34" charset="-122"/>
              </a:rPr>
              <a:t>f : Actual negative cases predicted as indeterminate (IF)</a:t>
            </a:r>
          </a:p>
        </p:txBody>
      </p:sp>
      <p:sp>
        <p:nvSpPr>
          <p:cNvPr id="8" name="文字方塊 7">
            <a:extLst>
              <a:ext uri="{FF2B5EF4-FFF2-40B4-BE49-F238E27FC236}">
                <a16:creationId xmlns:a16="http://schemas.microsoft.com/office/drawing/2014/main" id="{DAA84E9D-E9D6-6D78-4F79-26F80888FED1}"/>
              </a:ext>
            </a:extLst>
          </p:cNvPr>
          <p:cNvSpPr txBox="1"/>
          <p:nvPr/>
        </p:nvSpPr>
        <p:spPr>
          <a:xfrm>
            <a:off x="3603625" y="1274905"/>
            <a:ext cx="49847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Extended Confusion Matrix</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0" name="矩形: 圓角 9">
            <a:extLst>
              <a:ext uri="{FF2B5EF4-FFF2-40B4-BE49-F238E27FC236}">
                <a16:creationId xmlns:a16="http://schemas.microsoft.com/office/drawing/2014/main" id="{F358D376-31E7-45FE-DB8B-CD94F240D88F}"/>
              </a:ext>
            </a:extLst>
          </p:cNvPr>
          <p:cNvSpPr/>
          <p:nvPr/>
        </p:nvSpPr>
        <p:spPr>
          <a:xfrm>
            <a:off x="4353792" y="2580856"/>
            <a:ext cx="1222664" cy="1634074"/>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621466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3957ACC6-EFB7-FE2A-AC51-4A0E4AE3700D}"/>
                  </a:ext>
                </a:extLst>
              </p:cNvPr>
              <p:cNvGraphicFramePr>
                <a:graphicFrameLocks noGrp="1"/>
              </p:cNvGraphicFramePr>
              <p:nvPr>
                <p:extLst>
                  <p:ext uri="{D42A27DB-BD31-4B8C-83A1-F6EECF244321}">
                    <p14:modId xmlns:p14="http://schemas.microsoft.com/office/powerpoint/2010/main" val="2188920066"/>
                  </p:ext>
                </p:extLst>
              </p:nvPr>
            </p:nvGraphicFramePr>
            <p:xfrm>
              <a:off x="4194318" y="1995355"/>
              <a:ext cx="7997682" cy="4667949"/>
            </p:xfrm>
            <a:graphic>
              <a:graphicData uri="http://schemas.openxmlformats.org/drawingml/2006/table">
                <a:tbl>
                  <a:tblPr firstRow="1" bandRow="1">
                    <a:tableStyleId>{5940675A-B579-460E-94D1-54222C63F5DA}</a:tableStyleId>
                  </a:tblPr>
                  <a:tblGrid>
                    <a:gridCol w="3998841">
                      <a:extLst>
                        <a:ext uri="{9D8B030D-6E8A-4147-A177-3AD203B41FA5}">
                          <a16:colId xmlns:a16="http://schemas.microsoft.com/office/drawing/2014/main" val="779247346"/>
                        </a:ext>
                      </a:extLst>
                    </a:gridCol>
                    <a:gridCol w="3998841">
                      <a:extLst>
                        <a:ext uri="{9D8B030D-6E8A-4147-A177-3AD203B41FA5}">
                          <a16:colId xmlns:a16="http://schemas.microsoft.com/office/drawing/2014/main" val="2147161725"/>
                        </a:ext>
                      </a:extLst>
                    </a:gridCol>
                  </a:tblGrid>
                  <a:tr h="370840">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𝐸𝑟𝑟𝑜𝑟</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𝑏</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𝑐</m:t>
                                    </m:r>
                                  </m:num>
                                  <m:den>
                                    <m:r>
                                      <a:rPr lang="en-US" altLang="zh-TW" sz="1200" b="0" i="1" smtClean="0">
                                        <a:latin typeface="Cambria Math" panose="02040503050406030204" pitchFamily="18" charset="0"/>
                                      </a:rPr>
                                      <m:t>𝐴𝑙𝑙</m:t>
                                    </m:r>
                                  </m:den>
                                </m:f>
                              </m:oMath>
                            </m:oMathPara>
                          </a14:m>
                          <a:endParaRPr lang="en-US" altLang="zh-TW" sz="1200" b="0" dirty="0"/>
                        </a:p>
                        <a:p>
                          <a:pPr algn="ctr">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𝐿𝑒𝑎𝑘𝑎𝑔𝑒</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𝑏</m:t>
                                    </m:r>
                                  </m:num>
                                  <m:den>
                                    <m:r>
                                      <a:rPr lang="en-US" altLang="zh-TW" sz="1200" b="0" i="1" smtClean="0">
                                        <a:latin typeface="Cambria Math" panose="02040503050406030204" pitchFamily="18" charset="0"/>
                                      </a:rPr>
                                      <m:t>𝐴𝑙𝑙</m:t>
                                    </m:r>
                                  </m:den>
                                </m:f>
                              </m:oMath>
                            </m:oMathPara>
                          </a14:m>
                          <a:endParaRPr lang="en-US" altLang="zh-TW" sz="1200" b="0" dirty="0"/>
                        </a:p>
                        <a:p>
                          <a:pPr algn="ctr">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𝑂𝑣𝑒𝑟𝑘𝑖𝑙𝑙</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𝑐</m:t>
                                    </m:r>
                                  </m:num>
                                  <m:den>
                                    <m:r>
                                      <a:rPr lang="en-US" altLang="zh-TW" sz="1200" b="0" i="1" smtClean="0">
                                        <a:latin typeface="Cambria Math" panose="02040503050406030204" pitchFamily="18" charset="0"/>
                                      </a:rPr>
                                      <m:t>𝐴𝑙𝑙</m:t>
                                    </m:r>
                                  </m:den>
                                </m:f>
                              </m:oMath>
                            </m:oMathPara>
                          </a14:m>
                          <a:endParaRPr lang="en-US" altLang="zh-TW" sz="1200" dirty="0"/>
                        </a:p>
                        <a:p>
                          <a:pPr algn="ctr">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𝐼𝑛𝑑𝑒𝑡𝑒𝑟𝑚𝑖𝑛𝑎𝑡𝑒</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𝑒</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𝑓</m:t>
                                    </m:r>
                                  </m:num>
                                  <m:den>
                                    <m:r>
                                      <a:rPr lang="en-US" altLang="zh-TW" sz="1200" b="0" i="1" smtClean="0">
                                        <a:latin typeface="Cambria Math" panose="02040503050406030204" pitchFamily="18" charset="0"/>
                                      </a:rPr>
                                      <m:t>𝐴𝑙𝑙</m:t>
                                    </m:r>
                                  </m:den>
                                </m:f>
                              </m:oMath>
                            </m:oMathPara>
                          </a14:m>
                          <a:endParaRPr lang="en-US" altLang="zh-TW" sz="1200" dirty="0"/>
                        </a:p>
                        <a:p>
                          <a:pPr algn="ctr">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𝐼𝑚𝑝𝑒𝑟𝑓𝑒𝑐𝑡𝑖𝑜𝑛</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𝐸𝑟𝑟𝑜𝑟</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𝐼𝑛𝑑𝑒𝑡𝑒𝑟𝑚𝑖𝑛𝑎𝑡𝑒</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𝑏</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𝑐</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𝑒</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𝑓</m:t>
                                    </m:r>
                                  </m:num>
                                  <m:den>
                                    <m:r>
                                      <a:rPr lang="en-US" altLang="zh-TW" sz="1200" b="0" i="1" smtClean="0">
                                        <a:latin typeface="Cambria Math" panose="02040503050406030204" pitchFamily="18" charset="0"/>
                                      </a:rPr>
                                      <m:t>𝐴𝑙𝑙</m:t>
                                    </m:r>
                                  </m:den>
                                </m:f>
                              </m:oMath>
                            </m:oMathPara>
                          </a14:m>
                          <a:endParaRPr lang="zh-TW" altLang="en-US" sz="1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𝐴𝑐𝑐𝑢𝑟𝑎𝑐𝑦</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𝑎</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𝑑</m:t>
                                    </m:r>
                                  </m:num>
                                  <m:den>
                                    <m:r>
                                      <a:rPr lang="en-US" altLang="zh-TW" sz="1200" b="0" i="1" smtClean="0">
                                        <a:latin typeface="Cambria Math" panose="02040503050406030204" pitchFamily="18" charset="0"/>
                                      </a:rPr>
                                      <m:t>𝑎</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𝑏</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𝑐</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𝑑</m:t>
                                    </m:r>
                                  </m:den>
                                </m:f>
                              </m:oMath>
                            </m:oMathPara>
                          </a14:m>
                          <a:endParaRPr lang="en-US" altLang="zh-TW" sz="1200" dirty="0"/>
                        </a:p>
                        <a:p>
                          <a:pPr algn="ctr">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𝑃𝑃𝑉</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𝑎</m:t>
                                    </m:r>
                                  </m:num>
                                  <m:den>
                                    <m:r>
                                      <a:rPr lang="en-US" altLang="zh-TW" sz="1200" b="0" i="1" smtClean="0">
                                        <a:latin typeface="Cambria Math" panose="02040503050406030204" pitchFamily="18" charset="0"/>
                                      </a:rPr>
                                      <m:t>𝑎</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𝑐</m:t>
                                    </m:r>
                                  </m:den>
                                </m:f>
                              </m:oMath>
                            </m:oMathPara>
                          </a14:m>
                          <a:endParaRPr lang="zh-TW" altLang="en-US" sz="1200" dirty="0"/>
                        </a:p>
                        <a:p>
                          <a:pPr marL="0" marR="0" lvl="0" indent="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𝑁𝑃𝑉</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𝑑</m:t>
                                    </m:r>
                                  </m:num>
                                  <m:den>
                                    <m:r>
                                      <a:rPr lang="en-US" altLang="zh-TW" sz="1200" b="0" i="1" smtClean="0">
                                        <a:latin typeface="Cambria Math" panose="02040503050406030204" pitchFamily="18" charset="0"/>
                                      </a:rPr>
                                      <m:t>𝑏</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𝑑</m:t>
                                    </m:r>
                                  </m:den>
                                </m:f>
                              </m:oMath>
                            </m:oMathPara>
                          </a14:m>
                          <a:endParaRPr lang="en-US" altLang="zh-TW" sz="1200" b="0" dirty="0"/>
                        </a:p>
                        <a:p>
                          <a:pPr marL="0" marR="0" lvl="0" indent="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𝐼𝑛𝑑𝑒𝑡𝑒𝑟𝑚𝑖𝑛𝑎𝑡𝑒</m:t>
                                </m:r>
                                <m:r>
                                  <a:rPr lang="en-US" altLang="zh-TW" sz="1200" b="0" i="1" smtClean="0">
                                    <a:latin typeface="Cambria Math" panose="02040503050406030204" pitchFamily="18" charset="0"/>
                                  </a:rPr>
                                  <m:t>_</m:t>
                                </m:r>
                                <m:r>
                                  <a:rPr lang="en-US" altLang="zh-TW" sz="1200" b="0" i="1" smtClean="0">
                                    <a:latin typeface="Cambria Math" panose="02040503050406030204" pitchFamily="18" charset="0"/>
                                  </a:rPr>
                                  <m:t>𝑟𝑒𝑐𝑎𝑙𝑙</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𝑎</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𝑒</m:t>
                                    </m:r>
                                  </m:num>
                                  <m:den>
                                    <m:r>
                                      <a:rPr lang="en-US" altLang="zh-TW" sz="1200" b="0" i="1" smtClean="0">
                                        <a:latin typeface="Cambria Math" panose="02040503050406030204" pitchFamily="18" charset="0"/>
                                      </a:rPr>
                                      <m:t>𝑎</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𝑏</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𝑒</m:t>
                                    </m:r>
                                  </m:den>
                                </m:f>
                              </m:oMath>
                            </m:oMathPara>
                          </a14:m>
                          <a:endParaRPr lang="en-US" altLang="zh-TW" sz="1200" b="0" dirty="0"/>
                        </a:p>
                        <a:p>
                          <a:pPr marL="0" marR="0" lvl="0" indent="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𝐻𝑎𝑟𝑚𝑜𝑛𝑖𝑐</m:t>
                                </m:r>
                                <m:r>
                                  <a:rPr lang="en-US" altLang="zh-TW" sz="1200" b="0" i="1" smtClean="0">
                                    <a:latin typeface="Cambria Math" panose="02040503050406030204" pitchFamily="18" charset="0"/>
                                  </a:rPr>
                                  <m:t>_</m:t>
                                </m:r>
                                <m:r>
                                  <a:rPr lang="en-US" altLang="zh-TW" sz="1200" b="0" i="1" smtClean="0">
                                    <a:latin typeface="Cambria Math" panose="02040503050406030204" pitchFamily="18" charset="0"/>
                                  </a:rPr>
                                  <m:t>𝑠𝑐𝑜𝑟𝑒</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f>
                                      <m:fPr>
                                        <m:ctrlPr>
                                          <a:rPr lang="en-US" altLang="zh-TW" sz="1200" b="0" i="1" smtClean="0">
                                            <a:latin typeface="Cambria Math" panose="02040503050406030204" pitchFamily="18" charset="0"/>
                                          </a:rPr>
                                        </m:ctrlPr>
                                      </m:fPr>
                                      <m:num>
                                        <m:sSubSup>
                                          <m:sSubSupPr>
                                            <m:ctrlPr>
                                              <a:rPr lang="en-US" altLang="zh-TW" sz="1200" b="0" i="1" smtClean="0">
                                                <a:latin typeface="Cambria Math" panose="02040503050406030204" pitchFamily="18" charset="0"/>
                                              </a:rPr>
                                            </m:ctrlPr>
                                          </m:sSubSupPr>
                                          <m:e>
                                            <m:r>
                                              <a:rPr lang="en-US" altLang="zh-TW" sz="1200" b="0" i="1" smtClean="0">
                                                <a:latin typeface="Cambria Math" panose="02040503050406030204" pitchFamily="18" charset="0"/>
                                              </a:rPr>
                                              <m:t>𝑤</m:t>
                                            </m:r>
                                          </m:e>
                                          <m:sub>
                                            <m:r>
                                              <a:rPr lang="en-US" altLang="zh-TW" sz="1200" b="0" i="1" smtClean="0">
                                                <a:latin typeface="Cambria Math" panose="02040503050406030204" pitchFamily="18" charset="0"/>
                                              </a:rPr>
                                              <m:t>1</m:t>
                                            </m:r>
                                          </m:sub>
                                          <m:sup>
                                            <m:r>
                                              <a:rPr lang="en-US" altLang="zh-TW" sz="1200" b="0" i="1" smtClean="0">
                                                <a:latin typeface="Cambria Math" panose="02040503050406030204" pitchFamily="18" charset="0"/>
                                              </a:rPr>
                                              <m:t>′</m:t>
                                            </m:r>
                                          </m:sup>
                                        </m:sSubSup>
                                      </m:num>
                                      <m:den>
                                        <m:func>
                                          <m:funcPr>
                                            <m:ctrlPr>
                                              <a:rPr lang="en-US" altLang="zh-TW" sz="1200" b="0" i="1" smtClean="0">
                                                <a:latin typeface="Cambria Math" panose="02040503050406030204" pitchFamily="18" charset="0"/>
                                              </a:rPr>
                                            </m:ctrlPr>
                                          </m:funcPr>
                                          <m:fName>
                                            <m:r>
                                              <m:rPr>
                                                <m:sty m:val="p"/>
                                              </m:rPr>
                                              <a:rPr lang="en-US" altLang="zh-TW" sz="1200" b="0" i="0" smtClean="0">
                                                <a:latin typeface="Cambria Math" panose="02040503050406030204" pitchFamily="18" charset="0"/>
                                              </a:rPr>
                                              <m:t>exp</m:t>
                                            </m:r>
                                          </m:fName>
                                          <m:e>
                                            <m:d>
                                              <m:dPr>
                                                <m:ctrlPr>
                                                  <a:rPr lang="en-US" altLang="zh-TW" sz="1200" b="0" i="1" smtClean="0">
                                                    <a:latin typeface="Cambria Math" panose="02040503050406030204" pitchFamily="18" charset="0"/>
                                                  </a:rPr>
                                                </m:ctrlPr>
                                              </m:dPr>
                                              <m:e>
                                                <m:r>
                                                  <m:rPr>
                                                    <m:sty m:val="p"/>
                                                  </m:rPr>
                                                  <a:rPr lang="en-US" altLang="zh-TW" sz="1200" b="0" i="0" smtClean="0">
                                                    <a:latin typeface="Cambria Math" panose="02040503050406030204" pitchFamily="18" charset="0"/>
                                                  </a:rPr>
                                                  <m:t>Leakage</m:t>
                                                </m:r>
                                              </m:e>
                                            </m:d>
                                          </m:e>
                                        </m:func>
                                      </m:den>
                                    </m:f>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sSubSup>
                                          <m:sSubSupPr>
                                            <m:ctrlPr>
                                              <a:rPr lang="en-US" altLang="zh-TW" sz="1200" b="0" i="1" smtClean="0">
                                                <a:latin typeface="Cambria Math" panose="02040503050406030204" pitchFamily="18" charset="0"/>
                                              </a:rPr>
                                            </m:ctrlPr>
                                          </m:sSubSupPr>
                                          <m:e>
                                            <m:r>
                                              <a:rPr lang="en-US" altLang="zh-TW" sz="1200" b="0" i="1" smtClean="0">
                                                <a:latin typeface="Cambria Math" panose="02040503050406030204" pitchFamily="18" charset="0"/>
                                              </a:rPr>
                                              <m:t>𝑤</m:t>
                                            </m:r>
                                          </m:e>
                                          <m:sub>
                                            <m:r>
                                              <a:rPr lang="en-US" altLang="zh-TW" sz="1200" b="0" i="1" smtClean="0">
                                                <a:latin typeface="Cambria Math" panose="02040503050406030204" pitchFamily="18" charset="0"/>
                                              </a:rPr>
                                              <m:t>2</m:t>
                                            </m:r>
                                          </m:sub>
                                          <m:sup>
                                            <m:r>
                                              <a:rPr lang="en-US" altLang="zh-TW" sz="1200" b="0" i="1" smtClean="0">
                                                <a:latin typeface="Cambria Math" panose="02040503050406030204" pitchFamily="18" charset="0"/>
                                              </a:rPr>
                                              <m:t>′</m:t>
                                            </m:r>
                                          </m:sup>
                                        </m:sSubSup>
                                      </m:num>
                                      <m:den>
                                        <m:func>
                                          <m:funcPr>
                                            <m:ctrlPr>
                                              <a:rPr lang="en-US" altLang="zh-TW" sz="1200" b="0" i="1" smtClean="0">
                                                <a:latin typeface="Cambria Math" panose="02040503050406030204" pitchFamily="18" charset="0"/>
                                              </a:rPr>
                                            </m:ctrlPr>
                                          </m:funcPr>
                                          <m:fName>
                                            <m:r>
                                              <m:rPr>
                                                <m:sty m:val="p"/>
                                              </m:rPr>
                                              <a:rPr lang="en-US" altLang="zh-TW" sz="1200" b="0" i="0" smtClean="0">
                                                <a:latin typeface="Cambria Math" panose="02040503050406030204" pitchFamily="18" charset="0"/>
                                              </a:rPr>
                                              <m:t>exp</m:t>
                                            </m:r>
                                          </m:fName>
                                          <m:e>
                                            <m:d>
                                              <m:dPr>
                                                <m:ctrlPr>
                                                  <a:rPr lang="en-US" altLang="zh-TW" sz="1200" b="0" i="1" smtClean="0">
                                                    <a:latin typeface="Cambria Math" panose="02040503050406030204" pitchFamily="18" charset="0"/>
                                                  </a:rPr>
                                                </m:ctrlPr>
                                              </m:dPr>
                                              <m:e>
                                                <m:r>
                                                  <a:rPr lang="en-US" altLang="zh-TW" sz="1200" b="0" i="1" smtClean="0">
                                                    <a:latin typeface="Cambria Math" panose="02040503050406030204" pitchFamily="18" charset="0"/>
                                                  </a:rPr>
                                                  <m:t>𝑂𝑣𝑒𝑟𝑘𝑖𝑙𝑙</m:t>
                                                </m:r>
                                              </m:e>
                                            </m:d>
                                          </m:e>
                                        </m:func>
                                      </m:den>
                                    </m:f>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sSubSup>
                                          <m:sSubSupPr>
                                            <m:ctrlPr>
                                              <a:rPr lang="en-US" altLang="zh-TW" sz="1200" b="0" i="1" smtClean="0">
                                                <a:latin typeface="Cambria Math" panose="02040503050406030204" pitchFamily="18" charset="0"/>
                                              </a:rPr>
                                            </m:ctrlPr>
                                          </m:sSubSupPr>
                                          <m:e>
                                            <m:r>
                                              <a:rPr lang="en-US" altLang="zh-TW" sz="1200" b="0" i="1" smtClean="0">
                                                <a:latin typeface="Cambria Math" panose="02040503050406030204" pitchFamily="18" charset="0"/>
                                              </a:rPr>
                                              <m:t>𝑤</m:t>
                                            </m:r>
                                          </m:e>
                                          <m:sub>
                                            <m:r>
                                              <a:rPr lang="en-US" altLang="zh-TW" sz="1200" b="0" i="1" smtClean="0">
                                                <a:latin typeface="Cambria Math" panose="02040503050406030204" pitchFamily="18" charset="0"/>
                                              </a:rPr>
                                              <m:t>3</m:t>
                                            </m:r>
                                          </m:sub>
                                          <m:sup>
                                            <m:r>
                                              <a:rPr lang="en-US" altLang="zh-TW" sz="1200" b="0" i="1" smtClean="0">
                                                <a:latin typeface="Cambria Math" panose="02040503050406030204" pitchFamily="18" charset="0"/>
                                              </a:rPr>
                                              <m:t>′</m:t>
                                            </m:r>
                                          </m:sup>
                                        </m:sSubSup>
                                      </m:num>
                                      <m:den>
                                        <m:func>
                                          <m:funcPr>
                                            <m:ctrlPr>
                                              <a:rPr lang="en-US" altLang="zh-TW" sz="1200" b="0" i="1" smtClean="0">
                                                <a:latin typeface="Cambria Math" panose="02040503050406030204" pitchFamily="18" charset="0"/>
                                              </a:rPr>
                                            </m:ctrlPr>
                                          </m:funcPr>
                                          <m:fName>
                                            <m:r>
                                              <m:rPr>
                                                <m:sty m:val="p"/>
                                              </m:rPr>
                                              <a:rPr lang="en-US" altLang="zh-TW" sz="1200" b="0" i="0" smtClean="0">
                                                <a:latin typeface="Cambria Math" panose="02040503050406030204" pitchFamily="18" charset="0"/>
                                              </a:rPr>
                                              <m:t>exp</m:t>
                                            </m:r>
                                          </m:fName>
                                          <m:e>
                                            <m:d>
                                              <m:dPr>
                                                <m:ctrlPr>
                                                  <a:rPr lang="en-US" altLang="zh-TW" sz="1200" b="0" i="1" smtClean="0">
                                                    <a:latin typeface="Cambria Math" panose="02040503050406030204" pitchFamily="18" charset="0"/>
                                                  </a:rPr>
                                                </m:ctrlPr>
                                              </m:dPr>
                                              <m:e>
                                                <m:r>
                                                  <a:rPr lang="en-US" altLang="zh-TW" sz="1200" b="0" i="1" smtClean="0">
                                                    <a:latin typeface="Cambria Math" panose="02040503050406030204" pitchFamily="18" charset="0"/>
                                                  </a:rPr>
                                                  <m:t>𝐼𝑛𝑑𝑒𝑡𝑒𝑟𝑚𝑖𝑛𝑎𝑡𝑒</m:t>
                                                </m:r>
                                              </m:e>
                                            </m:d>
                                          </m:e>
                                        </m:func>
                                      </m:den>
                                    </m:f>
                                  </m:num>
                                  <m:den>
                                    <m:r>
                                      <a:rPr lang="en-US" altLang="zh-TW" sz="1200" b="0" i="1" smtClean="0">
                                        <a:latin typeface="Cambria Math" panose="02040503050406030204" pitchFamily="18" charset="0"/>
                                      </a:rPr>
                                      <m:t>3</m:t>
                                    </m:r>
                                  </m:den>
                                </m:f>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f>
                                      <m:fPr>
                                        <m:ctrlPr>
                                          <a:rPr lang="en-US" altLang="zh-TW" sz="1200" b="0" i="1" smtClean="0">
                                            <a:latin typeface="Cambria Math" panose="02040503050406030204" pitchFamily="18" charset="0"/>
                                          </a:rPr>
                                        </m:ctrlPr>
                                      </m:fPr>
                                      <m:num>
                                        <m:sSubSup>
                                          <m:sSubSupPr>
                                            <m:ctrlPr>
                                              <a:rPr lang="en-US" altLang="zh-TW" sz="1200" b="0" i="1" smtClean="0">
                                                <a:latin typeface="Cambria Math" panose="02040503050406030204" pitchFamily="18" charset="0"/>
                                              </a:rPr>
                                            </m:ctrlPr>
                                          </m:sSubSupPr>
                                          <m:e>
                                            <m:r>
                                              <a:rPr lang="en-US" altLang="zh-TW" sz="1200" b="0" i="1" smtClean="0">
                                                <a:latin typeface="Cambria Math" panose="02040503050406030204" pitchFamily="18" charset="0"/>
                                              </a:rPr>
                                              <m:t>𝑤</m:t>
                                            </m:r>
                                          </m:e>
                                          <m:sub>
                                            <m:r>
                                              <a:rPr lang="en-US" altLang="zh-TW" sz="1200" b="0" i="1" smtClean="0">
                                                <a:latin typeface="Cambria Math" panose="02040503050406030204" pitchFamily="18" charset="0"/>
                                              </a:rPr>
                                              <m:t>1</m:t>
                                            </m:r>
                                          </m:sub>
                                          <m:sup>
                                            <m:r>
                                              <a:rPr lang="en-US" altLang="zh-TW" sz="1200" b="0" i="1" smtClean="0">
                                                <a:latin typeface="Cambria Math" panose="02040503050406030204" pitchFamily="18" charset="0"/>
                                              </a:rPr>
                                              <m:t>′</m:t>
                                            </m:r>
                                          </m:sup>
                                        </m:sSubSup>
                                      </m:num>
                                      <m:den>
                                        <m:r>
                                          <m:rPr>
                                            <m:sty m:val="p"/>
                                          </m:rPr>
                                          <a:rPr lang="en-US" altLang="zh-TW" sz="1200" b="0" i="0" smtClean="0">
                                            <a:latin typeface="Cambria Math" panose="02040503050406030204" pitchFamily="18" charset="0"/>
                                          </a:rPr>
                                          <m:t>exp</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𝑏</m:t>
                                            </m:r>
                                          </m:num>
                                          <m:den>
                                            <m:r>
                                              <a:rPr lang="en-US" altLang="zh-TW" sz="1200" b="0" i="1" smtClean="0">
                                                <a:latin typeface="Cambria Math" panose="02040503050406030204" pitchFamily="18" charset="0"/>
                                              </a:rPr>
                                              <m:t>𝐴𝑙𝑙</m:t>
                                            </m:r>
                                          </m:den>
                                        </m:f>
                                        <m:r>
                                          <a:rPr lang="en-US" altLang="zh-TW" sz="1200" b="0" i="1" smtClean="0">
                                            <a:latin typeface="Cambria Math" panose="02040503050406030204" pitchFamily="18" charset="0"/>
                                          </a:rPr>
                                          <m:t>)</m:t>
                                        </m:r>
                                      </m:den>
                                    </m:f>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sSubSup>
                                          <m:sSubSupPr>
                                            <m:ctrlPr>
                                              <a:rPr lang="en-US" altLang="zh-TW" sz="1200" b="0" i="1" smtClean="0">
                                                <a:latin typeface="Cambria Math" panose="02040503050406030204" pitchFamily="18" charset="0"/>
                                              </a:rPr>
                                            </m:ctrlPr>
                                          </m:sSubSupPr>
                                          <m:e>
                                            <m:r>
                                              <a:rPr lang="en-US" altLang="zh-TW" sz="1200" b="0" i="1" smtClean="0">
                                                <a:latin typeface="Cambria Math" panose="02040503050406030204" pitchFamily="18" charset="0"/>
                                              </a:rPr>
                                              <m:t>𝑤</m:t>
                                            </m:r>
                                          </m:e>
                                          <m:sub>
                                            <m:r>
                                              <a:rPr lang="en-US" altLang="zh-TW" sz="1200" b="0" i="1" smtClean="0">
                                                <a:latin typeface="Cambria Math" panose="02040503050406030204" pitchFamily="18" charset="0"/>
                                              </a:rPr>
                                              <m:t>2</m:t>
                                            </m:r>
                                          </m:sub>
                                          <m:sup>
                                            <m:r>
                                              <a:rPr lang="en-US" altLang="zh-TW" sz="1200" b="0" i="1" smtClean="0">
                                                <a:latin typeface="Cambria Math" panose="02040503050406030204" pitchFamily="18" charset="0"/>
                                              </a:rPr>
                                              <m:t>′</m:t>
                                            </m:r>
                                          </m:sup>
                                        </m:sSubSup>
                                      </m:num>
                                      <m:den>
                                        <m:r>
                                          <m:rPr>
                                            <m:sty m:val="p"/>
                                          </m:rPr>
                                          <a:rPr lang="en-US" altLang="zh-TW" sz="1200" b="0" i="0" smtClean="0">
                                            <a:latin typeface="Cambria Math" panose="02040503050406030204" pitchFamily="18" charset="0"/>
                                          </a:rPr>
                                          <m:t>exp</m:t>
                                        </m:r>
                                        <m:r>
                                          <a:rPr lang="en-US" altLang="zh-TW" sz="1200" b="0" i="0"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𝑐</m:t>
                                            </m:r>
                                          </m:num>
                                          <m:den>
                                            <m:r>
                                              <a:rPr lang="en-US" altLang="zh-TW" sz="1200" b="0" i="1" smtClean="0">
                                                <a:latin typeface="Cambria Math" panose="02040503050406030204" pitchFamily="18" charset="0"/>
                                              </a:rPr>
                                              <m:t>𝐴𝑙𝑙</m:t>
                                            </m:r>
                                          </m:den>
                                        </m:f>
                                        <m:r>
                                          <a:rPr lang="en-US" altLang="zh-TW" sz="1200" b="0" i="0" smtClean="0">
                                            <a:latin typeface="Cambria Math" panose="02040503050406030204" pitchFamily="18" charset="0"/>
                                          </a:rPr>
                                          <m:t>)</m:t>
                                        </m:r>
                                      </m:den>
                                    </m:f>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sSubSup>
                                          <m:sSubSupPr>
                                            <m:ctrlPr>
                                              <a:rPr lang="en-US" altLang="zh-TW" sz="1200" b="0" i="1" smtClean="0">
                                                <a:latin typeface="Cambria Math" panose="02040503050406030204" pitchFamily="18" charset="0"/>
                                              </a:rPr>
                                            </m:ctrlPr>
                                          </m:sSubSupPr>
                                          <m:e>
                                            <m:r>
                                              <a:rPr lang="en-US" altLang="zh-TW" sz="1200" b="0" i="1" smtClean="0">
                                                <a:latin typeface="Cambria Math" panose="02040503050406030204" pitchFamily="18" charset="0"/>
                                              </a:rPr>
                                              <m:t>𝑤</m:t>
                                            </m:r>
                                          </m:e>
                                          <m:sub>
                                            <m:r>
                                              <a:rPr lang="en-US" altLang="zh-TW" sz="1200" b="0" i="1" smtClean="0">
                                                <a:latin typeface="Cambria Math" panose="02040503050406030204" pitchFamily="18" charset="0"/>
                                              </a:rPr>
                                              <m:t>3</m:t>
                                            </m:r>
                                          </m:sub>
                                          <m:sup>
                                            <m:r>
                                              <a:rPr lang="en-US" altLang="zh-TW" sz="1200" b="0" i="1" smtClean="0">
                                                <a:latin typeface="Cambria Math" panose="02040503050406030204" pitchFamily="18" charset="0"/>
                                              </a:rPr>
                                              <m:t>′</m:t>
                                            </m:r>
                                          </m:sup>
                                        </m:sSubSup>
                                      </m:num>
                                      <m:den>
                                        <m:r>
                                          <m:rPr>
                                            <m:sty m:val="p"/>
                                          </m:rPr>
                                          <a:rPr lang="en-US" altLang="zh-TW" sz="1200" b="0" i="0" smtClean="0">
                                            <a:latin typeface="Cambria Math" panose="02040503050406030204" pitchFamily="18" charset="0"/>
                                          </a:rPr>
                                          <m:t>exp</m:t>
                                        </m:r>
                                        <m:r>
                                          <a:rPr lang="en-US" altLang="zh-TW" sz="1200" b="0" i="1" smtClean="0">
                                            <a:latin typeface="Cambria Math" panose="02040503050406030204" pitchFamily="18" charset="0"/>
                                          </a:rPr>
                                          <m:t>⁡(</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𝑒</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𝑓</m:t>
                                            </m:r>
                                          </m:num>
                                          <m:den>
                                            <m:r>
                                              <a:rPr lang="en-US" altLang="zh-TW" sz="1200" b="0" i="1" smtClean="0">
                                                <a:latin typeface="Cambria Math" panose="02040503050406030204" pitchFamily="18" charset="0"/>
                                              </a:rPr>
                                              <m:t>𝐴𝑙𝑙</m:t>
                                            </m:r>
                                          </m:den>
                                        </m:f>
                                        <m:r>
                                          <a:rPr lang="en-US" altLang="zh-TW" sz="1200" b="0" i="1" smtClean="0">
                                            <a:latin typeface="Cambria Math" panose="02040503050406030204" pitchFamily="18" charset="0"/>
                                          </a:rPr>
                                          <m:t>)</m:t>
                                        </m:r>
                                      </m:den>
                                    </m:f>
                                  </m:num>
                                  <m:den>
                                    <m:r>
                                      <a:rPr lang="en-US" altLang="zh-TW" sz="1200" b="0" i="1" smtClean="0">
                                        <a:latin typeface="Cambria Math" panose="02040503050406030204" pitchFamily="18" charset="0"/>
                                      </a:rPr>
                                      <m:t>3</m:t>
                                    </m:r>
                                  </m:den>
                                </m:f>
                              </m:oMath>
                            </m:oMathPara>
                          </a14:m>
                          <a:endParaRPr lang="zh-TW" altLang="en-US" sz="1200" dirty="0"/>
                        </a:p>
                        <a:p>
                          <a:pPr marL="0" marR="0" lvl="0" indent="0" algn="ctr" defTabSz="914400" rtl="0" eaLnBrk="1" fontAlgn="auto" latinLnBrk="0" hangingPunct="1">
                            <a:lnSpc>
                              <a:spcPct val="150000"/>
                            </a:lnSpc>
                            <a:spcBef>
                              <a:spcPts val="0"/>
                            </a:spcBef>
                            <a:spcAft>
                              <a:spcPts val="0"/>
                            </a:spcAft>
                            <a:buClrTx/>
                            <a:buSzTx/>
                            <a:buFontTx/>
                            <a:buNone/>
                            <a:tabLst/>
                            <a:defRPr/>
                          </a:pPr>
                          <a:endParaRPr lang="zh-TW" altLang="en-US" sz="1200" dirty="0"/>
                        </a:p>
                        <a:p>
                          <a:pPr algn="ctr">
                            <a:lnSpc>
                              <a:spcPct val="150000"/>
                            </a:lnSpc>
                          </a:pPr>
                          <a:endParaRPr lang="zh-TW" altLang="en-US" sz="12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25559748"/>
                      </a:ext>
                    </a:extLst>
                  </a:tr>
                </a:tbl>
              </a:graphicData>
            </a:graphic>
          </p:graphicFrame>
        </mc:Choice>
        <mc:Fallback xmlns="">
          <p:graphicFrame>
            <p:nvGraphicFramePr>
              <p:cNvPr id="12" name="表格 11">
                <a:extLst>
                  <a:ext uri="{FF2B5EF4-FFF2-40B4-BE49-F238E27FC236}">
                    <a16:creationId xmlns:a16="http://schemas.microsoft.com/office/drawing/2014/main" id="{3957ACC6-EFB7-FE2A-AC51-4A0E4AE3700D}"/>
                  </a:ext>
                </a:extLst>
              </p:cNvPr>
              <p:cNvGraphicFramePr>
                <a:graphicFrameLocks noGrp="1"/>
              </p:cNvGraphicFramePr>
              <p:nvPr>
                <p:extLst>
                  <p:ext uri="{D42A27DB-BD31-4B8C-83A1-F6EECF244321}">
                    <p14:modId xmlns:p14="http://schemas.microsoft.com/office/powerpoint/2010/main" val="2188920066"/>
                  </p:ext>
                </p:extLst>
              </p:nvPr>
            </p:nvGraphicFramePr>
            <p:xfrm>
              <a:off x="4194318" y="1995355"/>
              <a:ext cx="7997682" cy="4667949"/>
            </p:xfrm>
            <a:graphic>
              <a:graphicData uri="http://schemas.openxmlformats.org/drawingml/2006/table">
                <a:tbl>
                  <a:tblPr firstRow="1" bandRow="1">
                    <a:tableStyleId>{5940675A-B579-460E-94D1-54222C63F5DA}</a:tableStyleId>
                  </a:tblPr>
                  <a:tblGrid>
                    <a:gridCol w="3998841">
                      <a:extLst>
                        <a:ext uri="{9D8B030D-6E8A-4147-A177-3AD203B41FA5}">
                          <a16:colId xmlns:a16="http://schemas.microsoft.com/office/drawing/2014/main" val="779247346"/>
                        </a:ext>
                      </a:extLst>
                    </a:gridCol>
                    <a:gridCol w="3998841">
                      <a:extLst>
                        <a:ext uri="{9D8B030D-6E8A-4147-A177-3AD203B41FA5}">
                          <a16:colId xmlns:a16="http://schemas.microsoft.com/office/drawing/2014/main" val="2147161725"/>
                        </a:ext>
                      </a:extLst>
                    </a:gridCol>
                  </a:tblGrid>
                  <a:tr h="4667949">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r="-100000" b="-130"/>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3"/>
                          <a:stretch>
                            <a:fillRect l="-100000" b="-130"/>
                          </a:stretch>
                        </a:blipFill>
                      </a:tcPr>
                    </a:tc>
                    <a:extLst>
                      <a:ext uri="{0D108BD9-81ED-4DB2-BD59-A6C34878D82A}">
                        <a16:rowId xmlns:a16="http://schemas.microsoft.com/office/drawing/2014/main" val="2725559748"/>
                      </a:ext>
                    </a:extLst>
                  </a:tr>
                </a:tbl>
              </a:graphicData>
            </a:graphic>
          </p:graphicFrame>
        </mc:Fallback>
      </mc:AlternateContent>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46</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b="0" i="0" u="none" strike="noStrike" baseline="0" dirty="0">
                <a:solidFill>
                  <a:srgbClr val="044875"/>
                </a:solidFill>
                <a:latin typeface="Microsoft YaHei" panose="020B0503020204020204" pitchFamily="34" charset="-122"/>
                <a:ea typeface="Microsoft YaHei" panose="020B0503020204020204" pitchFamily="34" charset="-122"/>
              </a:rPr>
              <a:t>Evaluation Metrics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aphicFrame>
        <p:nvGraphicFramePr>
          <p:cNvPr id="6" name="表格 5">
            <a:extLst>
              <a:ext uri="{FF2B5EF4-FFF2-40B4-BE49-F238E27FC236}">
                <a16:creationId xmlns:a16="http://schemas.microsoft.com/office/drawing/2014/main" id="{08B323C7-F864-9828-F0AE-53ACAF6F3D80}"/>
              </a:ext>
            </a:extLst>
          </p:cNvPr>
          <p:cNvGraphicFramePr>
            <a:graphicFrameLocks noGrp="1"/>
          </p:cNvGraphicFramePr>
          <p:nvPr>
            <p:extLst>
              <p:ext uri="{D42A27DB-BD31-4B8C-83A1-F6EECF244321}">
                <p14:modId xmlns:p14="http://schemas.microsoft.com/office/powerpoint/2010/main" val="3700620755"/>
              </p:ext>
            </p:extLst>
          </p:nvPr>
        </p:nvGraphicFramePr>
        <p:xfrm>
          <a:off x="-11690" y="1863359"/>
          <a:ext cx="4898736" cy="1546458"/>
        </p:xfrm>
        <a:graphic>
          <a:graphicData uri="http://schemas.openxmlformats.org/drawingml/2006/table">
            <a:tbl>
              <a:tblPr firstRow="1" bandRow="1">
                <a:tableStyleId>{5940675A-B579-460E-94D1-54222C63F5DA}</a:tableStyleId>
              </a:tblPr>
              <a:tblGrid>
                <a:gridCol w="1224684">
                  <a:extLst>
                    <a:ext uri="{9D8B030D-6E8A-4147-A177-3AD203B41FA5}">
                      <a16:colId xmlns:a16="http://schemas.microsoft.com/office/drawing/2014/main" val="3263854809"/>
                    </a:ext>
                  </a:extLst>
                </a:gridCol>
                <a:gridCol w="1224684">
                  <a:extLst>
                    <a:ext uri="{9D8B030D-6E8A-4147-A177-3AD203B41FA5}">
                      <a16:colId xmlns:a16="http://schemas.microsoft.com/office/drawing/2014/main" val="3991586972"/>
                    </a:ext>
                  </a:extLst>
                </a:gridCol>
                <a:gridCol w="1224684">
                  <a:extLst>
                    <a:ext uri="{9D8B030D-6E8A-4147-A177-3AD203B41FA5}">
                      <a16:colId xmlns:a16="http://schemas.microsoft.com/office/drawing/2014/main" val="594876859"/>
                    </a:ext>
                  </a:extLst>
                </a:gridCol>
                <a:gridCol w="1224684">
                  <a:extLst>
                    <a:ext uri="{9D8B030D-6E8A-4147-A177-3AD203B41FA5}">
                      <a16:colId xmlns:a16="http://schemas.microsoft.com/office/drawing/2014/main" val="2337382175"/>
                    </a:ext>
                  </a:extLst>
                </a:gridCol>
              </a:tblGrid>
              <a:tr h="515486">
                <a:tc>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Predicted Positive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Predicted Negative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Predicted Indeterminate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346320"/>
                  </a:ext>
                </a:extLst>
              </a:tr>
              <a:tr h="515486">
                <a:tc>
                  <a:txBody>
                    <a:bodyPr/>
                    <a:lstStyle/>
                    <a:p>
                      <a:pPr algn="ctr"/>
                      <a:r>
                        <a:rPr lang="en-US" altLang="zh-TW" sz="1200" dirty="0">
                          <a:latin typeface="Microsoft YaHei" panose="020B0503020204020204" pitchFamily="34" charset="-122"/>
                          <a:ea typeface="Microsoft YaHei" panose="020B0503020204020204" pitchFamily="34" charset="-122"/>
                        </a:rPr>
                        <a:t>Actually Positive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a</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b</a:t>
                      </a:r>
                      <a:endParaRPr lang="zh-TW" altLang="en-US" sz="1200" dirty="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e</a:t>
                      </a:r>
                      <a:endParaRPr lang="zh-TW" altLang="en-US" sz="1200" dirty="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extLst>
                  <a:ext uri="{0D108BD9-81ED-4DB2-BD59-A6C34878D82A}">
                    <a16:rowId xmlns:a16="http://schemas.microsoft.com/office/drawing/2014/main" val="3739867251"/>
                  </a:ext>
                </a:extLst>
              </a:tr>
              <a:tr h="515486">
                <a:tc>
                  <a:txBody>
                    <a:bodyPr/>
                    <a:lstStyle/>
                    <a:p>
                      <a:pPr algn="ctr"/>
                      <a:r>
                        <a:rPr lang="en-US" altLang="zh-TW" sz="1200" dirty="0">
                          <a:latin typeface="Microsoft YaHei" panose="020B0503020204020204" pitchFamily="34" charset="-122"/>
                          <a:ea typeface="Microsoft YaHei" panose="020B0503020204020204" pitchFamily="34" charset="-122"/>
                        </a:rPr>
                        <a:t>Actually Negative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c</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d</a:t>
                      </a:r>
                      <a:endParaRPr lang="zh-TW" altLang="en-US" sz="1200" dirty="0">
                        <a:latin typeface="Microsoft YaHei" panose="020B0503020204020204" pitchFamily="34" charset="-122"/>
                        <a:ea typeface="Microsoft YaHei" panose="020B0503020204020204" pitchFamily="34" charset="-122"/>
                      </a:endParaRPr>
                    </a:p>
                  </a:txBody>
                  <a:tcPr anchor="ctr">
                    <a:solidFill>
                      <a:schemeClr val="accent1">
                        <a:lumMod val="60000"/>
                        <a:lumOff val="4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f</a:t>
                      </a:r>
                      <a:endParaRPr lang="zh-TW" altLang="en-US" sz="1200" dirty="0">
                        <a:latin typeface="Microsoft YaHei" panose="020B0503020204020204" pitchFamily="34" charset="-122"/>
                        <a:ea typeface="Microsoft YaHei" panose="020B0503020204020204" pitchFamily="34" charset="-122"/>
                      </a:endParaRPr>
                    </a:p>
                  </a:txBody>
                  <a:tcPr anchor="ctr">
                    <a:solidFill>
                      <a:schemeClr val="accent1">
                        <a:lumMod val="60000"/>
                        <a:lumOff val="40000"/>
                      </a:schemeClr>
                    </a:solidFill>
                  </a:tcPr>
                </a:tc>
                <a:extLst>
                  <a:ext uri="{0D108BD9-81ED-4DB2-BD59-A6C34878D82A}">
                    <a16:rowId xmlns:a16="http://schemas.microsoft.com/office/drawing/2014/main" val="3119470518"/>
                  </a:ext>
                </a:extLst>
              </a:tr>
            </a:tbl>
          </a:graphicData>
        </a:graphic>
      </p:graphicFrame>
      <p:sp>
        <p:nvSpPr>
          <p:cNvPr id="9" name="文字方塊 8">
            <a:extLst>
              <a:ext uri="{FF2B5EF4-FFF2-40B4-BE49-F238E27FC236}">
                <a16:creationId xmlns:a16="http://schemas.microsoft.com/office/drawing/2014/main" id="{52F576F8-CFC7-478D-C06E-AFA13A2CD6C2}"/>
              </a:ext>
            </a:extLst>
          </p:cNvPr>
          <p:cNvSpPr txBox="1"/>
          <p:nvPr/>
        </p:nvSpPr>
        <p:spPr>
          <a:xfrm>
            <a:off x="262081" y="4735350"/>
            <a:ext cx="4351193" cy="1721690"/>
          </a:xfrm>
          <a:prstGeom prst="rect">
            <a:avLst/>
          </a:prstGeom>
          <a:noFill/>
        </p:spPr>
        <p:txBody>
          <a:bodyPr wrap="square">
            <a:spAutoFit/>
          </a:bodyPr>
          <a:lstStyle/>
          <a:p>
            <a:pPr algn="l">
              <a:lnSpc>
                <a:spcPct val="150000"/>
              </a:lnSpc>
            </a:pPr>
            <a:r>
              <a:rPr lang="en-US" altLang="zh-TW" sz="1200" dirty="0">
                <a:latin typeface="Microsoft YaHei" panose="020B0503020204020204" pitchFamily="34" charset="-122"/>
                <a:ea typeface="Microsoft YaHei" panose="020B0503020204020204" pitchFamily="34" charset="-122"/>
              </a:rPr>
              <a:t>a : True positive (TP)</a:t>
            </a:r>
          </a:p>
          <a:p>
            <a:pPr>
              <a:lnSpc>
                <a:spcPct val="150000"/>
              </a:lnSpc>
            </a:pPr>
            <a:r>
              <a:rPr lang="en-US" altLang="zh-TW" sz="1200" dirty="0">
                <a:latin typeface="Microsoft YaHei" panose="020B0503020204020204" pitchFamily="34" charset="-122"/>
                <a:ea typeface="Microsoft YaHei" panose="020B0503020204020204" pitchFamily="34" charset="-122"/>
              </a:rPr>
              <a:t>b : False negative (FN)</a:t>
            </a:r>
          </a:p>
          <a:p>
            <a:pPr>
              <a:lnSpc>
                <a:spcPct val="150000"/>
              </a:lnSpc>
            </a:pPr>
            <a:r>
              <a:rPr lang="en-US" altLang="zh-TW" sz="1200" dirty="0">
                <a:latin typeface="Microsoft YaHei" panose="020B0503020204020204" pitchFamily="34" charset="-122"/>
                <a:ea typeface="Microsoft YaHei" panose="020B0503020204020204" pitchFamily="34" charset="-122"/>
              </a:rPr>
              <a:t>c : False positive (FP)</a:t>
            </a:r>
          </a:p>
          <a:p>
            <a:pPr>
              <a:lnSpc>
                <a:spcPct val="150000"/>
              </a:lnSpc>
            </a:pPr>
            <a:r>
              <a:rPr lang="en-US" altLang="zh-TW" sz="1200" dirty="0">
                <a:latin typeface="Microsoft YaHei" panose="020B0503020204020204" pitchFamily="34" charset="-122"/>
                <a:ea typeface="Microsoft YaHei" panose="020B0503020204020204" pitchFamily="34" charset="-122"/>
              </a:rPr>
              <a:t>d : True negative (TN)</a:t>
            </a:r>
          </a:p>
          <a:p>
            <a:pPr>
              <a:lnSpc>
                <a:spcPct val="150000"/>
              </a:lnSpc>
            </a:pPr>
            <a:r>
              <a:rPr lang="en-US" altLang="zh-TW" sz="1200" dirty="0">
                <a:latin typeface="Microsoft YaHei" panose="020B0503020204020204" pitchFamily="34" charset="-122"/>
                <a:ea typeface="Microsoft YaHei" panose="020B0503020204020204" pitchFamily="34" charset="-122"/>
              </a:rPr>
              <a:t>e : Actual positive cases predicted as indeterminate (IP)</a:t>
            </a:r>
          </a:p>
          <a:p>
            <a:pPr>
              <a:lnSpc>
                <a:spcPct val="150000"/>
              </a:lnSpc>
            </a:pPr>
            <a:r>
              <a:rPr lang="en-US" altLang="zh-TW" sz="1200" dirty="0">
                <a:latin typeface="Microsoft YaHei" panose="020B0503020204020204" pitchFamily="34" charset="-122"/>
                <a:ea typeface="Microsoft YaHei" panose="020B0503020204020204" pitchFamily="34" charset="-122"/>
              </a:rPr>
              <a:t>f : Actual negative cases predicted as indeterminate (IF)</a:t>
            </a:r>
          </a:p>
        </p:txBody>
      </p:sp>
      <p:sp>
        <p:nvSpPr>
          <p:cNvPr id="10" name="矩形: 圓角 9">
            <a:extLst>
              <a:ext uri="{FF2B5EF4-FFF2-40B4-BE49-F238E27FC236}">
                <a16:creationId xmlns:a16="http://schemas.microsoft.com/office/drawing/2014/main" id="{F358D376-31E7-45FE-DB8B-CD94F240D88F}"/>
              </a:ext>
            </a:extLst>
          </p:cNvPr>
          <p:cNvSpPr/>
          <p:nvPr/>
        </p:nvSpPr>
        <p:spPr>
          <a:xfrm>
            <a:off x="3664383" y="1775744"/>
            <a:ext cx="1222664" cy="1634074"/>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B3FC50F7-4324-3813-B429-FBB1D851B563}"/>
                  </a:ext>
                </a:extLst>
              </p:cNvPr>
              <p:cNvSpPr txBox="1"/>
              <p:nvPr/>
            </p:nvSpPr>
            <p:spPr>
              <a:xfrm>
                <a:off x="6346223" y="1610261"/>
                <a:ext cx="4351193" cy="369332"/>
              </a:xfrm>
              <a:prstGeom prst="rect">
                <a:avLst/>
              </a:prstGeom>
              <a:noFill/>
            </p:spPr>
            <p:txBody>
              <a:bodyPr wrap="square">
                <a:spAutoFit/>
              </a:bodyPr>
              <a:lstStyle/>
              <a:p>
                <a:pPr algn="l">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𝐴𝑙𝑙</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𝑎</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𝑏</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𝑐</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𝑑</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𝑒</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𝑓</m:t>
                      </m:r>
                    </m:oMath>
                  </m:oMathPara>
                </a14:m>
                <a:endParaRPr lang="en-US" altLang="zh-TW" sz="1200" dirty="0">
                  <a:latin typeface="Microsoft YaHei" panose="020B0503020204020204" pitchFamily="34" charset="-122"/>
                  <a:ea typeface="Microsoft YaHei" panose="020B0503020204020204" pitchFamily="34" charset="-122"/>
                </a:endParaRPr>
              </a:p>
            </p:txBody>
          </p:sp>
        </mc:Choice>
        <mc:Fallback xmlns="">
          <p:sp>
            <p:nvSpPr>
              <p:cNvPr id="11" name="文字方塊 10">
                <a:extLst>
                  <a:ext uri="{FF2B5EF4-FFF2-40B4-BE49-F238E27FC236}">
                    <a16:creationId xmlns:a16="http://schemas.microsoft.com/office/drawing/2014/main" id="{B3FC50F7-4324-3813-B429-FBB1D851B563}"/>
                  </a:ext>
                </a:extLst>
              </p:cNvPr>
              <p:cNvSpPr txBox="1">
                <a:spLocks noRot="1" noChangeAspect="1" noMove="1" noResize="1" noEditPoints="1" noAdjustHandles="1" noChangeArrowheads="1" noChangeShapeType="1" noTextEdit="1"/>
              </p:cNvSpPr>
              <p:nvPr/>
            </p:nvSpPr>
            <p:spPr>
              <a:xfrm>
                <a:off x="6346223" y="1610261"/>
                <a:ext cx="4351193" cy="369332"/>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59855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4E59E-4F29-E830-06C3-7EE7A229D15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206CD80-22FB-A80E-7F32-B45CA012317D}"/>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B080FF41-D4F4-D057-5CC6-72EF33E21566}"/>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5334DB20-3A31-7BF5-063F-9746CE97940C}"/>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9CE392C8-6D7D-6D4E-CC12-45E2A1DD08F3}"/>
              </a:ext>
            </a:extLst>
          </p:cNvPr>
          <p:cNvSpPr>
            <a:spLocks noGrp="1"/>
          </p:cNvSpPr>
          <p:nvPr>
            <p:ph type="sldNum" sz="quarter" idx="12"/>
          </p:nvPr>
        </p:nvSpPr>
        <p:spPr/>
        <p:txBody>
          <a:bodyPr/>
          <a:lstStyle/>
          <a:p>
            <a:fld id="{9D55DC8D-C4F0-4F0D-B826-92573808DA56}" type="slidenum">
              <a:rPr lang="zh-CN" altLang="en-US" smtClean="0"/>
              <a:pPr/>
              <a:t>47</a:t>
            </a:fld>
            <a:endParaRPr lang="zh-CN" altLang="en-US" dirty="0"/>
          </a:p>
        </p:txBody>
      </p:sp>
      <p:sp>
        <p:nvSpPr>
          <p:cNvPr id="7" name="文字方塊 6">
            <a:extLst>
              <a:ext uri="{FF2B5EF4-FFF2-40B4-BE49-F238E27FC236}">
                <a16:creationId xmlns:a16="http://schemas.microsoft.com/office/drawing/2014/main" id="{7FE94747-3D3A-55B9-B4CD-1ACDF19A54B0}"/>
              </a:ext>
            </a:extLst>
          </p:cNvPr>
          <p:cNvSpPr txBox="1"/>
          <p:nvPr/>
        </p:nvSpPr>
        <p:spPr>
          <a:xfrm>
            <a:off x="227308" y="767834"/>
            <a:ext cx="11737384"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Threshold changes used to determine output of indeterminacy</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10" name="圖片 9" descr="一張含有 文字, 行, 圖表, 繪圖 的圖片&#10;&#10;自動產生的描述">
            <a:extLst>
              <a:ext uri="{FF2B5EF4-FFF2-40B4-BE49-F238E27FC236}">
                <a16:creationId xmlns:a16="http://schemas.microsoft.com/office/drawing/2014/main" id="{181DF272-7363-7BC1-4994-64CCB2DA1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979" y="1598741"/>
            <a:ext cx="3856271" cy="2880000"/>
          </a:xfrm>
          <a:prstGeom prst="rect">
            <a:avLst/>
          </a:prstGeom>
        </p:spPr>
      </p:pic>
      <p:pic>
        <p:nvPicPr>
          <p:cNvPr id="12" name="圖片 11" descr="一張含有 文字, 行, 圖表, 繪圖 的圖片&#10;&#10;自動產生的描述">
            <a:extLst>
              <a:ext uri="{FF2B5EF4-FFF2-40B4-BE49-F238E27FC236}">
                <a16:creationId xmlns:a16="http://schemas.microsoft.com/office/drawing/2014/main" id="{D638D261-F239-3D17-7C17-6B82C6214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944" y="1597966"/>
            <a:ext cx="3856271" cy="2880000"/>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2671F9A-B77D-85DC-8A07-A78A9DEF6ABF}"/>
                  </a:ext>
                </a:extLst>
              </p:cNvPr>
              <p:cNvSpPr txBox="1"/>
              <p:nvPr/>
            </p:nvSpPr>
            <p:spPr>
              <a:xfrm>
                <a:off x="4023748" y="4998511"/>
                <a:ext cx="6094708" cy="618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𝐼𝑛𝑑𝑒𝑡𝑒𝑟𝑚𝑖𝑛𝑎𝑡𝑒</m:t>
                      </m:r>
                      <m:r>
                        <a:rPr lang="en-US" altLang="zh-TW" sz="1800" b="0" i="1" smtClean="0">
                          <a:latin typeface="Cambria Math" panose="02040503050406030204" pitchFamily="18" charset="0"/>
                        </a:rPr>
                        <m:t>=</m:t>
                      </m:r>
                      <m:f>
                        <m:fPr>
                          <m:ctrlPr>
                            <a:rPr lang="en-US" altLang="zh-TW" sz="1800" b="0" i="1" smtClean="0">
                              <a:latin typeface="Cambria Math" panose="02040503050406030204" pitchFamily="18" charset="0"/>
                            </a:rPr>
                          </m:ctrlPr>
                        </m:fPr>
                        <m:num>
                          <m:r>
                            <a:rPr lang="en-US" altLang="zh-TW" sz="1800" b="0" i="1" smtClean="0">
                              <a:latin typeface="Cambria Math" panose="02040503050406030204" pitchFamily="18" charset="0"/>
                            </a:rPr>
                            <m:t>𝑒</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𝑓</m:t>
                          </m:r>
                        </m:num>
                        <m:den>
                          <m:r>
                            <a:rPr lang="en-US" altLang="zh-TW" sz="1800" b="0" i="1" smtClean="0">
                              <a:latin typeface="Cambria Math" panose="02040503050406030204" pitchFamily="18" charset="0"/>
                            </a:rPr>
                            <m:t>𝐴𝑙𝑙</m:t>
                          </m:r>
                        </m:den>
                      </m:f>
                    </m:oMath>
                  </m:oMathPara>
                </a14:m>
                <a:endParaRPr lang="zh-TW" altLang="en-US" dirty="0"/>
              </a:p>
            </p:txBody>
          </p:sp>
        </mc:Choice>
        <mc:Fallback xmlns="">
          <p:sp>
            <p:nvSpPr>
              <p:cNvPr id="14" name="文字方塊 13">
                <a:extLst>
                  <a:ext uri="{FF2B5EF4-FFF2-40B4-BE49-F238E27FC236}">
                    <a16:creationId xmlns:a16="http://schemas.microsoft.com/office/drawing/2014/main" id="{F2671F9A-B77D-85DC-8A07-A78A9DEF6ABF}"/>
                  </a:ext>
                </a:extLst>
              </p:cNvPr>
              <p:cNvSpPr txBox="1">
                <a:spLocks noRot="1" noChangeAspect="1" noMove="1" noResize="1" noEditPoints="1" noAdjustHandles="1" noChangeArrowheads="1" noChangeShapeType="1" noTextEdit="1"/>
              </p:cNvSpPr>
              <p:nvPr/>
            </p:nvSpPr>
            <p:spPr>
              <a:xfrm>
                <a:off x="4023748" y="4998511"/>
                <a:ext cx="6094708" cy="618887"/>
              </a:xfrm>
              <a:prstGeom prst="rect">
                <a:avLst/>
              </a:prstGeom>
              <a:blipFill>
                <a:blip r:embed="rId5"/>
                <a:stretch>
                  <a:fillRect/>
                </a:stretch>
              </a:blipFill>
            </p:spPr>
            <p:txBody>
              <a:bodyPr/>
              <a:lstStyle/>
              <a:p>
                <a:r>
                  <a:rPr lang="zh-TW" altLang="en-US">
                    <a:noFill/>
                  </a:rPr>
                  <a:t> </a:t>
                </a:r>
              </a:p>
            </p:txBody>
          </p:sp>
        </mc:Fallback>
      </mc:AlternateContent>
      <p:graphicFrame>
        <p:nvGraphicFramePr>
          <p:cNvPr id="16" name="表格 15">
            <a:extLst>
              <a:ext uri="{FF2B5EF4-FFF2-40B4-BE49-F238E27FC236}">
                <a16:creationId xmlns:a16="http://schemas.microsoft.com/office/drawing/2014/main" id="{B38C9F31-81E9-EB25-8C7B-720B060159CB}"/>
              </a:ext>
            </a:extLst>
          </p:cNvPr>
          <p:cNvGraphicFramePr>
            <a:graphicFrameLocks noGrp="1"/>
          </p:cNvGraphicFramePr>
          <p:nvPr>
            <p:extLst>
              <p:ext uri="{D42A27DB-BD31-4B8C-83A1-F6EECF244321}">
                <p14:modId xmlns:p14="http://schemas.microsoft.com/office/powerpoint/2010/main" val="871416399"/>
              </p:ext>
            </p:extLst>
          </p:nvPr>
        </p:nvGraphicFramePr>
        <p:xfrm>
          <a:off x="-89182" y="4731064"/>
          <a:ext cx="4898736" cy="1546458"/>
        </p:xfrm>
        <a:graphic>
          <a:graphicData uri="http://schemas.openxmlformats.org/drawingml/2006/table">
            <a:tbl>
              <a:tblPr firstRow="1" bandRow="1">
                <a:tableStyleId>{5940675A-B579-460E-94D1-54222C63F5DA}</a:tableStyleId>
              </a:tblPr>
              <a:tblGrid>
                <a:gridCol w="1224684">
                  <a:extLst>
                    <a:ext uri="{9D8B030D-6E8A-4147-A177-3AD203B41FA5}">
                      <a16:colId xmlns:a16="http://schemas.microsoft.com/office/drawing/2014/main" val="3263854809"/>
                    </a:ext>
                  </a:extLst>
                </a:gridCol>
                <a:gridCol w="1224684">
                  <a:extLst>
                    <a:ext uri="{9D8B030D-6E8A-4147-A177-3AD203B41FA5}">
                      <a16:colId xmlns:a16="http://schemas.microsoft.com/office/drawing/2014/main" val="3991586972"/>
                    </a:ext>
                  </a:extLst>
                </a:gridCol>
                <a:gridCol w="1224684">
                  <a:extLst>
                    <a:ext uri="{9D8B030D-6E8A-4147-A177-3AD203B41FA5}">
                      <a16:colId xmlns:a16="http://schemas.microsoft.com/office/drawing/2014/main" val="594876859"/>
                    </a:ext>
                  </a:extLst>
                </a:gridCol>
                <a:gridCol w="1224684">
                  <a:extLst>
                    <a:ext uri="{9D8B030D-6E8A-4147-A177-3AD203B41FA5}">
                      <a16:colId xmlns:a16="http://schemas.microsoft.com/office/drawing/2014/main" val="2337382175"/>
                    </a:ext>
                  </a:extLst>
                </a:gridCol>
              </a:tblGrid>
              <a:tr h="515486">
                <a:tc>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Predicted Positive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Predicted Negative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Predicted Indeterminate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346320"/>
                  </a:ext>
                </a:extLst>
              </a:tr>
              <a:tr h="515486">
                <a:tc>
                  <a:txBody>
                    <a:bodyPr/>
                    <a:lstStyle/>
                    <a:p>
                      <a:pPr algn="ctr"/>
                      <a:r>
                        <a:rPr lang="en-US" altLang="zh-TW" sz="1200" dirty="0">
                          <a:latin typeface="Microsoft YaHei" panose="020B0503020204020204" pitchFamily="34" charset="-122"/>
                          <a:ea typeface="Microsoft YaHei" panose="020B0503020204020204" pitchFamily="34" charset="-122"/>
                        </a:rPr>
                        <a:t>Actually Positive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a</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b</a:t>
                      </a:r>
                      <a:endParaRPr lang="zh-TW" altLang="en-US" sz="1200" dirty="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e</a:t>
                      </a:r>
                      <a:endParaRPr lang="zh-TW" altLang="en-US" sz="1200" dirty="0">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extLst>
                  <a:ext uri="{0D108BD9-81ED-4DB2-BD59-A6C34878D82A}">
                    <a16:rowId xmlns:a16="http://schemas.microsoft.com/office/drawing/2014/main" val="3739867251"/>
                  </a:ext>
                </a:extLst>
              </a:tr>
              <a:tr h="515486">
                <a:tc>
                  <a:txBody>
                    <a:bodyPr/>
                    <a:lstStyle/>
                    <a:p>
                      <a:pPr algn="ctr"/>
                      <a:r>
                        <a:rPr lang="en-US" altLang="zh-TW" sz="1200" dirty="0">
                          <a:latin typeface="Microsoft YaHei" panose="020B0503020204020204" pitchFamily="34" charset="-122"/>
                          <a:ea typeface="Microsoft YaHei" panose="020B0503020204020204" pitchFamily="34" charset="-122"/>
                        </a:rPr>
                        <a:t>Actually Negative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c</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d</a:t>
                      </a:r>
                      <a:endParaRPr lang="zh-TW" altLang="en-US" sz="1200" dirty="0">
                        <a:latin typeface="Microsoft YaHei" panose="020B0503020204020204" pitchFamily="34" charset="-122"/>
                        <a:ea typeface="Microsoft YaHei" panose="020B0503020204020204" pitchFamily="34" charset="-122"/>
                      </a:endParaRPr>
                    </a:p>
                  </a:txBody>
                  <a:tcPr anchor="ctr">
                    <a:solidFill>
                      <a:schemeClr val="accent1">
                        <a:lumMod val="60000"/>
                        <a:lumOff val="40000"/>
                      </a:schemeClr>
                    </a:solidFill>
                  </a:tcPr>
                </a:tc>
                <a:tc>
                  <a:txBody>
                    <a:bodyPr/>
                    <a:lstStyle/>
                    <a:p>
                      <a:pPr algn="ctr"/>
                      <a:r>
                        <a:rPr lang="en-US" altLang="zh-TW" sz="1200" dirty="0">
                          <a:latin typeface="Microsoft YaHei" panose="020B0503020204020204" pitchFamily="34" charset="-122"/>
                          <a:ea typeface="Microsoft YaHei" panose="020B0503020204020204" pitchFamily="34" charset="-122"/>
                        </a:rPr>
                        <a:t>f</a:t>
                      </a:r>
                      <a:endParaRPr lang="zh-TW" altLang="en-US" sz="1200" dirty="0">
                        <a:latin typeface="Microsoft YaHei" panose="020B0503020204020204" pitchFamily="34" charset="-122"/>
                        <a:ea typeface="Microsoft YaHei" panose="020B0503020204020204" pitchFamily="34" charset="-122"/>
                      </a:endParaRPr>
                    </a:p>
                  </a:txBody>
                  <a:tcPr anchor="ctr">
                    <a:solidFill>
                      <a:schemeClr val="accent1">
                        <a:lumMod val="60000"/>
                        <a:lumOff val="40000"/>
                      </a:schemeClr>
                    </a:solidFill>
                  </a:tcPr>
                </a:tc>
                <a:extLst>
                  <a:ext uri="{0D108BD9-81ED-4DB2-BD59-A6C34878D82A}">
                    <a16:rowId xmlns:a16="http://schemas.microsoft.com/office/drawing/2014/main" val="3119470518"/>
                  </a:ext>
                </a:extLst>
              </a:tr>
            </a:tbl>
          </a:graphicData>
        </a:graphic>
      </p:graphicFrame>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A13D45CE-AACB-FA6E-018C-AC0E8D33FF01}"/>
                  </a:ext>
                </a:extLst>
              </p:cNvPr>
              <p:cNvSpPr txBox="1"/>
              <p:nvPr/>
            </p:nvSpPr>
            <p:spPr>
              <a:xfrm>
                <a:off x="4734399" y="5767836"/>
                <a:ext cx="4351193" cy="369332"/>
              </a:xfrm>
              <a:prstGeom prst="rect">
                <a:avLst/>
              </a:prstGeom>
              <a:noFill/>
            </p:spPr>
            <p:txBody>
              <a:bodyPr wrap="square">
                <a:spAutoFit/>
              </a:bodyPr>
              <a:lstStyle/>
              <a:p>
                <a:pPr algn="l">
                  <a:lnSpc>
                    <a:spcPct val="150000"/>
                  </a:lnSpc>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ea typeface="Microsoft YaHei" panose="020B0503020204020204" pitchFamily="34" charset="-122"/>
                        </a:rPr>
                        <m:t>𝐴𝑙𝑙</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𝑎</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𝑏</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𝑐</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𝑑</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𝑒</m:t>
                      </m:r>
                      <m:r>
                        <a:rPr lang="en-US" altLang="zh-TW" sz="1200" b="0" i="1" smtClean="0">
                          <a:latin typeface="Cambria Math" panose="02040503050406030204" pitchFamily="18" charset="0"/>
                          <a:ea typeface="Microsoft YaHei" panose="020B0503020204020204" pitchFamily="34" charset="-122"/>
                        </a:rPr>
                        <m:t>+</m:t>
                      </m:r>
                      <m:r>
                        <a:rPr lang="en-US" altLang="zh-TW" sz="1200" b="0" i="1" smtClean="0">
                          <a:latin typeface="Cambria Math" panose="02040503050406030204" pitchFamily="18" charset="0"/>
                          <a:ea typeface="Microsoft YaHei" panose="020B0503020204020204" pitchFamily="34" charset="-122"/>
                        </a:rPr>
                        <m:t>𝑓</m:t>
                      </m:r>
                    </m:oMath>
                  </m:oMathPara>
                </a14:m>
                <a:endParaRPr lang="en-US" altLang="zh-TW" sz="1200" dirty="0">
                  <a:latin typeface="Microsoft YaHei" panose="020B0503020204020204" pitchFamily="34" charset="-122"/>
                  <a:ea typeface="Microsoft YaHei" panose="020B0503020204020204" pitchFamily="34" charset="-122"/>
                </a:endParaRPr>
              </a:p>
            </p:txBody>
          </p:sp>
        </mc:Choice>
        <mc:Fallback xmlns="">
          <p:sp>
            <p:nvSpPr>
              <p:cNvPr id="17" name="文字方塊 16">
                <a:extLst>
                  <a:ext uri="{FF2B5EF4-FFF2-40B4-BE49-F238E27FC236}">
                    <a16:creationId xmlns:a16="http://schemas.microsoft.com/office/drawing/2014/main" id="{A13D45CE-AACB-FA6E-018C-AC0E8D33FF01}"/>
                  </a:ext>
                </a:extLst>
              </p:cNvPr>
              <p:cNvSpPr txBox="1">
                <a:spLocks noRot="1" noChangeAspect="1" noMove="1" noResize="1" noEditPoints="1" noAdjustHandles="1" noChangeArrowheads="1" noChangeShapeType="1" noTextEdit="1"/>
              </p:cNvSpPr>
              <p:nvPr/>
            </p:nvSpPr>
            <p:spPr>
              <a:xfrm>
                <a:off x="4734399" y="5767836"/>
                <a:ext cx="4351193" cy="369332"/>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95405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48</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F</a:t>
            </a:r>
            <a:r>
              <a:rPr lang="en-US" altLang="zh-TW" sz="2800" dirty="0">
                <a:solidFill>
                  <a:srgbClr val="044875"/>
                </a:solidFill>
                <a:effectLst/>
                <a:latin typeface="Microsoft YaHei" panose="020B0503020204020204" pitchFamily="34" charset="-122"/>
                <a:ea typeface="Microsoft YaHei" panose="020B0503020204020204" pitchFamily="34" charset="-122"/>
              </a:rPr>
              <a:t>istula (AVF)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2459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Abstract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1" name="文字方塊 10">
            <a:extLst>
              <a:ext uri="{FF2B5EF4-FFF2-40B4-BE49-F238E27FC236}">
                <a16:creationId xmlns:a16="http://schemas.microsoft.com/office/drawing/2014/main" id="{5AA479D4-C7BF-2F01-71C4-83A2A8033898}"/>
              </a:ext>
            </a:extLst>
          </p:cNvPr>
          <p:cNvSpPr txBox="1"/>
          <p:nvPr/>
        </p:nvSpPr>
        <p:spPr>
          <a:xfrm>
            <a:off x="312738" y="2015213"/>
            <a:ext cx="11554142" cy="2862322"/>
          </a:xfrm>
          <a:prstGeom prst="rect">
            <a:avLst/>
          </a:prstGeom>
          <a:noFill/>
        </p:spPr>
        <p:txBody>
          <a:bodyPr wrap="square">
            <a:spAutoFit/>
          </a:bodyPr>
          <a:lstStyle/>
          <a:p>
            <a:r>
              <a:rPr lang="en-US" altLang="zh-TW" sz="2000" dirty="0">
                <a:latin typeface="Microsoft YaHei" panose="020B0503020204020204" pitchFamily="34" charset="-122"/>
                <a:ea typeface="Microsoft YaHei" panose="020B0503020204020204" pitchFamily="34" charset="-122"/>
              </a:rPr>
              <a:t>This study applies tree-based machine learning models to classify real hospital structured data, focusing on Indeterminacy analysis for Indeterminate samples. By introducing an </a:t>
            </a:r>
            <a:r>
              <a:rPr lang="en-US" altLang="zh-TW" sz="2000" dirty="0">
                <a:solidFill>
                  <a:srgbClr val="FF0000"/>
                </a:solidFill>
                <a:latin typeface="Microsoft YaHei" panose="020B0503020204020204" pitchFamily="34" charset="-122"/>
                <a:ea typeface="Microsoft YaHei" panose="020B0503020204020204" pitchFamily="34" charset="-122"/>
              </a:rPr>
              <a:t>extended confusion matrix </a:t>
            </a:r>
            <a:r>
              <a:rPr lang="en-US" altLang="zh-TW" sz="2000" dirty="0">
                <a:latin typeface="Microsoft YaHei" panose="020B0503020204020204" pitchFamily="34" charset="-122"/>
                <a:ea typeface="Microsoft YaHei" panose="020B0503020204020204" pitchFamily="34" charset="-122"/>
              </a:rPr>
              <a:t>and </a:t>
            </a:r>
            <a:r>
              <a:rPr lang="en-US" altLang="zh-TW" sz="2000" dirty="0">
                <a:solidFill>
                  <a:srgbClr val="FF0000"/>
                </a:solidFill>
                <a:latin typeface="Microsoft YaHei" panose="020B0503020204020204" pitchFamily="34" charset="-122"/>
                <a:ea typeface="Microsoft YaHei" panose="020B0503020204020204" pitchFamily="34" charset="-122"/>
              </a:rPr>
              <a:t>new Indeterminacy metrics</a:t>
            </a:r>
            <a:r>
              <a:rPr lang="en-US" altLang="zh-TW" sz="2000" dirty="0">
                <a:latin typeface="Microsoft YaHei" panose="020B0503020204020204" pitchFamily="34" charset="-122"/>
                <a:ea typeface="Microsoft YaHei" panose="020B0503020204020204" pitchFamily="34" charset="-122"/>
              </a:rPr>
              <a:t> such as </a:t>
            </a:r>
            <a:r>
              <a:rPr lang="en-US" altLang="zh-TW" sz="2000" dirty="0">
                <a:solidFill>
                  <a:srgbClr val="FF0000"/>
                </a:solidFill>
                <a:latin typeface="Microsoft YaHei" panose="020B0503020204020204" pitchFamily="34" charset="-122"/>
                <a:ea typeface="Microsoft YaHei" panose="020B0503020204020204" pitchFamily="34" charset="-122"/>
              </a:rPr>
              <a:t>Error, Leakage, Overkill, Indeterminate, and Imperfection</a:t>
            </a:r>
            <a:r>
              <a:rPr lang="en-US" altLang="zh-TW" sz="2000" dirty="0">
                <a:latin typeface="Microsoft YaHei" panose="020B0503020204020204" pitchFamily="34" charset="-122"/>
                <a:ea typeface="Microsoft YaHei" panose="020B0503020204020204" pitchFamily="34" charset="-122"/>
              </a:rPr>
              <a:t>, the accuracy of Indeterminacy evaluation is enhanced, improving traditional diagnostic methods.</a:t>
            </a:r>
          </a:p>
          <a:p>
            <a:endParaRPr lang="en-US" altLang="zh-TW" sz="2000" dirty="0">
              <a:latin typeface="Microsoft YaHei" panose="020B0503020204020204" pitchFamily="34" charset="-122"/>
              <a:ea typeface="Microsoft YaHei" panose="020B0503020204020204" pitchFamily="34" charset="-122"/>
            </a:endParaRPr>
          </a:p>
          <a:p>
            <a:r>
              <a:rPr lang="en-US" altLang="zh-TW" sz="2000" dirty="0">
                <a:latin typeface="Microsoft YaHei" panose="020B0503020204020204" pitchFamily="34" charset="-122"/>
                <a:ea typeface="Microsoft YaHei" panose="020B0503020204020204" pitchFamily="34" charset="-122"/>
              </a:rPr>
              <a:t>Through simulations and validation using clinical data, the results show that this approach effectively predicts the risk of vascular access dysfunction, helping to reduce the incidence of complications and improve patient's quality of life.</a:t>
            </a:r>
            <a:endParaRPr lang="zh-TW" alt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41971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49</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F</a:t>
            </a:r>
            <a:r>
              <a:rPr lang="en-US" altLang="zh-TW" sz="2800" dirty="0">
                <a:solidFill>
                  <a:srgbClr val="044875"/>
                </a:solidFill>
                <a:effectLst/>
                <a:latin typeface="Microsoft YaHei" panose="020B0503020204020204" pitchFamily="34" charset="-122"/>
                <a:ea typeface="Microsoft YaHei" panose="020B0503020204020204" pitchFamily="34" charset="-122"/>
              </a:rPr>
              <a:t>istula (AVF)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6" name="群組 5">
            <a:extLst>
              <a:ext uri="{FF2B5EF4-FFF2-40B4-BE49-F238E27FC236}">
                <a16:creationId xmlns:a16="http://schemas.microsoft.com/office/drawing/2014/main" id="{EE41782B-9BB4-17FF-8C34-047D85973E2C}"/>
              </a:ext>
            </a:extLst>
          </p:cNvPr>
          <p:cNvGrpSpPr/>
          <p:nvPr/>
        </p:nvGrpSpPr>
        <p:grpSpPr>
          <a:xfrm>
            <a:off x="121615" y="1700554"/>
            <a:ext cx="5265394" cy="4034324"/>
            <a:chOff x="622300" y="2101112"/>
            <a:chExt cx="4264025" cy="3233209"/>
          </a:xfrm>
        </p:grpSpPr>
        <p:graphicFrame>
          <p:nvGraphicFramePr>
            <p:cNvPr id="8" name="圖表 7">
              <a:extLst>
                <a:ext uri="{FF2B5EF4-FFF2-40B4-BE49-F238E27FC236}">
                  <a16:creationId xmlns:a16="http://schemas.microsoft.com/office/drawing/2014/main" id="{3C065EDF-BEAE-6680-3B1E-880BE12C16E3}"/>
                </a:ext>
              </a:extLst>
            </p:cNvPr>
            <p:cNvGraphicFramePr/>
            <p:nvPr>
              <p:extLst>
                <p:ext uri="{D42A27DB-BD31-4B8C-83A1-F6EECF244321}">
                  <p14:modId xmlns:p14="http://schemas.microsoft.com/office/powerpoint/2010/main" val="2546525516"/>
                </p:ext>
              </p:extLst>
            </p:nvPr>
          </p:nvGraphicFramePr>
          <p:xfrm>
            <a:off x="622300" y="2101112"/>
            <a:ext cx="4264025" cy="3233209"/>
          </p:xfrm>
          <a:graphic>
            <a:graphicData uri="http://schemas.openxmlformats.org/drawingml/2006/chart">
              <c:chart xmlns:c="http://schemas.openxmlformats.org/drawingml/2006/chart" xmlns:r="http://schemas.openxmlformats.org/officeDocument/2006/relationships" r:id="rId3"/>
            </a:graphicData>
          </a:graphic>
        </p:graphicFrame>
        <p:sp>
          <p:nvSpPr>
            <p:cNvPr id="9" name="文字方塊 8">
              <a:extLst>
                <a:ext uri="{FF2B5EF4-FFF2-40B4-BE49-F238E27FC236}">
                  <a16:creationId xmlns:a16="http://schemas.microsoft.com/office/drawing/2014/main" id="{B6259096-3946-827F-9F69-8D8E65A9BAF0}"/>
                </a:ext>
              </a:extLst>
            </p:cNvPr>
            <p:cNvSpPr txBox="1"/>
            <p:nvPr/>
          </p:nvSpPr>
          <p:spPr>
            <a:xfrm>
              <a:off x="2383603" y="3259400"/>
              <a:ext cx="1931989" cy="468653"/>
            </a:xfrm>
            <a:prstGeom prst="rect">
              <a:avLst/>
            </a:prstGeom>
            <a:noFill/>
          </p:spPr>
          <p:txBody>
            <a:bodyPr wrap="square">
              <a:spAutoFit/>
            </a:bodyPr>
            <a:lstStyle/>
            <a:p>
              <a:pPr algn="ctr"/>
              <a:r>
                <a:rPr lang="en-US" altLang="zh-TW" sz="1600" b="1" dirty="0">
                  <a:latin typeface="Microsoft YaHei" panose="020B0503020204020204" pitchFamily="34" charset="-122"/>
                  <a:ea typeface="Microsoft YaHei" panose="020B0503020204020204" pitchFamily="34" charset="-122"/>
                </a:rPr>
                <a:t>546</a:t>
              </a:r>
            </a:p>
            <a:p>
              <a:pPr algn="ctr"/>
              <a:r>
                <a:rPr lang="en-US" altLang="zh-TW" sz="1600" b="1" dirty="0">
                  <a:latin typeface="Microsoft YaHei" panose="020B0503020204020204" pitchFamily="34" charset="-122"/>
                  <a:ea typeface="Microsoft YaHei" panose="020B0503020204020204" pitchFamily="34" charset="-122"/>
                </a:rPr>
                <a:t>(10.9%)</a:t>
              </a:r>
              <a:endParaRPr lang="zh-TW" altLang="en-US" sz="1600" b="1" dirty="0">
                <a:latin typeface="Microsoft YaHei" panose="020B0503020204020204" pitchFamily="34" charset="-122"/>
                <a:ea typeface="Microsoft YaHei" panose="020B0503020204020204" pitchFamily="34" charset="-122"/>
              </a:endParaRPr>
            </a:p>
          </p:txBody>
        </p:sp>
        <p:sp>
          <p:nvSpPr>
            <p:cNvPr id="10" name="文字方塊 9">
              <a:extLst>
                <a:ext uri="{FF2B5EF4-FFF2-40B4-BE49-F238E27FC236}">
                  <a16:creationId xmlns:a16="http://schemas.microsoft.com/office/drawing/2014/main" id="{4F71F93A-FFC5-1222-AC44-2CB2DA1EBA38}"/>
                </a:ext>
              </a:extLst>
            </p:cNvPr>
            <p:cNvSpPr txBox="1"/>
            <p:nvPr/>
          </p:nvSpPr>
          <p:spPr>
            <a:xfrm>
              <a:off x="1390995" y="3874766"/>
              <a:ext cx="2018128" cy="468653"/>
            </a:xfrm>
            <a:prstGeom prst="rect">
              <a:avLst/>
            </a:prstGeom>
            <a:noFill/>
          </p:spPr>
          <p:txBody>
            <a:bodyPr wrap="square">
              <a:spAutoFit/>
            </a:bodyPr>
            <a:lstStyle/>
            <a:p>
              <a:pPr algn="ctr"/>
              <a:r>
                <a:rPr lang="en-US" altLang="zh-TW" sz="1600" b="1" dirty="0">
                  <a:latin typeface="Microsoft YaHei" panose="020B0503020204020204" pitchFamily="34" charset="-122"/>
                  <a:ea typeface="Microsoft YaHei" panose="020B0503020204020204" pitchFamily="34" charset="-122"/>
                </a:rPr>
                <a:t>4445</a:t>
              </a:r>
            </a:p>
            <a:p>
              <a:pPr algn="ctr"/>
              <a:r>
                <a:rPr lang="en-US" altLang="zh-TW" sz="1600" b="1" dirty="0">
                  <a:latin typeface="Microsoft YaHei" panose="020B0503020204020204" pitchFamily="34" charset="-122"/>
                  <a:ea typeface="Microsoft YaHei" panose="020B0503020204020204" pitchFamily="34" charset="-122"/>
                </a:rPr>
                <a:t>(89.1%)</a:t>
              </a:r>
              <a:endParaRPr lang="zh-TW" altLang="en-US" sz="1600" b="1" dirty="0">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72FBA99E-AB1F-328E-0013-B9631C0F646E}"/>
                  </a:ext>
                </a:extLst>
              </p:cNvPr>
              <p:cNvGraphicFramePr>
                <a:graphicFrameLocks noGrp="1"/>
              </p:cNvGraphicFramePr>
              <p:nvPr>
                <p:extLst>
                  <p:ext uri="{D42A27DB-BD31-4B8C-83A1-F6EECF244321}">
                    <p14:modId xmlns:p14="http://schemas.microsoft.com/office/powerpoint/2010/main" val="5997081"/>
                  </p:ext>
                </p:extLst>
              </p:nvPr>
            </p:nvGraphicFramePr>
            <p:xfrm>
              <a:off x="6318961" y="2034241"/>
              <a:ext cx="4405717" cy="2877694"/>
            </p:xfrm>
            <a:graphic>
              <a:graphicData uri="http://schemas.openxmlformats.org/drawingml/2006/table">
                <a:tbl>
                  <a:tblPr firstRow="1" bandRow="1">
                    <a:tableStyleId>{5940675A-B579-460E-94D1-54222C63F5DA}</a:tableStyleId>
                  </a:tblPr>
                  <a:tblGrid>
                    <a:gridCol w="2986218">
                      <a:extLst>
                        <a:ext uri="{9D8B030D-6E8A-4147-A177-3AD203B41FA5}">
                          <a16:colId xmlns:a16="http://schemas.microsoft.com/office/drawing/2014/main" val="846249905"/>
                        </a:ext>
                      </a:extLst>
                    </a:gridCol>
                    <a:gridCol w="1419499">
                      <a:extLst>
                        <a:ext uri="{9D8B030D-6E8A-4147-A177-3AD203B41FA5}">
                          <a16:colId xmlns:a16="http://schemas.microsoft.com/office/drawing/2014/main" val="398190401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Parameter settings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8760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Number of estimation times: </a:t>
                          </a:r>
                          <a14:m>
                            <m:oMath xmlns:m="http://schemas.openxmlformats.org/officeDocument/2006/math">
                              <m:r>
                                <a:rPr lang="en-US" altLang="zh-TW" sz="1200" b="0" i="1" baseline="0" smtClean="0">
                                  <a:latin typeface="Cambria Math" panose="02040503050406030204" pitchFamily="18" charset="0"/>
                                  <a:ea typeface="Microsoft YaHei" panose="020B0503020204020204" pitchFamily="34" charset="-122"/>
                                  <a:cs typeface="Times New Roman" panose="02020603050405020304" pitchFamily="18" charset="0"/>
                                </a:rPr>
                                <m:t>𝑛</m:t>
                              </m:r>
                            </m:oMath>
                          </a14:m>
                          <a:endParaRPr lang="en-US" altLang="zh-TW" sz="1200" b="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10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29851623"/>
                      </a:ext>
                    </a:extLst>
                  </a:tr>
                  <a:tr h="370840">
                    <a:tc>
                      <a:txBody>
                        <a:bodyPr/>
                        <a:lstStyle/>
                        <a:p>
                          <a:pPr algn="ctr"/>
                          <a:r>
                            <a:rPr lang="en-US" altLang="zh-TW" sz="1200" dirty="0">
                              <a:latin typeface="Microsoft YaHei" panose="020B0503020204020204" pitchFamily="34" charset="-122"/>
                              <a:ea typeface="Microsoft YaHei" panose="020B0503020204020204" pitchFamily="34" charset="-122"/>
                            </a:rPr>
                            <a:t>Threshold used to determine output of indeterminacy: </a:t>
                          </a:r>
                          <a14:m>
                            <m:oMath xmlns:m="http://schemas.openxmlformats.org/officeDocument/2006/math">
                              <m:sSub>
                                <m:sSubPr>
                                  <m:ctrlPr>
                                    <a:rPr lang="en-US" altLang="zh-TW" sz="1200" b="0" i="1" smtClean="0">
                                      <a:solidFill>
                                        <a:schemeClr val="tx1"/>
                                      </a:solidFill>
                                      <a:latin typeface="Cambria Math" panose="02040503050406030204" pitchFamily="18" charset="0"/>
                                      <a:ea typeface="Microsoft YaHei" panose="020B0503020204020204" pitchFamily="34" charset="-122"/>
                                    </a:rPr>
                                  </m:ctrlPr>
                                </m:sSubPr>
                                <m:e>
                                  <m:r>
                                    <a:rPr lang="zh-TW" altLang="en-US" sz="1200" b="0" i="1" smtClean="0">
                                      <a:solidFill>
                                        <a:schemeClr val="tx1"/>
                                      </a:solidFill>
                                      <a:latin typeface="Cambria Math" panose="02040503050406030204" pitchFamily="18" charset="0"/>
                                      <a:ea typeface="Microsoft YaHei" panose="020B0503020204020204" pitchFamily="34" charset="-122"/>
                                    </a:rPr>
                                    <m:t>𝜃</m:t>
                                  </m:r>
                                </m:e>
                                <m:sub>
                                  <m:r>
                                    <a:rPr lang="zh-TW" altLang="en-US"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𝜇</m:t>
                                  </m:r>
                                </m:sub>
                              </m:sSub>
                            </m:oMath>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ea typeface="Microsoft YaHei" panose="020B0503020204020204" pitchFamily="34" charset="-122"/>
                                  </a:rPr>
                                  <m:t>0.95</m:t>
                                </m:r>
                              </m:oMath>
                            </m:oMathPara>
                          </a14:m>
                          <a:endParaRPr lang="en-US" altLang="zh-TW" sz="1200" b="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54274830"/>
                      </a:ext>
                    </a:extLst>
                  </a:tr>
                  <a:tr h="370840">
                    <a:tc>
                      <a:txBody>
                        <a:bodyPr/>
                        <a:lstStyle/>
                        <a:p>
                          <a:pPr algn="ctr"/>
                          <a:r>
                            <a:rPr lang="fr-FR" altLang="zh-TW" sz="1200" dirty="0">
                              <a:latin typeface="Microsoft YaHei" panose="020B0503020204020204" pitchFamily="34" charset="-122"/>
                              <a:ea typeface="Microsoft YaHei" panose="020B0503020204020204" pitchFamily="34" charset="-122"/>
                            </a:rPr>
                            <a:t>Noise </a:t>
                          </a:r>
                          <a:r>
                            <a:rPr lang="fr-FR" altLang="zh-TW" sz="1200" dirty="0" err="1">
                              <a:latin typeface="Microsoft YaHei" panose="020B0503020204020204" pitchFamily="34" charset="-122"/>
                              <a:ea typeface="Microsoft YaHei" panose="020B0503020204020204" pitchFamily="34" charset="-122"/>
                            </a:rPr>
                            <a:t>mean</a:t>
                          </a:r>
                          <a:r>
                            <a:rPr lang="fr-FR" altLang="zh-TW" sz="1200" dirty="0">
                              <a:latin typeface="Microsoft YaHei" panose="020B0503020204020204" pitchFamily="34" charset="-122"/>
                              <a:ea typeface="Microsoft YaHei" panose="020B0503020204020204" pitchFamily="34" charset="-122"/>
                            </a:rPr>
                            <a:t>: </a:t>
                          </a:r>
                          <a:r>
                            <a:rPr lang="zh-TW" altLang="fr-FR" sz="1200" dirty="0">
                              <a:latin typeface="Microsoft YaHei" panose="020B0503020204020204" pitchFamily="34" charset="-122"/>
                              <a:ea typeface="Microsoft YaHei" panose="020B0503020204020204" pitchFamily="34" charset="-122"/>
                            </a:rPr>
                            <a:t>𝜇</a:t>
                          </a:r>
                          <a:endParaRPr lang="fr-FR" altLang="zh-TW"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790405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TW" sz="1200" dirty="0">
                              <a:latin typeface="Microsoft YaHei" panose="020B0503020204020204" pitchFamily="34" charset="-122"/>
                              <a:ea typeface="Microsoft YaHei" panose="020B0503020204020204" pitchFamily="34" charset="-122"/>
                            </a:rPr>
                            <a:t>Noise variance: </a:t>
                          </a:r>
                          <a14:m>
                            <m:oMath xmlns:m="http://schemas.openxmlformats.org/officeDocument/2006/math">
                              <m:sSup>
                                <m:sSupPr>
                                  <m:ctrlPr>
                                    <a:rPr lang="en-US" altLang="zh-TW" sz="1200" i="1" smtClean="0">
                                      <a:latin typeface="Cambria Math" panose="02040503050406030204" pitchFamily="18" charset="0"/>
                                      <a:ea typeface="Microsoft YaHei" panose="020B0503020204020204" pitchFamily="34" charset="-122"/>
                                    </a:rPr>
                                  </m:ctrlPr>
                                </m:sSupPr>
                                <m:e>
                                  <m:r>
                                    <a:rPr lang="zh-TW" altLang="en-US" sz="1200" i="1" smtClean="0">
                                      <a:latin typeface="Cambria Math" panose="02040503050406030204" pitchFamily="18" charset="0"/>
                                      <a:ea typeface="Microsoft YaHei" panose="020B0503020204020204" pitchFamily="34" charset="-122"/>
                                    </a:rPr>
                                    <m:t>𝜎</m:t>
                                  </m:r>
                                </m:e>
                                <m:sup>
                                  <m:r>
                                    <a:rPr lang="en-US" altLang="zh-TW" sz="1200" b="0" i="1" smtClean="0">
                                      <a:latin typeface="Cambria Math" panose="02040503050406030204" pitchFamily="18" charset="0"/>
                                      <a:ea typeface="Microsoft YaHei" panose="020B0503020204020204" pitchFamily="34" charset="-122"/>
                                    </a:rPr>
                                    <m:t>2</m:t>
                                  </m:r>
                                </m:sup>
                              </m:sSup>
                            </m:oMath>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100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43292208"/>
                      </a:ext>
                    </a:extLst>
                  </a:tr>
                  <a:tr h="370840">
                    <a:tc>
                      <a:txBody>
                        <a:bodyPr/>
                        <a:lstStyle/>
                        <a:p>
                          <a:pPr algn="ctr"/>
                          <a:r>
                            <a:rPr lang="en-US" altLang="zh-TW" sz="1200" b="0" i="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Weight of estimator: </a:t>
                          </a:r>
                        </a:p>
                        <a:p>
                          <a:pPr algn="ct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𝑊</m:t>
                                </m:r>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1</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2</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3</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oMath>
                            </m:oMathPara>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2277545216"/>
                      </a:ext>
                    </a:extLst>
                  </a:tr>
                  <a:tr h="370840">
                    <a:tc>
                      <a:txBody>
                        <a:bodyPr/>
                        <a:lstStyle/>
                        <a:p>
                          <a:pPr algn="ctr"/>
                          <a:r>
                            <a:rPr lang="en-US" altLang="zh-TW" sz="1200" dirty="0">
                              <a:latin typeface="Microsoft YaHei" panose="020B0503020204020204" pitchFamily="34" charset="-122"/>
                              <a:ea typeface="Microsoft YaHei" panose="020B0503020204020204" pitchFamily="34" charset="-122"/>
                            </a:rPr>
                            <a:t>Weight of harmonic score :</a:t>
                          </a:r>
                          <a:r>
                            <a:rPr lang="zh-TW" altLang="en-US" sz="1200" dirty="0">
                              <a:latin typeface="Microsoft YaHei" panose="020B0503020204020204" pitchFamily="34" charset="-122"/>
                              <a:ea typeface="Microsoft YaHei" panose="020B0503020204020204" pitchFamily="34" charset="-122"/>
                            </a:rPr>
                            <a:t> </a:t>
                          </a:r>
                          <a:endParaRPr lang="en-US" altLang="zh-TW" sz="1200" i="1" dirty="0">
                            <a:latin typeface="Cambria Math" panose="02040503050406030204" pitchFamily="18" charset="0"/>
                            <a:ea typeface="Microsoft YaHei" panose="020B0503020204020204" pitchFamily="34" charset="-122"/>
                          </a:endParaRPr>
                        </a:p>
                        <a:p>
                          <a:pPr algn="ctr"/>
                          <a14:m>
                            <m:oMathPara xmlns:m="http://schemas.openxmlformats.org/officeDocument/2006/math">
                              <m:oMathParaPr>
                                <m:jc m:val="centerGroup"/>
                              </m:oMathParaPr>
                              <m:oMath xmlns:m="http://schemas.openxmlformats.org/officeDocument/2006/math">
                                <m:sSup>
                                  <m:sSupPr>
                                    <m:ctrlPr>
                                      <a:rPr lang="en-US" altLang="zh-TW" sz="1200" i="1" dirty="0" smtClean="0">
                                        <a:latin typeface="Cambria Math" panose="02040503050406030204" pitchFamily="18" charset="0"/>
                                        <a:ea typeface="Microsoft YaHei" panose="020B0503020204020204" pitchFamily="34" charset="-122"/>
                                      </a:rPr>
                                    </m:ctrlPr>
                                  </m:sSupPr>
                                  <m:e>
                                    <m:r>
                                      <m:rPr>
                                        <m:sty m:val="p"/>
                                      </m:rPr>
                                      <a:rPr lang="en-US" altLang="zh-TW" sz="1200" i="1" dirty="0" smtClean="0">
                                        <a:latin typeface="Cambria Math" panose="02040503050406030204" pitchFamily="18" charset="0"/>
                                        <a:ea typeface="Microsoft YaHei" panose="020B0503020204020204" pitchFamily="34" charset="-122"/>
                                      </a:rPr>
                                      <m:t>W</m:t>
                                    </m:r>
                                  </m:e>
                                  <m:sup>
                                    <m:r>
                                      <a:rPr lang="en-US" altLang="zh-TW" sz="1200" i="1" dirty="0" smtClean="0">
                                        <a:latin typeface="Cambria Math" panose="02040503050406030204" pitchFamily="18" charset="0"/>
                                        <a:ea typeface="Microsoft YaHei" panose="020B0503020204020204" pitchFamily="34" charset="-122"/>
                                      </a:rPr>
                                      <m:t>’</m:t>
                                    </m:r>
                                  </m:sup>
                                </m:sSup>
                                <m:r>
                                  <a:rPr lang="en-US" altLang="zh-TW" sz="1200" i="1" dirty="0" smtClean="0">
                                    <a:latin typeface="Cambria Math" panose="02040503050406030204" pitchFamily="18" charset="0"/>
                                    <a:ea typeface="Microsoft YaHei" panose="020B0503020204020204" pitchFamily="34" charset="-122"/>
                                  </a:rPr>
                                  <m:t>=[</m:t>
                                </m:r>
                                <m:sSubSup>
                                  <m:sSubSupPr>
                                    <m:ctrlPr>
                                      <a:rPr lang="en-US" altLang="zh-TW" sz="1200" i="1" smtClean="0">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i="1">
                                        <a:latin typeface="Cambria Math" panose="02040503050406030204" pitchFamily="18" charset="0"/>
                                      </a:rPr>
                                      <m:t>1</m:t>
                                    </m:r>
                                  </m:sub>
                                  <m:sup>
                                    <m:r>
                                      <a:rPr lang="en-US" altLang="zh-TW" sz="1200" i="1">
                                        <a:latin typeface="Cambria Math" panose="02040503050406030204" pitchFamily="18" charset="0"/>
                                      </a:rPr>
                                      <m:t>′</m:t>
                                    </m:r>
                                  </m:sup>
                                </m:sSubSup>
                                <m:r>
                                  <a:rPr lang="en-US" altLang="zh-TW" sz="1200" b="0" i="0" smtClean="0">
                                    <a:latin typeface="Cambria Math" panose="02040503050406030204" pitchFamily="18" charset="0"/>
                                  </a:rPr>
                                  <m:t>,</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2</m:t>
                                    </m:r>
                                  </m:sub>
                                  <m:sup>
                                    <m:r>
                                      <a:rPr lang="en-US" altLang="zh-TW" sz="1200" i="1">
                                        <a:latin typeface="Cambria Math" panose="02040503050406030204" pitchFamily="18" charset="0"/>
                                      </a:rPr>
                                      <m:t>′</m:t>
                                    </m:r>
                                  </m:sup>
                                </m:sSubSup>
                                <m:r>
                                  <a:rPr lang="en-US" altLang="zh-TW" sz="1200" b="0" i="0" smtClean="0">
                                    <a:latin typeface="Cambria Math" panose="02040503050406030204" pitchFamily="18" charset="0"/>
                                  </a:rPr>
                                  <m:t>,</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3</m:t>
                                    </m:r>
                                  </m:sub>
                                  <m:sup>
                                    <m:r>
                                      <a:rPr lang="en-US" altLang="zh-TW" sz="1200" i="1">
                                        <a:latin typeface="Cambria Math" panose="02040503050406030204" pitchFamily="18" charset="0"/>
                                      </a:rPr>
                                      <m:t>′</m:t>
                                    </m:r>
                                  </m:sup>
                                </m:sSubSup>
                                <m:r>
                                  <a:rPr lang="en-US" altLang="zh-TW" sz="1200" b="0" i="1" smtClean="0">
                                    <a:latin typeface="Cambria Math" panose="02040503050406030204" pitchFamily="18" charset="0"/>
                                  </a:rPr>
                                  <m:t>]</m:t>
                                </m:r>
                              </m:oMath>
                            </m:oMathPara>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25728558"/>
                      </a:ext>
                    </a:extLst>
                  </a:tr>
                </a:tbl>
              </a:graphicData>
            </a:graphic>
          </p:graphicFrame>
        </mc:Choice>
        <mc:Fallback xmlns="">
          <p:graphicFrame>
            <p:nvGraphicFramePr>
              <p:cNvPr id="11" name="表格 10">
                <a:extLst>
                  <a:ext uri="{FF2B5EF4-FFF2-40B4-BE49-F238E27FC236}">
                    <a16:creationId xmlns:a16="http://schemas.microsoft.com/office/drawing/2014/main" id="{72FBA99E-AB1F-328E-0013-B9631C0F646E}"/>
                  </a:ext>
                </a:extLst>
              </p:cNvPr>
              <p:cNvGraphicFramePr>
                <a:graphicFrameLocks noGrp="1"/>
              </p:cNvGraphicFramePr>
              <p:nvPr>
                <p:extLst>
                  <p:ext uri="{D42A27DB-BD31-4B8C-83A1-F6EECF244321}">
                    <p14:modId xmlns:p14="http://schemas.microsoft.com/office/powerpoint/2010/main" val="5997081"/>
                  </p:ext>
                </p:extLst>
              </p:nvPr>
            </p:nvGraphicFramePr>
            <p:xfrm>
              <a:off x="6318961" y="2034241"/>
              <a:ext cx="4405717" cy="2877694"/>
            </p:xfrm>
            <a:graphic>
              <a:graphicData uri="http://schemas.openxmlformats.org/drawingml/2006/table">
                <a:tbl>
                  <a:tblPr firstRow="1" bandRow="1">
                    <a:tableStyleId>{5940675A-B579-460E-94D1-54222C63F5DA}</a:tableStyleId>
                  </a:tblPr>
                  <a:tblGrid>
                    <a:gridCol w="2986218">
                      <a:extLst>
                        <a:ext uri="{9D8B030D-6E8A-4147-A177-3AD203B41FA5}">
                          <a16:colId xmlns:a16="http://schemas.microsoft.com/office/drawing/2014/main" val="846249905"/>
                        </a:ext>
                      </a:extLst>
                    </a:gridCol>
                    <a:gridCol w="1419499">
                      <a:extLst>
                        <a:ext uri="{9D8B030D-6E8A-4147-A177-3AD203B41FA5}">
                          <a16:colId xmlns:a16="http://schemas.microsoft.com/office/drawing/2014/main" val="398190401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Parameter settings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876035"/>
                      </a:ext>
                    </a:extLst>
                  </a:tr>
                  <a:tr h="370840">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t="-101639" r="-47658" b="-581967"/>
                          </a:stretch>
                        </a:blipFill>
                      </a:tcPr>
                    </a:tc>
                    <a:tc>
                      <a:txBody>
                        <a:bodyPr/>
                        <a:lstStyle/>
                        <a:p>
                          <a:pPr algn="ctr"/>
                          <a:r>
                            <a:rPr lang="en-US" altLang="zh-TW" sz="1200" dirty="0">
                              <a:latin typeface="Microsoft YaHei" panose="020B0503020204020204" pitchFamily="34" charset="-122"/>
                              <a:ea typeface="Microsoft YaHei" panose="020B0503020204020204" pitchFamily="34" charset="-122"/>
                            </a:rPr>
                            <a:t>10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29851623"/>
                      </a:ext>
                    </a:extLst>
                  </a:tr>
                  <a:tr h="471996">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t="-159740" r="-47658" b="-361039"/>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210730" t="-159740" r="-429" b="-361039"/>
                          </a:stretch>
                        </a:blipFill>
                      </a:tcPr>
                    </a:tc>
                    <a:extLst>
                      <a:ext uri="{0D108BD9-81ED-4DB2-BD59-A6C34878D82A}">
                        <a16:rowId xmlns:a16="http://schemas.microsoft.com/office/drawing/2014/main" val="954274830"/>
                      </a:ext>
                    </a:extLst>
                  </a:tr>
                  <a:tr h="370840">
                    <a:tc>
                      <a:txBody>
                        <a:bodyPr/>
                        <a:lstStyle/>
                        <a:p>
                          <a:pPr algn="ctr"/>
                          <a:r>
                            <a:rPr lang="fr-FR" altLang="zh-TW" sz="1200" dirty="0">
                              <a:latin typeface="Microsoft YaHei" panose="020B0503020204020204" pitchFamily="34" charset="-122"/>
                              <a:ea typeface="Microsoft YaHei" panose="020B0503020204020204" pitchFamily="34" charset="-122"/>
                            </a:rPr>
                            <a:t>Noise </a:t>
                          </a:r>
                          <a:r>
                            <a:rPr lang="fr-FR" altLang="zh-TW" sz="1200" dirty="0" err="1">
                              <a:latin typeface="Microsoft YaHei" panose="020B0503020204020204" pitchFamily="34" charset="-122"/>
                              <a:ea typeface="Microsoft YaHei" panose="020B0503020204020204" pitchFamily="34" charset="-122"/>
                            </a:rPr>
                            <a:t>mean</a:t>
                          </a:r>
                          <a:r>
                            <a:rPr lang="fr-FR" altLang="zh-TW" sz="1200" dirty="0">
                              <a:latin typeface="Microsoft YaHei" panose="020B0503020204020204" pitchFamily="34" charset="-122"/>
                              <a:ea typeface="Microsoft YaHei" panose="020B0503020204020204" pitchFamily="34" charset="-122"/>
                            </a:rPr>
                            <a:t>: </a:t>
                          </a:r>
                          <a:r>
                            <a:rPr lang="zh-TW" altLang="fr-FR" sz="1200" dirty="0">
                              <a:latin typeface="Microsoft YaHei" panose="020B0503020204020204" pitchFamily="34" charset="-122"/>
                              <a:ea typeface="Microsoft YaHei" panose="020B0503020204020204" pitchFamily="34" charset="-122"/>
                            </a:rPr>
                            <a:t>𝜇</a:t>
                          </a:r>
                          <a:endParaRPr lang="fr-FR" altLang="zh-TW"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79040588"/>
                      </a:ext>
                    </a:extLst>
                  </a:tr>
                  <a:tr h="370840">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t="-427869" r="-47658" b="-255738"/>
                          </a:stretch>
                        </a:blipFill>
                      </a:tcPr>
                    </a:tc>
                    <a:tc>
                      <a:txBody>
                        <a:bodyPr/>
                        <a:lstStyle/>
                        <a:p>
                          <a:pPr algn="ctr"/>
                          <a:r>
                            <a:rPr lang="en-US" altLang="zh-TW" sz="1200" dirty="0">
                              <a:latin typeface="Microsoft YaHei" panose="020B0503020204020204" pitchFamily="34" charset="-122"/>
                              <a:ea typeface="Microsoft YaHei" panose="020B0503020204020204" pitchFamily="34" charset="-122"/>
                            </a:rPr>
                            <a:t>100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43292208"/>
                      </a:ext>
                    </a:extLst>
                  </a:tr>
                  <a:tr h="457200">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blipFill>
                          <a:blip r:embed="rId4"/>
                          <a:stretch>
                            <a:fillRect t="-423684" r="-47658" b="-105263"/>
                          </a:stretch>
                        </a:blipFill>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2277545216"/>
                      </a:ext>
                    </a:extLst>
                  </a:tr>
                  <a:tr h="465138">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blipFill>
                          <a:blip r:embed="rId4"/>
                          <a:stretch>
                            <a:fillRect t="-523684" r="-47658" b="-5263"/>
                          </a:stretch>
                        </a:blipFill>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25728558"/>
                      </a:ext>
                    </a:extLst>
                  </a:tr>
                </a:tbl>
              </a:graphicData>
            </a:graphic>
          </p:graphicFrame>
        </mc:Fallback>
      </mc:AlternateContent>
      <p:sp>
        <p:nvSpPr>
          <p:cNvPr id="12" name="文字方塊 11">
            <a:extLst>
              <a:ext uri="{FF2B5EF4-FFF2-40B4-BE49-F238E27FC236}">
                <a16:creationId xmlns:a16="http://schemas.microsoft.com/office/drawing/2014/main" id="{818AF483-733A-CE40-AB53-3406E4FB1B47}"/>
              </a:ext>
            </a:extLst>
          </p:cNvPr>
          <p:cNvSpPr txBox="1"/>
          <p:nvPr/>
        </p:nvSpPr>
        <p:spPr>
          <a:xfrm>
            <a:off x="6328002" y="5092507"/>
            <a:ext cx="5265394" cy="276999"/>
          </a:xfrm>
          <a:prstGeom prst="rect">
            <a:avLst/>
          </a:prstGeom>
          <a:noFill/>
        </p:spPr>
        <p:txBody>
          <a:bodyPr wrap="square">
            <a:spAutoFit/>
          </a:bodyPr>
          <a:lstStyle/>
          <a:p>
            <a:r>
              <a:rPr lang="en-US" altLang="zh-TW" sz="1200" dirty="0">
                <a:latin typeface="Microsoft YaHei" panose="020B0503020204020204" pitchFamily="34" charset="-122"/>
                <a:ea typeface="Microsoft YaHei" panose="020B0503020204020204" pitchFamily="34" charset="-122"/>
              </a:rPr>
              <a:t>Find the parameters by </a:t>
            </a:r>
            <a:r>
              <a:rPr lang="en-US" altLang="zh-TW" sz="1200" dirty="0" err="1">
                <a:latin typeface="Microsoft YaHei" panose="020B0503020204020204" pitchFamily="34" charset="-122"/>
                <a:ea typeface="Microsoft YaHei" panose="020B0503020204020204" pitchFamily="34" charset="-122"/>
              </a:rPr>
              <a:t>bayesian</a:t>
            </a:r>
            <a:r>
              <a:rPr lang="en-US" altLang="zh-TW" sz="1200" dirty="0">
                <a:latin typeface="Microsoft YaHei" panose="020B0503020204020204" pitchFamily="34" charset="-122"/>
                <a:ea typeface="Microsoft YaHei" panose="020B0503020204020204" pitchFamily="34" charset="-122"/>
              </a:rPr>
              <a:t> optimization</a:t>
            </a:r>
            <a:endParaRPr lang="zh-TW" altLang="en-US" sz="1200"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AEC82069-FC50-01EB-5DEE-62D43C5C9D3E}"/>
                  </a:ext>
                </a:extLst>
              </p:cNvPr>
              <p:cNvSpPr txBox="1"/>
              <p:nvPr/>
            </p:nvSpPr>
            <p:spPr>
              <a:xfrm>
                <a:off x="5987876" y="5458554"/>
                <a:ext cx="5416629" cy="6345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𝐻𝑎𝑟𝑚𝑜𝑛𝑖𝑐</m:t>
                      </m:r>
                      <m:r>
                        <a:rPr lang="en-US" altLang="zh-TW" sz="1200" i="1" smtClean="0">
                          <a:latin typeface="Cambria Math" panose="02040503050406030204" pitchFamily="18" charset="0"/>
                        </a:rPr>
                        <m:t>_</m:t>
                      </m:r>
                      <m:r>
                        <a:rPr lang="en-US" altLang="zh-TW" sz="1200" i="1" smtClean="0">
                          <a:latin typeface="Cambria Math" panose="02040503050406030204" pitchFamily="18" charset="0"/>
                        </a:rPr>
                        <m:t>𝑠𝑐𝑜𝑟𝑒</m:t>
                      </m:r>
                      <m:r>
                        <a:rPr lang="en-US" altLang="zh-TW" sz="1200" i="1" smtClean="0">
                          <a:latin typeface="Cambria Math" panose="02040503050406030204" pitchFamily="18" charset="0"/>
                        </a:rPr>
                        <m:t>=</m:t>
                      </m:r>
                      <m:f>
                        <m:fPr>
                          <m:ctrlPr>
                            <a:rPr lang="en-US" altLang="zh-TW" sz="1200" i="1" smtClean="0">
                              <a:latin typeface="Cambria Math" panose="02040503050406030204" pitchFamily="18" charset="0"/>
                            </a:rPr>
                          </m:ctrlPr>
                        </m:fPr>
                        <m:num>
                          <m:f>
                            <m:fPr>
                              <m:ctrlPr>
                                <a:rPr lang="en-US" altLang="zh-TW" sz="1200" i="1">
                                  <a:latin typeface="Cambria Math" panose="02040503050406030204" pitchFamily="18" charset="0"/>
                                </a:rPr>
                              </m:ctrlPr>
                            </m:fPr>
                            <m:num>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i="1">
                                      <a:latin typeface="Cambria Math" panose="02040503050406030204" pitchFamily="18" charset="0"/>
                                    </a:rPr>
                                    <m:t>1</m:t>
                                  </m:r>
                                </m:sub>
                                <m:sup>
                                  <m:r>
                                    <a:rPr lang="en-US" altLang="zh-TW" sz="1200" i="1">
                                      <a:latin typeface="Cambria Math" panose="02040503050406030204" pitchFamily="18" charset="0"/>
                                    </a:rPr>
                                    <m:t>′</m:t>
                                  </m:r>
                                </m:sup>
                              </m:sSubSup>
                            </m:num>
                            <m:den>
                              <m:func>
                                <m:funcPr>
                                  <m:ctrlPr>
                                    <a:rPr lang="en-US" altLang="zh-TW" sz="1200" i="1">
                                      <a:latin typeface="Cambria Math" panose="02040503050406030204" pitchFamily="18" charset="0"/>
                                    </a:rPr>
                                  </m:ctrlPr>
                                </m:funcPr>
                                <m:fName>
                                  <m:r>
                                    <m:rPr>
                                      <m:sty m:val="p"/>
                                    </m:rPr>
                                    <a:rPr lang="en-US" altLang="zh-TW" sz="1200">
                                      <a:latin typeface="Cambria Math" panose="02040503050406030204" pitchFamily="18" charset="0"/>
                                    </a:rPr>
                                    <m:t>exp</m:t>
                                  </m:r>
                                </m:fName>
                                <m:e>
                                  <m:d>
                                    <m:dPr>
                                      <m:ctrlPr>
                                        <a:rPr lang="en-US" altLang="zh-TW" sz="1200" i="1">
                                          <a:latin typeface="Cambria Math" panose="02040503050406030204" pitchFamily="18" charset="0"/>
                                        </a:rPr>
                                      </m:ctrlPr>
                                    </m:dPr>
                                    <m:e>
                                      <m:r>
                                        <m:rPr>
                                          <m:sty m:val="p"/>
                                        </m:rPr>
                                        <a:rPr lang="en-US" altLang="zh-TW" sz="1200">
                                          <a:latin typeface="Cambria Math" panose="02040503050406030204" pitchFamily="18" charset="0"/>
                                        </a:rPr>
                                        <m:t>Leakage</m:t>
                                      </m:r>
                                    </m:e>
                                  </m:d>
                                </m:e>
                              </m:func>
                            </m:den>
                          </m:f>
                          <m:r>
                            <a:rPr lang="en-US" altLang="zh-TW" sz="1200" i="1">
                              <a:latin typeface="Cambria Math" panose="02040503050406030204" pitchFamily="18" charset="0"/>
                            </a:rPr>
                            <m:t>+</m:t>
                          </m:r>
                          <m:f>
                            <m:fPr>
                              <m:ctrlPr>
                                <a:rPr lang="en-US" altLang="zh-TW" sz="1200" i="1">
                                  <a:latin typeface="Cambria Math" panose="02040503050406030204" pitchFamily="18" charset="0"/>
                                </a:rPr>
                              </m:ctrlPr>
                            </m:fPr>
                            <m:num>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2</m:t>
                                  </m:r>
                                </m:sub>
                                <m:sup>
                                  <m:r>
                                    <a:rPr lang="en-US" altLang="zh-TW" sz="1200" i="1">
                                      <a:latin typeface="Cambria Math" panose="02040503050406030204" pitchFamily="18" charset="0"/>
                                    </a:rPr>
                                    <m:t>′</m:t>
                                  </m:r>
                                </m:sup>
                              </m:sSubSup>
                            </m:num>
                            <m:den>
                              <m:func>
                                <m:funcPr>
                                  <m:ctrlPr>
                                    <a:rPr lang="en-US" altLang="zh-TW" sz="1200" i="1">
                                      <a:latin typeface="Cambria Math" panose="02040503050406030204" pitchFamily="18" charset="0"/>
                                    </a:rPr>
                                  </m:ctrlPr>
                                </m:funcPr>
                                <m:fName>
                                  <m:r>
                                    <m:rPr>
                                      <m:sty m:val="p"/>
                                    </m:rPr>
                                    <a:rPr lang="en-US" altLang="zh-TW" sz="1200">
                                      <a:latin typeface="Cambria Math" panose="02040503050406030204" pitchFamily="18" charset="0"/>
                                    </a:rPr>
                                    <m:t>exp</m:t>
                                  </m:r>
                                </m:fName>
                                <m:e>
                                  <m:d>
                                    <m:dPr>
                                      <m:ctrlPr>
                                        <a:rPr lang="en-US" altLang="zh-TW" sz="1200" i="1">
                                          <a:latin typeface="Cambria Math" panose="02040503050406030204" pitchFamily="18" charset="0"/>
                                        </a:rPr>
                                      </m:ctrlPr>
                                    </m:dPr>
                                    <m:e>
                                      <m:r>
                                        <a:rPr lang="en-US" altLang="zh-TW" sz="1200" i="1">
                                          <a:latin typeface="Cambria Math" panose="02040503050406030204" pitchFamily="18" charset="0"/>
                                        </a:rPr>
                                        <m:t>𝑂𝑣𝑒𝑟𝑘𝑖𝑙𝑙</m:t>
                                      </m:r>
                                    </m:e>
                                  </m:d>
                                </m:e>
                              </m:func>
                            </m:den>
                          </m:f>
                          <m:r>
                            <a:rPr lang="en-US" altLang="zh-TW" sz="1200" i="1">
                              <a:latin typeface="Cambria Math" panose="02040503050406030204" pitchFamily="18" charset="0"/>
                            </a:rPr>
                            <m:t>+</m:t>
                          </m:r>
                          <m:f>
                            <m:fPr>
                              <m:ctrlPr>
                                <a:rPr lang="en-US" altLang="zh-TW" sz="1200" i="1">
                                  <a:latin typeface="Cambria Math" panose="02040503050406030204" pitchFamily="18" charset="0"/>
                                </a:rPr>
                              </m:ctrlPr>
                            </m:fPr>
                            <m:num>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3</m:t>
                                  </m:r>
                                </m:sub>
                                <m:sup>
                                  <m:r>
                                    <a:rPr lang="en-US" altLang="zh-TW" sz="1200" i="1">
                                      <a:latin typeface="Cambria Math" panose="02040503050406030204" pitchFamily="18" charset="0"/>
                                    </a:rPr>
                                    <m:t>′</m:t>
                                  </m:r>
                                </m:sup>
                              </m:sSubSup>
                            </m:num>
                            <m:den>
                              <m:func>
                                <m:funcPr>
                                  <m:ctrlPr>
                                    <a:rPr lang="en-US" altLang="zh-TW" sz="1200" i="1">
                                      <a:latin typeface="Cambria Math" panose="02040503050406030204" pitchFamily="18" charset="0"/>
                                    </a:rPr>
                                  </m:ctrlPr>
                                </m:funcPr>
                                <m:fName>
                                  <m:r>
                                    <m:rPr>
                                      <m:sty m:val="p"/>
                                    </m:rPr>
                                    <a:rPr lang="en-US" altLang="zh-TW" sz="1200">
                                      <a:latin typeface="Cambria Math" panose="02040503050406030204" pitchFamily="18" charset="0"/>
                                    </a:rPr>
                                    <m:t>exp</m:t>
                                  </m:r>
                                </m:fName>
                                <m:e>
                                  <m:d>
                                    <m:dPr>
                                      <m:ctrlPr>
                                        <a:rPr lang="en-US" altLang="zh-TW" sz="1200" i="1">
                                          <a:latin typeface="Cambria Math" panose="02040503050406030204" pitchFamily="18" charset="0"/>
                                        </a:rPr>
                                      </m:ctrlPr>
                                    </m:dPr>
                                    <m:e>
                                      <m:r>
                                        <a:rPr lang="en-US" altLang="zh-TW" sz="1200" i="1">
                                          <a:latin typeface="Cambria Math" panose="02040503050406030204" pitchFamily="18" charset="0"/>
                                        </a:rPr>
                                        <m:t>𝐼𝑛𝑑𝑒𝑡𝑒𝑟𝑚𝑖𝑛𝑎𝑡𝑒</m:t>
                                      </m:r>
                                    </m:e>
                                  </m:d>
                                </m:e>
                              </m:func>
                            </m:den>
                          </m:f>
                        </m:num>
                        <m:den>
                          <m:r>
                            <a:rPr lang="en-US" altLang="zh-TW" sz="1200" i="1">
                              <a:latin typeface="Cambria Math" panose="02040503050406030204" pitchFamily="18" charset="0"/>
                            </a:rPr>
                            <m:t>3</m:t>
                          </m:r>
                        </m:den>
                      </m:f>
                    </m:oMath>
                  </m:oMathPara>
                </a14:m>
                <a:endParaRPr lang="zh-TW" altLang="en-US" sz="1200" dirty="0"/>
              </a:p>
            </p:txBody>
          </p:sp>
        </mc:Choice>
        <mc:Fallback xmlns="">
          <p:sp>
            <p:nvSpPr>
              <p:cNvPr id="14" name="文字方塊 13">
                <a:extLst>
                  <a:ext uri="{FF2B5EF4-FFF2-40B4-BE49-F238E27FC236}">
                    <a16:creationId xmlns:a16="http://schemas.microsoft.com/office/drawing/2014/main" id="{AEC82069-FC50-01EB-5DEE-62D43C5C9D3E}"/>
                  </a:ext>
                </a:extLst>
              </p:cNvPr>
              <p:cNvSpPr txBox="1">
                <a:spLocks noRot="1" noChangeAspect="1" noMove="1" noResize="1" noEditPoints="1" noAdjustHandles="1" noChangeArrowheads="1" noChangeShapeType="1" noTextEdit="1"/>
              </p:cNvSpPr>
              <p:nvPr/>
            </p:nvSpPr>
            <p:spPr>
              <a:xfrm>
                <a:off x="5987876" y="5458554"/>
                <a:ext cx="5416629" cy="634533"/>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33847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50</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F</a:t>
            </a:r>
            <a:r>
              <a:rPr lang="en-US" altLang="zh-TW" sz="2800" dirty="0">
                <a:solidFill>
                  <a:srgbClr val="044875"/>
                </a:solidFill>
                <a:effectLst/>
                <a:latin typeface="Microsoft YaHei" panose="020B0503020204020204" pitchFamily="34" charset="-122"/>
                <a:ea typeface="Microsoft YaHei" panose="020B0503020204020204" pitchFamily="34" charset="-122"/>
              </a:rPr>
              <a:t>istula (AVF)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6" name="文字方塊 5">
            <a:extLst>
              <a:ext uri="{FF2B5EF4-FFF2-40B4-BE49-F238E27FC236}">
                <a16:creationId xmlns:a16="http://schemas.microsoft.com/office/drawing/2014/main" id="{3FFC2D78-898C-7EF8-4EF7-0402A8188B2B}"/>
              </a:ext>
            </a:extLst>
          </p:cNvPr>
          <p:cNvSpPr txBox="1"/>
          <p:nvPr/>
        </p:nvSpPr>
        <p:spPr>
          <a:xfrm>
            <a:off x="3233270" y="1216960"/>
            <a:ext cx="2545738"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Evaluation Metrics</a:t>
            </a:r>
          </a:p>
        </p:txBody>
      </p:sp>
      <p:graphicFrame>
        <p:nvGraphicFramePr>
          <p:cNvPr id="8" name="表格 7">
            <a:extLst>
              <a:ext uri="{FF2B5EF4-FFF2-40B4-BE49-F238E27FC236}">
                <a16:creationId xmlns:a16="http://schemas.microsoft.com/office/drawing/2014/main" id="{DCFDDE99-C725-95D9-86AB-A84BCD99609C}"/>
              </a:ext>
            </a:extLst>
          </p:cNvPr>
          <p:cNvGraphicFramePr>
            <a:graphicFrameLocks noGrp="1"/>
          </p:cNvGraphicFramePr>
          <p:nvPr>
            <p:extLst>
              <p:ext uri="{D42A27DB-BD31-4B8C-83A1-F6EECF244321}">
                <p14:modId xmlns:p14="http://schemas.microsoft.com/office/powerpoint/2010/main" val="4198441684"/>
              </p:ext>
            </p:extLst>
          </p:nvPr>
        </p:nvGraphicFramePr>
        <p:xfrm>
          <a:off x="152398" y="2009205"/>
          <a:ext cx="10669924" cy="1918537"/>
        </p:xfrm>
        <a:graphic>
          <a:graphicData uri="http://schemas.openxmlformats.org/drawingml/2006/table">
            <a:tbl>
              <a:tblPr firstRow="1" bandRow="1">
                <a:tableStyleId>{5940675A-B579-460E-94D1-54222C63F5DA}</a:tableStyleId>
              </a:tblPr>
              <a:tblGrid>
                <a:gridCol w="931684">
                  <a:extLst>
                    <a:ext uri="{9D8B030D-6E8A-4147-A177-3AD203B41FA5}">
                      <a16:colId xmlns:a16="http://schemas.microsoft.com/office/drawing/2014/main" val="232614591"/>
                    </a:ext>
                  </a:extLst>
                </a:gridCol>
                <a:gridCol w="1217280">
                  <a:extLst>
                    <a:ext uri="{9D8B030D-6E8A-4147-A177-3AD203B41FA5}">
                      <a16:colId xmlns:a16="http://schemas.microsoft.com/office/drawing/2014/main" val="2670788532"/>
                    </a:ext>
                  </a:extLst>
                </a:gridCol>
                <a:gridCol w="1217280">
                  <a:extLst>
                    <a:ext uri="{9D8B030D-6E8A-4147-A177-3AD203B41FA5}">
                      <a16:colId xmlns:a16="http://schemas.microsoft.com/office/drawing/2014/main" val="1038194549"/>
                    </a:ext>
                  </a:extLst>
                </a:gridCol>
                <a:gridCol w="1217280">
                  <a:extLst>
                    <a:ext uri="{9D8B030D-6E8A-4147-A177-3AD203B41FA5}">
                      <a16:colId xmlns:a16="http://schemas.microsoft.com/office/drawing/2014/main" val="3934948809"/>
                    </a:ext>
                  </a:extLst>
                </a:gridCol>
                <a:gridCol w="1217280">
                  <a:extLst>
                    <a:ext uri="{9D8B030D-6E8A-4147-A177-3AD203B41FA5}">
                      <a16:colId xmlns:a16="http://schemas.microsoft.com/office/drawing/2014/main" val="2105174313"/>
                    </a:ext>
                  </a:extLst>
                </a:gridCol>
                <a:gridCol w="1217280">
                  <a:extLst>
                    <a:ext uri="{9D8B030D-6E8A-4147-A177-3AD203B41FA5}">
                      <a16:colId xmlns:a16="http://schemas.microsoft.com/office/drawing/2014/main" val="144273975"/>
                    </a:ext>
                  </a:extLst>
                </a:gridCol>
                <a:gridCol w="1217280">
                  <a:extLst>
                    <a:ext uri="{9D8B030D-6E8A-4147-A177-3AD203B41FA5}">
                      <a16:colId xmlns:a16="http://schemas.microsoft.com/office/drawing/2014/main" val="2359999412"/>
                    </a:ext>
                  </a:extLst>
                </a:gridCol>
                <a:gridCol w="1217280">
                  <a:extLst>
                    <a:ext uri="{9D8B030D-6E8A-4147-A177-3AD203B41FA5}">
                      <a16:colId xmlns:a16="http://schemas.microsoft.com/office/drawing/2014/main" val="1828599753"/>
                    </a:ext>
                  </a:extLst>
                </a:gridCol>
                <a:gridCol w="1217280">
                  <a:extLst>
                    <a:ext uri="{9D8B030D-6E8A-4147-A177-3AD203B41FA5}">
                      <a16:colId xmlns:a16="http://schemas.microsoft.com/office/drawing/2014/main" val="2552474926"/>
                    </a:ext>
                  </a:extLst>
                </a:gridCol>
              </a:tblGrid>
              <a:tr h="298537">
                <a:tc>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Accuracy</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PPV</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NPV</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Error</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Leakage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Overkill</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Indeterminate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Imperfection</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771059803"/>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(baseline)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0.8722 ± 0.0012</a:t>
                      </a:r>
                      <a:endParaRPr lang="zh-TW" altLang="en-US" sz="10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0.3940 ± 0.0109</a:t>
                      </a:r>
                      <a:endParaRPr lang="zh-TW" altLang="en-US" sz="10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0.9177 ± 0.0026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0.1292 ± 0.0100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0.0781 ± 0.0120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0.0511 ± 0.0310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0.0000 ± 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0.1292 ± 0.0100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17556212"/>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(Without 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0.8952 ± 0.0035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0.5886 ± 0.0283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0.9040 ± 0.0015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0.1048 ± 0.0035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0.0934 ± 0.0010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0.0114 ± 0.0025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0.0000 ± 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0.1048 ± 0.0035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261582588"/>
                  </a:ext>
                </a:extLst>
              </a:tr>
              <a:tr h="540000">
                <a:tc>
                  <a:txBody>
                    <a:bodyPr/>
                    <a:lstStyle/>
                    <a:p>
                      <a:pPr algn="ctr"/>
                      <a:r>
                        <a:rPr lang="en-US" altLang="zh-TW" sz="1200" dirty="0">
                          <a:latin typeface="Microsoft YaHei" panose="020B0503020204020204" pitchFamily="34" charset="-122"/>
                          <a:ea typeface="Microsoft YaHei" panose="020B0503020204020204" pitchFamily="34" charset="-122"/>
                        </a:rPr>
                        <a:t>AVF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b="1" dirty="0">
                          <a:solidFill>
                            <a:schemeClr val="tx1"/>
                          </a:solidFill>
                          <a:latin typeface="Microsoft YaHei" panose="020B0503020204020204" pitchFamily="34" charset="-122"/>
                          <a:ea typeface="Microsoft YaHei" panose="020B0503020204020204" pitchFamily="34" charset="-122"/>
                        </a:rPr>
                        <a:t>0.9131 ± 0.0029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000" b="1" dirty="0">
                          <a:solidFill>
                            <a:schemeClr val="tx1"/>
                          </a:solidFill>
                          <a:latin typeface="Microsoft YaHei" panose="020B0503020204020204" pitchFamily="34" charset="-122"/>
                          <a:ea typeface="Microsoft YaHei" panose="020B0503020204020204" pitchFamily="34" charset="-122"/>
                        </a:rPr>
                        <a:t>0.8412 ± 0.0427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solidFill>
                            <a:schemeClr val="tx1"/>
                          </a:solidFill>
                          <a:latin typeface="Microsoft YaHei" panose="020B0503020204020204" pitchFamily="34" charset="-122"/>
                          <a:ea typeface="Microsoft YaHei" panose="020B0503020204020204" pitchFamily="34" charset="-122"/>
                        </a:rPr>
                        <a:t>0.9136 ± 0.0011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a:latin typeface="Microsoft YaHei" panose="020B0503020204020204" pitchFamily="34" charset="-122"/>
                          <a:ea typeface="Microsoft YaHei" panose="020B0503020204020204" pitchFamily="34" charset="-122"/>
                        </a:rPr>
                        <a:t>0.0805 ± 0.0015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a:latin typeface="Microsoft YaHei" panose="020B0503020204020204" pitchFamily="34" charset="-122"/>
                          <a:ea typeface="Microsoft YaHei" panose="020B0503020204020204" pitchFamily="34" charset="-122"/>
                        </a:rPr>
                        <a:t>0.0785 ± 0.0020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a:latin typeface="Microsoft YaHei" panose="020B0503020204020204" pitchFamily="34" charset="-122"/>
                          <a:ea typeface="Microsoft YaHei" panose="020B0503020204020204" pitchFamily="34" charset="-122"/>
                        </a:rPr>
                        <a:t>0.0020 ± 0.0017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0.0729 ± 0.0265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0.1535 ± 0.0213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344938263"/>
                  </a:ext>
                </a:extLst>
              </a:tr>
            </a:tbl>
          </a:graphicData>
        </a:graphic>
      </p:graphicFrame>
      <p:graphicFrame>
        <p:nvGraphicFramePr>
          <p:cNvPr id="9" name="表格 8">
            <a:extLst>
              <a:ext uri="{FF2B5EF4-FFF2-40B4-BE49-F238E27FC236}">
                <a16:creationId xmlns:a16="http://schemas.microsoft.com/office/drawing/2014/main" id="{D6BDF20B-EDF4-2D1F-4D62-84D1CA7C99A0}"/>
              </a:ext>
            </a:extLst>
          </p:cNvPr>
          <p:cNvGraphicFramePr>
            <a:graphicFrameLocks noGrp="1"/>
          </p:cNvGraphicFramePr>
          <p:nvPr>
            <p:extLst>
              <p:ext uri="{D42A27DB-BD31-4B8C-83A1-F6EECF244321}">
                <p14:modId xmlns:p14="http://schemas.microsoft.com/office/powerpoint/2010/main" val="3643018478"/>
              </p:ext>
            </p:extLst>
          </p:nvPr>
        </p:nvGraphicFramePr>
        <p:xfrm>
          <a:off x="193543" y="4319877"/>
          <a:ext cx="4089664" cy="2077200"/>
        </p:xfrm>
        <a:graphic>
          <a:graphicData uri="http://schemas.openxmlformats.org/drawingml/2006/table">
            <a:tbl>
              <a:tblPr firstRow="1" bandRow="1">
                <a:tableStyleId>{5940675A-B579-460E-94D1-54222C63F5DA}</a:tableStyleId>
              </a:tblPr>
              <a:tblGrid>
                <a:gridCol w="950538">
                  <a:extLst>
                    <a:ext uri="{9D8B030D-6E8A-4147-A177-3AD203B41FA5}">
                      <a16:colId xmlns:a16="http://schemas.microsoft.com/office/drawing/2014/main" val="703231784"/>
                    </a:ext>
                  </a:extLst>
                </a:gridCol>
                <a:gridCol w="1469147">
                  <a:extLst>
                    <a:ext uri="{9D8B030D-6E8A-4147-A177-3AD203B41FA5}">
                      <a16:colId xmlns:a16="http://schemas.microsoft.com/office/drawing/2014/main" val="1097558158"/>
                    </a:ext>
                  </a:extLst>
                </a:gridCol>
                <a:gridCol w="1669979">
                  <a:extLst>
                    <a:ext uri="{9D8B030D-6E8A-4147-A177-3AD203B41FA5}">
                      <a16:colId xmlns:a16="http://schemas.microsoft.com/office/drawing/2014/main" val="416913022"/>
                    </a:ext>
                  </a:extLst>
                </a:gridCol>
              </a:tblGrid>
              <a:tr h="298537">
                <a:tc>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Indeterminate recall</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Harmonic score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322286456"/>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(baseline)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0.2610 ± 0.0391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0.9583 ± 0.0020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059469522"/>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(Without 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0.1461 ± 0.0144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0.9665 ± 0.0011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603276604"/>
                  </a:ext>
                </a:extLst>
              </a:tr>
              <a:tr h="540000">
                <a:tc>
                  <a:txBody>
                    <a:bodyPr/>
                    <a:lstStyle/>
                    <a:p>
                      <a:pPr algn="ctr"/>
                      <a:r>
                        <a:rPr lang="en-US" altLang="zh-TW" sz="1200" dirty="0">
                          <a:latin typeface="Microsoft YaHei" panose="020B0503020204020204" pitchFamily="34" charset="-122"/>
                          <a:ea typeface="Microsoft YaHei" panose="020B0503020204020204" pitchFamily="34" charset="-122"/>
                        </a:rPr>
                        <a:t>AVF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b="1" dirty="0">
                          <a:latin typeface="Microsoft YaHei" panose="020B0503020204020204" pitchFamily="34" charset="-122"/>
                          <a:ea typeface="Microsoft YaHei" panose="020B0503020204020204" pitchFamily="34" charset="-122"/>
                        </a:rPr>
                        <a:t>0.2922 ± 0.0298</a:t>
                      </a:r>
                      <a:endParaRPr lang="en-US" altLang="zh-TW" sz="1000" b="1"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0" dirty="0">
                          <a:latin typeface="Microsoft YaHei" panose="020B0503020204020204" pitchFamily="34" charset="-122"/>
                          <a:ea typeface="Microsoft YaHei" panose="020B0503020204020204" pitchFamily="34" charset="-122"/>
                        </a:rPr>
                        <a:t>0.9508 ± 0.0078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34409772"/>
                  </a:ext>
                </a:extLst>
              </a:tr>
            </a:tbl>
          </a:graphicData>
        </a:graphic>
      </p:graphicFrame>
      <p:sp>
        <p:nvSpPr>
          <p:cNvPr id="10" name="箭號: 向上 9">
            <a:extLst>
              <a:ext uri="{FF2B5EF4-FFF2-40B4-BE49-F238E27FC236}">
                <a16:creationId xmlns:a16="http://schemas.microsoft.com/office/drawing/2014/main" id="{9C752B90-9710-0EBE-0A6D-410C41C67AD2}"/>
              </a:ext>
            </a:extLst>
          </p:cNvPr>
          <p:cNvSpPr/>
          <p:nvPr/>
        </p:nvSpPr>
        <p:spPr>
          <a:xfrm>
            <a:off x="2177986" y="3498485"/>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箭號: 向上 12">
            <a:extLst>
              <a:ext uri="{FF2B5EF4-FFF2-40B4-BE49-F238E27FC236}">
                <a16:creationId xmlns:a16="http://schemas.microsoft.com/office/drawing/2014/main" id="{22E17674-F519-9452-52CE-31A7A18B5CC7}"/>
              </a:ext>
            </a:extLst>
          </p:cNvPr>
          <p:cNvSpPr/>
          <p:nvPr/>
        </p:nvSpPr>
        <p:spPr>
          <a:xfrm>
            <a:off x="3434885" y="3498484"/>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箭號: 向上 13">
            <a:extLst>
              <a:ext uri="{FF2B5EF4-FFF2-40B4-BE49-F238E27FC236}">
                <a16:creationId xmlns:a16="http://schemas.microsoft.com/office/drawing/2014/main" id="{0392F85E-DFD1-6033-E758-03C0BD74DE7C}"/>
              </a:ext>
            </a:extLst>
          </p:cNvPr>
          <p:cNvSpPr/>
          <p:nvPr/>
        </p:nvSpPr>
        <p:spPr>
          <a:xfrm rot="10800000">
            <a:off x="5851836" y="3498485"/>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上 14">
            <a:extLst>
              <a:ext uri="{FF2B5EF4-FFF2-40B4-BE49-F238E27FC236}">
                <a16:creationId xmlns:a16="http://schemas.microsoft.com/office/drawing/2014/main" id="{5BF704B9-8403-2EA1-141F-DD0B9DBC1474}"/>
              </a:ext>
            </a:extLst>
          </p:cNvPr>
          <p:cNvSpPr/>
          <p:nvPr/>
        </p:nvSpPr>
        <p:spPr>
          <a:xfrm rot="10800000">
            <a:off x="7071036" y="3498485"/>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上 15">
            <a:extLst>
              <a:ext uri="{FF2B5EF4-FFF2-40B4-BE49-F238E27FC236}">
                <a16:creationId xmlns:a16="http://schemas.microsoft.com/office/drawing/2014/main" id="{3DD40282-B3BE-8CCB-1C00-1EB2E4325EAA}"/>
              </a:ext>
            </a:extLst>
          </p:cNvPr>
          <p:cNvSpPr/>
          <p:nvPr/>
        </p:nvSpPr>
        <p:spPr>
          <a:xfrm rot="10800000">
            <a:off x="8308524" y="3498485"/>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上 16">
            <a:extLst>
              <a:ext uri="{FF2B5EF4-FFF2-40B4-BE49-F238E27FC236}">
                <a16:creationId xmlns:a16="http://schemas.microsoft.com/office/drawing/2014/main" id="{F8F1B276-B2C1-9493-B26B-7B4556B2B82A}"/>
              </a:ext>
            </a:extLst>
          </p:cNvPr>
          <p:cNvSpPr/>
          <p:nvPr/>
        </p:nvSpPr>
        <p:spPr>
          <a:xfrm>
            <a:off x="2427922" y="6025226"/>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61235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51</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F</a:t>
            </a:r>
            <a:r>
              <a:rPr lang="en-US" altLang="zh-TW" sz="2800" dirty="0">
                <a:solidFill>
                  <a:srgbClr val="044875"/>
                </a:solidFill>
                <a:effectLst/>
                <a:latin typeface="Microsoft YaHei" panose="020B0503020204020204" pitchFamily="34" charset="-122"/>
                <a:ea typeface="Microsoft YaHei" panose="020B0503020204020204" pitchFamily="34" charset="-122"/>
              </a:rPr>
              <a:t>istula (AVF)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5" name="文字方塊 14">
            <a:extLst>
              <a:ext uri="{FF2B5EF4-FFF2-40B4-BE49-F238E27FC236}">
                <a16:creationId xmlns:a16="http://schemas.microsoft.com/office/drawing/2014/main" id="{F015A0C5-4A98-D310-CA5F-C4BED9A5C6A1}"/>
              </a:ext>
            </a:extLst>
          </p:cNvPr>
          <p:cNvSpPr txBox="1"/>
          <p:nvPr/>
        </p:nvSpPr>
        <p:spPr>
          <a:xfrm>
            <a:off x="3233270" y="1216960"/>
            <a:ext cx="3716170"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Extended Confusion Matrix</a:t>
            </a:r>
          </a:p>
        </p:txBody>
      </p:sp>
      <p:sp>
        <p:nvSpPr>
          <p:cNvPr id="6" name="文字方塊 5">
            <a:extLst>
              <a:ext uri="{FF2B5EF4-FFF2-40B4-BE49-F238E27FC236}">
                <a16:creationId xmlns:a16="http://schemas.microsoft.com/office/drawing/2014/main" id="{FA2A00AD-1A08-B901-257E-4D21484D2B22}"/>
              </a:ext>
            </a:extLst>
          </p:cNvPr>
          <p:cNvSpPr txBox="1"/>
          <p:nvPr/>
        </p:nvSpPr>
        <p:spPr>
          <a:xfrm>
            <a:off x="673627" y="2319800"/>
            <a:ext cx="2622481"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KDOQI guidelines</a:t>
            </a:r>
          </a:p>
          <a:p>
            <a:pPr algn="ctr"/>
            <a:r>
              <a:rPr lang="en-US" altLang="zh-TW" sz="1800" dirty="0">
                <a:latin typeface="Microsoft YaHei" panose="020B0503020204020204" pitchFamily="34" charset="-122"/>
                <a:ea typeface="Microsoft YaHei" panose="020B0503020204020204" pitchFamily="34" charset="-122"/>
              </a:rPr>
              <a:t>(</a:t>
            </a:r>
            <a:r>
              <a:rPr lang="en-US" altLang="zh-TW" dirty="0">
                <a:latin typeface="Microsoft YaHei" panose="020B0503020204020204" pitchFamily="34" charset="-122"/>
                <a:ea typeface="Microsoft YaHei" panose="020B0503020204020204" pitchFamily="34" charset="-122"/>
              </a:rPr>
              <a:t>Baseline)</a:t>
            </a:r>
            <a:endParaRPr lang="en-US" altLang="zh-TW" sz="1800" dirty="0">
              <a:latin typeface="Microsoft YaHei" panose="020B0503020204020204" pitchFamily="34" charset="-122"/>
              <a:ea typeface="Microsoft YaHei" panose="020B0503020204020204" pitchFamily="34" charset="-122"/>
            </a:endParaRPr>
          </a:p>
        </p:txBody>
      </p:sp>
      <p:sp>
        <p:nvSpPr>
          <p:cNvPr id="8" name="文字方塊 7">
            <a:extLst>
              <a:ext uri="{FF2B5EF4-FFF2-40B4-BE49-F238E27FC236}">
                <a16:creationId xmlns:a16="http://schemas.microsoft.com/office/drawing/2014/main" id="{D03043F0-EAE8-D615-2F35-E6C1F5EF5124}"/>
              </a:ext>
            </a:extLst>
          </p:cNvPr>
          <p:cNvSpPr txBox="1"/>
          <p:nvPr/>
        </p:nvSpPr>
        <p:spPr>
          <a:xfrm>
            <a:off x="4517975" y="2319800"/>
            <a:ext cx="293857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(Without indeterminate)</a:t>
            </a:r>
          </a:p>
        </p:txBody>
      </p:sp>
      <p:sp>
        <p:nvSpPr>
          <p:cNvPr id="9" name="文字方塊 8">
            <a:extLst>
              <a:ext uri="{FF2B5EF4-FFF2-40B4-BE49-F238E27FC236}">
                <a16:creationId xmlns:a16="http://schemas.microsoft.com/office/drawing/2014/main" id="{2F659053-D666-1677-262B-00C75C5B7C9B}"/>
              </a:ext>
            </a:extLst>
          </p:cNvPr>
          <p:cNvSpPr txBox="1"/>
          <p:nvPr/>
        </p:nvSpPr>
        <p:spPr>
          <a:xfrm>
            <a:off x="8376592" y="2319800"/>
            <a:ext cx="303365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(indeterminate)</a:t>
            </a:r>
          </a:p>
        </p:txBody>
      </p:sp>
      <p:pic>
        <p:nvPicPr>
          <p:cNvPr id="13" name="圖片 12" descr="一張含有 文字, 螢幕擷取畫面, Rectangle, 正方形 的圖片&#10;&#10;自動產生的描述">
            <a:extLst>
              <a:ext uri="{FF2B5EF4-FFF2-40B4-BE49-F238E27FC236}">
                <a16:creationId xmlns:a16="http://schemas.microsoft.com/office/drawing/2014/main" id="{85EE048D-092C-73DB-FFB9-C67DE5736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857" y="2981893"/>
            <a:ext cx="3059562" cy="2520000"/>
          </a:xfrm>
          <a:prstGeom prst="rect">
            <a:avLst/>
          </a:prstGeom>
        </p:spPr>
      </p:pic>
      <p:pic>
        <p:nvPicPr>
          <p:cNvPr id="16" name="圖片 15" descr="一張含有 文字, 螢幕擷取畫面, Rectangle, 圖表 的圖片&#10;&#10;自動產生的描述">
            <a:extLst>
              <a:ext uri="{FF2B5EF4-FFF2-40B4-BE49-F238E27FC236}">
                <a16:creationId xmlns:a16="http://schemas.microsoft.com/office/drawing/2014/main" id="{F8928468-6557-550F-E026-627772A18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18" y="2985353"/>
            <a:ext cx="3059562" cy="2520000"/>
          </a:xfrm>
          <a:prstGeom prst="rect">
            <a:avLst/>
          </a:prstGeom>
        </p:spPr>
      </p:pic>
      <p:pic>
        <p:nvPicPr>
          <p:cNvPr id="18" name="圖片 17" descr="一張含有 文字, 螢幕擷取畫面, Rectangle, 正方形 的圖片&#10;&#10;自動產生的描述">
            <a:extLst>
              <a:ext uri="{FF2B5EF4-FFF2-40B4-BE49-F238E27FC236}">
                <a16:creationId xmlns:a16="http://schemas.microsoft.com/office/drawing/2014/main" id="{A9EA2D10-F22A-F624-0DFA-3B965B5E84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5587" y="2981893"/>
            <a:ext cx="3059562" cy="2520000"/>
          </a:xfrm>
          <a:prstGeom prst="rect">
            <a:avLst/>
          </a:prstGeom>
        </p:spPr>
      </p:pic>
    </p:spTree>
    <p:extLst>
      <p:ext uri="{BB962C8B-B14F-4D97-AF65-F5344CB8AC3E}">
        <p14:creationId xmlns:p14="http://schemas.microsoft.com/office/powerpoint/2010/main" val="1552798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EC1B8-8B0C-C24A-2E0A-60BE738A5807}"/>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B468021-F839-99DA-90E1-A99088D0A67F}"/>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8E98BE46-C0B6-8CFC-D8ED-29BC2BB647B4}"/>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E3F02675-5030-0B46-27FD-2675178A47FC}"/>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C260ABC6-407D-347A-423F-6D883DFCB33E}"/>
              </a:ext>
            </a:extLst>
          </p:cNvPr>
          <p:cNvSpPr>
            <a:spLocks noGrp="1"/>
          </p:cNvSpPr>
          <p:nvPr>
            <p:ph type="sldNum" sz="quarter" idx="12"/>
          </p:nvPr>
        </p:nvSpPr>
        <p:spPr/>
        <p:txBody>
          <a:bodyPr/>
          <a:lstStyle/>
          <a:p>
            <a:fld id="{9D55DC8D-C4F0-4F0D-B826-92573808DA56}" type="slidenum">
              <a:rPr lang="zh-CN" altLang="en-US" smtClean="0"/>
              <a:pPr/>
              <a:t>52</a:t>
            </a:fld>
            <a:endParaRPr lang="zh-CN" altLang="en-US" dirty="0"/>
          </a:p>
        </p:txBody>
      </p:sp>
      <p:sp>
        <p:nvSpPr>
          <p:cNvPr id="6" name="文字方塊 5">
            <a:extLst>
              <a:ext uri="{FF2B5EF4-FFF2-40B4-BE49-F238E27FC236}">
                <a16:creationId xmlns:a16="http://schemas.microsoft.com/office/drawing/2014/main" id="{8C745C51-B80B-928E-F67F-5F998234805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F</a:t>
            </a:r>
            <a:r>
              <a:rPr lang="en-US" altLang="zh-TW" sz="2800" dirty="0">
                <a:solidFill>
                  <a:srgbClr val="044875"/>
                </a:solidFill>
                <a:effectLst/>
                <a:latin typeface="Microsoft YaHei" panose="020B0503020204020204" pitchFamily="34" charset="-122"/>
                <a:ea typeface="Microsoft YaHei" panose="020B0503020204020204" pitchFamily="34" charset="-122"/>
              </a:rPr>
              <a:t>istula (AVF)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文字方塊 7">
            <a:extLst>
              <a:ext uri="{FF2B5EF4-FFF2-40B4-BE49-F238E27FC236}">
                <a16:creationId xmlns:a16="http://schemas.microsoft.com/office/drawing/2014/main" id="{33827520-B946-57DE-EA8F-82DD6872ACD6}"/>
              </a:ext>
            </a:extLst>
          </p:cNvPr>
          <p:cNvSpPr txBox="1"/>
          <p:nvPr/>
        </p:nvSpPr>
        <p:spPr>
          <a:xfrm>
            <a:off x="3233270" y="1216960"/>
            <a:ext cx="3716170"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ROC</a:t>
            </a:r>
            <a:r>
              <a:rPr lang="zh-TW" altLang="en-US" sz="2000" dirty="0">
                <a:solidFill>
                  <a:srgbClr val="044875"/>
                </a:solidFill>
                <a:latin typeface="Microsoft YaHei" panose="020B0503020204020204" pitchFamily="34" charset="-122"/>
                <a:ea typeface="Microsoft YaHei" panose="020B0503020204020204" pitchFamily="34" charset="-122"/>
              </a:rPr>
              <a:t> </a:t>
            </a:r>
            <a:r>
              <a:rPr lang="en-US" altLang="zh-TW" sz="2000" dirty="0">
                <a:solidFill>
                  <a:srgbClr val="044875"/>
                </a:solidFill>
                <a:latin typeface="Microsoft YaHei" panose="020B0503020204020204" pitchFamily="34" charset="-122"/>
                <a:ea typeface="Microsoft YaHei" panose="020B0503020204020204" pitchFamily="34" charset="-122"/>
              </a:rPr>
              <a:t>Curve</a:t>
            </a:r>
          </a:p>
        </p:txBody>
      </p:sp>
      <p:pic>
        <p:nvPicPr>
          <p:cNvPr id="11" name="圖片 10">
            <a:extLst>
              <a:ext uri="{FF2B5EF4-FFF2-40B4-BE49-F238E27FC236}">
                <a16:creationId xmlns:a16="http://schemas.microsoft.com/office/drawing/2014/main" id="{C38A2576-8F4C-AC3A-C762-35FAEC3B0B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66344" y="2732229"/>
            <a:ext cx="4080000" cy="3059999"/>
          </a:xfrm>
          <a:prstGeom prst="rect">
            <a:avLst/>
          </a:prstGeom>
        </p:spPr>
      </p:pic>
      <p:pic>
        <p:nvPicPr>
          <p:cNvPr id="15" name="圖片 14">
            <a:extLst>
              <a:ext uri="{FF2B5EF4-FFF2-40B4-BE49-F238E27FC236}">
                <a16:creationId xmlns:a16="http://schemas.microsoft.com/office/drawing/2014/main" id="{A0D5E671-287C-939E-4C80-B5A1702CE7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6344" y="2732229"/>
            <a:ext cx="4080000" cy="3059999"/>
          </a:xfrm>
          <a:prstGeom prst="rect">
            <a:avLst/>
          </a:prstGeom>
        </p:spPr>
      </p:pic>
      <p:pic>
        <p:nvPicPr>
          <p:cNvPr id="19" name="圖片 18" descr="一張含有 文字, 行, 圖表, 繪圖 的圖片&#10;&#10;自動產生的描述">
            <a:extLst>
              <a:ext uri="{FF2B5EF4-FFF2-40B4-BE49-F238E27FC236}">
                <a16:creationId xmlns:a16="http://schemas.microsoft.com/office/drawing/2014/main" id="{61424102-26BE-6F8D-D0A3-68082719E0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291" y="2721834"/>
            <a:ext cx="3705053" cy="3060000"/>
          </a:xfrm>
          <a:prstGeom prst="rect">
            <a:avLst/>
          </a:prstGeom>
        </p:spPr>
      </p:pic>
      <p:sp>
        <p:nvSpPr>
          <p:cNvPr id="12" name="文字方塊 11">
            <a:extLst>
              <a:ext uri="{FF2B5EF4-FFF2-40B4-BE49-F238E27FC236}">
                <a16:creationId xmlns:a16="http://schemas.microsoft.com/office/drawing/2014/main" id="{0ED6CF2A-D584-FF56-0CAD-B03407EF0DCA}"/>
              </a:ext>
            </a:extLst>
          </p:cNvPr>
          <p:cNvSpPr txBox="1"/>
          <p:nvPr/>
        </p:nvSpPr>
        <p:spPr>
          <a:xfrm>
            <a:off x="772123" y="2021863"/>
            <a:ext cx="2622481"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KDOQI guidelines</a:t>
            </a:r>
          </a:p>
          <a:p>
            <a:pPr algn="ctr"/>
            <a:r>
              <a:rPr lang="en-US" altLang="zh-TW" sz="1800" dirty="0">
                <a:latin typeface="Microsoft YaHei" panose="020B0503020204020204" pitchFamily="34" charset="-122"/>
                <a:ea typeface="Microsoft YaHei" panose="020B0503020204020204" pitchFamily="34" charset="-122"/>
              </a:rPr>
              <a:t>(</a:t>
            </a:r>
            <a:r>
              <a:rPr lang="en-US" altLang="zh-TW" dirty="0">
                <a:latin typeface="Microsoft YaHei" panose="020B0503020204020204" pitchFamily="34" charset="-122"/>
                <a:ea typeface="Microsoft YaHei" panose="020B0503020204020204" pitchFamily="34" charset="-122"/>
              </a:rPr>
              <a:t>Baseline)</a:t>
            </a:r>
            <a:endParaRPr lang="en-US" altLang="zh-TW" sz="1800" dirty="0">
              <a:latin typeface="Microsoft YaHei" panose="020B0503020204020204" pitchFamily="34" charset="-122"/>
              <a:ea typeface="Microsoft YaHei" panose="020B0503020204020204" pitchFamily="34" charset="-122"/>
            </a:endParaRPr>
          </a:p>
        </p:txBody>
      </p:sp>
      <p:sp>
        <p:nvSpPr>
          <p:cNvPr id="13" name="文字方塊 12">
            <a:extLst>
              <a:ext uri="{FF2B5EF4-FFF2-40B4-BE49-F238E27FC236}">
                <a16:creationId xmlns:a16="http://schemas.microsoft.com/office/drawing/2014/main" id="{DB372FEE-A294-D9D4-9549-0F26D5EAD679}"/>
              </a:ext>
            </a:extLst>
          </p:cNvPr>
          <p:cNvSpPr txBox="1"/>
          <p:nvPr/>
        </p:nvSpPr>
        <p:spPr>
          <a:xfrm>
            <a:off x="4726846" y="2040732"/>
            <a:ext cx="293857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(Without Indeterminate)</a:t>
            </a:r>
          </a:p>
        </p:txBody>
      </p:sp>
      <p:sp>
        <p:nvSpPr>
          <p:cNvPr id="14" name="文字方塊 13">
            <a:extLst>
              <a:ext uri="{FF2B5EF4-FFF2-40B4-BE49-F238E27FC236}">
                <a16:creationId xmlns:a16="http://schemas.microsoft.com/office/drawing/2014/main" id="{96E54FC6-49C9-C76F-226F-A01C1756D478}"/>
              </a:ext>
            </a:extLst>
          </p:cNvPr>
          <p:cNvSpPr txBox="1"/>
          <p:nvPr/>
        </p:nvSpPr>
        <p:spPr>
          <a:xfrm>
            <a:off x="8362996" y="2051127"/>
            <a:ext cx="303365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(Indeterminate)</a:t>
            </a:r>
          </a:p>
        </p:txBody>
      </p:sp>
    </p:spTree>
    <p:extLst>
      <p:ext uri="{BB962C8B-B14F-4D97-AF65-F5344CB8AC3E}">
        <p14:creationId xmlns:p14="http://schemas.microsoft.com/office/powerpoint/2010/main" val="4236027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53</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G</a:t>
            </a:r>
            <a:r>
              <a:rPr lang="en-US" altLang="zh-TW" sz="2800" dirty="0">
                <a:solidFill>
                  <a:srgbClr val="044875"/>
                </a:solidFill>
                <a:effectLst/>
                <a:latin typeface="Microsoft YaHei" panose="020B0503020204020204" pitchFamily="34" charset="-122"/>
                <a:ea typeface="Microsoft YaHei" panose="020B0503020204020204" pitchFamily="34" charset="-122"/>
              </a:rPr>
              <a:t>raft (AVG)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39263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54</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G</a:t>
            </a:r>
            <a:r>
              <a:rPr lang="en-US" altLang="zh-TW" sz="2800" dirty="0">
                <a:solidFill>
                  <a:srgbClr val="044875"/>
                </a:solidFill>
                <a:effectLst/>
                <a:latin typeface="Microsoft YaHei" panose="020B0503020204020204" pitchFamily="34" charset="-122"/>
                <a:ea typeface="Microsoft YaHei" panose="020B0503020204020204" pitchFamily="34" charset="-122"/>
              </a:rPr>
              <a:t>raft (AVG)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pSp>
        <p:nvGrpSpPr>
          <p:cNvPr id="6" name="群組 5">
            <a:extLst>
              <a:ext uri="{FF2B5EF4-FFF2-40B4-BE49-F238E27FC236}">
                <a16:creationId xmlns:a16="http://schemas.microsoft.com/office/drawing/2014/main" id="{E8E2A5C5-5C01-67DE-CECA-A4734D1CB312}"/>
              </a:ext>
            </a:extLst>
          </p:cNvPr>
          <p:cNvGrpSpPr/>
          <p:nvPr/>
        </p:nvGrpSpPr>
        <p:grpSpPr>
          <a:xfrm>
            <a:off x="121615" y="1700554"/>
            <a:ext cx="5265394" cy="4034324"/>
            <a:chOff x="622300" y="2101112"/>
            <a:chExt cx="4264025" cy="3233209"/>
          </a:xfrm>
        </p:grpSpPr>
        <p:graphicFrame>
          <p:nvGraphicFramePr>
            <p:cNvPr id="8" name="圖表 7">
              <a:extLst>
                <a:ext uri="{FF2B5EF4-FFF2-40B4-BE49-F238E27FC236}">
                  <a16:creationId xmlns:a16="http://schemas.microsoft.com/office/drawing/2014/main" id="{69285E54-4BD5-D618-7263-9A2B57FFFB18}"/>
                </a:ext>
              </a:extLst>
            </p:cNvPr>
            <p:cNvGraphicFramePr/>
            <p:nvPr>
              <p:extLst>
                <p:ext uri="{D42A27DB-BD31-4B8C-83A1-F6EECF244321}">
                  <p14:modId xmlns:p14="http://schemas.microsoft.com/office/powerpoint/2010/main" val="1869937787"/>
                </p:ext>
              </p:extLst>
            </p:nvPr>
          </p:nvGraphicFramePr>
          <p:xfrm>
            <a:off x="622300" y="2101112"/>
            <a:ext cx="4264025" cy="3233209"/>
          </p:xfrm>
          <a:graphic>
            <a:graphicData uri="http://schemas.openxmlformats.org/drawingml/2006/chart">
              <c:chart xmlns:c="http://schemas.openxmlformats.org/drawingml/2006/chart" xmlns:r="http://schemas.openxmlformats.org/officeDocument/2006/relationships" r:id="rId3"/>
            </a:graphicData>
          </a:graphic>
        </p:graphicFrame>
        <p:sp>
          <p:nvSpPr>
            <p:cNvPr id="9" name="文字方塊 8">
              <a:extLst>
                <a:ext uri="{FF2B5EF4-FFF2-40B4-BE49-F238E27FC236}">
                  <a16:creationId xmlns:a16="http://schemas.microsoft.com/office/drawing/2014/main" id="{A810FF13-2824-3A8A-C359-F0CED2EA1649}"/>
                </a:ext>
              </a:extLst>
            </p:cNvPr>
            <p:cNvSpPr txBox="1"/>
            <p:nvPr/>
          </p:nvSpPr>
          <p:spPr>
            <a:xfrm>
              <a:off x="2400059" y="3546583"/>
              <a:ext cx="1931989" cy="468653"/>
            </a:xfrm>
            <a:prstGeom prst="rect">
              <a:avLst/>
            </a:prstGeom>
            <a:noFill/>
          </p:spPr>
          <p:txBody>
            <a:bodyPr wrap="square">
              <a:spAutoFit/>
            </a:bodyPr>
            <a:lstStyle/>
            <a:p>
              <a:pPr algn="ctr"/>
              <a:r>
                <a:rPr lang="en-US" altLang="zh-TW" sz="1600" b="1" dirty="0">
                  <a:latin typeface="Microsoft YaHei" panose="020B0503020204020204" pitchFamily="34" charset="-122"/>
                  <a:ea typeface="Microsoft YaHei" panose="020B0503020204020204" pitchFamily="34" charset="-122"/>
                </a:rPr>
                <a:t>218</a:t>
              </a:r>
            </a:p>
            <a:p>
              <a:pPr algn="ctr"/>
              <a:r>
                <a:rPr lang="en-US" altLang="zh-TW" sz="1600" b="1" dirty="0">
                  <a:latin typeface="Microsoft YaHei" panose="020B0503020204020204" pitchFamily="34" charset="-122"/>
                  <a:ea typeface="Microsoft YaHei" panose="020B0503020204020204" pitchFamily="34" charset="-122"/>
                </a:rPr>
                <a:t>(25.1%)</a:t>
              </a:r>
              <a:endParaRPr lang="zh-TW" altLang="en-US" sz="1600" b="1" dirty="0">
                <a:latin typeface="Microsoft YaHei" panose="020B0503020204020204" pitchFamily="34" charset="-122"/>
                <a:ea typeface="Microsoft YaHei" panose="020B0503020204020204" pitchFamily="34" charset="-122"/>
              </a:endParaRPr>
            </a:p>
          </p:txBody>
        </p:sp>
        <p:sp>
          <p:nvSpPr>
            <p:cNvPr id="10" name="文字方塊 9">
              <a:extLst>
                <a:ext uri="{FF2B5EF4-FFF2-40B4-BE49-F238E27FC236}">
                  <a16:creationId xmlns:a16="http://schemas.microsoft.com/office/drawing/2014/main" id="{9A31BB30-49CE-F55D-465D-9CFE1BAF0A5B}"/>
                </a:ext>
              </a:extLst>
            </p:cNvPr>
            <p:cNvSpPr txBox="1"/>
            <p:nvPr/>
          </p:nvSpPr>
          <p:spPr>
            <a:xfrm>
              <a:off x="1390995" y="3874766"/>
              <a:ext cx="2018128" cy="468653"/>
            </a:xfrm>
            <a:prstGeom prst="rect">
              <a:avLst/>
            </a:prstGeom>
            <a:noFill/>
          </p:spPr>
          <p:txBody>
            <a:bodyPr wrap="square">
              <a:spAutoFit/>
            </a:bodyPr>
            <a:lstStyle/>
            <a:p>
              <a:pPr algn="ctr"/>
              <a:r>
                <a:rPr lang="en-US" altLang="zh-TW" sz="1600" b="1" dirty="0">
                  <a:latin typeface="Microsoft YaHei" panose="020B0503020204020204" pitchFamily="34" charset="-122"/>
                  <a:ea typeface="Microsoft YaHei" panose="020B0503020204020204" pitchFamily="34" charset="-122"/>
                </a:rPr>
                <a:t>651</a:t>
              </a:r>
            </a:p>
            <a:p>
              <a:pPr algn="ctr"/>
              <a:r>
                <a:rPr lang="en-US" altLang="zh-TW" sz="1600" b="1" dirty="0">
                  <a:latin typeface="Microsoft YaHei" panose="020B0503020204020204" pitchFamily="34" charset="-122"/>
                  <a:ea typeface="Microsoft YaHei" panose="020B0503020204020204" pitchFamily="34" charset="-122"/>
                </a:rPr>
                <a:t>(74.9%)</a:t>
              </a:r>
              <a:endParaRPr lang="zh-TW" altLang="en-US" sz="1600" b="1" dirty="0">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5C05EF94-437F-9A0D-6DCF-D37752B74CAF}"/>
                  </a:ext>
                </a:extLst>
              </p:cNvPr>
              <p:cNvGraphicFramePr>
                <a:graphicFrameLocks noGrp="1"/>
              </p:cNvGraphicFramePr>
              <p:nvPr>
                <p:extLst>
                  <p:ext uri="{D42A27DB-BD31-4B8C-83A1-F6EECF244321}">
                    <p14:modId xmlns:p14="http://schemas.microsoft.com/office/powerpoint/2010/main" val="1529494298"/>
                  </p:ext>
                </p:extLst>
              </p:nvPr>
            </p:nvGraphicFramePr>
            <p:xfrm>
              <a:off x="6318961" y="2116361"/>
              <a:ext cx="4405717" cy="2877694"/>
            </p:xfrm>
            <a:graphic>
              <a:graphicData uri="http://schemas.openxmlformats.org/drawingml/2006/table">
                <a:tbl>
                  <a:tblPr firstRow="1" bandRow="1">
                    <a:tableStyleId>{5940675A-B579-460E-94D1-54222C63F5DA}</a:tableStyleId>
                  </a:tblPr>
                  <a:tblGrid>
                    <a:gridCol w="2986218">
                      <a:extLst>
                        <a:ext uri="{9D8B030D-6E8A-4147-A177-3AD203B41FA5}">
                          <a16:colId xmlns:a16="http://schemas.microsoft.com/office/drawing/2014/main" val="846249905"/>
                        </a:ext>
                      </a:extLst>
                    </a:gridCol>
                    <a:gridCol w="1419499">
                      <a:extLst>
                        <a:ext uri="{9D8B030D-6E8A-4147-A177-3AD203B41FA5}">
                          <a16:colId xmlns:a16="http://schemas.microsoft.com/office/drawing/2014/main" val="398190401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Parameter settings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8760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Number of estimation times: </a:t>
                          </a:r>
                          <a14:m>
                            <m:oMath xmlns:m="http://schemas.openxmlformats.org/officeDocument/2006/math">
                              <m:r>
                                <a:rPr lang="en-US" altLang="zh-TW" sz="1200" b="0" i="1" baseline="0" smtClean="0">
                                  <a:latin typeface="Cambria Math" panose="02040503050406030204" pitchFamily="18" charset="0"/>
                                  <a:ea typeface="Microsoft YaHei" panose="020B0503020204020204" pitchFamily="34" charset="-122"/>
                                  <a:cs typeface="Times New Roman" panose="02020603050405020304" pitchFamily="18" charset="0"/>
                                </a:rPr>
                                <m:t>𝑛</m:t>
                              </m:r>
                            </m:oMath>
                          </a14:m>
                          <a:endParaRPr lang="en-US" altLang="zh-TW" sz="1200" b="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10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29851623"/>
                      </a:ext>
                    </a:extLst>
                  </a:tr>
                  <a:tr h="370840">
                    <a:tc>
                      <a:txBody>
                        <a:bodyPr/>
                        <a:lstStyle/>
                        <a:p>
                          <a:pPr algn="ctr"/>
                          <a:r>
                            <a:rPr lang="en-US" altLang="zh-TW" sz="1200" dirty="0">
                              <a:latin typeface="Microsoft YaHei" panose="020B0503020204020204" pitchFamily="34" charset="-122"/>
                              <a:ea typeface="Microsoft YaHei" panose="020B0503020204020204" pitchFamily="34" charset="-122"/>
                            </a:rPr>
                            <a:t>Threshold used to determine output of indeterminacy: </a:t>
                          </a:r>
                          <a14:m>
                            <m:oMath xmlns:m="http://schemas.openxmlformats.org/officeDocument/2006/math">
                              <m:sSub>
                                <m:sSubPr>
                                  <m:ctrlPr>
                                    <a:rPr lang="en-US" altLang="zh-TW" sz="1200" b="0" i="1" smtClean="0">
                                      <a:solidFill>
                                        <a:schemeClr val="tx1"/>
                                      </a:solidFill>
                                      <a:latin typeface="Cambria Math" panose="02040503050406030204" pitchFamily="18" charset="0"/>
                                      <a:ea typeface="Microsoft YaHei" panose="020B0503020204020204" pitchFamily="34" charset="-122"/>
                                    </a:rPr>
                                  </m:ctrlPr>
                                </m:sSubPr>
                                <m:e>
                                  <m:r>
                                    <a:rPr lang="zh-TW" altLang="en-US" sz="1200" b="0" i="1" smtClean="0">
                                      <a:solidFill>
                                        <a:schemeClr val="tx1"/>
                                      </a:solidFill>
                                      <a:latin typeface="Cambria Math" panose="02040503050406030204" pitchFamily="18" charset="0"/>
                                      <a:ea typeface="Microsoft YaHei" panose="020B0503020204020204" pitchFamily="34" charset="-122"/>
                                    </a:rPr>
                                    <m:t>𝜃</m:t>
                                  </m:r>
                                </m:e>
                                <m:sub>
                                  <m:r>
                                    <a:rPr lang="zh-TW" altLang="en-US"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𝜇</m:t>
                                  </m:r>
                                </m:sub>
                              </m:sSub>
                            </m:oMath>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ea typeface="Microsoft YaHei" panose="020B0503020204020204" pitchFamily="34" charset="-122"/>
                                  </a:rPr>
                                  <m:t>0.95</m:t>
                                </m:r>
                              </m:oMath>
                            </m:oMathPara>
                          </a14:m>
                          <a:endParaRPr lang="en-US" altLang="zh-TW" sz="1200" b="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54274830"/>
                      </a:ext>
                    </a:extLst>
                  </a:tr>
                  <a:tr h="370840">
                    <a:tc>
                      <a:txBody>
                        <a:bodyPr/>
                        <a:lstStyle/>
                        <a:p>
                          <a:pPr algn="ctr"/>
                          <a:r>
                            <a:rPr lang="fr-FR" altLang="zh-TW" sz="1200" dirty="0">
                              <a:latin typeface="Microsoft YaHei" panose="020B0503020204020204" pitchFamily="34" charset="-122"/>
                              <a:ea typeface="Microsoft YaHei" panose="020B0503020204020204" pitchFamily="34" charset="-122"/>
                            </a:rPr>
                            <a:t>Noise </a:t>
                          </a:r>
                          <a:r>
                            <a:rPr lang="fr-FR" altLang="zh-TW" sz="1200" dirty="0" err="1">
                              <a:latin typeface="Microsoft YaHei" panose="020B0503020204020204" pitchFamily="34" charset="-122"/>
                              <a:ea typeface="Microsoft YaHei" panose="020B0503020204020204" pitchFamily="34" charset="-122"/>
                            </a:rPr>
                            <a:t>mean</a:t>
                          </a:r>
                          <a:r>
                            <a:rPr lang="fr-FR" altLang="zh-TW" sz="1200" dirty="0">
                              <a:latin typeface="Microsoft YaHei" panose="020B0503020204020204" pitchFamily="34" charset="-122"/>
                              <a:ea typeface="Microsoft YaHei" panose="020B0503020204020204" pitchFamily="34" charset="-122"/>
                            </a:rPr>
                            <a:t>: </a:t>
                          </a:r>
                          <a:r>
                            <a:rPr lang="zh-TW" altLang="fr-FR" sz="1200" dirty="0">
                              <a:latin typeface="Microsoft YaHei" panose="020B0503020204020204" pitchFamily="34" charset="-122"/>
                              <a:ea typeface="Microsoft YaHei" panose="020B0503020204020204" pitchFamily="34" charset="-122"/>
                            </a:rPr>
                            <a:t>𝜇</a:t>
                          </a:r>
                          <a:endParaRPr lang="fr-FR" altLang="zh-TW"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790405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TW" sz="1200" dirty="0">
                              <a:latin typeface="Microsoft YaHei" panose="020B0503020204020204" pitchFamily="34" charset="-122"/>
                              <a:ea typeface="Microsoft YaHei" panose="020B0503020204020204" pitchFamily="34" charset="-122"/>
                            </a:rPr>
                            <a:t>Noise variance: </a:t>
                          </a:r>
                          <a14:m>
                            <m:oMath xmlns:m="http://schemas.openxmlformats.org/officeDocument/2006/math">
                              <m:sSup>
                                <m:sSupPr>
                                  <m:ctrlPr>
                                    <a:rPr lang="en-US" altLang="zh-TW" sz="1200" i="1" smtClean="0">
                                      <a:latin typeface="Cambria Math" panose="02040503050406030204" pitchFamily="18" charset="0"/>
                                      <a:ea typeface="Microsoft YaHei" panose="020B0503020204020204" pitchFamily="34" charset="-122"/>
                                    </a:rPr>
                                  </m:ctrlPr>
                                </m:sSupPr>
                                <m:e>
                                  <m:r>
                                    <a:rPr lang="zh-TW" altLang="en-US" sz="1200" i="1" smtClean="0">
                                      <a:latin typeface="Cambria Math" panose="02040503050406030204" pitchFamily="18" charset="0"/>
                                      <a:ea typeface="Microsoft YaHei" panose="020B0503020204020204" pitchFamily="34" charset="-122"/>
                                    </a:rPr>
                                    <m:t>𝜎</m:t>
                                  </m:r>
                                </m:e>
                                <m:sup>
                                  <m:r>
                                    <a:rPr lang="en-US" altLang="zh-TW" sz="1200" b="0" i="1" smtClean="0">
                                      <a:latin typeface="Cambria Math" panose="02040503050406030204" pitchFamily="18" charset="0"/>
                                      <a:ea typeface="Microsoft YaHei" panose="020B0503020204020204" pitchFamily="34" charset="-122"/>
                                    </a:rPr>
                                    <m:t>2</m:t>
                                  </m:r>
                                </m:sup>
                              </m:sSup>
                            </m:oMath>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80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43292208"/>
                      </a:ext>
                    </a:extLst>
                  </a:tr>
                  <a:tr h="370840">
                    <a:tc>
                      <a:txBody>
                        <a:bodyPr/>
                        <a:lstStyle/>
                        <a:p>
                          <a:pPr algn="ctr"/>
                          <a:r>
                            <a:rPr lang="en-US" altLang="zh-TW" sz="1200" b="0" i="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Weight of estimator: </a:t>
                          </a:r>
                        </a:p>
                        <a:p>
                          <a:pPr algn="ct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𝑊</m:t>
                                </m:r>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1</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2</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𝑤</m:t>
                                    </m:r>
                                  </m:e>
                                  <m: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3</m:t>
                                    </m:r>
                                  </m:sub>
                                </m:sSub>
                                <m:r>
                                  <a:rPr lang="en-US" altLang="zh-TW" sz="12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oMath>
                            </m:oMathPara>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2277545216"/>
                      </a:ext>
                    </a:extLst>
                  </a:tr>
                  <a:tr h="370840">
                    <a:tc>
                      <a:txBody>
                        <a:bodyPr/>
                        <a:lstStyle/>
                        <a:p>
                          <a:pPr algn="ctr"/>
                          <a:r>
                            <a:rPr lang="en-US" altLang="zh-TW" sz="1200" dirty="0">
                              <a:latin typeface="Microsoft YaHei" panose="020B0503020204020204" pitchFamily="34" charset="-122"/>
                              <a:ea typeface="Microsoft YaHei" panose="020B0503020204020204" pitchFamily="34" charset="-122"/>
                            </a:rPr>
                            <a:t>Weight of harmonic score :</a:t>
                          </a:r>
                          <a:r>
                            <a:rPr lang="zh-TW" altLang="en-US" sz="1200" dirty="0">
                              <a:latin typeface="Microsoft YaHei" panose="020B0503020204020204" pitchFamily="34" charset="-122"/>
                              <a:ea typeface="Microsoft YaHei" panose="020B0503020204020204" pitchFamily="34" charset="-122"/>
                            </a:rPr>
                            <a:t> </a:t>
                          </a:r>
                          <a:endParaRPr lang="en-US" altLang="zh-TW" sz="1200" i="1" dirty="0">
                            <a:latin typeface="Cambria Math" panose="02040503050406030204" pitchFamily="18" charset="0"/>
                            <a:ea typeface="Microsoft YaHei" panose="020B0503020204020204" pitchFamily="34" charset="-122"/>
                          </a:endParaRPr>
                        </a:p>
                        <a:p>
                          <a:pPr algn="ctr"/>
                          <a14:m>
                            <m:oMathPara xmlns:m="http://schemas.openxmlformats.org/officeDocument/2006/math">
                              <m:oMathParaPr>
                                <m:jc m:val="centerGroup"/>
                              </m:oMathParaPr>
                              <m:oMath xmlns:m="http://schemas.openxmlformats.org/officeDocument/2006/math">
                                <m:sSup>
                                  <m:sSupPr>
                                    <m:ctrlPr>
                                      <a:rPr lang="en-US" altLang="zh-TW" sz="1200" i="1" dirty="0" smtClean="0">
                                        <a:latin typeface="Cambria Math" panose="02040503050406030204" pitchFamily="18" charset="0"/>
                                        <a:ea typeface="Microsoft YaHei" panose="020B0503020204020204" pitchFamily="34" charset="-122"/>
                                      </a:rPr>
                                    </m:ctrlPr>
                                  </m:sSupPr>
                                  <m:e>
                                    <m:r>
                                      <m:rPr>
                                        <m:sty m:val="p"/>
                                      </m:rPr>
                                      <a:rPr lang="en-US" altLang="zh-TW" sz="1200" i="1" dirty="0" smtClean="0">
                                        <a:latin typeface="Cambria Math" panose="02040503050406030204" pitchFamily="18" charset="0"/>
                                        <a:ea typeface="Microsoft YaHei" panose="020B0503020204020204" pitchFamily="34" charset="-122"/>
                                      </a:rPr>
                                      <m:t>W</m:t>
                                    </m:r>
                                  </m:e>
                                  <m:sup>
                                    <m:r>
                                      <a:rPr lang="en-US" altLang="zh-TW" sz="1200" i="1" dirty="0" smtClean="0">
                                        <a:latin typeface="Cambria Math" panose="02040503050406030204" pitchFamily="18" charset="0"/>
                                        <a:ea typeface="Microsoft YaHei" panose="020B0503020204020204" pitchFamily="34" charset="-122"/>
                                      </a:rPr>
                                      <m:t>’</m:t>
                                    </m:r>
                                  </m:sup>
                                </m:sSup>
                                <m:r>
                                  <a:rPr lang="en-US" altLang="zh-TW" sz="1200" i="1" dirty="0" smtClean="0">
                                    <a:latin typeface="Cambria Math" panose="02040503050406030204" pitchFamily="18" charset="0"/>
                                    <a:ea typeface="Microsoft YaHei" panose="020B0503020204020204" pitchFamily="34" charset="-122"/>
                                  </a:rPr>
                                  <m:t>=[</m:t>
                                </m:r>
                                <m:sSubSup>
                                  <m:sSubSupPr>
                                    <m:ctrlPr>
                                      <a:rPr lang="en-US" altLang="zh-TW" sz="1200" i="1" smtClean="0">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i="1">
                                        <a:latin typeface="Cambria Math" panose="02040503050406030204" pitchFamily="18" charset="0"/>
                                      </a:rPr>
                                      <m:t>1</m:t>
                                    </m:r>
                                  </m:sub>
                                  <m:sup>
                                    <m:r>
                                      <a:rPr lang="en-US" altLang="zh-TW" sz="1200" i="1">
                                        <a:latin typeface="Cambria Math" panose="02040503050406030204" pitchFamily="18" charset="0"/>
                                      </a:rPr>
                                      <m:t>′</m:t>
                                    </m:r>
                                  </m:sup>
                                </m:sSubSup>
                                <m:r>
                                  <a:rPr lang="en-US" altLang="zh-TW" sz="1200" b="0" i="0" smtClean="0">
                                    <a:latin typeface="Cambria Math" panose="02040503050406030204" pitchFamily="18" charset="0"/>
                                  </a:rPr>
                                  <m:t>,</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2</m:t>
                                    </m:r>
                                  </m:sub>
                                  <m:sup>
                                    <m:r>
                                      <a:rPr lang="en-US" altLang="zh-TW" sz="1200" i="1">
                                        <a:latin typeface="Cambria Math" panose="02040503050406030204" pitchFamily="18" charset="0"/>
                                      </a:rPr>
                                      <m:t>′</m:t>
                                    </m:r>
                                  </m:sup>
                                </m:sSubSup>
                                <m:r>
                                  <a:rPr lang="en-US" altLang="zh-TW" sz="1200" b="0" i="0" smtClean="0">
                                    <a:latin typeface="Cambria Math" panose="02040503050406030204" pitchFamily="18" charset="0"/>
                                  </a:rPr>
                                  <m:t>,</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3</m:t>
                                    </m:r>
                                  </m:sub>
                                  <m:sup>
                                    <m:r>
                                      <a:rPr lang="en-US" altLang="zh-TW" sz="1200" i="1">
                                        <a:latin typeface="Cambria Math" panose="02040503050406030204" pitchFamily="18" charset="0"/>
                                      </a:rPr>
                                      <m:t>′</m:t>
                                    </m:r>
                                  </m:sup>
                                </m:sSubSup>
                                <m:r>
                                  <a:rPr lang="en-US" altLang="zh-TW" sz="1200" b="0" i="1" smtClean="0">
                                    <a:latin typeface="Cambria Math" panose="02040503050406030204" pitchFamily="18" charset="0"/>
                                  </a:rPr>
                                  <m:t>]</m:t>
                                </m:r>
                              </m:oMath>
                            </m:oMathPara>
                          </a14:m>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99330049"/>
                      </a:ext>
                    </a:extLst>
                  </a:tr>
                </a:tbl>
              </a:graphicData>
            </a:graphic>
          </p:graphicFrame>
        </mc:Choice>
        <mc:Fallback xmlns="">
          <p:graphicFrame>
            <p:nvGraphicFramePr>
              <p:cNvPr id="11" name="表格 10">
                <a:extLst>
                  <a:ext uri="{FF2B5EF4-FFF2-40B4-BE49-F238E27FC236}">
                    <a16:creationId xmlns:a16="http://schemas.microsoft.com/office/drawing/2014/main" id="{5C05EF94-437F-9A0D-6DCF-D37752B74CAF}"/>
                  </a:ext>
                </a:extLst>
              </p:cNvPr>
              <p:cNvGraphicFramePr>
                <a:graphicFrameLocks noGrp="1"/>
              </p:cNvGraphicFramePr>
              <p:nvPr>
                <p:extLst>
                  <p:ext uri="{D42A27DB-BD31-4B8C-83A1-F6EECF244321}">
                    <p14:modId xmlns:p14="http://schemas.microsoft.com/office/powerpoint/2010/main" val="1529494298"/>
                  </p:ext>
                </p:extLst>
              </p:nvPr>
            </p:nvGraphicFramePr>
            <p:xfrm>
              <a:off x="6318961" y="2116361"/>
              <a:ext cx="4405717" cy="2877694"/>
            </p:xfrm>
            <a:graphic>
              <a:graphicData uri="http://schemas.openxmlformats.org/drawingml/2006/table">
                <a:tbl>
                  <a:tblPr firstRow="1" bandRow="1">
                    <a:tableStyleId>{5940675A-B579-460E-94D1-54222C63F5DA}</a:tableStyleId>
                  </a:tblPr>
                  <a:tblGrid>
                    <a:gridCol w="2986218">
                      <a:extLst>
                        <a:ext uri="{9D8B030D-6E8A-4147-A177-3AD203B41FA5}">
                          <a16:colId xmlns:a16="http://schemas.microsoft.com/office/drawing/2014/main" val="846249905"/>
                        </a:ext>
                      </a:extLst>
                    </a:gridCol>
                    <a:gridCol w="1419499">
                      <a:extLst>
                        <a:ext uri="{9D8B030D-6E8A-4147-A177-3AD203B41FA5}">
                          <a16:colId xmlns:a16="http://schemas.microsoft.com/office/drawing/2014/main" val="3981904012"/>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Parameter settings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876035"/>
                      </a:ext>
                    </a:extLst>
                  </a:tr>
                  <a:tr h="370840">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t="-101639" r="-47658" b="-581967"/>
                          </a:stretch>
                        </a:blipFill>
                      </a:tcPr>
                    </a:tc>
                    <a:tc>
                      <a:txBody>
                        <a:bodyPr/>
                        <a:lstStyle/>
                        <a:p>
                          <a:pPr algn="ctr"/>
                          <a:r>
                            <a:rPr lang="en-US" altLang="zh-TW" sz="1200" dirty="0">
                              <a:latin typeface="Microsoft YaHei" panose="020B0503020204020204" pitchFamily="34" charset="-122"/>
                              <a:ea typeface="Microsoft YaHei" panose="020B0503020204020204" pitchFamily="34" charset="-122"/>
                            </a:rPr>
                            <a:t>10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29851623"/>
                      </a:ext>
                    </a:extLst>
                  </a:tr>
                  <a:tr h="471996">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t="-159740" r="-47658" b="-361039"/>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l="-210730" t="-159740" r="-429" b="-361039"/>
                          </a:stretch>
                        </a:blipFill>
                      </a:tcPr>
                    </a:tc>
                    <a:extLst>
                      <a:ext uri="{0D108BD9-81ED-4DB2-BD59-A6C34878D82A}">
                        <a16:rowId xmlns:a16="http://schemas.microsoft.com/office/drawing/2014/main" val="954274830"/>
                      </a:ext>
                    </a:extLst>
                  </a:tr>
                  <a:tr h="370840">
                    <a:tc>
                      <a:txBody>
                        <a:bodyPr/>
                        <a:lstStyle/>
                        <a:p>
                          <a:pPr algn="ctr"/>
                          <a:r>
                            <a:rPr lang="fr-FR" altLang="zh-TW" sz="1200" dirty="0">
                              <a:latin typeface="Microsoft YaHei" panose="020B0503020204020204" pitchFamily="34" charset="-122"/>
                              <a:ea typeface="Microsoft YaHei" panose="020B0503020204020204" pitchFamily="34" charset="-122"/>
                            </a:rPr>
                            <a:t>Noise </a:t>
                          </a:r>
                          <a:r>
                            <a:rPr lang="fr-FR" altLang="zh-TW" sz="1200" dirty="0" err="1">
                              <a:latin typeface="Microsoft YaHei" panose="020B0503020204020204" pitchFamily="34" charset="-122"/>
                              <a:ea typeface="Microsoft YaHei" panose="020B0503020204020204" pitchFamily="34" charset="-122"/>
                            </a:rPr>
                            <a:t>mean</a:t>
                          </a:r>
                          <a:r>
                            <a:rPr lang="fr-FR" altLang="zh-TW" sz="1200" dirty="0">
                              <a:latin typeface="Microsoft YaHei" panose="020B0503020204020204" pitchFamily="34" charset="-122"/>
                              <a:ea typeface="Microsoft YaHei" panose="020B0503020204020204" pitchFamily="34" charset="-122"/>
                            </a:rPr>
                            <a:t>: </a:t>
                          </a:r>
                          <a:r>
                            <a:rPr lang="zh-TW" altLang="fr-FR" sz="1200" dirty="0">
                              <a:latin typeface="Microsoft YaHei" panose="020B0503020204020204" pitchFamily="34" charset="-122"/>
                              <a:ea typeface="Microsoft YaHei" panose="020B0503020204020204" pitchFamily="34" charset="-122"/>
                            </a:rPr>
                            <a:t>𝜇</a:t>
                          </a:r>
                          <a:endParaRPr lang="fr-FR" altLang="zh-TW"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1200" dirty="0">
                              <a:latin typeface="Microsoft YaHei" panose="020B0503020204020204" pitchFamily="34" charset="-122"/>
                              <a:ea typeface="Microsoft YaHei" panose="020B0503020204020204" pitchFamily="34" charset="-122"/>
                            </a:rPr>
                            <a:t>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79040588"/>
                      </a:ext>
                    </a:extLst>
                  </a:tr>
                  <a:tr h="370840">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4"/>
                          <a:stretch>
                            <a:fillRect t="-427869" r="-47658" b="-255738"/>
                          </a:stretch>
                        </a:blipFill>
                      </a:tcPr>
                    </a:tc>
                    <a:tc>
                      <a:txBody>
                        <a:bodyPr/>
                        <a:lstStyle/>
                        <a:p>
                          <a:pPr algn="ctr"/>
                          <a:r>
                            <a:rPr lang="en-US" altLang="zh-TW" sz="1200" dirty="0">
                              <a:latin typeface="Microsoft YaHei" panose="020B0503020204020204" pitchFamily="34" charset="-122"/>
                              <a:ea typeface="Microsoft YaHei" panose="020B0503020204020204" pitchFamily="34" charset="-122"/>
                            </a:rPr>
                            <a:t>80</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43292208"/>
                      </a:ext>
                    </a:extLst>
                  </a:tr>
                  <a:tr h="457200">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blipFill>
                          <a:blip r:embed="rId4"/>
                          <a:stretch>
                            <a:fillRect t="-423684" r="-47658" b="-105263"/>
                          </a:stretch>
                        </a:blipFill>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2277545216"/>
                      </a:ext>
                    </a:extLst>
                  </a:tr>
                  <a:tr h="465138">
                    <a:tc>
                      <a:txBody>
                        <a:bodyPr/>
                        <a:lstStyle/>
                        <a:p>
                          <a:endParaRPr lang="zh-TW"/>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blipFill>
                          <a:blip r:embed="rId4"/>
                          <a:stretch>
                            <a:fillRect t="-523684" r="-47658" b="-5263"/>
                          </a:stretch>
                        </a:blipFill>
                      </a:tcPr>
                    </a:tc>
                    <a:tc>
                      <a:txBody>
                        <a:bodyPr/>
                        <a:lstStyle/>
                        <a:p>
                          <a:pPr algn="ctr"/>
                          <a:r>
                            <a:rPr lang="en-US" altLang="zh-TW" sz="1200" dirty="0">
                              <a:solidFill>
                                <a:schemeClr val="tx1"/>
                              </a:solidFill>
                              <a:latin typeface="Microsoft YaHei" panose="020B0503020204020204" pitchFamily="34" charset="-122"/>
                              <a:ea typeface="Microsoft YaHei" panose="020B0503020204020204" pitchFamily="34" charset="-122"/>
                            </a:rPr>
                            <a:t>[1,1,1]</a:t>
                          </a:r>
                          <a:endParaRPr lang="zh-TW" altLang="en-US" sz="12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99330049"/>
                      </a:ext>
                    </a:extLst>
                  </a:tr>
                </a:tbl>
              </a:graphicData>
            </a:graphic>
          </p:graphicFrame>
        </mc:Fallback>
      </mc:AlternateContent>
      <p:sp>
        <p:nvSpPr>
          <p:cNvPr id="13" name="文字方塊 12">
            <a:extLst>
              <a:ext uri="{FF2B5EF4-FFF2-40B4-BE49-F238E27FC236}">
                <a16:creationId xmlns:a16="http://schemas.microsoft.com/office/drawing/2014/main" id="{CFBA1668-9015-6352-9F8F-AFC1A8BF0731}"/>
              </a:ext>
            </a:extLst>
          </p:cNvPr>
          <p:cNvSpPr txBox="1"/>
          <p:nvPr/>
        </p:nvSpPr>
        <p:spPr>
          <a:xfrm>
            <a:off x="6328002" y="5092507"/>
            <a:ext cx="5265394" cy="276999"/>
          </a:xfrm>
          <a:prstGeom prst="rect">
            <a:avLst/>
          </a:prstGeom>
          <a:noFill/>
        </p:spPr>
        <p:txBody>
          <a:bodyPr wrap="square">
            <a:spAutoFit/>
          </a:bodyPr>
          <a:lstStyle/>
          <a:p>
            <a:r>
              <a:rPr lang="en-US" altLang="zh-TW" sz="1200" dirty="0">
                <a:latin typeface="Microsoft YaHei" panose="020B0503020204020204" pitchFamily="34" charset="-122"/>
                <a:ea typeface="Microsoft YaHei" panose="020B0503020204020204" pitchFamily="34" charset="-122"/>
              </a:rPr>
              <a:t>Find the parameters by </a:t>
            </a:r>
            <a:r>
              <a:rPr lang="en-US" altLang="zh-TW" sz="1200" dirty="0" err="1">
                <a:latin typeface="Microsoft YaHei" panose="020B0503020204020204" pitchFamily="34" charset="-122"/>
                <a:ea typeface="Microsoft YaHei" panose="020B0503020204020204" pitchFamily="34" charset="-122"/>
              </a:rPr>
              <a:t>bayesian</a:t>
            </a:r>
            <a:r>
              <a:rPr lang="en-US" altLang="zh-TW" sz="1200" dirty="0">
                <a:latin typeface="Microsoft YaHei" panose="020B0503020204020204" pitchFamily="34" charset="-122"/>
                <a:ea typeface="Microsoft YaHei" panose="020B0503020204020204" pitchFamily="34" charset="-122"/>
              </a:rPr>
              <a:t> optimization</a:t>
            </a:r>
            <a:endParaRPr lang="zh-TW" altLang="en-US" sz="1200"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29A9714B-9C25-003C-AB34-9CE729E34392}"/>
                  </a:ext>
                </a:extLst>
              </p:cNvPr>
              <p:cNvSpPr txBox="1"/>
              <p:nvPr/>
            </p:nvSpPr>
            <p:spPr>
              <a:xfrm>
                <a:off x="5987876" y="5458554"/>
                <a:ext cx="5416629" cy="6345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𝐻𝑎𝑟𝑚𝑜𝑛𝑖𝑐</m:t>
                      </m:r>
                      <m:r>
                        <a:rPr lang="en-US" altLang="zh-TW" sz="1200" i="1" smtClean="0">
                          <a:latin typeface="Cambria Math" panose="02040503050406030204" pitchFamily="18" charset="0"/>
                        </a:rPr>
                        <m:t>_</m:t>
                      </m:r>
                      <m:r>
                        <a:rPr lang="en-US" altLang="zh-TW" sz="1200" i="1" smtClean="0">
                          <a:latin typeface="Cambria Math" panose="02040503050406030204" pitchFamily="18" charset="0"/>
                        </a:rPr>
                        <m:t>𝑠𝑐𝑜𝑟𝑒</m:t>
                      </m:r>
                      <m:r>
                        <a:rPr lang="en-US" altLang="zh-TW" sz="1200" i="1" smtClean="0">
                          <a:latin typeface="Cambria Math" panose="02040503050406030204" pitchFamily="18" charset="0"/>
                        </a:rPr>
                        <m:t>=</m:t>
                      </m:r>
                      <m:f>
                        <m:fPr>
                          <m:ctrlPr>
                            <a:rPr lang="en-US" altLang="zh-TW" sz="1200" i="1" smtClean="0">
                              <a:latin typeface="Cambria Math" panose="02040503050406030204" pitchFamily="18" charset="0"/>
                            </a:rPr>
                          </m:ctrlPr>
                        </m:fPr>
                        <m:num>
                          <m:f>
                            <m:fPr>
                              <m:ctrlPr>
                                <a:rPr lang="en-US" altLang="zh-TW" sz="1200" i="1">
                                  <a:latin typeface="Cambria Math" panose="02040503050406030204" pitchFamily="18" charset="0"/>
                                </a:rPr>
                              </m:ctrlPr>
                            </m:fPr>
                            <m:num>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i="1">
                                      <a:latin typeface="Cambria Math" panose="02040503050406030204" pitchFamily="18" charset="0"/>
                                    </a:rPr>
                                    <m:t>1</m:t>
                                  </m:r>
                                </m:sub>
                                <m:sup>
                                  <m:r>
                                    <a:rPr lang="en-US" altLang="zh-TW" sz="1200" i="1">
                                      <a:latin typeface="Cambria Math" panose="02040503050406030204" pitchFamily="18" charset="0"/>
                                    </a:rPr>
                                    <m:t>′</m:t>
                                  </m:r>
                                </m:sup>
                              </m:sSubSup>
                            </m:num>
                            <m:den>
                              <m:func>
                                <m:funcPr>
                                  <m:ctrlPr>
                                    <a:rPr lang="en-US" altLang="zh-TW" sz="1200" i="1">
                                      <a:latin typeface="Cambria Math" panose="02040503050406030204" pitchFamily="18" charset="0"/>
                                    </a:rPr>
                                  </m:ctrlPr>
                                </m:funcPr>
                                <m:fName>
                                  <m:r>
                                    <m:rPr>
                                      <m:sty m:val="p"/>
                                    </m:rPr>
                                    <a:rPr lang="en-US" altLang="zh-TW" sz="1200">
                                      <a:latin typeface="Cambria Math" panose="02040503050406030204" pitchFamily="18" charset="0"/>
                                    </a:rPr>
                                    <m:t>exp</m:t>
                                  </m:r>
                                </m:fName>
                                <m:e>
                                  <m:d>
                                    <m:dPr>
                                      <m:ctrlPr>
                                        <a:rPr lang="en-US" altLang="zh-TW" sz="1200" i="1">
                                          <a:latin typeface="Cambria Math" panose="02040503050406030204" pitchFamily="18" charset="0"/>
                                        </a:rPr>
                                      </m:ctrlPr>
                                    </m:dPr>
                                    <m:e>
                                      <m:r>
                                        <m:rPr>
                                          <m:sty m:val="p"/>
                                        </m:rPr>
                                        <a:rPr lang="en-US" altLang="zh-TW" sz="1200">
                                          <a:latin typeface="Cambria Math" panose="02040503050406030204" pitchFamily="18" charset="0"/>
                                        </a:rPr>
                                        <m:t>Leakage</m:t>
                                      </m:r>
                                    </m:e>
                                  </m:d>
                                </m:e>
                              </m:func>
                            </m:den>
                          </m:f>
                          <m:r>
                            <a:rPr lang="en-US" altLang="zh-TW" sz="1200" i="1">
                              <a:latin typeface="Cambria Math" panose="02040503050406030204" pitchFamily="18" charset="0"/>
                            </a:rPr>
                            <m:t>+</m:t>
                          </m:r>
                          <m:f>
                            <m:fPr>
                              <m:ctrlPr>
                                <a:rPr lang="en-US" altLang="zh-TW" sz="1200" i="1">
                                  <a:latin typeface="Cambria Math" panose="02040503050406030204" pitchFamily="18" charset="0"/>
                                </a:rPr>
                              </m:ctrlPr>
                            </m:fPr>
                            <m:num>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2</m:t>
                                  </m:r>
                                </m:sub>
                                <m:sup>
                                  <m:r>
                                    <a:rPr lang="en-US" altLang="zh-TW" sz="1200" i="1">
                                      <a:latin typeface="Cambria Math" panose="02040503050406030204" pitchFamily="18" charset="0"/>
                                    </a:rPr>
                                    <m:t>′</m:t>
                                  </m:r>
                                </m:sup>
                              </m:sSubSup>
                            </m:num>
                            <m:den>
                              <m:func>
                                <m:funcPr>
                                  <m:ctrlPr>
                                    <a:rPr lang="en-US" altLang="zh-TW" sz="1200" i="1">
                                      <a:latin typeface="Cambria Math" panose="02040503050406030204" pitchFamily="18" charset="0"/>
                                    </a:rPr>
                                  </m:ctrlPr>
                                </m:funcPr>
                                <m:fName>
                                  <m:r>
                                    <m:rPr>
                                      <m:sty m:val="p"/>
                                    </m:rPr>
                                    <a:rPr lang="en-US" altLang="zh-TW" sz="1200">
                                      <a:latin typeface="Cambria Math" panose="02040503050406030204" pitchFamily="18" charset="0"/>
                                    </a:rPr>
                                    <m:t>exp</m:t>
                                  </m:r>
                                </m:fName>
                                <m:e>
                                  <m:d>
                                    <m:dPr>
                                      <m:ctrlPr>
                                        <a:rPr lang="en-US" altLang="zh-TW" sz="1200" i="1">
                                          <a:latin typeface="Cambria Math" panose="02040503050406030204" pitchFamily="18" charset="0"/>
                                        </a:rPr>
                                      </m:ctrlPr>
                                    </m:dPr>
                                    <m:e>
                                      <m:r>
                                        <a:rPr lang="en-US" altLang="zh-TW" sz="1200" i="1">
                                          <a:latin typeface="Cambria Math" panose="02040503050406030204" pitchFamily="18" charset="0"/>
                                        </a:rPr>
                                        <m:t>𝑂𝑣𝑒𝑟𝑘𝑖𝑙𝑙</m:t>
                                      </m:r>
                                    </m:e>
                                  </m:d>
                                </m:e>
                              </m:func>
                            </m:den>
                          </m:f>
                          <m:r>
                            <a:rPr lang="en-US" altLang="zh-TW" sz="1200" i="1">
                              <a:latin typeface="Cambria Math" panose="02040503050406030204" pitchFamily="18" charset="0"/>
                            </a:rPr>
                            <m:t>+</m:t>
                          </m:r>
                          <m:f>
                            <m:fPr>
                              <m:ctrlPr>
                                <a:rPr lang="en-US" altLang="zh-TW" sz="1200" i="1">
                                  <a:latin typeface="Cambria Math" panose="02040503050406030204" pitchFamily="18" charset="0"/>
                                </a:rPr>
                              </m:ctrlPr>
                            </m:fPr>
                            <m:num>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𝑤</m:t>
                                  </m:r>
                                </m:e>
                                <m:sub>
                                  <m:r>
                                    <a:rPr lang="en-US" altLang="zh-TW" sz="1200" b="0" i="1" smtClean="0">
                                      <a:latin typeface="Cambria Math" panose="02040503050406030204" pitchFamily="18" charset="0"/>
                                    </a:rPr>
                                    <m:t>3</m:t>
                                  </m:r>
                                </m:sub>
                                <m:sup>
                                  <m:r>
                                    <a:rPr lang="en-US" altLang="zh-TW" sz="1200" i="1">
                                      <a:latin typeface="Cambria Math" panose="02040503050406030204" pitchFamily="18" charset="0"/>
                                    </a:rPr>
                                    <m:t>′</m:t>
                                  </m:r>
                                </m:sup>
                              </m:sSubSup>
                            </m:num>
                            <m:den>
                              <m:func>
                                <m:funcPr>
                                  <m:ctrlPr>
                                    <a:rPr lang="en-US" altLang="zh-TW" sz="1200" i="1">
                                      <a:latin typeface="Cambria Math" panose="02040503050406030204" pitchFamily="18" charset="0"/>
                                    </a:rPr>
                                  </m:ctrlPr>
                                </m:funcPr>
                                <m:fName>
                                  <m:r>
                                    <m:rPr>
                                      <m:sty m:val="p"/>
                                    </m:rPr>
                                    <a:rPr lang="en-US" altLang="zh-TW" sz="1200">
                                      <a:latin typeface="Cambria Math" panose="02040503050406030204" pitchFamily="18" charset="0"/>
                                    </a:rPr>
                                    <m:t>exp</m:t>
                                  </m:r>
                                </m:fName>
                                <m:e>
                                  <m:d>
                                    <m:dPr>
                                      <m:ctrlPr>
                                        <a:rPr lang="en-US" altLang="zh-TW" sz="1200" i="1">
                                          <a:latin typeface="Cambria Math" panose="02040503050406030204" pitchFamily="18" charset="0"/>
                                        </a:rPr>
                                      </m:ctrlPr>
                                    </m:dPr>
                                    <m:e>
                                      <m:r>
                                        <a:rPr lang="en-US" altLang="zh-TW" sz="1200" i="1">
                                          <a:latin typeface="Cambria Math" panose="02040503050406030204" pitchFamily="18" charset="0"/>
                                        </a:rPr>
                                        <m:t>𝐼𝑛𝑑𝑒𝑡𝑒𝑟𝑚𝑖𝑛𝑎𝑡𝑒</m:t>
                                      </m:r>
                                    </m:e>
                                  </m:d>
                                </m:e>
                              </m:func>
                            </m:den>
                          </m:f>
                        </m:num>
                        <m:den>
                          <m:r>
                            <a:rPr lang="en-US" altLang="zh-TW" sz="1200" i="1">
                              <a:latin typeface="Cambria Math" panose="02040503050406030204" pitchFamily="18" charset="0"/>
                            </a:rPr>
                            <m:t>3</m:t>
                          </m:r>
                        </m:den>
                      </m:f>
                    </m:oMath>
                  </m:oMathPara>
                </a14:m>
                <a:endParaRPr lang="zh-TW" altLang="en-US" sz="1200" dirty="0"/>
              </a:p>
            </p:txBody>
          </p:sp>
        </mc:Choice>
        <mc:Fallback xmlns="">
          <p:sp>
            <p:nvSpPr>
              <p:cNvPr id="12" name="文字方塊 11">
                <a:extLst>
                  <a:ext uri="{FF2B5EF4-FFF2-40B4-BE49-F238E27FC236}">
                    <a16:creationId xmlns:a16="http://schemas.microsoft.com/office/drawing/2014/main" id="{29A9714B-9C25-003C-AB34-9CE729E34392}"/>
                  </a:ext>
                </a:extLst>
              </p:cNvPr>
              <p:cNvSpPr txBox="1">
                <a:spLocks noRot="1" noChangeAspect="1" noMove="1" noResize="1" noEditPoints="1" noAdjustHandles="1" noChangeArrowheads="1" noChangeShapeType="1" noTextEdit="1"/>
              </p:cNvSpPr>
              <p:nvPr/>
            </p:nvSpPr>
            <p:spPr>
              <a:xfrm>
                <a:off x="5987876" y="5458554"/>
                <a:ext cx="5416629" cy="634533"/>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29986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55</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G</a:t>
            </a:r>
            <a:r>
              <a:rPr lang="en-US" altLang="zh-TW" sz="2800" dirty="0">
                <a:solidFill>
                  <a:srgbClr val="044875"/>
                </a:solidFill>
                <a:effectLst/>
                <a:latin typeface="Microsoft YaHei" panose="020B0503020204020204" pitchFamily="34" charset="-122"/>
                <a:ea typeface="Microsoft YaHei" panose="020B0503020204020204" pitchFamily="34" charset="-122"/>
              </a:rPr>
              <a:t>raft (AVG)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aphicFrame>
        <p:nvGraphicFramePr>
          <p:cNvPr id="12" name="表格 11">
            <a:extLst>
              <a:ext uri="{FF2B5EF4-FFF2-40B4-BE49-F238E27FC236}">
                <a16:creationId xmlns:a16="http://schemas.microsoft.com/office/drawing/2014/main" id="{9139C3D5-CEFC-C3D1-F6AE-772776FA2925}"/>
              </a:ext>
            </a:extLst>
          </p:cNvPr>
          <p:cNvGraphicFramePr>
            <a:graphicFrameLocks noGrp="1"/>
          </p:cNvGraphicFramePr>
          <p:nvPr>
            <p:extLst>
              <p:ext uri="{D42A27DB-BD31-4B8C-83A1-F6EECF244321}">
                <p14:modId xmlns:p14="http://schemas.microsoft.com/office/powerpoint/2010/main" val="1134219490"/>
              </p:ext>
            </p:extLst>
          </p:nvPr>
        </p:nvGraphicFramePr>
        <p:xfrm>
          <a:off x="152397" y="4327463"/>
          <a:ext cx="4089663" cy="2077200"/>
        </p:xfrm>
        <a:graphic>
          <a:graphicData uri="http://schemas.openxmlformats.org/drawingml/2006/table">
            <a:tbl>
              <a:tblPr firstRow="1" bandRow="1">
                <a:tableStyleId>{5940675A-B579-460E-94D1-54222C63F5DA}</a:tableStyleId>
              </a:tblPr>
              <a:tblGrid>
                <a:gridCol w="950539">
                  <a:extLst>
                    <a:ext uri="{9D8B030D-6E8A-4147-A177-3AD203B41FA5}">
                      <a16:colId xmlns:a16="http://schemas.microsoft.com/office/drawing/2014/main" val="703231784"/>
                    </a:ext>
                  </a:extLst>
                </a:gridCol>
                <a:gridCol w="1469146">
                  <a:extLst>
                    <a:ext uri="{9D8B030D-6E8A-4147-A177-3AD203B41FA5}">
                      <a16:colId xmlns:a16="http://schemas.microsoft.com/office/drawing/2014/main" val="1097558158"/>
                    </a:ext>
                  </a:extLst>
                </a:gridCol>
                <a:gridCol w="1669978">
                  <a:extLst>
                    <a:ext uri="{9D8B030D-6E8A-4147-A177-3AD203B41FA5}">
                      <a16:colId xmlns:a16="http://schemas.microsoft.com/office/drawing/2014/main" val="416913022"/>
                    </a:ext>
                  </a:extLst>
                </a:gridCol>
              </a:tblGrid>
              <a:tr h="298537">
                <a:tc>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Indeterminate recall</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Harmonic score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322286456"/>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(Baseline)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0.2616 ± 0.0697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0.9077 ± 0.0184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059469522"/>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(Without 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0.2467 ± 0.0586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0.9279 ± 0.013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603276604"/>
                  </a:ext>
                </a:extLst>
              </a:tr>
              <a:tr h="540000">
                <a:tc>
                  <a:txBody>
                    <a:bodyPr/>
                    <a:lstStyle/>
                    <a:p>
                      <a:pPr algn="ctr"/>
                      <a:r>
                        <a:rPr lang="en-US" altLang="zh-TW" sz="1200" dirty="0">
                          <a:latin typeface="Microsoft YaHei" panose="020B0503020204020204" pitchFamily="34" charset="-122"/>
                          <a:ea typeface="Microsoft YaHei" panose="020B0503020204020204" pitchFamily="34" charset="-122"/>
                        </a:rPr>
                        <a:t>AVG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b="1" dirty="0">
                          <a:latin typeface="Microsoft YaHei" panose="020B0503020204020204" pitchFamily="34" charset="-122"/>
                          <a:ea typeface="Microsoft YaHei" panose="020B0503020204020204" pitchFamily="34" charset="-122"/>
                        </a:rPr>
                        <a:t>0.4957 ± 0.0586</a:t>
                      </a:r>
                      <a:endParaRPr lang="en-US" altLang="zh-TW" sz="1000" b="1"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0.8954 ± 0.0132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34409772"/>
                  </a:ext>
                </a:extLst>
              </a:tr>
            </a:tbl>
          </a:graphicData>
        </a:graphic>
      </p:graphicFrame>
      <p:sp>
        <p:nvSpPr>
          <p:cNvPr id="6" name="文字方塊 5">
            <a:extLst>
              <a:ext uri="{FF2B5EF4-FFF2-40B4-BE49-F238E27FC236}">
                <a16:creationId xmlns:a16="http://schemas.microsoft.com/office/drawing/2014/main" id="{0221B578-2D07-E3CD-4A52-CA49014C8D5A}"/>
              </a:ext>
            </a:extLst>
          </p:cNvPr>
          <p:cNvSpPr txBox="1"/>
          <p:nvPr/>
        </p:nvSpPr>
        <p:spPr>
          <a:xfrm>
            <a:off x="3233270" y="1216960"/>
            <a:ext cx="2545738"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Evaluation Metrics</a:t>
            </a:r>
          </a:p>
        </p:txBody>
      </p:sp>
      <p:graphicFrame>
        <p:nvGraphicFramePr>
          <p:cNvPr id="9" name="表格 8">
            <a:extLst>
              <a:ext uri="{FF2B5EF4-FFF2-40B4-BE49-F238E27FC236}">
                <a16:creationId xmlns:a16="http://schemas.microsoft.com/office/drawing/2014/main" id="{55DF7701-4935-65CF-31FA-C1E3BE49CBF9}"/>
              </a:ext>
            </a:extLst>
          </p:cNvPr>
          <p:cNvGraphicFramePr>
            <a:graphicFrameLocks noGrp="1"/>
          </p:cNvGraphicFramePr>
          <p:nvPr>
            <p:extLst>
              <p:ext uri="{D42A27DB-BD31-4B8C-83A1-F6EECF244321}">
                <p14:modId xmlns:p14="http://schemas.microsoft.com/office/powerpoint/2010/main" val="2916896172"/>
              </p:ext>
            </p:extLst>
          </p:nvPr>
        </p:nvGraphicFramePr>
        <p:xfrm>
          <a:off x="152400" y="2039822"/>
          <a:ext cx="10670967" cy="1918537"/>
        </p:xfrm>
        <a:graphic>
          <a:graphicData uri="http://schemas.openxmlformats.org/drawingml/2006/table">
            <a:tbl>
              <a:tblPr firstRow="1" bandRow="1">
                <a:tableStyleId>{5940675A-B579-460E-94D1-54222C63F5DA}</a:tableStyleId>
              </a:tblPr>
              <a:tblGrid>
                <a:gridCol w="941111">
                  <a:extLst>
                    <a:ext uri="{9D8B030D-6E8A-4147-A177-3AD203B41FA5}">
                      <a16:colId xmlns:a16="http://schemas.microsoft.com/office/drawing/2014/main" val="232614591"/>
                    </a:ext>
                  </a:extLst>
                </a:gridCol>
                <a:gridCol w="1216232">
                  <a:extLst>
                    <a:ext uri="{9D8B030D-6E8A-4147-A177-3AD203B41FA5}">
                      <a16:colId xmlns:a16="http://schemas.microsoft.com/office/drawing/2014/main" val="2670788532"/>
                    </a:ext>
                  </a:extLst>
                </a:gridCol>
                <a:gridCol w="1216232">
                  <a:extLst>
                    <a:ext uri="{9D8B030D-6E8A-4147-A177-3AD203B41FA5}">
                      <a16:colId xmlns:a16="http://schemas.microsoft.com/office/drawing/2014/main" val="1038194549"/>
                    </a:ext>
                  </a:extLst>
                </a:gridCol>
                <a:gridCol w="1216232">
                  <a:extLst>
                    <a:ext uri="{9D8B030D-6E8A-4147-A177-3AD203B41FA5}">
                      <a16:colId xmlns:a16="http://schemas.microsoft.com/office/drawing/2014/main" val="3934948809"/>
                    </a:ext>
                  </a:extLst>
                </a:gridCol>
                <a:gridCol w="1216232">
                  <a:extLst>
                    <a:ext uri="{9D8B030D-6E8A-4147-A177-3AD203B41FA5}">
                      <a16:colId xmlns:a16="http://schemas.microsoft.com/office/drawing/2014/main" val="2105174313"/>
                    </a:ext>
                  </a:extLst>
                </a:gridCol>
                <a:gridCol w="1216232">
                  <a:extLst>
                    <a:ext uri="{9D8B030D-6E8A-4147-A177-3AD203B41FA5}">
                      <a16:colId xmlns:a16="http://schemas.microsoft.com/office/drawing/2014/main" val="144273975"/>
                    </a:ext>
                  </a:extLst>
                </a:gridCol>
                <a:gridCol w="1216232">
                  <a:extLst>
                    <a:ext uri="{9D8B030D-6E8A-4147-A177-3AD203B41FA5}">
                      <a16:colId xmlns:a16="http://schemas.microsoft.com/office/drawing/2014/main" val="2359999412"/>
                    </a:ext>
                  </a:extLst>
                </a:gridCol>
                <a:gridCol w="1216232">
                  <a:extLst>
                    <a:ext uri="{9D8B030D-6E8A-4147-A177-3AD203B41FA5}">
                      <a16:colId xmlns:a16="http://schemas.microsoft.com/office/drawing/2014/main" val="1828599753"/>
                    </a:ext>
                  </a:extLst>
                </a:gridCol>
                <a:gridCol w="1216232">
                  <a:extLst>
                    <a:ext uri="{9D8B030D-6E8A-4147-A177-3AD203B41FA5}">
                      <a16:colId xmlns:a16="http://schemas.microsoft.com/office/drawing/2014/main" val="2552474926"/>
                    </a:ext>
                  </a:extLst>
                </a:gridCol>
              </a:tblGrid>
              <a:tr h="298537">
                <a:tc>
                  <a:txBody>
                    <a:bodyPr/>
                    <a:lstStyle/>
                    <a:p>
                      <a:pPr algn="ct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Accuracy</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PPV</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NPV</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Error</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Leakage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Overkill</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Indeterminate</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200" dirty="0">
                          <a:latin typeface="Microsoft YaHei" panose="020B0503020204020204" pitchFamily="34" charset="-122"/>
                          <a:ea typeface="Microsoft YaHei" panose="020B0503020204020204" pitchFamily="34" charset="-122"/>
                        </a:rPr>
                        <a:t>Imperfection</a:t>
                      </a:r>
                      <a:endParaRPr lang="zh-TW" altLang="en-US" sz="12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771059803"/>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(Baseline)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0.7906 ± 0.0183</a:t>
                      </a:r>
                      <a:endParaRPr lang="zh-TW" altLang="en-US" sz="10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0.6849 ± 0.0440</a:t>
                      </a:r>
                      <a:endParaRPr lang="zh-TW" altLang="en-US" sz="10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0.8091 ± 0.0258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0.2080 ± 0.0318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0.1861 ± 0.0107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0.0480 ± 0.0164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0.0000 ± 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0.2080 ± 0.0318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008500454"/>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Microsoft YaHei" panose="020B0503020204020204" pitchFamily="34" charset="-122"/>
                          <a:ea typeface="Microsoft YaHei" panose="020B0503020204020204" pitchFamily="34" charset="-122"/>
                        </a:rPr>
                        <a:t>AVG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(Without 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0.7652 ± 0.0225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000" dirty="0">
                          <a:latin typeface="Microsoft YaHei" panose="020B0503020204020204" pitchFamily="34" charset="-122"/>
                          <a:ea typeface="Microsoft YaHei" panose="020B0503020204020204" pitchFamily="34" charset="-122"/>
                        </a:rPr>
                        <a:t>0.6950 ± 0.0446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0.7879 ± 0.0279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0.2348 ± 0.0225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0.1899 ± 0.0274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0.0319 ± 0.0171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0.0000 ± 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0.2348 ± 0.0225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105681747"/>
                  </a:ext>
                </a:extLst>
              </a:tr>
              <a:tr h="540000">
                <a:tc>
                  <a:txBody>
                    <a:bodyPr/>
                    <a:lstStyle/>
                    <a:p>
                      <a:pPr algn="ctr"/>
                      <a:r>
                        <a:rPr lang="en-US" altLang="zh-TW" sz="1200" dirty="0">
                          <a:latin typeface="Microsoft YaHei" panose="020B0503020204020204" pitchFamily="34" charset="-122"/>
                          <a:ea typeface="Microsoft YaHei" panose="020B0503020204020204" pitchFamily="34" charset="-122"/>
                        </a:rPr>
                        <a:t>AVG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800" dirty="0">
                          <a:latin typeface="Microsoft YaHei" panose="020B0503020204020204" pitchFamily="34" charset="-122"/>
                          <a:ea typeface="Microsoft YaHei" panose="020B0503020204020204" pitchFamily="34" charset="-122"/>
                        </a:rPr>
                        <a:t>(indeterminate)</a:t>
                      </a:r>
                      <a:endParaRPr lang="zh-TW" altLang="en-US" sz="800" dirty="0">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000" b="1" dirty="0">
                          <a:solidFill>
                            <a:schemeClr val="tx1"/>
                          </a:solidFill>
                          <a:latin typeface="Microsoft YaHei" panose="020B0503020204020204" pitchFamily="34" charset="-122"/>
                          <a:ea typeface="Microsoft YaHei" panose="020B0503020204020204" pitchFamily="34" charset="-122"/>
                        </a:rPr>
                        <a:t>0.8178 ± 0.0192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TW" sz="1000" b="1" dirty="0">
                          <a:solidFill>
                            <a:schemeClr val="tx1"/>
                          </a:solidFill>
                          <a:latin typeface="Microsoft YaHei" panose="020B0503020204020204" pitchFamily="34" charset="-122"/>
                          <a:ea typeface="Microsoft YaHei" panose="020B0503020204020204" pitchFamily="34" charset="-122"/>
                        </a:rPr>
                        <a:t>0.7397 ± 0.1369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a:solidFill>
                            <a:schemeClr val="tx1"/>
                          </a:solidFill>
                          <a:latin typeface="Microsoft YaHei" panose="020B0503020204020204" pitchFamily="34" charset="-122"/>
                          <a:ea typeface="Microsoft YaHei" panose="020B0503020204020204" pitchFamily="34" charset="-122"/>
                        </a:rPr>
                        <a:t>0.8280 ± 0.0309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a:latin typeface="Microsoft YaHei" panose="020B0503020204020204" pitchFamily="34" charset="-122"/>
                          <a:ea typeface="Microsoft YaHei" panose="020B0503020204020204" pitchFamily="34" charset="-122"/>
                        </a:rPr>
                        <a:t>0.1473 ± 0.0166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a:latin typeface="Microsoft YaHei" panose="020B0503020204020204" pitchFamily="34" charset="-122"/>
                          <a:ea typeface="Microsoft YaHei" panose="020B0503020204020204" pitchFamily="34" charset="-122"/>
                        </a:rPr>
                        <a:t>0.1278 ± 0.0252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a:latin typeface="Microsoft YaHei" panose="020B0503020204020204" pitchFamily="34" charset="-122"/>
                          <a:ea typeface="Microsoft YaHei" panose="020B0503020204020204" pitchFamily="34" charset="-122"/>
                        </a:rPr>
                        <a:t>0.0195 ± 0.0117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0.1922 ± 0.0071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dirty="0">
                          <a:latin typeface="Microsoft YaHei" panose="020B0503020204020204" pitchFamily="34" charset="-122"/>
                          <a:ea typeface="Microsoft YaHei" panose="020B0503020204020204" pitchFamily="34" charset="-122"/>
                        </a:rPr>
                        <a:t>0.3395 ± 0.0110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440938698"/>
                  </a:ext>
                </a:extLst>
              </a:tr>
            </a:tbl>
          </a:graphicData>
        </a:graphic>
      </p:graphicFrame>
      <p:sp>
        <p:nvSpPr>
          <p:cNvPr id="13" name="箭號: 向上 12">
            <a:extLst>
              <a:ext uri="{FF2B5EF4-FFF2-40B4-BE49-F238E27FC236}">
                <a16:creationId xmlns:a16="http://schemas.microsoft.com/office/drawing/2014/main" id="{58C75506-D619-38A9-412A-07B315F0D556}"/>
              </a:ext>
            </a:extLst>
          </p:cNvPr>
          <p:cNvSpPr/>
          <p:nvPr/>
        </p:nvSpPr>
        <p:spPr>
          <a:xfrm>
            <a:off x="2200667" y="3548800"/>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箭號: 向上 13">
            <a:extLst>
              <a:ext uri="{FF2B5EF4-FFF2-40B4-BE49-F238E27FC236}">
                <a16:creationId xmlns:a16="http://schemas.microsoft.com/office/drawing/2014/main" id="{FD3DE9E5-DFD0-D2ED-4F19-5F1B3E4BE171}"/>
              </a:ext>
            </a:extLst>
          </p:cNvPr>
          <p:cNvSpPr/>
          <p:nvPr/>
        </p:nvSpPr>
        <p:spPr>
          <a:xfrm rot="10800000">
            <a:off x="5870459" y="3548800"/>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上 14">
            <a:extLst>
              <a:ext uri="{FF2B5EF4-FFF2-40B4-BE49-F238E27FC236}">
                <a16:creationId xmlns:a16="http://schemas.microsoft.com/office/drawing/2014/main" id="{6A30330D-0932-58EC-AD87-17324DD69AC1}"/>
              </a:ext>
            </a:extLst>
          </p:cNvPr>
          <p:cNvSpPr/>
          <p:nvPr/>
        </p:nvSpPr>
        <p:spPr>
          <a:xfrm rot="10800000">
            <a:off x="7077079" y="3548799"/>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上 15">
            <a:extLst>
              <a:ext uri="{FF2B5EF4-FFF2-40B4-BE49-F238E27FC236}">
                <a16:creationId xmlns:a16="http://schemas.microsoft.com/office/drawing/2014/main" id="{9D7B9BDC-3C60-BFC3-A3F3-22EC7A37C86D}"/>
              </a:ext>
            </a:extLst>
          </p:cNvPr>
          <p:cNvSpPr/>
          <p:nvPr/>
        </p:nvSpPr>
        <p:spPr>
          <a:xfrm rot="10800000">
            <a:off x="8283699" y="3548799"/>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上 16">
            <a:extLst>
              <a:ext uri="{FF2B5EF4-FFF2-40B4-BE49-F238E27FC236}">
                <a16:creationId xmlns:a16="http://schemas.microsoft.com/office/drawing/2014/main" id="{50B1F045-B4D4-E319-9483-CDAC2CB54451}"/>
              </a:ext>
            </a:extLst>
          </p:cNvPr>
          <p:cNvSpPr/>
          <p:nvPr/>
        </p:nvSpPr>
        <p:spPr>
          <a:xfrm>
            <a:off x="3418531" y="3548799"/>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箭號: 向上 17">
            <a:extLst>
              <a:ext uri="{FF2B5EF4-FFF2-40B4-BE49-F238E27FC236}">
                <a16:creationId xmlns:a16="http://schemas.microsoft.com/office/drawing/2014/main" id="{25189A9C-866A-8CCA-E11E-230C2644C4B5}"/>
              </a:ext>
            </a:extLst>
          </p:cNvPr>
          <p:cNvSpPr/>
          <p:nvPr/>
        </p:nvSpPr>
        <p:spPr>
          <a:xfrm>
            <a:off x="4640602" y="3548799"/>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箭號: 向上 18">
            <a:extLst>
              <a:ext uri="{FF2B5EF4-FFF2-40B4-BE49-F238E27FC236}">
                <a16:creationId xmlns:a16="http://schemas.microsoft.com/office/drawing/2014/main" id="{0FAB2F64-1309-BAB5-ED00-0B7F2D6FF9BB}"/>
              </a:ext>
            </a:extLst>
          </p:cNvPr>
          <p:cNvSpPr/>
          <p:nvPr/>
        </p:nvSpPr>
        <p:spPr>
          <a:xfrm>
            <a:off x="2351358" y="5992752"/>
            <a:ext cx="169545" cy="252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36600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56</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G</a:t>
            </a:r>
            <a:r>
              <a:rPr lang="en-US" altLang="zh-TW" sz="2800" dirty="0">
                <a:solidFill>
                  <a:srgbClr val="044875"/>
                </a:solidFill>
                <a:effectLst/>
                <a:latin typeface="Microsoft YaHei" panose="020B0503020204020204" pitchFamily="34" charset="-122"/>
                <a:ea typeface="Microsoft YaHei" panose="020B0503020204020204" pitchFamily="34" charset="-122"/>
              </a:rPr>
              <a:t>raft (AVG)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5" name="文字方塊 14">
            <a:extLst>
              <a:ext uri="{FF2B5EF4-FFF2-40B4-BE49-F238E27FC236}">
                <a16:creationId xmlns:a16="http://schemas.microsoft.com/office/drawing/2014/main" id="{BA6A1521-4776-3318-4860-6F71AE10E3E7}"/>
              </a:ext>
            </a:extLst>
          </p:cNvPr>
          <p:cNvSpPr txBox="1"/>
          <p:nvPr/>
        </p:nvSpPr>
        <p:spPr>
          <a:xfrm>
            <a:off x="3233270" y="1216960"/>
            <a:ext cx="3716170"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Extended Confusion Matrix</a:t>
            </a:r>
          </a:p>
        </p:txBody>
      </p:sp>
      <p:sp>
        <p:nvSpPr>
          <p:cNvPr id="37" name="文字方塊 36">
            <a:extLst>
              <a:ext uri="{FF2B5EF4-FFF2-40B4-BE49-F238E27FC236}">
                <a16:creationId xmlns:a16="http://schemas.microsoft.com/office/drawing/2014/main" id="{63FC87B4-8B96-D423-04AA-05040FFD3051}"/>
              </a:ext>
            </a:extLst>
          </p:cNvPr>
          <p:cNvSpPr txBox="1"/>
          <p:nvPr/>
        </p:nvSpPr>
        <p:spPr>
          <a:xfrm>
            <a:off x="8957240" y="2110708"/>
            <a:ext cx="303365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(indeterminate)</a:t>
            </a:r>
          </a:p>
        </p:txBody>
      </p:sp>
      <p:sp>
        <p:nvSpPr>
          <p:cNvPr id="38" name="文字方塊 37">
            <a:extLst>
              <a:ext uri="{FF2B5EF4-FFF2-40B4-BE49-F238E27FC236}">
                <a16:creationId xmlns:a16="http://schemas.microsoft.com/office/drawing/2014/main" id="{8DC36A6C-11B5-09C5-E017-4ED10C31AC4A}"/>
              </a:ext>
            </a:extLst>
          </p:cNvPr>
          <p:cNvSpPr txBox="1"/>
          <p:nvPr/>
        </p:nvSpPr>
        <p:spPr>
          <a:xfrm>
            <a:off x="938871" y="2110708"/>
            <a:ext cx="2622481"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KDOQI guidelines</a:t>
            </a:r>
          </a:p>
          <a:p>
            <a:pPr algn="ctr"/>
            <a:r>
              <a:rPr lang="en-US" altLang="zh-TW" sz="1800" dirty="0">
                <a:latin typeface="Microsoft YaHei" panose="020B0503020204020204" pitchFamily="34" charset="-122"/>
                <a:ea typeface="Microsoft YaHei" panose="020B0503020204020204" pitchFamily="34" charset="-122"/>
              </a:rPr>
              <a:t>(</a:t>
            </a:r>
            <a:r>
              <a:rPr lang="en-US" altLang="zh-TW" dirty="0">
                <a:latin typeface="Microsoft YaHei" panose="020B0503020204020204" pitchFamily="34" charset="-122"/>
                <a:ea typeface="Microsoft YaHei" panose="020B0503020204020204" pitchFamily="34" charset="-122"/>
              </a:rPr>
              <a:t>Baseline)</a:t>
            </a:r>
            <a:endParaRPr lang="en-US" altLang="zh-TW" sz="1800" dirty="0">
              <a:latin typeface="Microsoft YaHei" panose="020B0503020204020204" pitchFamily="34" charset="-122"/>
              <a:ea typeface="Microsoft YaHei" panose="020B0503020204020204" pitchFamily="34" charset="-122"/>
            </a:endParaRPr>
          </a:p>
        </p:txBody>
      </p:sp>
      <p:sp>
        <p:nvSpPr>
          <p:cNvPr id="39" name="文字方塊 38">
            <a:extLst>
              <a:ext uri="{FF2B5EF4-FFF2-40B4-BE49-F238E27FC236}">
                <a16:creationId xmlns:a16="http://schemas.microsoft.com/office/drawing/2014/main" id="{20FB15FB-1979-CAEC-296B-04F7505476E3}"/>
              </a:ext>
            </a:extLst>
          </p:cNvPr>
          <p:cNvSpPr txBox="1"/>
          <p:nvPr/>
        </p:nvSpPr>
        <p:spPr>
          <a:xfrm>
            <a:off x="4965437" y="2102062"/>
            <a:ext cx="293857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(Without indeterminate)</a:t>
            </a:r>
          </a:p>
        </p:txBody>
      </p:sp>
      <p:pic>
        <p:nvPicPr>
          <p:cNvPr id="12" name="圖片 11" descr="一張含有 螢幕擷取畫面, 文字, Rectangle, 圖表 的圖片&#10;&#10;自動產生的描述">
            <a:extLst>
              <a:ext uri="{FF2B5EF4-FFF2-40B4-BE49-F238E27FC236}">
                <a16:creationId xmlns:a16="http://schemas.microsoft.com/office/drawing/2014/main" id="{A9B94573-8A3B-2779-64A4-F3D06B89C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871" y="2810054"/>
            <a:ext cx="3004380" cy="2520000"/>
          </a:xfrm>
          <a:prstGeom prst="rect">
            <a:avLst/>
          </a:prstGeom>
        </p:spPr>
      </p:pic>
      <p:pic>
        <p:nvPicPr>
          <p:cNvPr id="14" name="圖片 13" descr="一張含有 螢幕擷取畫面, 文字, Rectangle, 正方形 的圖片&#10;&#10;自動產生的描述">
            <a:extLst>
              <a:ext uri="{FF2B5EF4-FFF2-40B4-BE49-F238E27FC236}">
                <a16:creationId xmlns:a16="http://schemas.microsoft.com/office/drawing/2014/main" id="{6D02E4B7-AAFD-1477-5CFD-656EF0041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437" y="2805039"/>
            <a:ext cx="3004380" cy="2520000"/>
          </a:xfrm>
          <a:prstGeom prst="rect">
            <a:avLst/>
          </a:prstGeom>
        </p:spPr>
      </p:pic>
      <p:pic>
        <p:nvPicPr>
          <p:cNvPr id="17" name="圖片 16" descr="一張含有 螢幕擷取畫面, 文字, Rectangle, 正方形 的圖片&#10;&#10;自動產生的描述">
            <a:extLst>
              <a:ext uri="{FF2B5EF4-FFF2-40B4-BE49-F238E27FC236}">
                <a16:creationId xmlns:a16="http://schemas.microsoft.com/office/drawing/2014/main" id="{6E64A22F-B354-D145-B113-F9113574F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7620" y="2805039"/>
            <a:ext cx="3004380" cy="2520000"/>
          </a:xfrm>
          <a:prstGeom prst="rect">
            <a:avLst/>
          </a:prstGeom>
        </p:spPr>
      </p:pic>
    </p:spTree>
    <p:extLst>
      <p:ext uri="{BB962C8B-B14F-4D97-AF65-F5344CB8AC3E}">
        <p14:creationId xmlns:p14="http://schemas.microsoft.com/office/powerpoint/2010/main" val="2179760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A599B-3878-349F-D865-CE7E91156AC1}"/>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F30788B-7FAF-2689-837F-CDD620111160}"/>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8CFDAFE7-ADCA-94D2-B440-843C3702140C}"/>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400689E1-8C26-4AC3-E5E6-6BEC91B816D4}"/>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9D441DA-758F-6A17-0EA5-BD36DD8B9F71}"/>
              </a:ext>
            </a:extLst>
          </p:cNvPr>
          <p:cNvSpPr>
            <a:spLocks noGrp="1"/>
          </p:cNvSpPr>
          <p:nvPr>
            <p:ph type="sldNum" sz="quarter" idx="12"/>
          </p:nvPr>
        </p:nvSpPr>
        <p:spPr/>
        <p:txBody>
          <a:bodyPr/>
          <a:lstStyle/>
          <a:p>
            <a:fld id="{9D55DC8D-C4F0-4F0D-B826-92573808DA56}" type="slidenum">
              <a:rPr lang="zh-CN" altLang="en-US" smtClean="0"/>
              <a:pPr/>
              <a:t>57</a:t>
            </a:fld>
            <a:endParaRPr lang="zh-CN" altLang="en-US" dirty="0"/>
          </a:p>
        </p:txBody>
      </p:sp>
      <p:sp>
        <p:nvSpPr>
          <p:cNvPr id="8" name="文字方塊 7">
            <a:extLst>
              <a:ext uri="{FF2B5EF4-FFF2-40B4-BE49-F238E27FC236}">
                <a16:creationId xmlns:a16="http://schemas.microsoft.com/office/drawing/2014/main" id="{590E9306-3F9D-A675-8647-9AB6E79DF506}"/>
              </a:ext>
            </a:extLst>
          </p:cNvPr>
          <p:cNvSpPr txBox="1"/>
          <p:nvPr/>
        </p:nvSpPr>
        <p:spPr>
          <a:xfrm>
            <a:off x="3233270" y="1216960"/>
            <a:ext cx="3716170" cy="400110"/>
          </a:xfrm>
          <a:prstGeom prst="rect">
            <a:avLst/>
          </a:prstGeom>
          <a:noFill/>
        </p:spPr>
        <p:txBody>
          <a:bodyPr wrap="square">
            <a:spAutoFit/>
          </a:bodyPr>
          <a:lstStyle/>
          <a:p>
            <a:r>
              <a:rPr lang="en-US" altLang="zh-TW" sz="2000" dirty="0">
                <a:solidFill>
                  <a:srgbClr val="044875"/>
                </a:solidFill>
                <a:latin typeface="Microsoft YaHei" panose="020B0503020204020204" pitchFamily="34" charset="-122"/>
                <a:ea typeface="Microsoft YaHei" panose="020B0503020204020204" pitchFamily="34" charset="-122"/>
              </a:rPr>
              <a:t>ROC</a:t>
            </a:r>
            <a:r>
              <a:rPr lang="zh-TW" altLang="en-US" sz="2000" dirty="0">
                <a:solidFill>
                  <a:srgbClr val="044875"/>
                </a:solidFill>
                <a:latin typeface="Microsoft YaHei" panose="020B0503020204020204" pitchFamily="34" charset="-122"/>
                <a:ea typeface="Microsoft YaHei" panose="020B0503020204020204" pitchFamily="34" charset="-122"/>
              </a:rPr>
              <a:t> </a:t>
            </a:r>
            <a:r>
              <a:rPr lang="en-US" altLang="zh-TW" sz="2000" dirty="0">
                <a:solidFill>
                  <a:srgbClr val="044875"/>
                </a:solidFill>
                <a:latin typeface="Microsoft YaHei" panose="020B0503020204020204" pitchFamily="34" charset="-122"/>
                <a:ea typeface="Microsoft YaHei" panose="020B0503020204020204" pitchFamily="34" charset="-122"/>
              </a:rPr>
              <a:t>Curve</a:t>
            </a:r>
          </a:p>
        </p:txBody>
      </p:sp>
      <p:sp>
        <p:nvSpPr>
          <p:cNvPr id="7" name="文字方塊 6">
            <a:extLst>
              <a:ext uri="{FF2B5EF4-FFF2-40B4-BE49-F238E27FC236}">
                <a16:creationId xmlns:a16="http://schemas.microsoft.com/office/drawing/2014/main" id="{3A205C1C-0AA9-CCAF-23F1-B0F7050FF42B}"/>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Arteriovenous </a:t>
            </a:r>
            <a:r>
              <a:rPr lang="en-US" altLang="zh-TW" sz="2800" dirty="0">
                <a:solidFill>
                  <a:srgbClr val="044875"/>
                </a:solidFill>
                <a:latin typeface="Microsoft YaHei" panose="020B0503020204020204" pitchFamily="34" charset="-122"/>
                <a:ea typeface="Microsoft YaHei" panose="020B0503020204020204" pitchFamily="34" charset="-122"/>
              </a:rPr>
              <a:t>G</a:t>
            </a:r>
            <a:r>
              <a:rPr lang="en-US" altLang="zh-TW" sz="2800" dirty="0">
                <a:solidFill>
                  <a:srgbClr val="044875"/>
                </a:solidFill>
                <a:effectLst/>
                <a:latin typeface="Microsoft YaHei" panose="020B0503020204020204" pitchFamily="34" charset="-122"/>
                <a:ea typeface="Microsoft YaHei" panose="020B0503020204020204" pitchFamily="34" charset="-122"/>
              </a:rPr>
              <a:t>raft (AVG) Dataset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10" name="圖片 9">
            <a:extLst>
              <a:ext uri="{FF2B5EF4-FFF2-40B4-BE49-F238E27FC236}">
                <a16:creationId xmlns:a16="http://schemas.microsoft.com/office/drawing/2014/main" id="{2E7FA6F8-679B-37E8-C6A3-CE4349F215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63448" y="2739112"/>
            <a:ext cx="4080000" cy="3059999"/>
          </a:xfrm>
          <a:prstGeom prst="rect">
            <a:avLst/>
          </a:prstGeom>
        </p:spPr>
      </p:pic>
      <p:pic>
        <p:nvPicPr>
          <p:cNvPr id="12" name="圖片 11">
            <a:extLst>
              <a:ext uri="{FF2B5EF4-FFF2-40B4-BE49-F238E27FC236}">
                <a16:creationId xmlns:a16="http://schemas.microsoft.com/office/drawing/2014/main" id="{E93923A7-A247-94F2-74BA-F2597EB8D3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983448" y="2739112"/>
            <a:ext cx="4080000" cy="3059999"/>
          </a:xfrm>
          <a:prstGeom prst="rect">
            <a:avLst/>
          </a:prstGeom>
        </p:spPr>
      </p:pic>
      <p:pic>
        <p:nvPicPr>
          <p:cNvPr id="14" name="圖片 13" descr="一張含有 文字, 行, 圖表, 繪圖 的圖片&#10;&#10;自動產生的描述">
            <a:extLst>
              <a:ext uri="{FF2B5EF4-FFF2-40B4-BE49-F238E27FC236}">
                <a16:creationId xmlns:a16="http://schemas.microsoft.com/office/drawing/2014/main" id="{56F18094-7970-57C8-A13F-307C82F74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51" y="2739111"/>
            <a:ext cx="3922997" cy="3061093"/>
          </a:xfrm>
          <a:prstGeom prst="rect">
            <a:avLst/>
          </a:prstGeom>
        </p:spPr>
      </p:pic>
      <p:sp>
        <p:nvSpPr>
          <p:cNvPr id="6" name="文字方塊 5">
            <a:extLst>
              <a:ext uri="{FF2B5EF4-FFF2-40B4-BE49-F238E27FC236}">
                <a16:creationId xmlns:a16="http://schemas.microsoft.com/office/drawing/2014/main" id="{5BD3A441-FED6-71C7-0406-95C21D53F735}"/>
              </a:ext>
            </a:extLst>
          </p:cNvPr>
          <p:cNvSpPr txBox="1"/>
          <p:nvPr/>
        </p:nvSpPr>
        <p:spPr>
          <a:xfrm>
            <a:off x="8720403" y="2085664"/>
            <a:ext cx="303365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(Indeterminate)</a:t>
            </a:r>
          </a:p>
        </p:txBody>
      </p:sp>
      <p:sp>
        <p:nvSpPr>
          <p:cNvPr id="9" name="文字方塊 8">
            <a:extLst>
              <a:ext uri="{FF2B5EF4-FFF2-40B4-BE49-F238E27FC236}">
                <a16:creationId xmlns:a16="http://schemas.microsoft.com/office/drawing/2014/main" id="{9E08616E-1B1E-F60F-2AA3-A74D410D126E}"/>
              </a:ext>
            </a:extLst>
          </p:cNvPr>
          <p:cNvSpPr txBox="1"/>
          <p:nvPr/>
        </p:nvSpPr>
        <p:spPr>
          <a:xfrm>
            <a:off x="982884" y="2085664"/>
            <a:ext cx="2622481"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KDOQI guidelines</a:t>
            </a:r>
          </a:p>
          <a:p>
            <a:pPr algn="ctr"/>
            <a:r>
              <a:rPr lang="en-US" altLang="zh-TW" sz="1800" dirty="0">
                <a:latin typeface="Microsoft YaHei" panose="020B0503020204020204" pitchFamily="34" charset="-122"/>
                <a:ea typeface="Microsoft YaHei" panose="020B0503020204020204" pitchFamily="34" charset="-122"/>
              </a:rPr>
              <a:t>(</a:t>
            </a:r>
            <a:r>
              <a:rPr lang="en-US" altLang="zh-TW" dirty="0">
                <a:latin typeface="Microsoft YaHei" panose="020B0503020204020204" pitchFamily="34" charset="-122"/>
                <a:ea typeface="Microsoft YaHei" panose="020B0503020204020204" pitchFamily="34" charset="-122"/>
              </a:rPr>
              <a:t>Baseline)</a:t>
            </a:r>
            <a:endParaRPr lang="en-US" altLang="zh-TW" sz="1800" dirty="0">
              <a:latin typeface="Microsoft YaHei" panose="020B0503020204020204" pitchFamily="34" charset="-122"/>
              <a:ea typeface="Microsoft YaHei" panose="020B0503020204020204" pitchFamily="34" charset="-122"/>
            </a:endParaRPr>
          </a:p>
        </p:txBody>
      </p:sp>
      <p:sp>
        <p:nvSpPr>
          <p:cNvPr id="11" name="文字方塊 10">
            <a:extLst>
              <a:ext uri="{FF2B5EF4-FFF2-40B4-BE49-F238E27FC236}">
                <a16:creationId xmlns:a16="http://schemas.microsoft.com/office/drawing/2014/main" id="{CF346DE2-915F-256F-0575-E2A9013EE451}"/>
              </a:ext>
            </a:extLst>
          </p:cNvPr>
          <p:cNvSpPr txBox="1"/>
          <p:nvPr/>
        </p:nvSpPr>
        <p:spPr>
          <a:xfrm>
            <a:off x="5009450" y="2077018"/>
            <a:ext cx="2938576" cy="646331"/>
          </a:xfrm>
          <a:prstGeom prst="rect">
            <a:avLst/>
          </a:prstGeom>
          <a:noFill/>
        </p:spPr>
        <p:txBody>
          <a:bodyPr wrap="square">
            <a:spAutoFit/>
          </a:bodyPr>
          <a:lstStyle/>
          <a:p>
            <a:pPr algn="ctr"/>
            <a:r>
              <a:rPr lang="en-US" altLang="zh-TW" dirty="0">
                <a:latin typeface="Microsoft YaHei" panose="020B0503020204020204" pitchFamily="34" charset="-122"/>
                <a:ea typeface="Microsoft YaHei" panose="020B0503020204020204" pitchFamily="34" charset="-122"/>
              </a:rPr>
              <a:t>Our approach</a:t>
            </a:r>
          </a:p>
          <a:p>
            <a:pPr algn="ctr"/>
            <a:r>
              <a:rPr lang="en-US" altLang="zh-TW" sz="1800" dirty="0">
                <a:latin typeface="Microsoft YaHei" panose="020B0503020204020204" pitchFamily="34" charset="-122"/>
                <a:ea typeface="Microsoft YaHei" panose="020B0503020204020204" pitchFamily="34" charset="-122"/>
              </a:rPr>
              <a:t>(Without Indeterminate)</a:t>
            </a:r>
          </a:p>
        </p:txBody>
      </p:sp>
    </p:spTree>
    <p:extLst>
      <p:ext uri="{BB962C8B-B14F-4D97-AF65-F5344CB8AC3E}">
        <p14:creationId xmlns:p14="http://schemas.microsoft.com/office/powerpoint/2010/main" val="407631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5F7929-683C-A13D-C391-4FB718AA05DB}"/>
              </a:ext>
            </a:extLst>
          </p:cNvPr>
          <p:cNvSpPr/>
          <p:nvPr/>
        </p:nvSpPr>
        <p:spPr>
          <a:xfrm>
            <a:off x="9421469" y="5315379"/>
            <a:ext cx="1962900" cy="7038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58</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FA3504DD-D51A-8E48-AC5E-985A6DBA0C08}"/>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274F5E13-C79D-455D-7D2A-8B3EF6485D48}"/>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A9A0E309-036F-529B-7D6E-18641A7DCFB5}"/>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DAEE00D0-07F8-B06D-F464-C7127AD0E822}"/>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520F588F-1438-353A-0211-9B520DFBE632}"/>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75F482A0-A0D1-FAD7-8FA7-F6C39D255E65}"/>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C5FE81BA-5AA0-2116-22D7-BF52AD9E03E9}"/>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802DFD11-11FA-AC43-7BDF-F7B8E558DB61}"/>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9A8180F4-0FF8-2248-3DF8-E134CBE915D0}"/>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E0136E36-D39D-9B24-2620-850166119991}"/>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E47A0F34-EEDA-5C6B-EC85-1BF5EAF73455}"/>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E7B5D105-B510-7002-FF60-689163ED9120}"/>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9E907525-E44C-DEEF-7153-98511FB71C4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7C960C95-885F-65FC-3078-951468568D8B}"/>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FE6E4789-C386-7AEA-42F4-8B2D16C9B799}"/>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B6D04D4-7754-1CB2-D5B4-65E815CA6FAE}"/>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4F5C72F9-687D-7FB5-D1E6-2FC81519AF48}"/>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2F8D91FC-B763-6006-B6CE-059143604B0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C7A53468-7719-EBFC-3FE4-627FC61C1EF7}"/>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D5EB2C7C-9A74-DDF8-7236-E2789434AA53}"/>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22B05559-83CB-46D5-1321-673299CA23A1}"/>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36579EEC-A732-C429-E75B-004143D1B83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4E0CA275-ABDA-EE34-5BDE-FF2D951F45B8}"/>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58A6C32E-D5AE-E103-EBFD-AB89C6012F82}"/>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B41AF45E-2B3A-C06B-9D56-DACAFEB2CDD3}"/>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71F4D9D6-29D9-6C8D-3984-CADA2A081B3E}"/>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5360BA31-EDC5-D162-8477-5D2A9DAB690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F36FFB64-ED92-F44C-F5E2-840D11EE590A}"/>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74D31A39-4F7A-FADC-ACE6-237260753B7C}"/>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2AE5E7AE-A62D-9434-AEAA-D00A71BDB360}"/>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452D96BF-C145-FD05-BD6C-936C9954AE95}"/>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D913AD08-2189-70CD-C83B-3655B500ED9A}"/>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BFC13FF2-8A16-DD04-734E-389685C83BC7}"/>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33156203-36F3-3797-7475-A089C03A80D1}"/>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47D5865F-000D-DC59-6D8B-A9671F9A2D39}"/>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E2B3E594-DA72-B87E-24B3-CF840A75619D}"/>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Indeterminacy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C35413B1-7F29-B93D-1A17-284EDF95DC1D}"/>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2CD8262B-06A5-9202-DAD8-6BC829D8A5B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7C14ECF4-067F-D448-B1D1-FB0A140B9D15}"/>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FE18A65B-C22F-7CD9-32A5-305E03AE169B}"/>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3086F0FC-42C8-AD50-F466-26C7EEF25185}"/>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328CC1EF-E20E-85E1-E053-39BE8090F872}"/>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D956C64B-FAF0-1037-555A-FBD0B1C126DA}"/>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79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Goal</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6" name="文字方塊 5">
            <a:extLst>
              <a:ext uri="{FF2B5EF4-FFF2-40B4-BE49-F238E27FC236}">
                <a16:creationId xmlns:a16="http://schemas.microsoft.com/office/drawing/2014/main" id="{250716C1-D951-A351-0C82-344331750A0E}"/>
              </a:ext>
            </a:extLst>
          </p:cNvPr>
          <p:cNvSpPr txBox="1"/>
          <p:nvPr/>
        </p:nvSpPr>
        <p:spPr>
          <a:xfrm>
            <a:off x="2162174" y="2833655"/>
            <a:ext cx="7867651" cy="1200329"/>
          </a:xfrm>
          <a:prstGeom prst="rect">
            <a:avLst/>
          </a:prstGeom>
          <a:noFill/>
        </p:spPr>
        <p:txBody>
          <a:bodyPr wrap="square">
            <a:spAutoFit/>
          </a:bodyPr>
          <a:lstStyle/>
          <a:p>
            <a:r>
              <a:rPr lang="en-US" altLang="zh-TW" sz="2400" dirty="0">
                <a:latin typeface="Microsoft YaHei" panose="020B0503020204020204" pitchFamily="34" charset="-122"/>
                <a:ea typeface="Microsoft YaHei" panose="020B0503020204020204" pitchFamily="34" charset="-122"/>
              </a:rPr>
              <a:t>Our goal is to find out the possibility of vascular access dysfunction from the patient's regular testing data and provide a highly reliable prediction.</a:t>
            </a:r>
            <a:endParaRPr lang="zh-TW" altLang="en-US"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41896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59</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itchFamily="34" charset="-122"/>
                <a:ea typeface="微软雅黑" pitchFamily="34" charset="-122"/>
                <a:cs typeface="+mn-cs"/>
              </a:rPr>
              <a:t>Conclusion</a:t>
            </a:r>
          </a:p>
        </p:txBody>
      </p:sp>
      <p:sp>
        <p:nvSpPr>
          <p:cNvPr id="6" name="文字方塊 5">
            <a:extLst>
              <a:ext uri="{FF2B5EF4-FFF2-40B4-BE49-F238E27FC236}">
                <a16:creationId xmlns:a16="http://schemas.microsoft.com/office/drawing/2014/main" id="{3EB40FC3-4270-E332-15D6-A4E443125151}"/>
              </a:ext>
            </a:extLst>
          </p:cNvPr>
          <p:cNvSpPr txBox="1"/>
          <p:nvPr/>
        </p:nvSpPr>
        <p:spPr>
          <a:xfrm>
            <a:off x="1316614" y="1698525"/>
            <a:ext cx="9558771" cy="4154984"/>
          </a:xfrm>
          <a:prstGeom prst="rect">
            <a:avLst/>
          </a:prstGeom>
          <a:noFill/>
        </p:spPr>
        <p:txBody>
          <a:bodyPr wrap="square">
            <a:spAutoFit/>
          </a:bodyPr>
          <a:lstStyle/>
          <a:p>
            <a:pPr marL="342900" indent="-342900">
              <a:buFont typeface="Arial" panose="020B0604020202020204" pitchFamily="34" charset="0"/>
              <a:buChar char="•"/>
            </a:pPr>
            <a:r>
              <a:rPr lang="en-US" altLang="zh-TW" sz="2400" dirty="0">
                <a:latin typeface="Microsoft YaHei" panose="020B0503020204020204" pitchFamily="34" charset="-122"/>
                <a:ea typeface="Microsoft YaHei" panose="020B0503020204020204" pitchFamily="34" charset="-122"/>
              </a:rPr>
              <a:t>Taiwan has the highest proportion of dialysis patients globally, with vascular access dysfunction being a common complication. This study uses tree-based machine learning models for data classification and Indeterminacy analysis. By introducing new metrics and an extended confusion matrix, diagnostic accuracy is improved, leading to better patient outcomes.</a:t>
            </a:r>
          </a:p>
          <a:p>
            <a:pPr marL="342900" indent="-342900">
              <a:buFont typeface="Arial" panose="020B0604020202020204" pitchFamily="34" charset="0"/>
              <a:buChar char="•"/>
            </a:pPr>
            <a:endParaRPr lang="en-US" altLang="zh-TW"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altLang="zh-TW" sz="2400" dirty="0">
                <a:latin typeface="Microsoft YaHei" panose="020B0503020204020204" pitchFamily="34" charset="-122"/>
                <a:ea typeface="Microsoft YaHei" panose="020B0503020204020204" pitchFamily="34" charset="-122"/>
              </a:rPr>
              <a:t>Compared to the KDOQI guidelines and 2023 CK Wu's methodology, our methodology has better prediction results.</a:t>
            </a:r>
          </a:p>
          <a:p>
            <a:pPr marL="342900" indent="-342900">
              <a:buFont typeface="Arial" panose="020B0604020202020204" pitchFamily="34" charset="0"/>
              <a:buChar char="•"/>
            </a:pPr>
            <a:endParaRPr lang="en-US" altLang="zh-TW"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47076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58681700-8131-CC43-9BC5-5711DA288E7A}"/>
              </a:ext>
            </a:extLst>
          </p:cNvPr>
          <p:cNvSpPr/>
          <p:nvPr/>
        </p:nvSpPr>
        <p:spPr>
          <a:xfrm>
            <a:off x="0" y="3878744"/>
            <a:ext cx="12192000" cy="30777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8" name="矩形 7">
            <a:extLst>
              <a:ext uri="{FF2B5EF4-FFF2-40B4-BE49-F238E27FC236}">
                <a16:creationId xmlns:a16="http://schemas.microsoft.com/office/drawing/2014/main" id="{65313C65-D6A9-17CB-44A0-172A42F80DA6}"/>
              </a:ext>
            </a:extLst>
          </p:cNvPr>
          <p:cNvSpPr/>
          <p:nvPr/>
        </p:nvSpPr>
        <p:spPr>
          <a:xfrm>
            <a:off x="0" y="2695179"/>
            <a:ext cx="12192000" cy="118356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9" name="文本框 10">
            <a:extLst>
              <a:ext uri="{FF2B5EF4-FFF2-40B4-BE49-F238E27FC236}">
                <a16:creationId xmlns:a16="http://schemas.microsoft.com/office/drawing/2014/main" id="{58949679-B8F8-96FB-8675-45D1007CCF08}"/>
              </a:ext>
            </a:extLst>
          </p:cNvPr>
          <p:cNvSpPr txBox="1"/>
          <p:nvPr/>
        </p:nvSpPr>
        <p:spPr>
          <a:xfrm>
            <a:off x="2085189" y="2940026"/>
            <a:ext cx="9168765" cy="830997"/>
          </a:xfrm>
          <a:prstGeom prst="rect">
            <a:avLst/>
          </a:prstGeom>
          <a:noFill/>
        </p:spPr>
        <p:txBody>
          <a:bodyPr wrap="square" rtlCol="0">
            <a:spAutoFit/>
          </a:bodyPr>
          <a:lstStyle/>
          <a:p>
            <a:pPr lvl="0"/>
            <a:r>
              <a:rPr lang="en-US" altLang="zh-CN" sz="4800" b="1" dirty="0">
                <a:solidFill>
                  <a:prstClr val="white"/>
                </a:solidFill>
                <a:latin typeface="Microsoft YaHei" panose="020B0503020204020204" pitchFamily="34" charset="-122"/>
                <a:ea typeface="Microsoft YaHei" panose="020B0503020204020204" pitchFamily="34" charset="-122"/>
              </a:rPr>
              <a:t>Thanks for Your Attention</a:t>
            </a:r>
            <a:endParaRPr kumimoji="0" lang="zh-CN" altLang="en-US" sz="48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6B47EB0F-8E41-8239-421C-CFA87F2A9AC8}"/>
              </a:ext>
            </a:extLst>
          </p:cNvPr>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13" name="矩形 12">
            <a:extLst>
              <a:ext uri="{FF2B5EF4-FFF2-40B4-BE49-F238E27FC236}">
                <a16:creationId xmlns:a16="http://schemas.microsoft.com/office/drawing/2014/main" id="{A026408B-1DE4-06A5-4920-29CC35D399E0}"/>
              </a:ext>
            </a:extLst>
          </p:cNvPr>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panose="020B0604030504040204"/>
              <a:ea typeface="微软雅黑" panose="020B0503020204020204" pitchFamily="34" charset="-122"/>
              <a:cs typeface="+mn-cs"/>
            </a:endParaRPr>
          </a:p>
        </p:txBody>
      </p:sp>
      <p:sp>
        <p:nvSpPr>
          <p:cNvPr id="30" name="矩形 29">
            <a:extLst>
              <a:ext uri="{FF2B5EF4-FFF2-40B4-BE49-F238E27FC236}">
                <a16:creationId xmlns:a16="http://schemas.microsoft.com/office/drawing/2014/main" id="{94076C26-F340-AF93-A221-267B772D66A5}"/>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矩形 30">
            <a:extLst>
              <a:ext uri="{FF2B5EF4-FFF2-40B4-BE49-F238E27FC236}">
                <a16:creationId xmlns:a16="http://schemas.microsoft.com/office/drawing/2014/main" id="{C6437A34-27F4-5916-2948-DEAE4507B292}"/>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矩形 32">
            <a:extLst>
              <a:ext uri="{FF2B5EF4-FFF2-40B4-BE49-F238E27FC236}">
                <a16:creationId xmlns:a16="http://schemas.microsoft.com/office/drawing/2014/main" id="{A8E7E40C-7D1E-9AA4-6C47-1B99D9D77D30}"/>
              </a:ext>
            </a:extLst>
          </p:cNvPr>
          <p:cNvSpPr/>
          <p:nvPr/>
        </p:nvSpPr>
        <p:spPr>
          <a:xfrm>
            <a:off x="10439400" y="6523037"/>
            <a:ext cx="11271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投影片編號版面配置區 2">
            <a:extLst>
              <a:ext uri="{FF2B5EF4-FFF2-40B4-BE49-F238E27FC236}">
                <a16:creationId xmlns:a16="http://schemas.microsoft.com/office/drawing/2014/main" id="{DA0E51FA-7422-C102-13FF-BE51B1FDB27F}"/>
              </a:ext>
            </a:extLst>
          </p:cNvPr>
          <p:cNvSpPr>
            <a:spLocks noGrp="1"/>
          </p:cNvSpPr>
          <p:nvPr>
            <p:ph type="sldNum" sz="quarter" idx="12"/>
          </p:nvPr>
        </p:nvSpPr>
        <p:spPr/>
        <p:txBody>
          <a:bodyPr/>
          <a:lstStyle/>
          <a:p>
            <a:fld id="{9D55DC8D-C4F0-4F0D-B826-92573808DA56}" type="slidenum">
              <a:rPr lang="zh-CN" altLang="en-US" smtClean="0"/>
              <a:pPr/>
              <a:t>60</a:t>
            </a:fld>
            <a:endParaRPr lang="zh-CN" altLang="en-US" dirty="0"/>
          </a:p>
        </p:txBody>
      </p:sp>
      <p:sp>
        <p:nvSpPr>
          <p:cNvPr id="4" name="文本框 10">
            <a:extLst>
              <a:ext uri="{FF2B5EF4-FFF2-40B4-BE49-F238E27FC236}">
                <a16:creationId xmlns:a16="http://schemas.microsoft.com/office/drawing/2014/main" id="{2FCB3D8F-539E-E0A8-EA26-CED6594B20ED}"/>
              </a:ext>
            </a:extLst>
          </p:cNvPr>
          <p:cNvSpPr txBox="1"/>
          <p:nvPr/>
        </p:nvSpPr>
        <p:spPr>
          <a:xfrm>
            <a:off x="1511617" y="4240795"/>
            <a:ext cx="9168765" cy="830997"/>
          </a:xfrm>
          <a:prstGeom prst="rect">
            <a:avLst/>
          </a:prstGeom>
          <a:noFill/>
        </p:spPr>
        <p:txBody>
          <a:bodyPr wrap="square" rtlCol="0">
            <a:spAutoFit/>
          </a:bodyPr>
          <a:lstStyle/>
          <a:p>
            <a:pPr lvl="0" algn="ctr"/>
            <a:r>
              <a:rPr lang="en-US" altLang="zh-TW" sz="4800" b="1" dirty="0">
                <a:latin typeface="Microsoft YaHei" panose="020B0503020204020204" pitchFamily="34" charset="-122"/>
                <a:ea typeface="Microsoft YaHei" panose="020B0503020204020204" pitchFamily="34" charset="-122"/>
              </a:rPr>
              <a:t>Q&amp;A</a:t>
            </a:r>
            <a:endParaRPr kumimoji="0" lang="zh-CN" altLang="en-US" sz="4800" b="1" i="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2663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272A-BBB4-8C92-3D2E-29B20454936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5F656F5-624A-8425-E23C-54ACB3C887A5}"/>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20CF64D8-5FB4-A3FF-D96D-3B67B85F1D50}"/>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378F9745-D5F6-1202-8D31-8D066DBB20BC}"/>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5F2DB0BC-B337-CA17-2483-E51FB6F6BB38}"/>
              </a:ext>
            </a:extLst>
          </p:cNvPr>
          <p:cNvSpPr>
            <a:spLocks noGrp="1"/>
          </p:cNvSpPr>
          <p:nvPr>
            <p:ph type="sldNum" sz="quarter" idx="12"/>
          </p:nvPr>
        </p:nvSpPr>
        <p:spPr/>
        <p:txBody>
          <a:bodyPr/>
          <a:lstStyle/>
          <a:p>
            <a:fld id="{9D55DC8D-C4F0-4F0D-B826-92573808DA56}" type="slidenum">
              <a:rPr lang="zh-CN" altLang="en-US" smtClean="0"/>
              <a:pPr/>
              <a:t>61</a:t>
            </a:fld>
            <a:endParaRPr lang="zh-CN" altLang="en-US" dirty="0"/>
          </a:p>
        </p:txBody>
      </p:sp>
      <p:sp>
        <p:nvSpPr>
          <p:cNvPr id="7" name="文字方塊 6">
            <a:extLst>
              <a:ext uri="{FF2B5EF4-FFF2-40B4-BE49-F238E27FC236}">
                <a16:creationId xmlns:a16="http://schemas.microsoft.com/office/drawing/2014/main" id="{4179DCA7-06BD-ABA3-18D3-6ABBA5204358}"/>
              </a:ext>
            </a:extLst>
          </p:cNvPr>
          <p:cNvSpPr txBox="1"/>
          <p:nvPr/>
        </p:nvSpPr>
        <p:spPr>
          <a:xfrm>
            <a:off x="1615126" y="767834"/>
            <a:ext cx="8961748" cy="523220"/>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Types of uncertainty</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9" name="文字方塊 8">
            <a:extLst>
              <a:ext uri="{FF2B5EF4-FFF2-40B4-BE49-F238E27FC236}">
                <a16:creationId xmlns:a16="http://schemas.microsoft.com/office/drawing/2014/main" id="{E50BF843-2BA4-40FB-69B4-ED90791E6340}"/>
              </a:ext>
            </a:extLst>
          </p:cNvPr>
          <p:cNvSpPr txBox="1"/>
          <p:nvPr/>
        </p:nvSpPr>
        <p:spPr>
          <a:xfrm>
            <a:off x="1316614" y="1698525"/>
            <a:ext cx="9558771" cy="4801314"/>
          </a:xfrm>
          <a:prstGeom prst="rect">
            <a:avLst/>
          </a:prstGeom>
          <a:noFill/>
        </p:spPr>
        <p:txBody>
          <a:bodyPr wrap="square">
            <a:spAutoFit/>
          </a:bodyPr>
          <a:lstStyle/>
          <a:p>
            <a:pPr marL="457200" indent="-457200">
              <a:buFont typeface="+mj-lt"/>
              <a:buAutoNum type="arabicPeriod"/>
            </a:pPr>
            <a:r>
              <a:rPr lang="en-US" altLang="zh-TW" dirty="0">
                <a:latin typeface="Microsoft YaHei" panose="020B0503020204020204" pitchFamily="34" charset="-122"/>
                <a:ea typeface="Microsoft YaHei" panose="020B0503020204020204" pitchFamily="34" charset="-122"/>
              </a:rPr>
              <a:t>Aleatoric Uncertainty (Data Uncertainty)</a:t>
            </a:r>
          </a:p>
          <a:p>
            <a:pPr marL="914400" lvl="1" indent="-457200">
              <a:buFont typeface="Arial" panose="020B0604020202020204" pitchFamily="34" charset="0"/>
              <a:buChar char="•"/>
            </a:pPr>
            <a:r>
              <a:rPr lang="en-US" altLang="zh-TW" dirty="0"/>
              <a:t>Represents uncertainty inherent in the data due to </a:t>
            </a:r>
            <a:r>
              <a:rPr lang="en-US" altLang="zh-TW" dirty="0">
                <a:solidFill>
                  <a:srgbClr val="FF0000"/>
                </a:solidFill>
              </a:rPr>
              <a:t>randomness or noise</a:t>
            </a:r>
            <a:r>
              <a:rPr lang="en-US" altLang="zh-TW" dirty="0"/>
              <a:t>. It is irreducible, meaning it cannot be eliminated even with infinite data.</a:t>
            </a:r>
          </a:p>
          <a:p>
            <a:pPr marL="914400" lvl="1" indent="-457200">
              <a:buFont typeface="Arial" panose="020B0604020202020204" pitchFamily="34" charset="0"/>
              <a:buChar char="•"/>
            </a:pPr>
            <a:endParaRPr lang="en-US" altLang="zh-TW" dirty="0"/>
          </a:p>
          <a:p>
            <a:pPr marL="914400" lvl="1" indent="-457200">
              <a:buFont typeface="Arial" panose="020B0604020202020204" pitchFamily="34" charset="0"/>
              <a:buChar char="•"/>
            </a:pPr>
            <a:endParaRPr lang="en-US" altLang="zh-TW" dirty="0">
              <a:latin typeface="Microsoft YaHei" panose="020B0503020204020204" pitchFamily="34" charset="-122"/>
              <a:ea typeface="Microsoft YaHei" panose="020B0503020204020204" pitchFamily="34" charset="-122"/>
            </a:endParaRPr>
          </a:p>
          <a:p>
            <a:pPr marL="914400" lvl="1" indent="-457200">
              <a:buFont typeface="Arial" panose="020B0604020202020204" pitchFamily="34" charset="0"/>
              <a:buChar char="•"/>
            </a:pPr>
            <a:endParaRPr lang="en-US" altLang="zh-TW" dirty="0">
              <a:latin typeface="Microsoft YaHei" panose="020B0503020204020204" pitchFamily="34" charset="-122"/>
              <a:ea typeface="Microsoft YaHei" panose="020B0503020204020204" pitchFamily="34" charset="-122"/>
            </a:endParaRPr>
          </a:p>
          <a:p>
            <a:pPr marL="914400" lvl="1" indent="-457200">
              <a:buFont typeface="Arial" panose="020B0604020202020204" pitchFamily="34" charset="0"/>
              <a:buChar char="•"/>
            </a:pPr>
            <a:endParaRPr lang="en-US" altLang="zh-TW" dirty="0">
              <a:latin typeface="Microsoft YaHei" panose="020B0503020204020204" pitchFamily="34" charset="-122"/>
              <a:ea typeface="Microsoft YaHei" panose="020B0503020204020204" pitchFamily="34" charset="-122"/>
            </a:endParaRPr>
          </a:p>
          <a:p>
            <a:pPr marL="457200" indent="-457200">
              <a:buFont typeface="+mj-lt"/>
              <a:buAutoNum type="arabicPeriod"/>
            </a:pPr>
            <a:r>
              <a:rPr lang="en-US" altLang="zh-TW" dirty="0">
                <a:latin typeface="Microsoft YaHei" panose="020B0503020204020204" pitchFamily="34" charset="-122"/>
                <a:ea typeface="Microsoft YaHei" panose="020B0503020204020204" pitchFamily="34" charset="-122"/>
              </a:rPr>
              <a:t>Epistemic Uncertainty (Model Uncertainty)</a:t>
            </a:r>
          </a:p>
          <a:p>
            <a:pPr marL="914400" lvl="1" indent="-457200">
              <a:buFont typeface="Arial" panose="020B0604020202020204" pitchFamily="34" charset="0"/>
              <a:buChar char="•"/>
            </a:pPr>
            <a:r>
              <a:rPr lang="en-US" altLang="zh-TW" dirty="0"/>
              <a:t>Arises from lack of knowledge or insufficient training data. It is reducible and can be minimized by gathering more or better data.</a:t>
            </a:r>
            <a:endParaRPr lang="en-US" altLang="zh-TW" dirty="0">
              <a:latin typeface="Microsoft YaHei" panose="020B0503020204020204" pitchFamily="34" charset="-122"/>
              <a:ea typeface="Microsoft YaHei" panose="020B0503020204020204" pitchFamily="34" charset="-122"/>
            </a:endParaRPr>
          </a:p>
          <a:p>
            <a:pPr marL="457200" indent="-457200">
              <a:buFont typeface="+mj-lt"/>
              <a:buAutoNum type="arabicPeriod"/>
            </a:pPr>
            <a:r>
              <a:rPr lang="en-US" altLang="zh-TW" dirty="0">
                <a:latin typeface="Microsoft YaHei" panose="020B0503020204020204" pitchFamily="34" charset="-122"/>
                <a:ea typeface="Microsoft YaHei" panose="020B0503020204020204" pitchFamily="34" charset="-122"/>
              </a:rPr>
              <a:t>Other Specialized Types of Uncertainty</a:t>
            </a:r>
          </a:p>
          <a:p>
            <a:pPr marL="914400" lvl="1" indent="-457200">
              <a:buFont typeface="Arial" panose="020B0604020202020204" pitchFamily="34" charset="0"/>
              <a:buChar char="•"/>
            </a:pPr>
            <a:r>
              <a:rPr lang="en-US" altLang="zh-TW" dirty="0"/>
              <a:t>Ontological Uncertainty</a:t>
            </a:r>
          </a:p>
          <a:p>
            <a:pPr marL="914400" lvl="1" indent="-457200">
              <a:buFont typeface="Arial" panose="020B0604020202020204" pitchFamily="34" charset="0"/>
              <a:buChar char="•"/>
            </a:pPr>
            <a:r>
              <a:rPr lang="en-US" altLang="zh-TW" dirty="0"/>
              <a:t>Distributional Shift Uncertainty</a:t>
            </a:r>
          </a:p>
          <a:p>
            <a:pPr marL="914400" lvl="1" indent="-457200">
              <a:buFont typeface="Arial" panose="020B0604020202020204" pitchFamily="34" charset="0"/>
              <a:buChar char="•"/>
            </a:pPr>
            <a:r>
              <a:rPr lang="en-US" altLang="zh-TW" dirty="0"/>
              <a:t>Quantization Uncertainty</a:t>
            </a:r>
          </a:p>
          <a:p>
            <a:pPr marL="914400" lvl="1" indent="-457200">
              <a:buFont typeface="Arial" panose="020B0604020202020204" pitchFamily="34" charset="0"/>
              <a:buChar char="•"/>
            </a:pPr>
            <a:r>
              <a:rPr lang="en-US" altLang="zh-TW" dirty="0"/>
              <a:t>Subjective Uncertainty</a:t>
            </a:r>
            <a:endParaRPr lang="en-US" altLang="zh-TW" dirty="0">
              <a:latin typeface="Microsoft YaHei" panose="020B0503020204020204" pitchFamily="34" charset="-122"/>
              <a:ea typeface="Microsoft YaHei" panose="020B0503020204020204" pitchFamily="34" charset="-122"/>
            </a:endParaRPr>
          </a:p>
          <a:p>
            <a:pPr marL="457200" indent="-457200">
              <a:buFont typeface="+mj-lt"/>
              <a:buAutoNum type="arabicPeriod"/>
            </a:pPr>
            <a:r>
              <a:rPr lang="en-US" altLang="zh-TW" dirty="0">
                <a:latin typeface="Microsoft YaHei" panose="020B0503020204020204" pitchFamily="34" charset="-122"/>
                <a:ea typeface="Microsoft YaHei" panose="020B0503020204020204" pitchFamily="34" charset="-122"/>
              </a:rPr>
              <a:t>Total Uncertainty</a:t>
            </a:r>
          </a:p>
          <a:p>
            <a:pPr marL="914400" lvl="1" indent="-457200">
              <a:buFont typeface="Arial" panose="020B0604020202020204" pitchFamily="34" charset="0"/>
              <a:buChar char="•"/>
            </a:pPr>
            <a:r>
              <a:rPr lang="en-US" altLang="zh-TW" dirty="0">
                <a:latin typeface="Microsoft YaHei" panose="020B0503020204020204" pitchFamily="34" charset="-122"/>
                <a:ea typeface="Microsoft YaHei" panose="020B0503020204020204" pitchFamily="34" charset="-122"/>
              </a:rPr>
              <a:t>The combined effect of aleatoric and epistemic uncertainty</a:t>
            </a:r>
          </a:p>
        </p:txBody>
      </p:sp>
      <p:sp>
        <p:nvSpPr>
          <p:cNvPr id="11" name="文字方塊 10">
            <a:extLst>
              <a:ext uri="{FF2B5EF4-FFF2-40B4-BE49-F238E27FC236}">
                <a16:creationId xmlns:a16="http://schemas.microsoft.com/office/drawing/2014/main" id="{1787C1F7-548C-2F7B-20F8-25D054896BDC}"/>
              </a:ext>
            </a:extLst>
          </p:cNvPr>
          <p:cNvSpPr txBox="1"/>
          <p:nvPr/>
        </p:nvSpPr>
        <p:spPr>
          <a:xfrm>
            <a:off x="1873405" y="2696124"/>
            <a:ext cx="7716644" cy="646331"/>
          </a:xfrm>
          <a:prstGeom prst="rect">
            <a:avLst/>
          </a:prstGeom>
          <a:noFill/>
          <a:ln>
            <a:solidFill>
              <a:srgbClr val="FF0000"/>
            </a:solidFill>
          </a:ln>
        </p:spPr>
        <p:txBody>
          <a:bodyPr wrap="square">
            <a:spAutoFit/>
          </a:bodyPr>
          <a:lstStyle/>
          <a:p>
            <a:r>
              <a:rPr lang="en-US" altLang="zh-TW" dirty="0">
                <a:latin typeface="Microsoft YaHei" panose="020B0503020204020204" pitchFamily="34" charset="-122"/>
                <a:ea typeface="Microsoft YaHei" panose="020B0503020204020204" pitchFamily="34" charset="-122"/>
              </a:rPr>
              <a:t>Can be modeled directly from data (e.g., using probabilistic models).</a:t>
            </a:r>
          </a:p>
          <a:p>
            <a:r>
              <a:rPr lang="en-US" altLang="zh-TW" dirty="0">
                <a:latin typeface="Microsoft YaHei" panose="020B0503020204020204" pitchFamily="34" charset="-122"/>
                <a:ea typeface="Microsoft YaHei" panose="020B0503020204020204" pitchFamily="34" charset="-122"/>
              </a:rPr>
              <a:t>Highlights the dependence on noise in the input.</a:t>
            </a:r>
            <a:endParaRPr lang="zh-TW" altLang="en-US" dirty="0">
              <a:latin typeface="Microsoft YaHei" panose="020B0503020204020204" pitchFamily="34" charset="-122"/>
              <a:ea typeface="Microsoft YaHei" panose="020B0503020204020204" pitchFamily="34" charset="-122"/>
            </a:endParaRPr>
          </a:p>
        </p:txBody>
      </p:sp>
      <p:sp>
        <p:nvSpPr>
          <p:cNvPr id="13" name="文字方塊 12">
            <a:extLst>
              <a:ext uri="{FF2B5EF4-FFF2-40B4-BE49-F238E27FC236}">
                <a16:creationId xmlns:a16="http://schemas.microsoft.com/office/drawing/2014/main" id="{2F061E05-8269-CA73-A412-69DB2ADE7C1A}"/>
              </a:ext>
            </a:extLst>
          </p:cNvPr>
          <p:cNvSpPr txBox="1"/>
          <p:nvPr/>
        </p:nvSpPr>
        <p:spPr>
          <a:xfrm>
            <a:off x="111512" y="1684124"/>
            <a:ext cx="1412488" cy="336374"/>
          </a:xfrm>
          <a:prstGeom prst="rect">
            <a:avLst/>
          </a:prstGeom>
          <a:noFill/>
        </p:spPr>
        <p:txBody>
          <a:bodyPr wrap="square">
            <a:spAutoFit/>
          </a:bodyPr>
          <a:lstStyle/>
          <a:p>
            <a:pPr>
              <a:lnSpc>
                <a:spcPct val="150000"/>
              </a:lnSpc>
            </a:pPr>
            <a:r>
              <a:rPr lang="en-US" altLang="zh-TW" sz="1200" dirty="0">
                <a:latin typeface="Microsoft YaHei" panose="020B0503020204020204" pitchFamily="34" charset="-122"/>
                <a:ea typeface="Microsoft YaHei" panose="020B0503020204020204" pitchFamily="34" charset="-122"/>
              </a:rPr>
              <a:t>Our Method</a:t>
            </a:r>
            <a:r>
              <a:rPr lang="en-US" altLang="zh-TW" sz="1200" dirty="0">
                <a:latin typeface="Microsoft YaHei" panose="020B0503020204020204" pitchFamily="34" charset="-122"/>
                <a:ea typeface="Microsoft YaHei" panose="020B0503020204020204" pitchFamily="34" charset="-122"/>
                <a:sym typeface="Wingdings" panose="05000000000000000000" pitchFamily="2" charset="2"/>
              </a:rPr>
              <a:t></a:t>
            </a:r>
            <a:endParaRPr lang="en-US" altLang="zh-TW" sz="1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78248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F35F7-2714-806C-1DD0-1FC8CDF8296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F08F607-236B-8FE0-F06E-139A1A92E4B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58D5FD7-3349-C287-1006-39DEE1F06B86}"/>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5B19C72B-3021-8187-C2A9-8B2C4B736EDC}"/>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E023F5E2-3000-3D71-FB3A-AC0787C832AE}"/>
              </a:ext>
            </a:extLst>
          </p:cNvPr>
          <p:cNvSpPr>
            <a:spLocks noGrp="1"/>
          </p:cNvSpPr>
          <p:nvPr>
            <p:ph type="sldNum" sz="quarter" idx="12"/>
          </p:nvPr>
        </p:nvSpPr>
        <p:spPr/>
        <p:txBody>
          <a:bodyPr/>
          <a:lstStyle/>
          <a:p>
            <a:fld id="{9D55DC8D-C4F0-4F0D-B826-92573808DA56}" type="slidenum">
              <a:rPr lang="zh-CN" altLang="en-US" smtClean="0"/>
              <a:pPr/>
              <a:t>62</a:t>
            </a:fld>
            <a:endParaRPr lang="zh-CN" altLang="en-US" dirty="0"/>
          </a:p>
        </p:txBody>
      </p:sp>
      <p:sp>
        <p:nvSpPr>
          <p:cNvPr id="7" name="文字方塊 6">
            <a:extLst>
              <a:ext uri="{FF2B5EF4-FFF2-40B4-BE49-F238E27FC236}">
                <a16:creationId xmlns:a16="http://schemas.microsoft.com/office/drawing/2014/main" id="{A36C3D5E-052B-DE01-2128-4F2220266005}"/>
              </a:ext>
            </a:extLst>
          </p:cNvPr>
          <p:cNvSpPr txBox="1"/>
          <p:nvPr/>
        </p:nvSpPr>
        <p:spPr>
          <a:xfrm>
            <a:off x="1615126" y="767834"/>
            <a:ext cx="8961748" cy="954107"/>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Comparison of tree based model and deep learning model on tabular data</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graphicFrame>
        <p:nvGraphicFramePr>
          <p:cNvPr id="6" name="表格 5">
            <a:extLst>
              <a:ext uri="{FF2B5EF4-FFF2-40B4-BE49-F238E27FC236}">
                <a16:creationId xmlns:a16="http://schemas.microsoft.com/office/drawing/2014/main" id="{1DA50C21-54AD-7B38-844B-BBA1897D24FC}"/>
              </a:ext>
            </a:extLst>
          </p:cNvPr>
          <p:cNvGraphicFramePr>
            <a:graphicFrameLocks noGrp="1"/>
          </p:cNvGraphicFramePr>
          <p:nvPr>
            <p:extLst>
              <p:ext uri="{D42A27DB-BD31-4B8C-83A1-F6EECF244321}">
                <p14:modId xmlns:p14="http://schemas.microsoft.com/office/powerpoint/2010/main" val="720233937"/>
              </p:ext>
            </p:extLst>
          </p:nvPr>
        </p:nvGraphicFramePr>
        <p:xfrm>
          <a:off x="1048214" y="1876651"/>
          <a:ext cx="10095572" cy="3327400"/>
        </p:xfrm>
        <a:graphic>
          <a:graphicData uri="http://schemas.openxmlformats.org/drawingml/2006/table">
            <a:tbl>
              <a:tblPr firstRow="1" bandRow="1">
                <a:tableStyleId>{5940675A-B579-460E-94D1-54222C63F5DA}</a:tableStyleId>
              </a:tblPr>
              <a:tblGrid>
                <a:gridCol w="1308410">
                  <a:extLst>
                    <a:ext uri="{9D8B030D-6E8A-4147-A177-3AD203B41FA5}">
                      <a16:colId xmlns:a16="http://schemas.microsoft.com/office/drawing/2014/main" val="1973291359"/>
                    </a:ext>
                  </a:extLst>
                </a:gridCol>
                <a:gridCol w="4393581">
                  <a:extLst>
                    <a:ext uri="{9D8B030D-6E8A-4147-A177-3AD203B41FA5}">
                      <a16:colId xmlns:a16="http://schemas.microsoft.com/office/drawing/2014/main" val="2744184041"/>
                    </a:ext>
                  </a:extLst>
                </a:gridCol>
                <a:gridCol w="4393581">
                  <a:extLst>
                    <a:ext uri="{9D8B030D-6E8A-4147-A177-3AD203B41FA5}">
                      <a16:colId xmlns:a16="http://schemas.microsoft.com/office/drawing/2014/main" val="2829487644"/>
                    </a:ext>
                  </a:extLst>
                </a:gridCol>
              </a:tblGrid>
              <a:tr h="370840">
                <a:tc>
                  <a:txBody>
                    <a:bodyPr/>
                    <a:lstStyle/>
                    <a:p>
                      <a:pPr algn="ctr"/>
                      <a:endParaRPr lang="zh-TW" altLang="en-US" sz="1400" dirty="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TW" sz="1400" dirty="0">
                          <a:latin typeface="Microsoft YaHei" panose="020B0503020204020204" pitchFamily="34" charset="-122"/>
                          <a:ea typeface="Microsoft YaHei" panose="020B0503020204020204" pitchFamily="34" charset="-122"/>
                        </a:rPr>
                        <a:t>Tree based model</a:t>
                      </a:r>
                      <a:endParaRPr lang="zh-TW" altLang="en-US" sz="1400" dirty="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TW" sz="1400" dirty="0">
                          <a:latin typeface="Microsoft YaHei" panose="020B0503020204020204" pitchFamily="34" charset="-122"/>
                          <a:ea typeface="Microsoft YaHei" panose="020B0503020204020204" pitchFamily="34" charset="-122"/>
                        </a:rPr>
                        <a:t>Deep learning model</a:t>
                      </a:r>
                      <a:endParaRPr lang="zh-TW" altLang="en-US" sz="14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410681506"/>
                  </a:ext>
                </a:extLst>
              </a:tr>
              <a:tr h="370840">
                <a:tc>
                  <a:txBody>
                    <a:bodyPr/>
                    <a:lstStyle/>
                    <a:p>
                      <a:pPr algn="ctr"/>
                      <a:r>
                        <a:rPr lang="en-US" altLang="zh-TW" sz="1400" dirty="0">
                          <a:latin typeface="Microsoft YaHei" panose="020B0503020204020204" pitchFamily="34" charset="-122"/>
                          <a:ea typeface="Microsoft YaHei" panose="020B0503020204020204" pitchFamily="34" charset="-122"/>
                        </a:rPr>
                        <a:t>Performance</a:t>
                      </a:r>
                      <a:endParaRPr lang="zh-TW" altLang="en-US" sz="1400" dirty="0">
                        <a:latin typeface="Microsoft YaHei" panose="020B0503020204020204" pitchFamily="34" charset="-122"/>
                        <a:ea typeface="Microsoft YaHei" panose="020B0503020204020204" pitchFamily="34" charset="-122"/>
                      </a:endParaRPr>
                    </a:p>
                  </a:txBody>
                  <a:tcPr anchor="ctr"/>
                </a:tc>
                <a:tc>
                  <a:txBody>
                    <a:bodyPr/>
                    <a:lstStyle/>
                    <a:p>
                      <a:pPr marL="285750" indent="-285750" algn="l">
                        <a:buFont typeface="Arial" panose="020B0604020202020204" pitchFamily="34" charset="0"/>
                        <a:buChar char="•"/>
                      </a:pPr>
                      <a:r>
                        <a:rPr lang="en-US" altLang="zh-TW" sz="1400" dirty="0"/>
                        <a:t>Models like Gradient Boosted Trees excel in handling tabular data with structured features (categorical, numerical).</a:t>
                      </a:r>
                    </a:p>
                    <a:p>
                      <a:pPr marL="285750" indent="-285750" algn="l">
                        <a:buFont typeface="Arial" panose="020B0604020202020204" pitchFamily="34" charset="0"/>
                        <a:buChar char="•"/>
                      </a:pPr>
                      <a:r>
                        <a:rPr lang="en-US" altLang="zh-TW" sz="1400" dirty="0"/>
                        <a:t>They often outperform deep learning on </a:t>
                      </a:r>
                      <a:r>
                        <a:rPr lang="en-US" altLang="zh-TW" sz="1400" dirty="0">
                          <a:solidFill>
                            <a:srgbClr val="FF0000"/>
                          </a:solidFill>
                        </a:rPr>
                        <a:t>small-to-medium-sized tabular datasets </a:t>
                      </a:r>
                      <a:r>
                        <a:rPr lang="en-US" altLang="zh-TW" sz="1400" dirty="0"/>
                        <a:t>due to their ability to capture non-linear relationships and feature importance effectively.</a:t>
                      </a:r>
                      <a:endParaRPr lang="zh-TW" altLang="en-US" sz="1400" dirty="0">
                        <a:latin typeface="Microsoft YaHei" panose="020B0503020204020204" pitchFamily="34" charset="-122"/>
                        <a:ea typeface="Microsoft YaHei" panose="020B0503020204020204" pitchFamily="34" charset="-122"/>
                      </a:endParaRPr>
                    </a:p>
                  </a:txBody>
                  <a:tcPr anchor="ctr"/>
                </a:tc>
                <a:tc>
                  <a:txBody>
                    <a:bodyPr/>
                    <a:lstStyle/>
                    <a:p>
                      <a:pPr marL="285750" indent="-285750" algn="l">
                        <a:buFont typeface="Arial" panose="020B0604020202020204" pitchFamily="34" charset="0"/>
                        <a:buChar char="•"/>
                      </a:pPr>
                      <a:r>
                        <a:rPr lang="en-US" altLang="zh-TW" sz="1400" dirty="0"/>
                        <a:t>Deep learning models like fully connected neural networks often require </a:t>
                      </a:r>
                      <a:r>
                        <a:rPr lang="en-US" altLang="zh-TW" sz="1400" dirty="0">
                          <a:solidFill>
                            <a:srgbClr val="FF0000"/>
                          </a:solidFill>
                        </a:rPr>
                        <a:t>large amounts of data </a:t>
                      </a:r>
                      <a:r>
                        <a:rPr lang="en-US" altLang="zh-TW" sz="1400" dirty="0"/>
                        <a:t>to generalize well.</a:t>
                      </a:r>
                    </a:p>
                    <a:p>
                      <a:pPr marL="285750" indent="-285750" algn="l">
                        <a:buFont typeface="Arial" panose="020B0604020202020204" pitchFamily="34" charset="0"/>
                        <a:buChar char="•"/>
                      </a:pPr>
                      <a:r>
                        <a:rPr lang="en-US" altLang="zh-TW" sz="1400" dirty="0"/>
                        <a:t>They can underperform on tabular data because they struggle to effectively leverage structured relationships without extensive feature engineering.</a:t>
                      </a:r>
                      <a:endParaRPr lang="zh-TW" altLang="en-US" sz="14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642261436"/>
                  </a:ext>
                </a:extLst>
              </a:tr>
              <a:tr h="370840">
                <a:tc>
                  <a:txBody>
                    <a:bodyPr/>
                    <a:lstStyle/>
                    <a:p>
                      <a:pPr algn="ctr"/>
                      <a:r>
                        <a:rPr lang="en-US" altLang="zh-TW" sz="1400" dirty="0">
                          <a:latin typeface="Microsoft YaHei" panose="020B0503020204020204" pitchFamily="34" charset="-122"/>
                          <a:ea typeface="Microsoft YaHei" panose="020B0503020204020204" pitchFamily="34" charset="-122"/>
                        </a:rPr>
                        <a:t>Application Scenarios</a:t>
                      </a:r>
                      <a:endParaRPr lang="zh-TW" altLang="en-US" sz="1400" dirty="0">
                        <a:latin typeface="Microsoft YaHei" panose="020B0503020204020204" pitchFamily="34" charset="-122"/>
                        <a:ea typeface="Microsoft YaHei" panose="020B0503020204020204" pitchFamily="34" charset="-122"/>
                      </a:endParaRPr>
                    </a:p>
                  </a:txBody>
                  <a:tcPr anchor="ctr"/>
                </a:tc>
                <a:tc>
                  <a:txBody>
                    <a:bodyPr/>
                    <a:lstStyle/>
                    <a:p>
                      <a:pPr marL="285750" indent="-285750" algn="l">
                        <a:buFont typeface="Arial" panose="020B0604020202020204" pitchFamily="34" charset="0"/>
                        <a:buChar char="•"/>
                      </a:pPr>
                      <a:r>
                        <a:rPr lang="en-US" altLang="zh-TW" sz="1400" dirty="0"/>
                        <a:t>Small-to-medium-sized tabular datasets.</a:t>
                      </a:r>
                    </a:p>
                    <a:p>
                      <a:pPr marL="285750" indent="-285750" algn="l">
                        <a:buFont typeface="Arial" panose="020B0604020202020204" pitchFamily="34" charset="0"/>
                        <a:buChar char="•"/>
                      </a:pPr>
                      <a:r>
                        <a:rPr lang="en-US" altLang="zh-TW" sz="1400" dirty="0"/>
                        <a:t>Problems requiring interpretability.</a:t>
                      </a:r>
                    </a:p>
                    <a:p>
                      <a:pPr marL="285750" indent="-285750" algn="l">
                        <a:buFont typeface="Arial" panose="020B0604020202020204" pitchFamily="34" charset="0"/>
                        <a:buChar char="•"/>
                      </a:pPr>
                      <a:r>
                        <a:rPr lang="en-US" altLang="zh-TW" sz="1400" dirty="0"/>
                        <a:t>Domains like finance, healthcare, and e-commerce.</a:t>
                      </a:r>
                      <a:endParaRPr lang="zh-TW" altLang="en-US" sz="1400" dirty="0">
                        <a:latin typeface="Microsoft YaHei" panose="020B0503020204020204" pitchFamily="34" charset="-122"/>
                        <a:ea typeface="Microsoft YaHei" panose="020B0503020204020204" pitchFamily="34" charset="-122"/>
                      </a:endParaRPr>
                    </a:p>
                  </a:txBody>
                  <a:tcPr anchor="ctr"/>
                </a:tc>
                <a:tc>
                  <a:txBody>
                    <a:bodyPr/>
                    <a:lstStyle/>
                    <a:p>
                      <a:pPr marL="285750" indent="-285750" algn="l">
                        <a:buFont typeface="Arial" panose="020B0604020202020204" pitchFamily="34" charset="0"/>
                        <a:buChar char="•"/>
                      </a:pPr>
                      <a:r>
                        <a:rPr lang="en-US" altLang="zh-TW" sz="1400" dirty="0"/>
                        <a:t>Very large datasets with high-dimensional categorical features.</a:t>
                      </a:r>
                    </a:p>
                    <a:p>
                      <a:pPr marL="285750" indent="-285750" algn="l">
                        <a:buFont typeface="Arial" panose="020B0604020202020204" pitchFamily="34" charset="0"/>
                        <a:buChar char="•"/>
                      </a:pPr>
                      <a:r>
                        <a:rPr lang="en-US" altLang="zh-TW" sz="1400" dirty="0"/>
                        <a:t>Scenarios where embeddings or end-to-end deep learning (e.g., multi-modal data) are advantageous.</a:t>
                      </a:r>
                    </a:p>
                    <a:p>
                      <a:pPr marL="285750" indent="-285750" algn="l">
                        <a:buFont typeface="Arial" panose="020B0604020202020204" pitchFamily="34" charset="0"/>
                        <a:buChar char="•"/>
                      </a:pPr>
                      <a:r>
                        <a:rPr lang="en-US" altLang="zh-TW" sz="1400" dirty="0"/>
                        <a:t>Tasks with a mix of tabular and unstructured data (e.g., text, images).</a:t>
                      </a:r>
                      <a:endParaRPr lang="zh-TW" altLang="en-US" sz="14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96747549"/>
                  </a:ext>
                </a:extLst>
              </a:tr>
            </a:tbl>
          </a:graphicData>
        </a:graphic>
      </p:graphicFrame>
    </p:spTree>
    <p:extLst>
      <p:ext uri="{BB962C8B-B14F-4D97-AF65-F5344CB8AC3E}">
        <p14:creationId xmlns:p14="http://schemas.microsoft.com/office/powerpoint/2010/main" val="3321017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A38C6-35E5-9376-DE81-B57203C4FC6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E0DBB16-EF03-8B0A-E406-2C80C79AD9F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8A9A3146-280B-35FF-AD4B-11C0D8F7CE17}"/>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73EB47DA-6589-785A-A9B6-48FA216879ED}"/>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EAD8B62E-1A19-37EA-82AB-DAE235A227EE}"/>
              </a:ext>
            </a:extLst>
          </p:cNvPr>
          <p:cNvSpPr>
            <a:spLocks noGrp="1"/>
          </p:cNvSpPr>
          <p:nvPr>
            <p:ph type="sldNum" sz="quarter" idx="12"/>
          </p:nvPr>
        </p:nvSpPr>
        <p:spPr/>
        <p:txBody>
          <a:bodyPr/>
          <a:lstStyle/>
          <a:p>
            <a:fld id="{9D55DC8D-C4F0-4F0D-B826-92573808DA56}" type="slidenum">
              <a:rPr lang="zh-CN" altLang="en-US" smtClean="0"/>
              <a:pPr/>
              <a:t>63</a:t>
            </a:fld>
            <a:endParaRPr lang="zh-CN" altLang="en-US" dirty="0"/>
          </a:p>
        </p:txBody>
      </p:sp>
      <p:sp>
        <p:nvSpPr>
          <p:cNvPr id="7" name="文字方塊 6">
            <a:extLst>
              <a:ext uri="{FF2B5EF4-FFF2-40B4-BE49-F238E27FC236}">
                <a16:creationId xmlns:a16="http://schemas.microsoft.com/office/drawing/2014/main" id="{F16B4551-9CA2-AAC3-BF8B-D6DAC2F4409F}"/>
              </a:ext>
            </a:extLst>
          </p:cNvPr>
          <p:cNvSpPr txBox="1"/>
          <p:nvPr/>
        </p:nvSpPr>
        <p:spPr>
          <a:xfrm>
            <a:off x="1615126" y="767834"/>
            <a:ext cx="8961748" cy="954107"/>
          </a:xfrm>
          <a:prstGeom prst="rect">
            <a:avLst/>
          </a:prstGeom>
          <a:noFill/>
        </p:spPr>
        <p:txBody>
          <a:bodyPr wrap="square">
            <a:spAutoFit/>
          </a:bodyPr>
          <a:lstStyle/>
          <a:p>
            <a:pPr algn="ctr"/>
            <a:r>
              <a:rPr lang="en-US" altLang="zh-TW" sz="2800" dirty="0">
                <a:solidFill>
                  <a:srgbClr val="044875"/>
                </a:solidFill>
                <a:effectLst/>
                <a:latin typeface="Microsoft YaHei" panose="020B0503020204020204" pitchFamily="34" charset="-122"/>
                <a:ea typeface="Microsoft YaHei" panose="020B0503020204020204" pitchFamily="34" charset="-122"/>
              </a:rPr>
              <a:t>References for comparison between tree models and deep learning models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文字方塊 7">
            <a:extLst>
              <a:ext uri="{FF2B5EF4-FFF2-40B4-BE49-F238E27FC236}">
                <a16:creationId xmlns:a16="http://schemas.microsoft.com/office/drawing/2014/main" id="{F874C7B3-376D-19C9-2B70-888A6236CC5F}"/>
              </a:ext>
            </a:extLst>
          </p:cNvPr>
          <p:cNvSpPr txBox="1"/>
          <p:nvPr/>
        </p:nvSpPr>
        <p:spPr>
          <a:xfrm>
            <a:off x="1316614" y="1988457"/>
            <a:ext cx="9558771" cy="4616648"/>
          </a:xfrm>
          <a:prstGeom prst="rect">
            <a:avLst/>
          </a:prstGeom>
          <a:noFill/>
        </p:spPr>
        <p:txBody>
          <a:bodyPr wrap="square">
            <a:spAutoFit/>
          </a:bodyPr>
          <a:lstStyle/>
          <a:p>
            <a:pPr marL="342900" indent="-342900">
              <a:buFont typeface="Arial" panose="020B0604020202020204" pitchFamily="34" charset="0"/>
              <a:buChar char="•"/>
            </a:pPr>
            <a:r>
              <a:rPr lang="en-US" altLang="zh-TW" sz="1400" b="1" dirty="0"/>
              <a:t>"Why do tree-based models still outperform deep learning on tabular data?"</a:t>
            </a:r>
            <a:r>
              <a:rPr lang="en-US" altLang="zh-TW" sz="1400" dirty="0"/>
              <a:t> by Léo </a:t>
            </a:r>
            <a:r>
              <a:rPr lang="en-US" altLang="zh-TW" sz="1400" dirty="0" err="1"/>
              <a:t>Grinsztajn</a:t>
            </a:r>
            <a:r>
              <a:rPr lang="en-US" altLang="zh-TW" sz="1400" dirty="0"/>
              <a:t>, Edouard </a:t>
            </a:r>
            <a:r>
              <a:rPr lang="en-US" altLang="zh-TW" sz="1400" dirty="0" err="1"/>
              <a:t>Oyallon</a:t>
            </a:r>
            <a:r>
              <a:rPr lang="en-US" altLang="zh-TW" sz="1400" dirty="0"/>
              <a:t>, and Gaël </a:t>
            </a:r>
            <a:r>
              <a:rPr lang="en-US" altLang="zh-TW" sz="1400" dirty="0" err="1"/>
              <a:t>Varoquaux</a:t>
            </a:r>
            <a:r>
              <a:rPr lang="en-US" altLang="zh-TW" sz="1400" dirty="0"/>
              <a:t> (2022):</a:t>
            </a:r>
          </a:p>
          <a:p>
            <a:pPr marL="800100" lvl="1" indent="-342900">
              <a:buFont typeface="Wingdings" panose="05000000000000000000" pitchFamily="2" charset="2"/>
              <a:buChar char="n"/>
            </a:pPr>
            <a:r>
              <a:rPr lang="en-US" altLang="zh-TW" sz="1400" dirty="0">
                <a:latin typeface="Microsoft YaHei" panose="020B0503020204020204" pitchFamily="34" charset="-122"/>
                <a:ea typeface="Microsoft YaHei" panose="020B0503020204020204" pitchFamily="34" charset="-122"/>
              </a:rPr>
              <a:t>This paper presents extensive benchmarks across 45 datasets, demonstrating that tree-based models, such as </a:t>
            </a:r>
            <a:r>
              <a:rPr lang="en-US" altLang="zh-TW" sz="1400" dirty="0" err="1">
                <a:latin typeface="Microsoft YaHei" panose="020B0503020204020204" pitchFamily="34" charset="-122"/>
                <a:ea typeface="Microsoft YaHei" panose="020B0503020204020204" pitchFamily="34" charset="-122"/>
              </a:rPr>
              <a:t>XGBoost</a:t>
            </a:r>
            <a:r>
              <a:rPr lang="en-US" altLang="zh-TW" sz="1400" dirty="0">
                <a:latin typeface="Microsoft YaHei" panose="020B0503020204020204" pitchFamily="34" charset="-122"/>
                <a:ea typeface="Microsoft YaHei" panose="020B0503020204020204" pitchFamily="34" charset="-122"/>
              </a:rPr>
              <a:t> and Random Forests, often outperform deep learning models on medium-sized tabular datasets (~10,000 samples).</a:t>
            </a:r>
          </a:p>
          <a:p>
            <a:pPr marL="800100" lvl="1" indent="-342900">
              <a:buFont typeface="Wingdings" panose="05000000000000000000" pitchFamily="2" charset="2"/>
              <a:buChar char="n"/>
            </a:pPr>
            <a:r>
              <a:rPr lang="en-US" altLang="zh-TW" sz="1400" dirty="0">
                <a:latin typeface="Microsoft YaHei" panose="020B0503020204020204" pitchFamily="34" charset="-122"/>
                <a:ea typeface="Microsoft YaHei" panose="020B0503020204020204" pitchFamily="34" charset="-122"/>
              </a:rPr>
              <a:t>The authors attribute this performance gap to differences in inductive biases, noting that neural networks may struggle with uninformative features and irregular functions common in tabular data.</a:t>
            </a:r>
          </a:p>
          <a:p>
            <a:pPr marL="342900" indent="-342900">
              <a:buFont typeface="Arial" panose="020B0604020202020204" pitchFamily="34" charset="0"/>
              <a:buChar char="•"/>
            </a:pPr>
            <a:r>
              <a:rPr lang="en-US" altLang="zh-TW" sz="1400" b="1" dirty="0"/>
              <a:t>"When Do Neural Nets Outperform Boosted Trees on Tabular Data? " </a:t>
            </a:r>
            <a:r>
              <a:rPr lang="en-US" altLang="zh-TW" sz="1400" dirty="0">
                <a:latin typeface="Microsoft YaHei" panose="020B0503020204020204" pitchFamily="34" charset="-122"/>
                <a:ea typeface="Microsoft YaHei" panose="020B0503020204020204" pitchFamily="34" charset="-122"/>
              </a:rPr>
              <a:t>by Duncan McElfresh, Sujay </a:t>
            </a:r>
            <a:r>
              <a:rPr lang="en-US" altLang="zh-TW" sz="1400" dirty="0" err="1">
                <a:latin typeface="Microsoft YaHei" panose="020B0503020204020204" pitchFamily="34" charset="-122"/>
                <a:ea typeface="Microsoft YaHei" panose="020B0503020204020204" pitchFamily="34" charset="-122"/>
              </a:rPr>
              <a:t>Khandagale</a:t>
            </a:r>
            <a:r>
              <a:rPr lang="en-US" altLang="zh-TW" sz="1400" dirty="0">
                <a:latin typeface="Microsoft YaHei" panose="020B0503020204020204" pitchFamily="34" charset="-122"/>
                <a:ea typeface="Microsoft YaHei" panose="020B0503020204020204" pitchFamily="34" charset="-122"/>
              </a:rPr>
              <a:t>(2023):</a:t>
            </a:r>
          </a:p>
          <a:p>
            <a:pPr marL="800100" lvl="1" indent="-342900">
              <a:buFont typeface="Wingdings" panose="05000000000000000000" pitchFamily="2" charset="2"/>
              <a:buChar char="n"/>
            </a:pPr>
            <a:r>
              <a:rPr lang="en-US" altLang="zh-TW" sz="1400" dirty="0">
                <a:latin typeface="Microsoft YaHei" panose="020B0503020204020204" pitchFamily="34" charset="-122"/>
                <a:ea typeface="Microsoft YaHei" panose="020B0503020204020204" pitchFamily="34" charset="-122"/>
              </a:rPr>
              <a:t>This study covers 19 algorithms and 176 datasets.</a:t>
            </a:r>
          </a:p>
          <a:p>
            <a:pPr marL="800100" lvl="1" indent="-342900">
              <a:buFont typeface="Wingdings" panose="05000000000000000000" pitchFamily="2" charset="2"/>
              <a:buChar char="n"/>
            </a:pPr>
            <a:r>
              <a:rPr lang="en-US" altLang="zh-TW" sz="1400" dirty="0">
                <a:latin typeface="Microsoft YaHei" panose="020B0503020204020204" pitchFamily="34" charset="-122"/>
                <a:ea typeface="Microsoft YaHei" panose="020B0503020204020204" pitchFamily="34" charset="-122"/>
              </a:rPr>
              <a:t>GBDTs outperform NNs on average, but the emphasis on algorithm choice may be overstated. On many datasets, simple baseline models or light hyperparameter tuning, such as using </a:t>
            </a:r>
            <a:r>
              <a:rPr lang="en-US" altLang="zh-TW" sz="1400" dirty="0" err="1">
                <a:latin typeface="Microsoft YaHei" panose="020B0503020204020204" pitchFamily="34" charset="-122"/>
                <a:ea typeface="Microsoft YaHei" panose="020B0503020204020204" pitchFamily="34" charset="-122"/>
              </a:rPr>
              <a:t>CatBoost</a:t>
            </a:r>
            <a:r>
              <a:rPr lang="en-US" altLang="zh-TW" sz="1400" dirty="0">
                <a:latin typeface="Microsoft YaHei" panose="020B0503020204020204" pitchFamily="34" charset="-122"/>
                <a:ea typeface="Microsoft YaHei" panose="020B0503020204020204" pitchFamily="34" charset="-122"/>
              </a:rPr>
              <a:t> in GBDTs, often achieves performance comparable to selecting between NNs and GBDTs. </a:t>
            </a:r>
          </a:p>
          <a:p>
            <a:pPr marL="800100" lvl="1" indent="-342900">
              <a:buFont typeface="Wingdings" panose="05000000000000000000" pitchFamily="2" charset="2"/>
              <a:buChar char="n"/>
            </a:pPr>
            <a:r>
              <a:rPr lang="en-US" altLang="zh-TW" sz="1400" dirty="0">
                <a:latin typeface="Microsoft YaHei" panose="020B0503020204020204" pitchFamily="34" charset="-122"/>
                <a:ea typeface="Microsoft YaHei" panose="020B0503020204020204" pitchFamily="34" charset="-122"/>
              </a:rPr>
              <a:t>GBDTs excel particularly in handling data irregularities, such as skewed or heavy-tailed distributions. Additionally, dataset-specific properties significantly influence algorithm performance.</a:t>
            </a:r>
          </a:p>
          <a:p>
            <a:pPr marL="342900" indent="-342900">
              <a:buFont typeface="Arial" panose="020B0604020202020204" pitchFamily="34" charset="0"/>
              <a:buChar char="•"/>
            </a:pPr>
            <a:r>
              <a:rPr lang="en-US" altLang="zh-TW" sz="1400" b="1" dirty="0"/>
              <a:t>"A Closer Look at Deep Learning on Tabular Data"</a:t>
            </a:r>
            <a:r>
              <a:rPr lang="en-US" altLang="zh-TW" sz="1400" dirty="0"/>
              <a:t> by Han-Jia Ye et al. (2024)</a:t>
            </a:r>
          </a:p>
          <a:p>
            <a:pPr marL="800100" lvl="1" indent="-342900">
              <a:buFont typeface="Wingdings" panose="05000000000000000000" pitchFamily="2" charset="2"/>
              <a:buChar char="n"/>
            </a:pPr>
            <a:r>
              <a:rPr lang="en-US" altLang="zh-TW" sz="1400" dirty="0">
                <a:latin typeface="Microsoft YaHei" panose="020B0503020204020204" pitchFamily="34" charset="-122"/>
                <a:ea typeface="Microsoft YaHei" panose="020B0503020204020204" pitchFamily="34" charset="-122"/>
              </a:rPr>
              <a:t>This study evaluates deep learning methods on 300 tabular datasets, covering various task types and domains.</a:t>
            </a:r>
          </a:p>
          <a:p>
            <a:pPr marL="800100" lvl="1" indent="-342900">
              <a:buFont typeface="Wingdings" panose="05000000000000000000" pitchFamily="2" charset="2"/>
              <a:buChar char="n"/>
            </a:pPr>
            <a:r>
              <a:rPr lang="en-US" altLang="zh-TW" sz="1400" dirty="0">
                <a:latin typeface="Microsoft YaHei" panose="020B0503020204020204" pitchFamily="34" charset="-122"/>
                <a:ea typeface="Microsoft YaHei" panose="020B0503020204020204" pitchFamily="34" charset="-122"/>
              </a:rPr>
              <a:t>The findings indicate that while deep learning models have made progress, tree-based models remain competitive, especially in scenarios with limited data or resources.</a:t>
            </a:r>
          </a:p>
          <a:p>
            <a:pPr marL="342900" indent="-342900">
              <a:buFont typeface="Arial" panose="020B0604020202020204" pitchFamily="34" charset="0"/>
              <a:buChar char="•"/>
            </a:pPr>
            <a:endParaRPr lang="en-US" altLang="zh-TW"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4756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5F7929-683C-A13D-C391-4FB718AA05DB}"/>
              </a:ext>
            </a:extLst>
          </p:cNvPr>
          <p:cNvSpPr/>
          <p:nvPr/>
        </p:nvSpPr>
        <p:spPr>
          <a:xfrm>
            <a:off x="883920" y="2633245"/>
            <a:ext cx="1962900" cy="9479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6</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Research Flow</a:t>
            </a:r>
            <a:r>
              <a:rPr lang="zh-TW" altLang="en-US" sz="2800" dirty="0">
                <a:solidFill>
                  <a:srgbClr val="044875"/>
                </a:solidFill>
                <a:latin typeface="Microsoft YaHei" panose="020B0503020204020204" pitchFamily="34" charset="-122"/>
                <a:ea typeface="Microsoft YaHei" panose="020B0503020204020204" pitchFamily="34" charset="-122"/>
              </a:rPr>
              <a:t> </a:t>
            </a:r>
            <a:r>
              <a:rPr lang="en-US" altLang="zh-TW" sz="2800" dirty="0">
                <a:solidFill>
                  <a:srgbClr val="044875"/>
                </a:solidFill>
                <a:latin typeface="Microsoft YaHei" panose="020B0503020204020204" pitchFamily="34" charset="-122"/>
                <a:ea typeface="Microsoft YaHei" panose="020B0503020204020204" pitchFamily="34" charset="-122"/>
              </a:rPr>
              <a:t>Chart</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8" name="流程圖: 結束點 7">
            <a:extLst>
              <a:ext uri="{FF2B5EF4-FFF2-40B4-BE49-F238E27FC236}">
                <a16:creationId xmlns:a16="http://schemas.microsoft.com/office/drawing/2014/main" id="{FA3504DD-D51A-8E48-AC5E-985A6DBA0C08}"/>
              </a:ext>
            </a:extLst>
          </p:cNvPr>
          <p:cNvSpPr/>
          <p:nvPr/>
        </p:nvSpPr>
        <p:spPr>
          <a:xfrm>
            <a:off x="1242858" y="1255722"/>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Start</a:t>
            </a:r>
            <a:endParaRPr lang="zh-TW" altLang="en-US" sz="1200" dirty="0">
              <a:latin typeface="Microsoft YaHei" panose="020B0503020204020204" pitchFamily="34" charset="-122"/>
              <a:ea typeface="Microsoft YaHei" panose="020B0503020204020204" pitchFamily="34" charset="-122"/>
            </a:endParaRPr>
          </a:p>
        </p:txBody>
      </p:sp>
      <p:cxnSp>
        <p:nvCxnSpPr>
          <p:cNvPr id="9" name="接點: 肘形 49">
            <a:extLst>
              <a:ext uri="{FF2B5EF4-FFF2-40B4-BE49-F238E27FC236}">
                <a16:creationId xmlns:a16="http://schemas.microsoft.com/office/drawing/2014/main" id="{274F5E13-C79D-455D-7D2A-8B3EF6485D48}"/>
              </a:ext>
            </a:extLst>
          </p:cNvPr>
          <p:cNvCxnSpPr>
            <a:cxnSpLocks/>
            <a:stCxn id="8" idx="2"/>
            <a:endCxn id="30" idx="0"/>
          </p:cNvCxnSpPr>
          <p:nvPr/>
        </p:nvCxnSpPr>
        <p:spPr>
          <a:xfrm>
            <a:off x="1872858" y="1633722"/>
            <a:ext cx="0" cy="2340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圖: 程序 9">
            <a:extLst>
              <a:ext uri="{FF2B5EF4-FFF2-40B4-BE49-F238E27FC236}">
                <a16:creationId xmlns:a16="http://schemas.microsoft.com/office/drawing/2014/main" id="{A9A0E309-036F-529B-7D6E-18641A7DCFB5}"/>
              </a:ext>
            </a:extLst>
          </p:cNvPr>
          <p:cNvSpPr/>
          <p:nvPr/>
        </p:nvSpPr>
        <p:spPr>
          <a:xfrm>
            <a:off x="1021563" y="4583664"/>
            <a:ext cx="1702587" cy="7947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Discuss the significance of the variables with doctor</a:t>
            </a:r>
            <a:endParaRPr lang="zh-TW" altLang="en-US" sz="1200" dirty="0">
              <a:solidFill>
                <a:schemeClr val="bg1"/>
              </a:solidFill>
            </a:endParaRPr>
          </a:p>
        </p:txBody>
      </p:sp>
      <p:cxnSp>
        <p:nvCxnSpPr>
          <p:cNvPr id="17" name="接點: 肘形 49">
            <a:extLst>
              <a:ext uri="{FF2B5EF4-FFF2-40B4-BE49-F238E27FC236}">
                <a16:creationId xmlns:a16="http://schemas.microsoft.com/office/drawing/2014/main" id="{DAEE00D0-07F8-B06D-F464-C7127AD0E822}"/>
              </a:ext>
            </a:extLst>
          </p:cNvPr>
          <p:cNvCxnSpPr>
            <a:cxnSpLocks/>
            <a:stCxn id="40" idx="2"/>
            <a:endCxn id="10" idx="0"/>
          </p:cNvCxnSpPr>
          <p:nvPr/>
        </p:nvCxnSpPr>
        <p:spPr>
          <a:xfrm>
            <a:off x="1872857" y="4349744"/>
            <a:ext cx="0" cy="2339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圖: 程序 20">
            <a:extLst>
              <a:ext uri="{FF2B5EF4-FFF2-40B4-BE49-F238E27FC236}">
                <a16:creationId xmlns:a16="http://schemas.microsoft.com/office/drawing/2014/main" id="{520F588F-1438-353A-0211-9B520DFBE632}"/>
              </a:ext>
            </a:extLst>
          </p:cNvPr>
          <p:cNvSpPr/>
          <p:nvPr/>
        </p:nvSpPr>
        <p:spPr>
          <a:xfrm>
            <a:off x="1021562" y="5581261"/>
            <a:ext cx="1702587" cy="3730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data</a:t>
            </a:r>
            <a:endParaRPr lang="zh-TW" altLang="en-US" sz="1200" dirty="0">
              <a:solidFill>
                <a:schemeClr val="bg1"/>
              </a:solidFill>
            </a:endParaRPr>
          </a:p>
        </p:txBody>
      </p:sp>
      <p:cxnSp>
        <p:nvCxnSpPr>
          <p:cNvPr id="22" name="接點: 肘形 49">
            <a:extLst>
              <a:ext uri="{FF2B5EF4-FFF2-40B4-BE49-F238E27FC236}">
                <a16:creationId xmlns:a16="http://schemas.microsoft.com/office/drawing/2014/main" id="{75F482A0-A0D1-FAD7-8FA7-F6C39D255E65}"/>
              </a:ext>
            </a:extLst>
          </p:cNvPr>
          <p:cNvCxnSpPr>
            <a:cxnSpLocks/>
            <a:stCxn id="10" idx="2"/>
            <a:endCxn id="21" idx="0"/>
          </p:cNvCxnSpPr>
          <p:nvPr/>
        </p:nvCxnSpPr>
        <p:spPr>
          <a:xfrm flipH="1">
            <a:off x="1872856" y="5378399"/>
            <a:ext cx="1" cy="20286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圖: 程序 25">
            <a:extLst>
              <a:ext uri="{FF2B5EF4-FFF2-40B4-BE49-F238E27FC236}">
                <a16:creationId xmlns:a16="http://schemas.microsoft.com/office/drawing/2014/main" id="{C5FE81BA-5AA0-2116-22D7-BF52AD9E03E9}"/>
              </a:ext>
            </a:extLst>
          </p:cNvPr>
          <p:cNvSpPr/>
          <p:nvPr/>
        </p:nvSpPr>
        <p:spPr>
          <a:xfrm>
            <a:off x="3223837" y="2768867"/>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Tree-based Model Building</a:t>
            </a:r>
            <a:endParaRPr lang="zh-TW" altLang="en-US" sz="1200" dirty="0">
              <a:solidFill>
                <a:schemeClr val="bg1"/>
              </a:solidFill>
            </a:endParaRPr>
          </a:p>
        </p:txBody>
      </p:sp>
      <p:sp>
        <p:nvSpPr>
          <p:cNvPr id="27" name="流程圖: 程序 26">
            <a:extLst>
              <a:ext uri="{FF2B5EF4-FFF2-40B4-BE49-F238E27FC236}">
                <a16:creationId xmlns:a16="http://schemas.microsoft.com/office/drawing/2014/main" id="{802DFD11-11FA-AC43-7BDF-F7B8E558DB61}"/>
              </a:ext>
            </a:extLst>
          </p:cNvPr>
          <p:cNvSpPr/>
          <p:nvPr/>
        </p:nvSpPr>
        <p:spPr>
          <a:xfrm>
            <a:off x="1021563" y="276886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Literature review</a:t>
            </a:r>
            <a:endParaRPr lang="zh-TW" altLang="en-US" sz="1200" dirty="0">
              <a:solidFill>
                <a:schemeClr val="bg1"/>
              </a:solidFill>
            </a:endParaRPr>
          </a:p>
        </p:txBody>
      </p:sp>
      <p:sp>
        <p:nvSpPr>
          <p:cNvPr id="30" name="流程圖: 程序 29">
            <a:extLst>
              <a:ext uri="{FF2B5EF4-FFF2-40B4-BE49-F238E27FC236}">
                <a16:creationId xmlns:a16="http://schemas.microsoft.com/office/drawing/2014/main" id="{9A8180F4-0FF8-2248-3DF8-E134CBE915D0}"/>
              </a:ext>
            </a:extLst>
          </p:cNvPr>
          <p:cNvSpPr/>
          <p:nvPr/>
        </p:nvSpPr>
        <p:spPr>
          <a:xfrm>
            <a:off x="1021564"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Research Purpose</a:t>
            </a:r>
            <a:endParaRPr lang="zh-TW" altLang="en-US" sz="1200" dirty="0">
              <a:solidFill>
                <a:schemeClr val="bg1"/>
              </a:solidFill>
            </a:endParaRPr>
          </a:p>
        </p:txBody>
      </p:sp>
      <p:cxnSp>
        <p:nvCxnSpPr>
          <p:cNvPr id="33" name="接點: 肘形 49">
            <a:extLst>
              <a:ext uri="{FF2B5EF4-FFF2-40B4-BE49-F238E27FC236}">
                <a16:creationId xmlns:a16="http://schemas.microsoft.com/office/drawing/2014/main" id="{E0136E36-D39D-9B24-2620-850166119991}"/>
              </a:ext>
            </a:extLst>
          </p:cNvPr>
          <p:cNvCxnSpPr>
            <a:cxnSpLocks/>
            <a:stCxn id="30" idx="2"/>
            <a:endCxn id="27" idx="0"/>
          </p:cNvCxnSpPr>
          <p:nvPr/>
        </p:nvCxnSpPr>
        <p:spPr>
          <a:xfrm flipH="1">
            <a:off x="1872857" y="2540114"/>
            <a:ext cx="1" cy="22875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49">
            <a:extLst>
              <a:ext uri="{FF2B5EF4-FFF2-40B4-BE49-F238E27FC236}">
                <a16:creationId xmlns:a16="http://schemas.microsoft.com/office/drawing/2014/main" id="{E47A0F34-EEDA-5C6B-EC85-1BF5EAF73455}"/>
              </a:ext>
            </a:extLst>
          </p:cNvPr>
          <p:cNvCxnSpPr>
            <a:cxnSpLocks/>
            <a:stCxn id="27" idx="2"/>
            <a:endCxn id="40" idx="0"/>
          </p:cNvCxnSpPr>
          <p:nvPr/>
        </p:nvCxnSpPr>
        <p:spPr>
          <a:xfrm>
            <a:off x="1872857" y="3441239"/>
            <a:ext cx="0" cy="236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流程圖: 程序 39">
            <a:extLst>
              <a:ext uri="{FF2B5EF4-FFF2-40B4-BE49-F238E27FC236}">
                <a16:creationId xmlns:a16="http://schemas.microsoft.com/office/drawing/2014/main" id="{E7B5D105-B510-7002-FF60-689163ED9120}"/>
              </a:ext>
            </a:extLst>
          </p:cNvPr>
          <p:cNvSpPr/>
          <p:nvPr/>
        </p:nvSpPr>
        <p:spPr>
          <a:xfrm>
            <a:off x="1021563" y="36773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Obtain patient test records</a:t>
            </a:r>
            <a:endParaRPr lang="zh-TW" altLang="en-US" sz="1200" dirty="0">
              <a:latin typeface="Microsoft YaHei" panose="020B0503020204020204" pitchFamily="34" charset="-122"/>
              <a:ea typeface="Microsoft YaHei" panose="020B0503020204020204" pitchFamily="34" charset="-122"/>
            </a:endParaRPr>
          </a:p>
        </p:txBody>
      </p:sp>
      <p:sp>
        <p:nvSpPr>
          <p:cNvPr id="46" name="流程圖: 程序 45">
            <a:extLst>
              <a:ext uri="{FF2B5EF4-FFF2-40B4-BE49-F238E27FC236}">
                <a16:creationId xmlns:a16="http://schemas.microsoft.com/office/drawing/2014/main" id="{9E907525-E44C-DEEF-7153-98511FB71C45}"/>
              </a:ext>
            </a:extLst>
          </p:cNvPr>
          <p:cNvSpPr/>
          <p:nvPr/>
        </p:nvSpPr>
        <p:spPr>
          <a:xfrm>
            <a:off x="3223837" y="186774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Design feature engineering variables</a:t>
            </a:r>
            <a:endParaRPr lang="zh-TW" altLang="en-US" sz="1200" dirty="0">
              <a:solidFill>
                <a:schemeClr val="bg1"/>
              </a:solidFill>
            </a:endParaRPr>
          </a:p>
        </p:txBody>
      </p:sp>
      <p:cxnSp>
        <p:nvCxnSpPr>
          <p:cNvPr id="47" name="接點: 肘形 46">
            <a:extLst>
              <a:ext uri="{FF2B5EF4-FFF2-40B4-BE49-F238E27FC236}">
                <a16:creationId xmlns:a16="http://schemas.microsoft.com/office/drawing/2014/main" id="{7C960C95-885F-65FC-3078-951468568D8B}"/>
              </a:ext>
            </a:extLst>
          </p:cNvPr>
          <p:cNvCxnSpPr>
            <a:cxnSpLocks/>
            <a:stCxn id="21" idx="2"/>
            <a:endCxn id="46" idx="0"/>
          </p:cNvCxnSpPr>
          <p:nvPr/>
        </p:nvCxnSpPr>
        <p:spPr>
          <a:xfrm rot="5400000" flipH="1" flipV="1">
            <a:off x="930702" y="2809896"/>
            <a:ext cx="4086582" cy="2202275"/>
          </a:xfrm>
          <a:prstGeom prst="bentConnector5">
            <a:avLst>
              <a:gd name="adj1" fmla="val -5594"/>
              <a:gd name="adj2" fmla="val 50000"/>
              <a:gd name="adj3" fmla="val 10559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49">
            <a:extLst>
              <a:ext uri="{FF2B5EF4-FFF2-40B4-BE49-F238E27FC236}">
                <a16:creationId xmlns:a16="http://schemas.microsoft.com/office/drawing/2014/main" id="{FE6E4789-C386-7AEA-42F4-8B2D16C9B799}"/>
              </a:ext>
            </a:extLst>
          </p:cNvPr>
          <p:cNvCxnSpPr>
            <a:cxnSpLocks/>
            <a:stCxn id="46" idx="2"/>
            <a:endCxn id="26" idx="0"/>
          </p:cNvCxnSpPr>
          <p:nvPr/>
        </p:nvCxnSpPr>
        <p:spPr>
          <a:xfrm>
            <a:off x="4075131" y="2540114"/>
            <a:ext cx="0" cy="2287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流程圖: 程序 53">
            <a:extLst>
              <a:ext uri="{FF2B5EF4-FFF2-40B4-BE49-F238E27FC236}">
                <a16:creationId xmlns:a16="http://schemas.microsoft.com/office/drawing/2014/main" id="{3B6D04D4-7754-1CB2-D5B4-65E815CA6FAE}"/>
              </a:ext>
            </a:extLst>
          </p:cNvPr>
          <p:cNvSpPr/>
          <p:nvPr/>
        </p:nvSpPr>
        <p:spPr>
          <a:xfrm>
            <a:off x="3230913" y="3673573"/>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Model Validation</a:t>
            </a:r>
            <a:endParaRPr lang="zh-TW" altLang="en-US" sz="1200" dirty="0">
              <a:solidFill>
                <a:schemeClr val="bg1"/>
              </a:solidFill>
            </a:endParaRPr>
          </a:p>
        </p:txBody>
      </p:sp>
      <p:cxnSp>
        <p:nvCxnSpPr>
          <p:cNvPr id="55" name="接點: 肘形 49">
            <a:extLst>
              <a:ext uri="{FF2B5EF4-FFF2-40B4-BE49-F238E27FC236}">
                <a16:creationId xmlns:a16="http://schemas.microsoft.com/office/drawing/2014/main" id="{4F5C72F9-687D-7FB5-D1E6-2FC81519AF48}"/>
              </a:ext>
            </a:extLst>
          </p:cNvPr>
          <p:cNvCxnSpPr>
            <a:cxnSpLocks/>
            <a:stCxn id="26" idx="2"/>
            <a:endCxn id="54" idx="0"/>
          </p:cNvCxnSpPr>
          <p:nvPr/>
        </p:nvCxnSpPr>
        <p:spPr>
          <a:xfrm>
            <a:off x="4075131" y="3441238"/>
            <a:ext cx="7076" cy="2323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流程圖: 程序 58">
            <a:extLst>
              <a:ext uri="{FF2B5EF4-FFF2-40B4-BE49-F238E27FC236}">
                <a16:creationId xmlns:a16="http://schemas.microsoft.com/office/drawing/2014/main" id="{2F8D91FC-B763-6006-B6CE-059143604B01}"/>
              </a:ext>
            </a:extLst>
          </p:cNvPr>
          <p:cNvSpPr/>
          <p:nvPr/>
        </p:nvSpPr>
        <p:spPr>
          <a:xfrm>
            <a:off x="3230913" y="4558088"/>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Result Analysis</a:t>
            </a:r>
            <a:endParaRPr lang="zh-TW" altLang="en-US" sz="1200" dirty="0">
              <a:solidFill>
                <a:schemeClr val="bg1"/>
              </a:solidFill>
            </a:endParaRPr>
          </a:p>
        </p:txBody>
      </p:sp>
      <p:cxnSp>
        <p:nvCxnSpPr>
          <p:cNvPr id="60" name="接點: 肘形 49">
            <a:extLst>
              <a:ext uri="{FF2B5EF4-FFF2-40B4-BE49-F238E27FC236}">
                <a16:creationId xmlns:a16="http://schemas.microsoft.com/office/drawing/2014/main" id="{C7A53468-7719-EBFC-3FE4-627FC61C1EF7}"/>
              </a:ext>
            </a:extLst>
          </p:cNvPr>
          <p:cNvCxnSpPr>
            <a:cxnSpLocks/>
            <a:stCxn id="54" idx="2"/>
            <a:endCxn id="59" idx="0"/>
          </p:cNvCxnSpPr>
          <p:nvPr/>
        </p:nvCxnSpPr>
        <p:spPr>
          <a:xfrm>
            <a:off x="4082207" y="4345944"/>
            <a:ext cx="0" cy="2121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圖: 決策 62">
            <a:extLst>
              <a:ext uri="{FF2B5EF4-FFF2-40B4-BE49-F238E27FC236}">
                <a16:creationId xmlns:a16="http://schemas.microsoft.com/office/drawing/2014/main" id="{D5EB2C7C-9A74-DDF8-7236-E2789434AA53}"/>
              </a:ext>
            </a:extLst>
          </p:cNvPr>
          <p:cNvSpPr/>
          <p:nvPr/>
        </p:nvSpPr>
        <p:spPr>
          <a:xfrm>
            <a:off x="5836588" y="1874155"/>
            <a:ext cx="2716005" cy="7803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Microsoft YaHei" panose="020B0503020204020204" pitchFamily="34" charset="-122"/>
                <a:ea typeface="Microsoft YaHei" panose="020B0503020204020204" pitchFamily="34" charset="-122"/>
              </a:rPr>
              <a:t>Is the model’s predictive capability sufficient?</a:t>
            </a:r>
            <a:endParaRPr lang="zh-TW" altLang="en-US" sz="1000" dirty="0">
              <a:latin typeface="Microsoft YaHei" panose="020B0503020204020204" pitchFamily="34" charset="-122"/>
              <a:ea typeface="Microsoft YaHei" panose="020B0503020204020204" pitchFamily="34" charset="-122"/>
            </a:endParaRPr>
          </a:p>
        </p:txBody>
      </p:sp>
      <p:cxnSp>
        <p:nvCxnSpPr>
          <p:cNvPr id="64" name="接點: 肘形 63">
            <a:extLst>
              <a:ext uri="{FF2B5EF4-FFF2-40B4-BE49-F238E27FC236}">
                <a16:creationId xmlns:a16="http://schemas.microsoft.com/office/drawing/2014/main" id="{22B05559-83CB-46D5-1321-673299CA23A1}"/>
              </a:ext>
            </a:extLst>
          </p:cNvPr>
          <p:cNvCxnSpPr>
            <a:cxnSpLocks/>
            <a:stCxn id="59" idx="2"/>
            <a:endCxn id="63" idx="0"/>
          </p:cNvCxnSpPr>
          <p:nvPr/>
        </p:nvCxnSpPr>
        <p:spPr>
          <a:xfrm rot="5400000" flipH="1" flipV="1">
            <a:off x="3960247" y="1996115"/>
            <a:ext cx="3356304" cy="3112384"/>
          </a:xfrm>
          <a:prstGeom prst="bentConnector5">
            <a:avLst>
              <a:gd name="adj1" fmla="val -6811"/>
              <a:gd name="adj2" fmla="val 36637"/>
              <a:gd name="adj3" fmla="val 10681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流程圖: 程序 71">
            <a:extLst>
              <a:ext uri="{FF2B5EF4-FFF2-40B4-BE49-F238E27FC236}">
                <a16:creationId xmlns:a16="http://schemas.microsoft.com/office/drawing/2014/main" id="{36579EEC-A732-C429-E75B-004143D1B833}"/>
              </a:ext>
            </a:extLst>
          </p:cNvPr>
          <p:cNvSpPr/>
          <p:nvPr/>
        </p:nvSpPr>
        <p:spPr>
          <a:xfrm>
            <a:off x="5379388"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Redesigning feature engineering variables</a:t>
            </a:r>
            <a:endParaRPr lang="zh-TW" altLang="en-US" sz="1200" dirty="0">
              <a:solidFill>
                <a:schemeClr val="bg1"/>
              </a:solidFill>
            </a:endParaRPr>
          </a:p>
        </p:txBody>
      </p:sp>
      <p:sp>
        <p:nvSpPr>
          <p:cNvPr id="77" name="流程圖: 程序 76">
            <a:extLst>
              <a:ext uri="{FF2B5EF4-FFF2-40B4-BE49-F238E27FC236}">
                <a16:creationId xmlns:a16="http://schemas.microsoft.com/office/drawing/2014/main" id="{4E0CA275-ABDA-EE34-5BDE-FF2D951F45B8}"/>
              </a:ext>
            </a:extLst>
          </p:cNvPr>
          <p:cNvSpPr/>
          <p:nvPr/>
        </p:nvSpPr>
        <p:spPr>
          <a:xfrm>
            <a:off x="7244099" y="3047196"/>
            <a:ext cx="1702587" cy="67237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Adjust model parameters</a:t>
            </a:r>
            <a:endParaRPr lang="zh-TW" altLang="en-US" sz="1200" dirty="0">
              <a:solidFill>
                <a:schemeClr val="bg1"/>
              </a:solidFill>
            </a:endParaRPr>
          </a:p>
        </p:txBody>
      </p:sp>
      <p:cxnSp>
        <p:nvCxnSpPr>
          <p:cNvPr id="78" name="接點: 肘形 77">
            <a:extLst>
              <a:ext uri="{FF2B5EF4-FFF2-40B4-BE49-F238E27FC236}">
                <a16:creationId xmlns:a16="http://schemas.microsoft.com/office/drawing/2014/main" id="{58A6C32E-D5AE-E103-EBFD-AB89C6012F82}"/>
              </a:ext>
            </a:extLst>
          </p:cNvPr>
          <p:cNvCxnSpPr>
            <a:cxnSpLocks/>
            <a:stCxn id="63" idx="2"/>
            <a:endCxn id="77" idx="0"/>
          </p:cNvCxnSpPr>
          <p:nvPr/>
        </p:nvCxnSpPr>
        <p:spPr>
          <a:xfrm rot="16200000" flipH="1">
            <a:off x="7448639" y="2400442"/>
            <a:ext cx="392706" cy="900802"/>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B41AF45E-2B3A-C06B-9D56-DACAFEB2CDD3}"/>
              </a:ext>
            </a:extLst>
          </p:cNvPr>
          <p:cNvCxnSpPr>
            <a:cxnSpLocks/>
            <a:stCxn id="63" idx="2"/>
            <a:endCxn id="72" idx="0"/>
          </p:cNvCxnSpPr>
          <p:nvPr/>
        </p:nvCxnSpPr>
        <p:spPr>
          <a:xfrm rot="5400000">
            <a:off x="6516284" y="2368889"/>
            <a:ext cx="392706" cy="963909"/>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接點: 肘形 49">
            <a:extLst>
              <a:ext uri="{FF2B5EF4-FFF2-40B4-BE49-F238E27FC236}">
                <a16:creationId xmlns:a16="http://schemas.microsoft.com/office/drawing/2014/main" id="{71F4D9D6-29D9-6C8D-3984-CADA2A081B3E}"/>
              </a:ext>
            </a:extLst>
          </p:cNvPr>
          <p:cNvCxnSpPr>
            <a:cxnSpLocks/>
            <a:stCxn id="93" idx="0"/>
            <a:endCxn id="54" idx="3"/>
          </p:cNvCxnSpPr>
          <p:nvPr/>
        </p:nvCxnSpPr>
        <p:spPr>
          <a:xfrm flipH="1">
            <a:off x="4933500" y="4005918"/>
            <a:ext cx="160839" cy="38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弧形 92">
            <a:extLst>
              <a:ext uri="{FF2B5EF4-FFF2-40B4-BE49-F238E27FC236}">
                <a16:creationId xmlns:a16="http://schemas.microsoft.com/office/drawing/2014/main" id="{5360BA31-EDC5-D162-8477-5D2A9DAB6904}"/>
              </a:ext>
            </a:extLst>
          </p:cNvPr>
          <p:cNvSpPr/>
          <p:nvPr/>
        </p:nvSpPr>
        <p:spPr>
          <a:xfrm rot="17704231">
            <a:off x="4944521" y="3896215"/>
            <a:ext cx="644501" cy="380735"/>
          </a:xfrm>
          <a:prstGeom prst="arc">
            <a:avLst>
              <a:gd name="adj1" fmla="val 16200000"/>
              <a:gd name="adj2" fmla="val 300174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02" name="接點: 肘形 101">
            <a:extLst>
              <a:ext uri="{FF2B5EF4-FFF2-40B4-BE49-F238E27FC236}">
                <a16:creationId xmlns:a16="http://schemas.microsoft.com/office/drawing/2014/main" id="{F36FFB64-ED92-F44C-F5E2-840D11EE590A}"/>
              </a:ext>
            </a:extLst>
          </p:cNvPr>
          <p:cNvCxnSpPr>
            <a:stCxn id="72" idx="2"/>
            <a:endCxn id="93" idx="2"/>
          </p:cNvCxnSpPr>
          <p:nvPr/>
        </p:nvCxnSpPr>
        <p:spPr>
          <a:xfrm rot="5400000">
            <a:off x="5701400" y="3500059"/>
            <a:ext cx="309775" cy="748791"/>
          </a:xfrm>
          <a:prstGeom prst="bentConnector3">
            <a:avLst>
              <a:gd name="adj1" fmla="val 97527"/>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接點: 肘形 103">
            <a:extLst>
              <a:ext uri="{FF2B5EF4-FFF2-40B4-BE49-F238E27FC236}">
                <a16:creationId xmlns:a16="http://schemas.microsoft.com/office/drawing/2014/main" id="{74D31A39-4F7A-FADC-ACE6-237260753B7C}"/>
              </a:ext>
            </a:extLst>
          </p:cNvPr>
          <p:cNvCxnSpPr>
            <a:cxnSpLocks/>
            <a:stCxn id="77" idx="2"/>
            <a:endCxn id="93" idx="2"/>
          </p:cNvCxnSpPr>
          <p:nvPr/>
        </p:nvCxnSpPr>
        <p:spPr>
          <a:xfrm rot="5400000">
            <a:off x="6633755" y="2567703"/>
            <a:ext cx="309775" cy="2613502"/>
          </a:xfrm>
          <a:prstGeom prst="bentConnector3">
            <a:avLst>
              <a:gd name="adj1" fmla="val 98756"/>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流程圖: 預設程序 108">
            <a:extLst>
              <a:ext uri="{FF2B5EF4-FFF2-40B4-BE49-F238E27FC236}">
                <a16:creationId xmlns:a16="http://schemas.microsoft.com/office/drawing/2014/main" id="{2AE5E7AE-A62D-9434-AEAA-D00A71BDB360}"/>
              </a:ext>
            </a:extLst>
          </p:cNvPr>
          <p:cNvSpPr/>
          <p:nvPr/>
        </p:nvSpPr>
        <p:spPr>
          <a:xfrm>
            <a:off x="9559258" y="29636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bg1"/>
                </a:solidFill>
                <a:effectLst/>
                <a:latin typeface="Microsoft YaHei" panose="020B0503020204020204" pitchFamily="34" charset="-122"/>
                <a:ea typeface="Microsoft YaHei" panose="020B0503020204020204" pitchFamily="34" charset="-122"/>
              </a:rPr>
              <a:t>Indeterminate-Aware Data </a:t>
            </a:r>
            <a:r>
              <a:rPr lang="en-US" altLang="zh-TW" sz="1200" dirty="0">
                <a:solidFill>
                  <a:schemeClr val="bg1"/>
                </a:solidFill>
                <a:latin typeface="Microsoft YaHei" panose="020B0503020204020204" pitchFamily="34" charset="-122"/>
                <a:ea typeface="Microsoft YaHei" panose="020B0503020204020204" pitchFamily="34" charset="-122"/>
              </a:rPr>
              <a:t>C</a:t>
            </a:r>
            <a:r>
              <a:rPr lang="en-US" altLang="zh-TW" sz="1200" dirty="0">
                <a:solidFill>
                  <a:schemeClr val="bg1"/>
                </a:solidFill>
                <a:effectLst/>
                <a:latin typeface="Microsoft YaHei" panose="020B0503020204020204" pitchFamily="34" charset="-122"/>
                <a:ea typeface="Microsoft YaHei" panose="020B0503020204020204" pitchFamily="34" charset="-122"/>
              </a:rPr>
              <a:t>lassification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sp>
        <p:nvSpPr>
          <p:cNvPr id="110" name="流程圖: 結束點 109">
            <a:extLst>
              <a:ext uri="{FF2B5EF4-FFF2-40B4-BE49-F238E27FC236}">
                <a16:creationId xmlns:a16="http://schemas.microsoft.com/office/drawing/2014/main" id="{452D96BF-C145-FD05-BD6C-936C9954AE95}"/>
              </a:ext>
            </a:extLst>
          </p:cNvPr>
          <p:cNvSpPr/>
          <p:nvPr/>
        </p:nvSpPr>
        <p:spPr>
          <a:xfrm>
            <a:off x="9780552" y="6090166"/>
            <a:ext cx="1260000" cy="3780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End</a:t>
            </a:r>
            <a:endParaRPr lang="zh-TW" altLang="en-US" sz="1200" dirty="0">
              <a:latin typeface="Microsoft YaHei" panose="020B0503020204020204" pitchFamily="34" charset="-122"/>
              <a:ea typeface="Microsoft YaHei" panose="020B0503020204020204" pitchFamily="34" charset="-122"/>
            </a:endParaRPr>
          </a:p>
        </p:txBody>
      </p:sp>
      <p:cxnSp>
        <p:nvCxnSpPr>
          <p:cNvPr id="111" name="接點: 肘形 49">
            <a:extLst>
              <a:ext uri="{FF2B5EF4-FFF2-40B4-BE49-F238E27FC236}">
                <a16:creationId xmlns:a16="http://schemas.microsoft.com/office/drawing/2014/main" id="{D913AD08-2189-70CD-C83B-3655B500ED9A}"/>
              </a:ext>
            </a:extLst>
          </p:cNvPr>
          <p:cNvCxnSpPr>
            <a:cxnSpLocks/>
            <a:stCxn id="143" idx="2"/>
            <a:endCxn id="110" idx="0"/>
          </p:cNvCxnSpPr>
          <p:nvPr/>
        </p:nvCxnSpPr>
        <p:spPr>
          <a:xfrm>
            <a:off x="10410552" y="5899230"/>
            <a:ext cx="0" cy="1909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接點: 肘形 114">
            <a:extLst>
              <a:ext uri="{FF2B5EF4-FFF2-40B4-BE49-F238E27FC236}">
                <a16:creationId xmlns:a16="http://schemas.microsoft.com/office/drawing/2014/main" id="{BFC13FF2-8A16-DD04-734E-389685C83BC7}"/>
              </a:ext>
            </a:extLst>
          </p:cNvPr>
          <p:cNvCxnSpPr>
            <a:cxnSpLocks/>
            <a:stCxn id="63" idx="3"/>
            <a:endCxn id="123" idx="0"/>
          </p:cNvCxnSpPr>
          <p:nvPr/>
        </p:nvCxnSpPr>
        <p:spPr>
          <a:xfrm flipV="1">
            <a:off x="8552593" y="1871153"/>
            <a:ext cx="1857959" cy="393170"/>
          </a:xfrm>
          <a:prstGeom prst="bentConnector4">
            <a:avLst>
              <a:gd name="adj1" fmla="val 27091"/>
              <a:gd name="adj2" fmla="val 15814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33156203-36F3-3797-7475-A089C03A80D1}"/>
              </a:ext>
            </a:extLst>
          </p:cNvPr>
          <p:cNvSpPr txBox="1"/>
          <p:nvPr/>
        </p:nvSpPr>
        <p:spPr>
          <a:xfrm>
            <a:off x="8511082" y="1769882"/>
            <a:ext cx="664085"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yes</a:t>
            </a:r>
            <a:endParaRPr lang="zh-TW" altLang="en-US" dirty="0">
              <a:latin typeface="Microsoft YaHei" panose="020B0503020204020204" pitchFamily="34" charset="-122"/>
              <a:ea typeface="Microsoft YaHei" panose="020B0503020204020204" pitchFamily="34" charset="-122"/>
            </a:endParaRPr>
          </a:p>
        </p:txBody>
      </p:sp>
      <p:sp>
        <p:nvSpPr>
          <p:cNvPr id="119" name="文字方塊 118">
            <a:extLst>
              <a:ext uri="{FF2B5EF4-FFF2-40B4-BE49-F238E27FC236}">
                <a16:creationId xmlns:a16="http://schemas.microsoft.com/office/drawing/2014/main" id="{47D5865F-000D-DC59-6D8B-A9671F9A2D39}"/>
              </a:ext>
            </a:extLst>
          </p:cNvPr>
          <p:cNvSpPr txBox="1"/>
          <p:nvPr/>
        </p:nvSpPr>
        <p:spPr>
          <a:xfrm>
            <a:off x="7454403" y="2488517"/>
            <a:ext cx="779958" cy="369332"/>
          </a:xfrm>
          <a:prstGeom prst="rect">
            <a:avLst/>
          </a:prstGeom>
          <a:noFill/>
        </p:spPr>
        <p:txBody>
          <a:bodyPr wrap="square">
            <a:spAutoFit/>
          </a:bodyPr>
          <a:lstStyle/>
          <a:p>
            <a:r>
              <a:rPr lang="en-US" altLang="zh-TW" dirty="0">
                <a:latin typeface="Microsoft YaHei" panose="020B0503020204020204" pitchFamily="34" charset="-122"/>
                <a:ea typeface="Microsoft YaHei" panose="020B0503020204020204" pitchFamily="34" charset="-122"/>
              </a:rPr>
              <a:t>no</a:t>
            </a:r>
            <a:endParaRPr lang="zh-TW" altLang="en-US" dirty="0">
              <a:latin typeface="Microsoft YaHei" panose="020B0503020204020204" pitchFamily="34" charset="-122"/>
              <a:ea typeface="Microsoft YaHei" panose="020B0503020204020204" pitchFamily="34" charset="-122"/>
            </a:endParaRPr>
          </a:p>
        </p:txBody>
      </p:sp>
      <p:sp>
        <p:nvSpPr>
          <p:cNvPr id="123" name="流程圖: 預設程序 122">
            <a:extLst>
              <a:ext uri="{FF2B5EF4-FFF2-40B4-BE49-F238E27FC236}">
                <a16:creationId xmlns:a16="http://schemas.microsoft.com/office/drawing/2014/main" id="{E2B3E594-DA72-B87E-24B3-CF840A75619D}"/>
              </a:ext>
            </a:extLst>
          </p:cNvPr>
          <p:cNvSpPr/>
          <p:nvPr/>
        </p:nvSpPr>
        <p:spPr>
          <a:xfrm>
            <a:off x="9559258" y="1871153"/>
            <a:ext cx="1702587" cy="86475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bg1"/>
                </a:solidFill>
                <a:effectLst/>
                <a:latin typeface="Microsoft YaHei" panose="020B0503020204020204" pitchFamily="34" charset="-122"/>
                <a:ea typeface="Microsoft YaHei" panose="020B0503020204020204" pitchFamily="34" charset="-122"/>
              </a:rPr>
              <a:t>Multipass</a:t>
            </a:r>
            <a:r>
              <a:rPr lang="en-US" altLang="zh-TW" sz="1200" dirty="0">
                <a:solidFill>
                  <a:schemeClr val="bg1"/>
                </a:solidFill>
                <a:effectLst/>
                <a:latin typeface="Microsoft YaHei" panose="020B0503020204020204" pitchFamily="34" charset="-122"/>
                <a:ea typeface="Microsoft YaHei" panose="020B0503020204020204" pitchFamily="34" charset="-122"/>
              </a:rPr>
              <a:t> </a:t>
            </a:r>
            <a:r>
              <a:rPr lang="en-US" altLang="zh-TW" sz="1200" dirty="0">
                <a:latin typeface="Microsoft YaHei" panose="020B0503020204020204" pitchFamily="34" charset="-122"/>
                <a:ea typeface="Microsoft YaHei" panose="020B0503020204020204" pitchFamily="34" charset="-122"/>
              </a:rPr>
              <a:t>Indeterminacy</a:t>
            </a:r>
            <a:r>
              <a:rPr lang="en-US" altLang="zh-TW" sz="1200" dirty="0">
                <a:solidFill>
                  <a:schemeClr val="bg1"/>
                </a:solidFill>
                <a:effectLst/>
                <a:latin typeface="Microsoft YaHei" panose="020B0503020204020204" pitchFamily="34" charset="-122"/>
                <a:ea typeface="Microsoft YaHei" panose="020B0503020204020204" pitchFamily="34" charset="-122"/>
              </a:rPr>
              <a:t> Estimation Algorithm</a:t>
            </a:r>
            <a:endParaRPr lang="zh-TW" altLang="en-US" sz="1200" dirty="0">
              <a:solidFill>
                <a:schemeClr val="bg1"/>
              </a:solidFill>
              <a:latin typeface="Microsoft YaHei" panose="020B0503020204020204" pitchFamily="34" charset="-122"/>
              <a:ea typeface="Microsoft YaHei" panose="020B0503020204020204" pitchFamily="34" charset="-122"/>
            </a:endParaRPr>
          </a:p>
        </p:txBody>
      </p:sp>
      <p:cxnSp>
        <p:nvCxnSpPr>
          <p:cNvPr id="125" name="接點: 肘形 49">
            <a:extLst>
              <a:ext uri="{FF2B5EF4-FFF2-40B4-BE49-F238E27FC236}">
                <a16:creationId xmlns:a16="http://schemas.microsoft.com/office/drawing/2014/main" id="{C35413B1-7F29-B93D-1A17-284EDF95DC1D}"/>
              </a:ext>
            </a:extLst>
          </p:cNvPr>
          <p:cNvCxnSpPr>
            <a:cxnSpLocks/>
            <a:stCxn id="123" idx="2"/>
            <a:endCxn id="109" idx="0"/>
          </p:cNvCxnSpPr>
          <p:nvPr/>
        </p:nvCxnSpPr>
        <p:spPr>
          <a:xfrm>
            <a:off x="10410552" y="2735904"/>
            <a:ext cx="0" cy="22774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圖: 程序 133">
            <a:extLst>
              <a:ext uri="{FF2B5EF4-FFF2-40B4-BE49-F238E27FC236}">
                <a16:creationId xmlns:a16="http://schemas.microsoft.com/office/drawing/2014/main" id="{2CD8262B-06A5-9202-DAD8-6BC829D8A5B3}"/>
              </a:ext>
            </a:extLst>
          </p:cNvPr>
          <p:cNvSpPr/>
          <p:nvPr/>
        </p:nvSpPr>
        <p:spPr>
          <a:xfrm>
            <a:off x="9559258" y="403964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Analyze </a:t>
            </a:r>
          </a:p>
          <a:p>
            <a:pPr algn="ctr"/>
            <a:r>
              <a:rPr lang="en-US" altLang="zh-TW" sz="1200" dirty="0">
                <a:latin typeface="Microsoft YaHei" panose="020B0503020204020204" pitchFamily="34" charset="-122"/>
                <a:ea typeface="Microsoft YaHei" panose="020B0503020204020204" pitchFamily="34" charset="-122"/>
              </a:rPr>
              <a:t>prediction results</a:t>
            </a:r>
            <a:endParaRPr lang="zh-TW" altLang="en-US" sz="1200" dirty="0">
              <a:solidFill>
                <a:schemeClr val="bg1"/>
              </a:solidFill>
            </a:endParaRPr>
          </a:p>
        </p:txBody>
      </p:sp>
      <p:cxnSp>
        <p:nvCxnSpPr>
          <p:cNvPr id="135" name="接點: 肘形 49">
            <a:extLst>
              <a:ext uri="{FF2B5EF4-FFF2-40B4-BE49-F238E27FC236}">
                <a16:creationId xmlns:a16="http://schemas.microsoft.com/office/drawing/2014/main" id="{7C14ECF4-067F-D448-B1D1-FB0A140B9D15}"/>
              </a:ext>
            </a:extLst>
          </p:cNvPr>
          <p:cNvCxnSpPr>
            <a:cxnSpLocks/>
            <a:stCxn id="109" idx="2"/>
            <a:endCxn id="134" idx="0"/>
          </p:cNvCxnSpPr>
          <p:nvPr/>
        </p:nvCxnSpPr>
        <p:spPr>
          <a:xfrm>
            <a:off x="10410552" y="3828404"/>
            <a:ext cx="0" cy="2112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圖: 程序 141">
            <a:extLst>
              <a:ext uri="{FF2B5EF4-FFF2-40B4-BE49-F238E27FC236}">
                <a16:creationId xmlns:a16="http://schemas.microsoft.com/office/drawing/2014/main" id="{FE18A65B-C22F-7CD9-32A5-305E03AE169B}"/>
              </a:ext>
            </a:extLst>
          </p:cNvPr>
          <p:cNvSpPr/>
          <p:nvPr/>
        </p:nvSpPr>
        <p:spPr>
          <a:xfrm>
            <a:off x="9559258" y="4707333"/>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Plot extended confusion matrix</a:t>
            </a:r>
            <a:endParaRPr lang="zh-TW" altLang="en-US" sz="1200" dirty="0">
              <a:solidFill>
                <a:schemeClr val="bg1"/>
              </a:solidFill>
            </a:endParaRPr>
          </a:p>
        </p:txBody>
      </p:sp>
      <p:sp>
        <p:nvSpPr>
          <p:cNvPr id="143" name="流程圖: 程序 142">
            <a:extLst>
              <a:ext uri="{FF2B5EF4-FFF2-40B4-BE49-F238E27FC236}">
                <a16:creationId xmlns:a16="http://schemas.microsoft.com/office/drawing/2014/main" id="{3086F0FC-42C8-AD50-F466-26C7EEF25185}"/>
              </a:ext>
            </a:extLst>
          </p:cNvPr>
          <p:cNvSpPr/>
          <p:nvPr/>
        </p:nvSpPr>
        <p:spPr>
          <a:xfrm>
            <a:off x="9559258" y="5411139"/>
            <a:ext cx="1702587" cy="4880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Microsoft YaHei" panose="020B0503020204020204" pitchFamily="34" charset="-122"/>
                <a:ea typeface="Microsoft YaHei" panose="020B0503020204020204" pitchFamily="34" charset="-122"/>
              </a:rPr>
              <a:t>Conclusions </a:t>
            </a:r>
            <a:endParaRPr lang="zh-TW" altLang="en-US" sz="1200" dirty="0">
              <a:solidFill>
                <a:schemeClr val="bg1"/>
              </a:solidFill>
            </a:endParaRPr>
          </a:p>
        </p:txBody>
      </p:sp>
      <p:cxnSp>
        <p:nvCxnSpPr>
          <p:cNvPr id="145" name="接點: 肘形 49">
            <a:extLst>
              <a:ext uri="{FF2B5EF4-FFF2-40B4-BE49-F238E27FC236}">
                <a16:creationId xmlns:a16="http://schemas.microsoft.com/office/drawing/2014/main" id="{328CC1EF-E20E-85E1-E053-39BE8090F872}"/>
              </a:ext>
            </a:extLst>
          </p:cNvPr>
          <p:cNvCxnSpPr>
            <a:cxnSpLocks/>
            <a:stCxn id="134" idx="2"/>
            <a:endCxn id="142" idx="0"/>
          </p:cNvCxnSpPr>
          <p:nvPr/>
        </p:nvCxnSpPr>
        <p:spPr>
          <a:xfrm>
            <a:off x="10410552" y="4527734"/>
            <a:ext cx="0" cy="1795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接點: 肘形 49">
            <a:extLst>
              <a:ext uri="{FF2B5EF4-FFF2-40B4-BE49-F238E27FC236}">
                <a16:creationId xmlns:a16="http://schemas.microsoft.com/office/drawing/2014/main" id="{D956C64B-FAF0-1037-555A-FBD0B1C126DA}"/>
              </a:ext>
            </a:extLst>
          </p:cNvPr>
          <p:cNvCxnSpPr>
            <a:cxnSpLocks/>
            <a:stCxn id="142" idx="2"/>
            <a:endCxn id="143" idx="0"/>
          </p:cNvCxnSpPr>
          <p:nvPr/>
        </p:nvCxnSpPr>
        <p:spPr>
          <a:xfrm>
            <a:off x="10410552" y="5195424"/>
            <a:ext cx="0" cy="215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21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7</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3180090"/>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KDOQI Guidelines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pic>
        <p:nvPicPr>
          <p:cNvPr id="11" name="圖片 10">
            <a:extLst>
              <a:ext uri="{FF2B5EF4-FFF2-40B4-BE49-F238E27FC236}">
                <a16:creationId xmlns:a16="http://schemas.microsoft.com/office/drawing/2014/main" id="{535812EF-D0FC-D961-472B-19586B74C6AE}"/>
              </a:ext>
            </a:extLst>
          </p:cNvPr>
          <p:cNvPicPr>
            <a:picLocks noChangeAspect="1"/>
          </p:cNvPicPr>
          <p:nvPr/>
        </p:nvPicPr>
        <p:blipFill>
          <a:blip r:embed="rId3"/>
          <a:stretch>
            <a:fillRect/>
          </a:stretch>
        </p:blipFill>
        <p:spPr>
          <a:xfrm>
            <a:off x="-3537379" y="1376688"/>
            <a:ext cx="3366185" cy="4540876"/>
          </a:xfrm>
          <a:prstGeom prst="rect">
            <a:avLst/>
          </a:prstGeom>
        </p:spPr>
      </p:pic>
    </p:spTree>
    <p:extLst>
      <p:ext uri="{BB962C8B-B14F-4D97-AF65-F5344CB8AC3E}">
        <p14:creationId xmlns:p14="http://schemas.microsoft.com/office/powerpoint/2010/main" val="2117172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投影片編號版面配置區 4">
            <a:extLst>
              <a:ext uri="{FF2B5EF4-FFF2-40B4-BE49-F238E27FC236}">
                <a16:creationId xmlns:a16="http://schemas.microsoft.com/office/drawing/2014/main" id="{0ACC13D9-9F96-24F1-3A32-4DEA8FD913DF}"/>
              </a:ext>
            </a:extLst>
          </p:cNvPr>
          <p:cNvSpPr>
            <a:spLocks noGrp="1"/>
          </p:cNvSpPr>
          <p:nvPr>
            <p:ph type="sldNum" sz="quarter" idx="12"/>
          </p:nvPr>
        </p:nvSpPr>
        <p:spPr/>
        <p:txBody>
          <a:bodyPr/>
          <a:lstStyle/>
          <a:p>
            <a:fld id="{9D55DC8D-C4F0-4F0D-B826-92573808DA56}" type="slidenum">
              <a:rPr lang="zh-CN" altLang="en-US" smtClean="0"/>
              <a:pPr/>
              <a:t>8</a:t>
            </a:fld>
            <a:endParaRPr lang="zh-CN" altLang="en-US" dirty="0"/>
          </a:p>
        </p:txBody>
      </p:sp>
      <p:sp>
        <p:nvSpPr>
          <p:cNvPr id="7" name="文字方塊 6">
            <a:extLst>
              <a:ext uri="{FF2B5EF4-FFF2-40B4-BE49-F238E27FC236}">
                <a16:creationId xmlns:a16="http://schemas.microsoft.com/office/drawing/2014/main" id="{7D2B7510-2A67-AED0-F912-AD19E52AE085}"/>
              </a:ext>
            </a:extLst>
          </p:cNvPr>
          <p:cNvSpPr txBox="1"/>
          <p:nvPr/>
        </p:nvSpPr>
        <p:spPr>
          <a:xfrm>
            <a:off x="2238375" y="767834"/>
            <a:ext cx="7715250" cy="523220"/>
          </a:xfrm>
          <a:prstGeom prst="rect">
            <a:avLst/>
          </a:prstGeom>
          <a:noFill/>
        </p:spPr>
        <p:txBody>
          <a:bodyPr wrap="square">
            <a:spAutoFit/>
          </a:bodyPr>
          <a:lstStyle/>
          <a:p>
            <a:pPr algn="ctr"/>
            <a:r>
              <a:rPr lang="en-US" altLang="zh-TW" sz="2800" dirty="0">
                <a:solidFill>
                  <a:srgbClr val="044875"/>
                </a:solidFill>
                <a:latin typeface="Microsoft YaHei" panose="020B0503020204020204" pitchFamily="34" charset="-122"/>
                <a:ea typeface="Microsoft YaHei" panose="020B0503020204020204" pitchFamily="34" charset="-122"/>
              </a:rPr>
              <a:t>KDOQI Guidelines</a:t>
            </a:r>
            <a:endParaRPr lang="zh-TW" altLang="en-US" sz="2800" dirty="0">
              <a:solidFill>
                <a:srgbClr val="044875"/>
              </a:solidFill>
              <a:latin typeface="Microsoft YaHei" panose="020B0503020204020204" pitchFamily="34" charset="-122"/>
              <a:ea typeface="Microsoft YaHei" panose="020B0503020204020204" pitchFamily="34" charset="-122"/>
            </a:endParaRPr>
          </a:p>
        </p:txBody>
      </p:sp>
      <p:sp>
        <p:nvSpPr>
          <p:cNvPr id="14" name="文字方塊 13">
            <a:extLst>
              <a:ext uri="{FF2B5EF4-FFF2-40B4-BE49-F238E27FC236}">
                <a16:creationId xmlns:a16="http://schemas.microsoft.com/office/drawing/2014/main" id="{16212A3D-FAD6-3D2D-93EC-1866D86844F2}"/>
              </a:ext>
            </a:extLst>
          </p:cNvPr>
          <p:cNvSpPr txBox="1"/>
          <p:nvPr/>
        </p:nvSpPr>
        <p:spPr>
          <a:xfrm>
            <a:off x="194117" y="6172988"/>
            <a:ext cx="6094070" cy="246221"/>
          </a:xfrm>
          <a:prstGeom prst="rect">
            <a:avLst/>
          </a:prstGeom>
          <a:noFill/>
        </p:spPr>
        <p:txBody>
          <a:bodyPr wrap="square">
            <a:spAutoFit/>
          </a:bodyPr>
          <a:lstStyle/>
          <a:p>
            <a:r>
              <a:rPr lang="en-US" altLang="zh-TW" sz="1000" dirty="0">
                <a:latin typeface="Microsoft YaHei" panose="020B0503020204020204" pitchFamily="34" charset="-122"/>
                <a:ea typeface="Microsoft YaHei" panose="020B0503020204020204" pitchFamily="34" charset="-122"/>
              </a:rPr>
              <a:t>The KDOQI 2006 Vascular Access Update and Fistula First Program Synopsis</a:t>
            </a:r>
          </a:p>
        </p:txBody>
      </p:sp>
      <p:pic>
        <p:nvPicPr>
          <p:cNvPr id="8" name="圖片 7">
            <a:extLst>
              <a:ext uri="{FF2B5EF4-FFF2-40B4-BE49-F238E27FC236}">
                <a16:creationId xmlns:a16="http://schemas.microsoft.com/office/drawing/2014/main" id="{BC9BBA6C-3045-BF3C-1F64-929759009C91}"/>
              </a:ext>
            </a:extLst>
          </p:cNvPr>
          <p:cNvPicPr>
            <a:picLocks noChangeAspect="1"/>
          </p:cNvPicPr>
          <p:nvPr/>
        </p:nvPicPr>
        <p:blipFill>
          <a:blip r:embed="rId3"/>
          <a:stretch>
            <a:fillRect/>
          </a:stretch>
        </p:blipFill>
        <p:spPr>
          <a:xfrm>
            <a:off x="826279" y="1376688"/>
            <a:ext cx="3366185" cy="4540876"/>
          </a:xfrm>
          <a:prstGeom prst="rect">
            <a:avLst/>
          </a:prstGeom>
        </p:spPr>
      </p:pic>
      <p:pic>
        <p:nvPicPr>
          <p:cNvPr id="10" name="圖片 9">
            <a:extLst>
              <a:ext uri="{FF2B5EF4-FFF2-40B4-BE49-F238E27FC236}">
                <a16:creationId xmlns:a16="http://schemas.microsoft.com/office/drawing/2014/main" id="{84D94ADB-990D-1EAA-5A5E-1E4F333C9E9D}"/>
              </a:ext>
            </a:extLst>
          </p:cNvPr>
          <p:cNvPicPr>
            <a:picLocks noChangeAspect="1"/>
          </p:cNvPicPr>
          <p:nvPr/>
        </p:nvPicPr>
        <p:blipFill>
          <a:blip r:embed="rId4"/>
          <a:stretch>
            <a:fillRect/>
          </a:stretch>
        </p:blipFill>
        <p:spPr>
          <a:xfrm>
            <a:off x="12607664" y="1504131"/>
            <a:ext cx="4314053" cy="4088216"/>
          </a:xfrm>
          <a:prstGeom prst="rect">
            <a:avLst/>
          </a:prstGeom>
        </p:spPr>
      </p:pic>
      <p:pic>
        <p:nvPicPr>
          <p:cNvPr id="13" name="圖片 12">
            <a:extLst>
              <a:ext uri="{FF2B5EF4-FFF2-40B4-BE49-F238E27FC236}">
                <a16:creationId xmlns:a16="http://schemas.microsoft.com/office/drawing/2014/main" id="{1A14D54F-BB6B-D9DA-957B-11CBF741453F}"/>
              </a:ext>
            </a:extLst>
          </p:cNvPr>
          <p:cNvPicPr>
            <a:picLocks noChangeAspect="1"/>
          </p:cNvPicPr>
          <p:nvPr/>
        </p:nvPicPr>
        <p:blipFill>
          <a:blip r:embed="rId5"/>
          <a:stretch>
            <a:fillRect/>
          </a:stretch>
        </p:blipFill>
        <p:spPr>
          <a:xfrm>
            <a:off x="6482176" y="2020314"/>
            <a:ext cx="4079287" cy="2842772"/>
          </a:xfrm>
          <a:prstGeom prst="rect">
            <a:avLst/>
          </a:prstGeom>
        </p:spPr>
      </p:pic>
      <p:sp>
        <p:nvSpPr>
          <p:cNvPr id="15" name="矩形: 圓角 14">
            <a:extLst>
              <a:ext uri="{FF2B5EF4-FFF2-40B4-BE49-F238E27FC236}">
                <a16:creationId xmlns:a16="http://schemas.microsoft.com/office/drawing/2014/main" id="{B2F4F41C-A208-E316-9CC4-3CD1F0D1A41E}"/>
              </a:ext>
            </a:extLst>
          </p:cNvPr>
          <p:cNvSpPr/>
          <p:nvPr/>
        </p:nvSpPr>
        <p:spPr>
          <a:xfrm>
            <a:off x="6530340" y="3052196"/>
            <a:ext cx="2219687" cy="891250"/>
          </a:xfrm>
          <a:prstGeom prst="roundRect">
            <a:avLst>
              <a:gd name="adj" fmla="val 1806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2355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7750</TotalTime>
  <Words>6508</Words>
  <Application>Microsoft Office PowerPoint</Application>
  <PresentationFormat>寬螢幕</PresentationFormat>
  <Paragraphs>1276</Paragraphs>
  <Slides>64</Slides>
  <Notes>63</Notes>
  <HiddenSlides>0</HiddenSlides>
  <MMClips>0</MMClips>
  <ScaleCrop>false</ScaleCrop>
  <HeadingPairs>
    <vt:vector size="6" baseType="variant">
      <vt:variant>
        <vt:lpstr>使用字型</vt:lpstr>
      </vt:variant>
      <vt:variant>
        <vt:i4>12</vt:i4>
      </vt:variant>
      <vt:variant>
        <vt:lpstr>佈景主題</vt:lpstr>
      </vt:variant>
      <vt:variant>
        <vt:i4>2</vt:i4>
      </vt:variant>
      <vt:variant>
        <vt:lpstr>投影片標題</vt:lpstr>
      </vt:variant>
      <vt:variant>
        <vt:i4>64</vt:i4>
      </vt:variant>
    </vt:vector>
  </HeadingPairs>
  <TitlesOfParts>
    <vt:vector size="78" baseType="lpstr">
      <vt:lpstr>Microsoft YaHei</vt:lpstr>
      <vt:lpstr>Microsoft YaHei</vt:lpstr>
      <vt:lpstr>Aptos</vt:lpstr>
      <vt:lpstr>Aptos Display</vt:lpstr>
      <vt:lpstr>Arial</vt:lpstr>
      <vt:lpstr>Calibri</vt:lpstr>
      <vt:lpstr>Calibri Light</vt:lpstr>
      <vt:lpstr>Cambria Math</vt:lpstr>
      <vt:lpstr>Impact</vt:lpstr>
      <vt:lpstr>Times New Roman</vt:lpstr>
      <vt:lpstr>Verdana</vt:lpstr>
      <vt:lpstr>Wingdings</vt:lpstr>
      <vt:lpstr>Office 佈景主題</vt:lpstr>
      <vt:lpstr>1_Office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陳政霖</dc:creator>
  <cp:lastModifiedBy>陳政霖</cp:lastModifiedBy>
  <cp:revision>162</cp:revision>
  <dcterms:created xsi:type="dcterms:W3CDTF">2024-09-05T08:16:34Z</dcterms:created>
  <dcterms:modified xsi:type="dcterms:W3CDTF">2025-01-11T16:55:00Z</dcterms:modified>
</cp:coreProperties>
</file>