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81" r:id="rId4"/>
    <p:sldId id="258" r:id="rId5"/>
    <p:sldId id="259" r:id="rId6"/>
    <p:sldId id="273" r:id="rId7"/>
    <p:sldId id="257" r:id="rId8"/>
    <p:sldId id="260" r:id="rId9"/>
    <p:sldId id="275" r:id="rId10"/>
    <p:sldId id="274" r:id="rId11"/>
    <p:sldId id="278" r:id="rId12"/>
    <p:sldId id="279" r:id="rId13"/>
    <p:sldId id="280" r:id="rId14"/>
    <p:sldId id="282" r:id="rId15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2A"/>
    <a:srgbClr val="2F3B4C"/>
    <a:srgbClr val="250E0C"/>
    <a:srgbClr val="401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 autoAdjust="0"/>
    <p:restoredTop sz="96131" autoAdjust="0"/>
  </p:normalViewPr>
  <p:slideViewPr>
    <p:cSldViewPr snapToGrid="0" snapToObjects="1">
      <p:cViewPr>
        <p:scale>
          <a:sx n="120" d="100"/>
          <a:sy n="120" d="100"/>
        </p:scale>
        <p:origin x="-161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B2E41C2-BCE1-DE45-9B53-5E9707D4090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9CB4482-F826-4643-BB36-E588DF63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5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DC69CAA-68B6-0F4F-AD2A-A6049FF38D9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79175A0-8C9C-B042-AA98-30FF9912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99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3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1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6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2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8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3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75A0-8C9C-B042-AA98-30FF9912DA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A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9" r="37568"/>
          <a:stretch/>
        </p:blipFill>
        <p:spPr>
          <a:xfrm>
            <a:off x="454060" y="392523"/>
            <a:ext cx="8235878" cy="60729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4060" y="392523"/>
            <a:ext cx="8235878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5" name="Picture 4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647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Ener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nerg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5" t="7740" r="11383" b="6308"/>
          <a:stretch/>
        </p:blipFill>
        <p:spPr>
          <a:xfrm>
            <a:off x="457200" y="1823191"/>
            <a:ext cx="8229600" cy="2508250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447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inanc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r="37578"/>
          <a:stretch/>
        </p:blipFill>
        <p:spPr>
          <a:xfrm>
            <a:off x="457200" y="392523"/>
            <a:ext cx="8229600" cy="60729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200" y="392523"/>
            <a:ext cx="8235878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2" name="Picture 11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5907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nc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t="1512" r="34033" b="2685"/>
          <a:stretch/>
        </p:blipFill>
        <p:spPr>
          <a:xfrm>
            <a:off x="457200" y="1823191"/>
            <a:ext cx="8229600" cy="250825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0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Health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ealth-Car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r="37558"/>
          <a:stretch/>
        </p:blipFill>
        <p:spPr>
          <a:xfrm>
            <a:off x="457200" y="392523"/>
            <a:ext cx="8235878" cy="60729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200" y="392523"/>
            <a:ext cx="8229600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2" name="Picture 11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2136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Health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ealth-Car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911" r="33036" b="4319"/>
          <a:stretch/>
        </p:blipFill>
        <p:spPr>
          <a:xfrm>
            <a:off x="457200" y="1823191"/>
            <a:ext cx="8235878" cy="25082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8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In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ndia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r="37578"/>
          <a:stretch/>
        </p:blipFill>
        <p:spPr>
          <a:xfrm>
            <a:off x="457200" y="392523"/>
            <a:ext cx="8229600" cy="60729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200" y="392523"/>
            <a:ext cx="8229600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2" name="Picture 11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779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In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ia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9" t="3388" r="19042" b="3566"/>
          <a:stretch/>
        </p:blipFill>
        <p:spPr>
          <a:xfrm>
            <a:off x="457200" y="1823191"/>
            <a:ext cx="8229600" cy="25082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12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P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9" r="37577"/>
          <a:stretch/>
        </p:blipFill>
        <p:spPr>
          <a:xfrm>
            <a:off x="457200" y="392523"/>
            <a:ext cx="8229600" cy="607295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200" y="392523"/>
            <a:ext cx="8229600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2" name="Picture 11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8178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P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t="3022" r="34788" b="3393"/>
          <a:stretch/>
        </p:blipFill>
        <p:spPr>
          <a:xfrm>
            <a:off x="457200" y="1823192"/>
            <a:ext cx="8229600" cy="25082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5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Statistical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457200" y="469900"/>
            <a:ext cx="8229600" cy="947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tatistical-Analysi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r="37578"/>
          <a:stretch/>
        </p:blipFill>
        <p:spPr>
          <a:xfrm>
            <a:off x="457200" y="392523"/>
            <a:ext cx="8229600" cy="60729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200" y="392523"/>
            <a:ext cx="8229600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2" name="Picture 11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9359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A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238" r="20344" b="1000"/>
          <a:stretch/>
        </p:blipFill>
        <p:spPr>
          <a:xfrm>
            <a:off x="454060" y="1823192"/>
            <a:ext cx="8235878" cy="2508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033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Statistical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tatistical-Analysi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t="2287" r="34617" b="2472"/>
          <a:stretch/>
        </p:blipFill>
        <p:spPr>
          <a:xfrm>
            <a:off x="457200" y="1823191"/>
            <a:ext cx="8229600" cy="25082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62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57200" y="469900"/>
            <a:ext cx="8229600" cy="947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Valuatio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r="37578"/>
          <a:stretch/>
        </p:blipFill>
        <p:spPr>
          <a:xfrm>
            <a:off x="457200" y="392523"/>
            <a:ext cx="8229600" cy="6072954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457200" y="392523"/>
            <a:ext cx="8229600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25" name="Picture 24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4758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Valuatio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" t="4528" r="36053" b="2602"/>
          <a:stretch/>
        </p:blipFill>
        <p:spPr>
          <a:xfrm>
            <a:off x="457200" y="1823191"/>
            <a:ext cx="8229600" cy="25082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8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14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ENERGY SECTOR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24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0000"/>
                </a:solidFill>
              </a:rPr>
              <a:t>ECONOMIC CRISIS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048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CLAIMANT’S</a:t>
            </a:r>
          </a:p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INVESTMENTS</a:t>
            </a:r>
            <a:endParaRPr lang="en-US" sz="1050" b="1" baseline="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HYDROPLANTS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096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PV PLANTS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620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CONCLUSIONS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469900"/>
            <a:ext cx="0" cy="977900"/>
          </a:xfrm>
          <a:prstGeom prst="line">
            <a:avLst/>
          </a:prstGeom>
          <a:ln w="28575" cap="rnd" cmpd="sng">
            <a:solidFill>
              <a:srgbClr val="DC00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23"/>
          <p:cNvSpPr>
            <a:spLocks noGrp="1"/>
          </p:cNvSpPr>
          <p:nvPr>
            <p:ph type="title" hasCustomPrompt="1"/>
          </p:nvPr>
        </p:nvSpPr>
        <p:spPr>
          <a:xfrm>
            <a:off x="457200" y="469900"/>
            <a:ext cx="8229600" cy="947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519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ergy S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0" cy="469900"/>
          </a:xfrm>
          <a:prstGeom prst="rect">
            <a:avLst/>
          </a:prstGeom>
          <a:solidFill>
            <a:srgbClr val="DC002A"/>
          </a:solidFill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FFFF"/>
                </a:solidFill>
              </a:rPr>
              <a:t>ENERGY SECTOR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524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0000"/>
                </a:solidFill>
              </a:rPr>
              <a:t>ECONOMIC CRISIS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048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CLAIMANT’S</a:t>
            </a:r>
          </a:p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INVESTMENTS</a:t>
            </a:r>
            <a:endParaRPr lang="en-US" sz="1050" b="1" baseline="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HYDROPLANTS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PV PLANTS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620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CONCLUSIONS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469900"/>
            <a:ext cx="0" cy="977900"/>
          </a:xfrm>
          <a:prstGeom prst="line">
            <a:avLst/>
          </a:prstGeom>
          <a:ln w="28575" cap="rnd" cmpd="sng">
            <a:solidFill>
              <a:srgbClr val="DC00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Placeholder 23"/>
          <p:cNvSpPr>
            <a:spLocks noGrp="1"/>
          </p:cNvSpPr>
          <p:nvPr>
            <p:ph type="title" hasCustomPrompt="1"/>
          </p:nvPr>
        </p:nvSpPr>
        <p:spPr>
          <a:xfrm>
            <a:off x="457200" y="469900"/>
            <a:ext cx="8229600" cy="947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984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 Cri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ENERGY SECTOR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524000" y="0"/>
            <a:ext cx="1524000" cy="469900"/>
          </a:xfrm>
          <a:prstGeom prst="rect">
            <a:avLst/>
          </a:prstGeom>
          <a:solidFill>
            <a:srgbClr val="DC002A"/>
          </a:solidFill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ECONOMIC CRISIS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048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CLAIMANT’S</a:t>
            </a:r>
          </a:p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INVESTMENTS</a:t>
            </a:r>
            <a:endParaRPr lang="en-US" sz="1050" b="1" baseline="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2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HYDROPLANTS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096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PV PLANTS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20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CONCLUSIONS</a:t>
            </a:r>
          </a:p>
        </p:txBody>
      </p:sp>
      <p:sp>
        <p:nvSpPr>
          <p:cNvPr id="15" name="Title Placeholder 23"/>
          <p:cNvSpPr>
            <a:spLocks noGrp="1"/>
          </p:cNvSpPr>
          <p:nvPr>
            <p:ph type="title" hasCustomPrompt="1"/>
          </p:nvPr>
        </p:nvSpPr>
        <p:spPr>
          <a:xfrm>
            <a:off x="457200" y="469900"/>
            <a:ext cx="8229600" cy="947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15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imant's Invest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ENERGY SECTOR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24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ECONOMIC CRISIS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048000" y="0"/>
            <a:ext cx="1524000" cy="469900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CLAIMANT’S</a:t>
            </a:r>
          </a:p>
          <a:p>
            <a:pPr algn="ctr" rtl="0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INVESTMENTS</a:t>
            </a:r>
            <a:endParaRPr lang="en-US" sz="1050" b="1" baseline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HYDROPLANTS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096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PV PLANTS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620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CONCLUSIONS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dropl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9900"/>
            <a:ext cx="8229600" cy="9477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ENERGY SECTOR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524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ECONOMIC CRISIS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048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CLAIMANT’S</a:t>
            </a:r>
          </a:p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INVESTMENTS</a:t>
            </a:r>
            <a:endParaRPr lang="en-US" sz="1050" b="1" baseline="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2000" y="0"/>
            <a:ext cx="1524000" cy="469900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HYDROPLANTS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096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PV PLANTS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20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CONCLUSIONS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60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V Pl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ENERGY SECTOR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524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ECONOMIC CRISIS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048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CLAIMANT’S</a:t>
            </a:r>
          </a:p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INVESTMENTS</a:t>
            </a:r>
            <a:endParaRPr lang="en-US" sz="1050" b="1" baseline="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HYDROPLANTS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0"/>
            <a:ext cx="1524000" cy="469900"/>
          </a:xfrm>
          <a:prstGeom prst="rect">
            <a:avLst/>
          </a:prstGeom>
          <a:solidFill>
            <a:srgbClr val="DC002A"/>
          </a:solidFill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PV PLANTS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620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CONCLUSIONS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Antit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ntitrus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8" r="37569"/>
          <a:stretch/>
        </p:blipFill>
        <p:spPr>
          <a:xfrm>
            <a:off x="454060" y="392523"/>
            <a:ext cx="8235878" cy="607295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4060" y="392523"/>
            <a:ext cx="8235878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0" name="Picture 9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08358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ENERGY SECTOR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24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ECONOMIC CRISIS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048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CLAIMANT’S</a:t>
            </a:r>
          </a:p>
          <a:p>
            <a:pPr algn="ctr" rtl="0"/>
            <a:r>
              <a:rPr lang="en-US" sz="1050" b="1" i="0" u="none" strike="noStrike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INVESTMENTS</a:t>
            </a:r>
            <a:endParaRPr lang="en-US" sz="1050" b="1" baseline="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72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HYDROPLANTS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0" y="0"/>
            <a:ext cx="1524000" cy="46990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PV PLANTS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620000" y="0"/>
            <a:ext cx="1524000" cy="469900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CONCLUSIONS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71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9C64-40EB-44B7-AB30-A7BE73C9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A8E1D9-92C2-4CD2-A612-C3DEC194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B7EEEC-DB0C-4035-9C61-3C864EAF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90FD-2218-4761-9316-E68111B49DD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E66D41-68B7-4463-A325-8310EE11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47B327-05AE-49E0-85AC-DD8AFBEE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5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Antit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ntitrus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" r="41222" b="1248"/>
          <a:stretch/>
        </p:blipFill>
        <p:spPr>
          <a:xfrm>
            <a:off x="454060" y="1823191"/>
            <a:ext cx="8235878" cy="2508250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6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Da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amage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r="37568"/>
          <a:stretch/>
        </p:blipFill>
        <p:spPr>
          <a:xfrm>
            <a:off x="457200" y="392523"/>
            <a:ext cx="8232738" cy="607295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7200" y="392523"/>
            <a:ext cx="8235878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0" name="Picture 9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6016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Da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amage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0" t="6820" r="10523" b="5362"/>
          <a:stretch/>
        </p:blipFill>
        <p:spPr>
          <a:xfrm>
            <a:off x="457200" y="1823191"/>
            <a:ext cx="8232738" cy="2508250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9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Employ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Employmen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2" r="23244"/>
          <a:stretch/>
        </p:blipFill>
        <p:spPr>
          <a:xfrm>
            <a:off x="457200" y="392523"/>
            <a:ext cx="8235878" cy="60729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200" y="392523"/>
            <a:ext cx="8235878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2" name="Picture 11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9200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:Employ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mploymen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7" t="2712" r="6087" b="2842"/>
          <a:stretch/>
        </p:blipFill>
        <p:spPr>
          <a:xfrm>
            <a:off x="457200" y="1823191"/>
            <a:ext cx="8235878" cy="2508250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0922" y="1823191"/>
            <a:ext cx="8235878" cy="250825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12750"/>
            <a:ext cx="8235878" cy="1127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9375" y="2816225"/>
            <a:ext cx="7632772" cy="4905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476500"/>
            <a:ext cx="1158875" cy="1158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2476500"/>
            <a:ext cx="1158875" cy="1158875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0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Ener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Energ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r="37578"/>
          <a:stretch/>
        </p:blipFill>
        <p:spPr>
          <a:xfrm>
            <a:off x="457200" y="392523"/>
            <a:ext cx="8229600" cy="60729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200" y="392523"/>
            <a:ext cx="8235878" cy="6072954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641600"/>
            <a:ext cx="7772400" cy="1055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97239"/>
            <a:ext cx="6400800" cy="45566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3505200" y="5880100"/>
            <a:ext cx="2133600" cy="365125"/>
          </a:xfrm>
          <a:prstGeom prst="rect">
            <a:avLst/>
          </a:prstGeom>
          <a:ln>
            <a:solidFill>
              <a:srgbClr val="FFFFFF"/>
            </a:solidFill>
          </a:ln>
          <a:effectLst/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8DABA0DC-A5A5-614E-AE5D-603BE424B5C6}" type="datetime4">
              <a:rPr lang="en-US" smtClean="0"/>
              <a:t>April 7, 2020</a:t>
            </a:fld>
            <a:endParaRPr lang="en-US" dirty="0"/>
          </a:p>
        </p:txBody>
      </p:sp>
      <p:pic>
        <p:nvPicPr>
          <p:cNvPr id="12" name="Picture 11" descr="EconOneLogo 186outlineHorz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3390900" y="139700"/>
            <a:ext cx="2362200" cy="95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236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0F3AC8B-0442-C446-8547-B62BF2AA2BB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469900"/>
            <a:ext cx="0" cy="977900"/>
          </a:xfrm>
          <a:prstGeom prst="line">
            <a:avLst/>
          </a:prstGeom>
          <a:ln w="28575" cap="rnd" cmpd="sng">
            <a:solidFill>
              <a:srgbClr val="DC00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14500" y="6540500"/>
            <a:ext cx="65151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23"/>
          <p:cNvSpPr>
            <a:spLocks noGrp="1"/>
          </p:cNvSpPr>
          <p:nvPr>
            <p:ph type="title"/>
          </p:nvPr>
        </p:nvSpPr>
        <p:spPr>
          <a:xfrm>
            <a:off x="457200" y="469900"/>
            <a:ext cx="8229600" cy="947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 descr="EconOneLogo 186outlineHorz.png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59" t="-36284" r="-12424" b="-35792"/>
          <a:stretch/>
        </p:blipFill>
        <p:spPr>
          <a:xfrm>
            <a:off x="295275" y="6254366"/>
            <a:ext cx="1419225" cy="572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082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8" r:id="rId21"/>
    <p:sldLayoutId id="2147483699" r:id="rId22"/>
    <p:sldLayoutId id="2147483697" r:id="rId23"/>
    <p:sldLayoutId id="2147483677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700" r:id="rId3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ushman/pdfque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18147"/>
            <a:ext cx="7772400" cy="762000"/>
          </a:xfrm>
        </p:spPr>
        <p:txBody>
          <a:bodyPr>
            <a:noAutofit/>
          </a:bodyPr>
          <a:lstStyle/>
          <a:p>
            <a:r>
              <a:rPr lang="en-US" sz="3000" dirty="0"/>
              <a:t>PDF &amp; Web Scraping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9433" y="3896591"/>
            <a:ext cx="2505133" cy="76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Aaron Zhu</a:t>
            </a:r>
          </a:p>
          <a:p>
            <a:pPr algn="ctr"/>
            <a:r>
              <a:rPr lang="en-US" dirty="0"/>
              <a:t>November 15, 2019</a:t>
            </a:r>
          </a:p>
        </p:txBody>
      </p:sp>
    </p:spTree>
    <p:extLst>
      <p:ext uri="{BB962C8B-B14F-4D97-AF65-F5344CB8AC3E}">
        <p14:creationId xmlns:p14="http://schemas.microsoft.com/office/powerpoint/2010/main" val="39301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2EFDF-779B-46E6-B581-E2FB6350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CE7EDA-A0CD-40C0-85E0-398B8ED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6E9F6B-C951-45C8-9C45-85BFA45D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8AA91ED-A5AA-4FA0-80AF-00235B93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37" y="1169825"/>
            <a:ext cx="5692263" cy="3175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0D9812-F7DA-4550-A776-4C7DCD8B11C1}"/>
              </a:ext>
            </a:extLst>
          </p:cNvPr>
          <p:cNvSpPr txBox="1"/>
          <p:nvPr/>
        </p:nvSpPr>
        <p:spPr>
          <a:xfrm>
            <a:off x="2442950" y="443762"/>
            <a:ext cx="4570655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Web-Scraping In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1AA0A93-4F2A-43AA-BCA3-C5AC68BE5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403" y="4756242"/>
            <a:ext cx="2886573" cy="1072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9391DC-7DD2-42BE-B6F9-B7C002F9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997" y="4616294"/>
            <a:ext cx="3276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7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2EFDF-779B-46E6-B581-E2FB6350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CE7EDA-A0CD-40C0-85E0-398B8ED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6E9F6B-C951-45C8-9C45-85BFA45D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8AA91ED-A5AA-4FA0-80AF-00235B93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7" y="421507"/>
            <a:ext cx="5149479" cy="287239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270773FA-B525-43D8-9DFA-074B8D26D690}"/>
              </a:ext>
            </a:extLst>
          </p:cNvPr>
          <p:cNvSpPr/>
          <p:nvPr/>
        </p:nvSpPr>
        <p:spPr>
          <a:xfrm>
            <a:off x="2675607" y="3429000"/>
            <a:ext cx="562893" cy="4476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B7CAA8-FFB2-49D5-861E-1B0FB0EAF0D9}"/>
              </a:ext>
            </a:extLst>
          </p:cNvPr>
          <p:cNvSpPr txBox="1"/>
          <p:nvPr/>
        </p:nvSpPr>
        <p:spPr>
          <a:xfrm>
            <a:off x="1940452" y="4050839"/>
            <a:ext cx="1964798" cy="7848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HTML</a:t>
            </a:r>
          </a:p>
          <a:p>
            <a:pPr algn="ctr"/>
            <a:r>
              <a:rPr lang="en-US" sz="1500" b="1" dirty="0"/>
              <a:t>(Source Code of Web Content)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541C77B-4E93-48BF-8CAD-5A031BCC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5076824"/>
            <a:ext cx="452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0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2EFDF-779B-46E6-B581-E2FB6350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CE7EDA-A0CD-40C0-85E0-398B8ED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6E9F6B-C951-45C8-9C45-85BFA45D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0335EFA-1C0B-4C41-8C74-143AE7B7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2" y="592282"/>
            <a:ext cx="2930080" cy="16340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951C558-DBF0-43A4-ADA9-B41C4F4EF485}"/>
              </a:ext>
            </a:extLst>
          </p:cNvPr>
          <p:cNvCxnSpPr>
            <a:cxnSpLocks/>
          </p:cNvCxnSpPr>
          <p:nvPr/>
        </p:nvCxnSpPr>
        <p:spPr>
          <a:xfrm>
            <a:off x="2970276" y="1657378"/>
            <a:ext cx="90795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E3D2121-B0FE-4D89-AEBF-7EB1F8E0A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952" y="1066801"/>
            <a:ext cx="4924746" cy="4876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A70E09-5603-4AA0-9AAE-12346E45C450}"/>
              </a:ext>
            </a:extLst>
          </p:cNvPr>
          <p:cNvSpPr txBox="1"/>
          <p:nvPr/>
        </p:nvSpPr>
        <p:spPr>
          <a:xfrm>
            <a:off x="4817917" y="592282"/>
            <a:ext cx="3470566" cy="38087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75" dirty="0"/>
              <a:t>Source Code of Bar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1F9DA2-F853-4296-AE77-AE503BCA9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84" y="2579299"/>
            <a:ext cx="2295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8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9540B6-CAA0-45DD-88A7-6295D49F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E8E8D8-8173-48BA-AA33-938E030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7604C3-39D4-496B-9C05-CF54C90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0A6DB3-7707-4193-B8D4-D6C08F14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97" y="889290"/>
            <a:ext cx="3172403" cy="314151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BC8DBE92-C6E5-47E6-A811-21105128FEDE}"/>
              </a:ext>
            </a:extLst>
          </p:cNvPr>
          <p:cNvSpPr/>
          <p:nvPr/>
        </p:nvSpPr>
        <p:spPr>
          <a:xfrm>
            <a:off x="6672560" y="1278852"/>
            <a:ext cx="770533" cy="481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DB51198-9828-40FC-A904-C69625C9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253" y="895350"/>
            <a:ext cx="1088950" cy="546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ABC002F-C662-40F2-9904-77BA91A12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97" y="919404"/>
            <a:ext cx="1920143" cy="123825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667CC442-3051-4747-8BF9-3FCDD0920501}"/>
              </a:ext>
            </a:extLst>
          </p:cNvPr>
          <p:cNvSpPr/>
          <p:nvPr/>
        </p:nvSpPr>
        <p:spPr>
          <a:xfrm>
            <a:off x="2600144" y="1297902"/>
            <a:ext cx="770533" cy="481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D0776CE-09A2-469A-8C3D-D22643B03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88" y="4083917"/>
            <a:ext cx="5767388" cy="20705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1217027-3969-443E-9DFD-69868D1065A2}"/>
              </a:ext>
            </a:extLst>
          </p:cNvPr>
          <p:cNvSpPr txBox="1"/>
          <p:nvPr/>
        </p:nvSpPr>
        <p:spPr>
          <a:xfrm>
            <a:off x="655698" y="499871"/>
            <a:ext cx="1735283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Bar Chart in Website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D258A2-AF0F-4E45-B396-7B361E4E7361}"/>
              </a:ext>
            </a:extLst>
          </p:cNvPr>
          <p:cNvSpPr txBox="1"/>
          <p:nvPr/>
        </p:nvSpPr>
        <p:spPr>
          <a:xfrm>
            <a:off x="4033838" y="475867"/>
            <a:ext cx="1735283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HTML Source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C7011FA-D9B7-4BAA-8C77-84E12382F75B}"/>
              </a:ext>
            </a:extLst>
          </p:cNvPr>
          <p:cNvSpPr txBox="1"/>
          <p:nvPr/>
        </p:nvSpPr>
        <p:spPr>
          <a:xfrm>
            <a:off x="7163086" y="475867"/>
            <a:ext cx="1735283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40762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E562E5-2C8A-428D-A818-41304858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7922"/>
            <a:ext cx="8229600" cy="5348241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Relevant Tutorials </a:t>
            </a:r>
          </a:p>
          <a:p>
            <a:pPr marL="0" indent="0">
              <a:buNone/>
            </a:pPr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2500" b="1" u="sng" dirty="0">
                <a:solidFill>
                  <a:srgbClr val="FF0000"/>
                </a:solidFill>
              </a:rPr>
              <a:t>PDF Scraping</a:t>
            </a:r>
          </a:p>
          <a:p>
            <a:pPr marL="400050" lvl="1" indent="0">
              <a:buNone/>
            </a:pPr>
            <a:r>
              <a:rPr lang="en-US" sz="2000" b="1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https://github.com/jcushman/pdfquery</a:t>
            </a:r>
            <a:endParaRPr lang="en-US" sz="2000" b="1" u="sng" dirty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endParaRPr lang="en-US" sz="2500" b="1" u="sng" dirty="0">
              <a:solidFill>
                <a:srgbClr val="FF0000"/>
              </a:solidFill>
            </a:endParaRPr>
          </a:p>
          <a:p>
            <a:r>
              <a:rPr lang="en-US" sz="2500" b="1" u="sng" dirty="0">
                <a:solidFill>
                  <a:srgbClr val="FF0000"/>
                </a:solidFill>
              </a:rPr>
              <a:t>Web Scraping</a:t>
            </a:r>
          </a:p>
          <a:p>
            <a:pPr marL="457200" lvl="1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>https://www.dataquest.io/blog/web-scraping-tutorial-python/</a:t>
            </a:r>
          </a:p>
          <a:p>
            <a:pPr marL="457200" lvl="1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>https://selenium-python.readthedocs.io/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861962-814F-4E81-B7EF-E8C68067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C24-F8AF-4EF0-B0D8-77F8248A2394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844CC1-6292-4CF0-BDBE-8D7B33B1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F033F0-1CB9-4531-B770-F5D5422B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4B0277-90B8-4492-B7B9-D6B2B67F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B676FA-CEFA-4275-9DE2-54510665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F9C6D-B078-4141-9DDA-C2B6040E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F99E2E-15DA-4B9C-841D-3F3C2580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4" y="1895291"/>
            <a:ext cx="2207606" cy="123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2A4241E-5211-4955-AFAD-2A4B26689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94" y="2047691"/>
            <a:ext cx="2207606" cy="1238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1D4FF22-0848-44F1-B0C7-C24C6DBE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94" y="2200091"/>
            <a:ext cx="2207606" cy="1238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318CBEE-AC21-4645-A846-FD94373A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94" y="2352491"/>
            <a:ext cx="2207606" cy="1238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920B5A5-1169-456E-BE51-C5995795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94" y="2504891"/>
            <a:ext cx="2207606" cy="1238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9670B44-ABCB-4405-9468-B6747625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94" y="2657291"/>
            <a:ext cx="2207606" cy="1238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ACE1D2-C31B-4D43-8CB2-F90AF881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94" y="2809691"/>
            <a:ext cx="2207606" cy="12386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1BC6923-A6BC-401B-8DC9-A867DF0F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94" y="2962091"/>
            <a:ext cx="2207606" cy="1238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57978B6-38D8-4FD0-A72C-FEEE9EC9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94" y="3114491"/>
            <a:ext cx="2207606" cy="12386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9606392-18B6-4CF2-AA34-12003DB4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94" y="3266891"/>
            <a:ext cx="2207606" cy="12386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23D0FF-5C1C-4FAE-B746-E950D4A59B78}"/>
              </a:ext>
            </a:extLst>
          </p:cNvPr>
          <p:cNvSpPr txBox="1"/>
          <p:nvPr/>
        </p:nvSpPr>
        <p:spPr>
          <a:xfrm>
            <a:off x="1796992" y="1074123"/>
            <a:ext cx="1708208" cy="6740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75" dirty="0" smtClean="0"/>
              <a:t>Unstructured Files</a:t>
            </a:r>
            <a:endParaRPr lang="en-US" sz="187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B22F7D-E490-49F8-8FE7-9A01489F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51" y="796000"/>
            <a:ext cx="812685" cy="783661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65460474-0443-4DB4-80C3-132D070A47FB}"/>
              </a:ext>
            </a:extLst>
          </p:cNvPr>
          <p:cNvSpPr/>
          <p:nvPr/>
        </p:nvSpPr>
        <p:spPr>
          <a:xfrm>
            <a:off x="4644736" y="3004337"/>
            <a:ext cx="875049" cy="679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8" name="Picture 4" descr="Image result for question mark emoji">
            <a:extLst>
              <a:ext uri="{FF2B5EF4-FFF2-40B4-BE49-F238E27FC236}">
                <a16:creationId xmlns:a16="http://schemas.microsoft.com/office/drawing/2014/main" xmlns="" id="{5F2AF969-0D91-432C-8EC4-47F1512F6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30" y="1408348"/>
            <a:ext cx="1348460" cy="13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D32FC0A-7137-4C45-B2F1-504A1B4AC94F}"/>
              </a:ext>
            </a:extLst>
          </p:cNvPr>
          <p:cNvSpPr txBox="1"/>
          <p:nvPr/>
        </p:nvSpPr>
        <p:spPr>
          <a:xfrm>
            <a:off x="6505979" y="1068527"/>
            <a:ext cx="1628544" cy="6796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75" dirty="0"/>
              <a:t>Structured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EBD7C9B3-F09D-4915-87C2-55A600B7A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860" y="2392691"/>
            <a:ext cx="23717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F2798-DBA0-4ECA-81B8-1FC9AF2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OCR PDF pages in Adobe Acrobat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F1813B-A9F2-405F-8E15-E7E7DB0E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FD98-E9FF-42B9-8132-5FDC5EF2C02F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6244D8-4A89-45DA-B111-A181570C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629442-1576-440F-A836-C6D43BB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C:\Users\azhu\Desktop\Capture2.PNG">
            <a:extLst>
              <a:ext uri="{FF2B5EF4-FFF2-40B4-BE49-F238E27FC236}">
                <a16:creationId xmlns:a16="http://schemas.microsoft.com/office/drawing/2014/main" xmlns="" id="{9D088914-25F3-42C7-A978-82493173E6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35455"/>
            <a:ext cx="2209800" cy="334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zhu\Desktop\Capture3.PNG">
            <a:extLst>
              <a:ext uri="{FF2B5EF4-FFF2-40B4-BE49-F238E27FC236}">
                <a16:creationId xmlns:a16="http://schemas.microsoft.com/office/drawing/2014/main" xmlns="" id="{A06EF8A9-B06A-4EA2-9230-158C42F94F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1735455"/>
            <a:ext cx="3073400" cy="3341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2C144FE-C55B-4106-959B-7C14D4DA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78" y="1348036"/>
            <a:ext cx="7417859" cy="4161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21E07A-BE16-46D4-8719-B019CB41C843}"/>
              </a:ext>
            </a:extLst>
          </p:cNvPr>
          <p:cNvSpPr txBox="1"/>
          <p:nvPr/>
        </p:nvSpPr>
        <p:spPr>
          <a:xfrm>
            <a:off x="3212060" y="769757"/>
            <a:ext cx="3116003" cy="38087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75" dirty="0"/>
              <a:t>Unstructured W2 Data</a:t>
            </a:r>
          </a:p>
        </p:txBody>
      </p:sp>
    </p:spTree>
    <p:extLst>
      <p:ext uri="{BB962C8B-B14F-4D97-AF65-F5344CB8AC3E}">
        <p14:creationId xmlns:p14="http://schemas.microsoft.com/office/powerpoint/2010/main" val="139468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D3E68E-5A0D-4833-99F6-0D85A6EB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" y="979677"/>
            <a:ext cx="4759259" cy="267027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AA6A058C-0AD1-4DC6-A5A2-2F126AA35C41}"/>
              </a:ext>
            </a:extLst>
          </p:cNvPr>
          <p:cNvSpPr/>
          <p:nvPr/>
        </p:nvSpPr>
        <p:spPr>
          <a:xfrm>
            <a:off x="5602236" y="1930464"/>
            <a:ext cx="438343" cy="679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C9D08F-C959-4143-8417-06A7AF5CBD20}"/>
              </a:ext>
            </a:extLst>
          </p:cNvPr>
          <p:cNvSpPr txBox="1"/>
          <p:nvPr/>
        </p:nvSpPr>
        <p:spPr>
          <a:xfrm>
            <a:off x="6362603" y="1835834"/>
            <a:ext cx="2234142" cy="9579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75" dirty="0"/>
              <a:t>XML FILE</a:t>
            </a:r>
          </a:p>
          <a:p>
            <a:pPr algn="ctr"/>
            <a:r>
              <a:rPr lang="en-US" sz="1875" dirty="0"/>
              <a:t>(Data and Metadata)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AD2983-1CC2-40E9-94B5-4FE0BD48E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51" y="4113509"/>
            <a:ext cx="4450340" cy="73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B30AFB8-59C0-4D9A-A387-AC6E1FE64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8" y="425825"/>
            <a:ext cx="6435060" cy="36007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5135FF-4EC9-48A3-8EDA-6313B6CE8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58" y="4424082"/>
            <a:ext cx="7991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6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4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0605DCB5-139B-4553-88BD-D1336DD83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8" y="1195005"/>
            <a:ext cx="5114028" cy="2875435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21D4713-12B4-47FE-AA2A-CF4769C770F0}"/>
              </a:ext>
            </a:extLst>
          </p:cNvPr>
          <p:cNvCxnSpPr>
            <a:cxnSpLocks/>
          </p:cNvCxnSpPr>
          <p:nvPr/>
        </p:nvCxnSpPr>
        <p:spPr>
          <a:xfrm>
            <a:off x="877331" y="4211734"/>
            <a:ext cx="550117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91BA573-5C1A-409F-9376-D7144FEA1969}"/>
              </a:ext>
            </a:extLst>
          </p:cNvPr>
          <p:cNvCxnSpPr>
            <a:cxnSpLocks/>
          </p:cNvCxnSpPr>
          <p:nvPr/>
        </p:nvCxnSpPr>
        <p:spPr>
          <a:xfrm flipV="1">
            <a:off x="884261" y="1195005"/>
            <a:ext cx="0" cy="30167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6006DE7-D46D-4430-B989-A1E94475B73C}"/>
              </a:ext>
            </a:extLst>
          </p:cNvPr>
          <p:cNvSpPr txBox="1"/>
          <p:nvPr/>
        </p:nvSpPr>
        <p:spPr>
          <a:xfrm>
            <a:off x="630704" y="4211734"/>
            <a:ext cx="2808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FB0EDE9-1FB8-4644-BC62-5060F3156F27}"/>
              </a:ext>
            </a:extLst>
          </p:cNvPr>
          <p:cNvSpPr txBox="1"/>
          <p:nvPr/>
        </p:nvSpPr>
        <p:spPr>
          <a:xfrm>
            <a:off x="3377685" y="4353028"/>
            <a:ext cx="290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00D4880-BAF6-462D-B00E-FABA1E0E11E0}"/>
              </a:ext>
            </a:extLst>
          </p:cNvPr>
          <p:cNvSpPr txBox="1"/>
          <p:nvPr/>
        </p:nvSpPr>
        <p:spPr>
          <a:xfrm>
            <a:off x="542387" y="2246539"/>
            <a:ext cx="2872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D6E4942-8785-4206-BE8B-37D2ACACDB09}"/>
              </a:ext>
            </a:extLst>
          </p:cNvPr>
          <p:cNvCxnSpPr>
            <a:cxnSpLocks/>
          </p:cNvCxnSpPr>
          <p:nvPr/>
        </p:nvCxnSpPr>
        <p:spPr>
          <a:xfrm>
            <a:off x="2544263" y="1493518"/>
            <a:ext cx="0" cy="28567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9B910B8-A747-405C-9923-F12EBB87D1BC}"/>
              </a:ext>
            </a:extLst>
          </p:cNvPr>
          <p:cNvCxnSpPr>
            <a:cxnSpLocks/>
          </p:cNvCxnSpPr>
          <p:nvPr/>
        </p:nvCxnSpPr>
        <p:spPr>
          <a:xfrm>
            <a:off x="3060344" y="1493518"/>
            <a:ext cx="0" cy="28567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A36CD22-CC41-4572-8759-E88C2D1B9246}"/>
              </a:ext>
            </a:extLst>
          </p:cNvPr>
          <p:cNvSpPr txBox="1"/>
          <p:nvPr/>
        </p:nvSpPr>
        <p:spPr>
          <a:xfrm>
            <a:off x="2359671" y="4331124"/>
            <a:ext cx="352982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rgbClr val="FF0000"/>
                </a:solidFill>
              </a:rPr>
              <a:t>X0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D04DE88-5F6F-42CF-986A-71B43469D0E6}"/>
              </a:ext>
            </a:extLst>
          </p:cNvPr>
          <p:cNvSpPr txBox="1"/>
          <p:nvPr/>
        </p:nvSpPr>
        <p:spPr>
          <a:xfrm>
            <a:off x="2867234" y="4326528"/>
            <a:ext cx="352982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rgbClr val="FF0000"/>
                </a:solidFill>
              </a:rPr>
              <a:t>X1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410F072-9BE2-4AC7-AE6B-EFC6138E1D15}"/>
              </a:ext>
            </a:extLst>
          </p:cNvPr>
          <p:cNvCxnSpPr>
            <a:cxnSpLocks/>
          </p:cNvCxnSpPr>
          <p:nvPr/>
        </p:nvCxnSpPr>
        <p:spPr>
          <a:xfrm flipH="1">
            <a:off x="771128" y="1369786"/>
            <a:ext cx="172347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852EC68-F1FF-4134-9E4F-A12A9CD3B4CC}"/>
              </a:ext>
            </a:extLst>
          </p:cNvPr>
          <p:cNvCxnSpPr>
            <a:cxnSpLocks/>
          </p:cNvCxnSpPr>
          <p:nvPr/>
        </p:nvCxnSpPr>
        <p:spPr>
          <a:xfrm flipH="1">
            <a:off x="771127" y="1465652"/>
            <a:ext cx="172347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E59D4B8-7043-40C6-B123-0BAAC857B595}"/>
              </a:ext>
            </a:extLst>
          </p:cNvPr>
          <p:cNvSpPr txBox="1"/>
          <p:nvPr/>
        </p:nvSpPr>
        <p:spPr>
          <a:xfrm>
            <a:off x="498726" y="1223277"/>
            <a:ext cx="34977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3B726DF-2EA1-4171-B0FE-D44C7F4F790F}"/>
              </a:ext>
            </a:extLst>
          </p:cNvPr>
          <p:cNvSpPr txBox="1"/>
          <p:nvPr/>
        </p:nvSpPr>
        <p:spPr>
          <a:xfrm>
            <a:off x="501362" y="1392438"/>
            <a:ext cx="34977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rgbClr val="FF0000"/>
                </a:solidFill>
              </a:rPr>
              <a:t>Y0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F3E106E-3E2B-4D2F-84F3-DECDECA1E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51" y="4794403"/>
            <a:ext cx="46005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310451FD-C4BE-4BB8-A323-737060CA7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6" y="1491732"/>
            <a:ext cx="3755277" cy="2111458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28C527-9390-4E5D-B257-9BD2065D3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45" y="4310539"/>
            <a:ext cx="8220377" cy="500452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3D11D852-2CD5-4DCA-A26C-CA03390DCD78}"/>
              </a:ext>
            </a:extLst>
          </p:cNvPr>
          <p:cNvSpPr/>
          <p:nvPr/>
        </p:nvSpPr>
        <p:spPr>
          <a:xfrm>
            <a:off x="1787237" y="3714750"/>
            <a:ext cx="594014" cy="37926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7E17B3-8CB2-41F1-B676-000EF2371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481" y="392928"/>
            <a:ext cx="4710456" cy="32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0336A6-5B66-4117-9EE5-2068C686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0DA0CF-759E-4BE6-9D60-A060F95C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618B-5089-4406-A179-8572C4A0D50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5784CD-1321-451B-BABA-A9CE28F1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97" y="569400"/>
            <a:ext cx="2207606" cy="1238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70A441-99BC-462F-917D-4EAE735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97" y="721800"/>
            <a:ext cx="2207606" cy="1238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ADCEEE4-4D0B-4ED1-8FCA-7AEAA7CF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97" y="874200"/>
            <a:ext cx="2207606" cy="1238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D88978-2081-4D00-B8B0-189E5D96C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97" y="1026600"/>
            <a:ext cx="2207606" cy="1238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D20E88C-7FEE-4E0B-A8F5-EEB6B42F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97" y="1179000"/>
            <a:ext cx="2207606" cy="1238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66A80D-8527-4595-AD88-26C4EF88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97" y="1331400"/>
            <a:ext cx="2207606" cy="12386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A2F314F-3E9C-46B6-8C49-AB491035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97" y="1483800"/>
            <a:ext cx="2207606" cy="1238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ED33914-12F2-48E2-9872-E071B5FA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97" y="1636200"/>
            <a:ext cx="2207606" cy="12386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83316B9-89E2-41E7-AC9A-9449BD96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97" y="1788600"/>
            <a:ext cx="2207606" cy="1238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A8F2C7D-66EE-4E22-9507-8C47CE62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897" y="1941000"/>
            <a:ext cx="2207606" cy="12386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1AE12F-3D47-4C02-8A2C-DB63A26C5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20" y="4405746"/>
            <a:ext cx="8401050" cy="143827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7828E94A-CDBF-4EF8-A187-25921BCE10C7}"/>
              </a:ext>
            </a:extLst>
          </p:cNvPr>
          <p:cNvSpPr/>
          <p:nvPr/>
        </p:nvSpPr>
        <p:spPr>
          <a:xfrm>
            <a:off x="2337981" y="3429000"/>
            <a:ext cx="779319" cy="5922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BC8BC6E-1498-41E4-965E-4B16339D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19" y="1394185"/>
            <a:ext cx="4377171" cy="14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90608"/>
      </p:ext>
    </p:extLst>
  </p:cSld>
  <p:clrMapOvr>
    <a:masterClrMapping/>
  </p:clrMapOvr>
</p:sld>
</file>

<file path=ppt/theme/theme1.xml><?xml version="1.0" encoding="utf-8"?>
<a:theme xmlns:a="http://schemas.openxmlformats.org/drawingml/2006/main" name="EconOne_template_v01_092817">
  <a:themeElements>
    <a:clrScheme name="EconOne v3">
      <a:dk1>
        <a:sysClr val="windowText" lastClr="000000"/>
      </a:dk1>
      <a:lt1>
        <a:sysClr val="window" lastClr="FFFFFF"/>
      </a:lt1>
      <a:dk2>
        <a:srgbClr val="DC002A"/>
      </a:dk2>
      <a:lt2>
        <a:srgbClr val="FFFFFF"/>
      </a:lt2>
      <a:accent1>
        <a:srgbClr val="FED517"/>
      </a:accent1>
      <a:accent2>
        <a:srgbClr val="FF8000"/>
      </a:accent2>
      <a:accent3>
        <a:srgbClr val="176799"/>
      </a:accent3>
      <a:accent4>
        <a:srgbClr val="D00021"/>
      </a:accent4>
      <a:accent5>
        <a:srgbClr val="8E0E69"/>
      </a:accent5>
      <a:accent6>
        <a:srgbClr val="FFC21D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20150</TotalTime>
  <Words>105</Words>
  <Application>Microsoft Office PowerPoint</Application>
  <PresentationFormat>全屏显示(4:3)</PresentationFormat>
  <Paragraphs>55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EconOne_template_v01_092817</vt:lpstr>
      <vt:lpstr>PDF &amp; Web Scraping in Python</vt:lpstr>
      <vt:lpstr>PowerPoint 演示文稿</vt:lpstr>
      <vt:lpstr>OCR PDF pages in Adobe Acrobat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Nina Marchetto</dc:creator>
  <cp:keywords/>
  <dc:description/>
  <cp:lastModifiedBy>Aaron_clover</cp:lastModifiedBy>
  <cp:revision>492</cp:revision>
  <cp:lastPrinted>2019-03-07T23:49:55Z</cp:lastPrinted>
  <dcterms:created xsi:type="dcterms:W3CDTF">2017-09-27T02:36:36Z</dcterms:created>
  <dcterms:modified xsi:type="dcterms:W3CDTF">2020-04-07T21:04:19Z</dcterms:modified>
  <cp:category/>
</cp:coreProperties>
</file>