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256" autoAdjust="0"/>
    <p:restoredTop sz="94660"/>
  </p:normalViewPr>
  <p:slideViewPr>
    <p:cSldViewPr>
      <p:cViewPr varScale="1">
        <p:scale>
          <a:sx n="72" d="100"/>
          <a:sy n="72" d="100"/>
        </p:scale>
        <p:origin x="4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9"/>
  </c:pivotSource>
  <c:chart>
    <c:autoTitleDeleted val="1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619609024281801"/>
          <c:y val="0.405318362982405"/>
          <c:w val="0.6684135794501097"/>
          <c:h val="0.410538543793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3.0</c:v>
                </c:pt>
                <c:pt idx="2">
                  <c:v>2.0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2.0</c:v>
                </c:pt>
                <c:pt idx="5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 val="3.0"/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8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8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9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8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2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3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04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3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24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15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16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10-Sep-24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2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3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5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4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5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676275" y="1295399"/>
            <a:ext cx="1743075" cy="1333500"/>
            <a:chOff x="742950" y="1104900"/>
            <a:chExt cx="1743075" cy="1333500"/>
          </a:xfrm>
        </p:grpSpPr>
        <p:sp>
          <p:nvSpPr>
            <p:cNvPr id="104859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6" name="object 5"/>
          <p:cNvSpPr/>
          <p:nvPr/>
        </p:nvSpPr>
        <p:spPr>
          <a:xfrm>
            <a:off x="3781424" y="1356244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-304800" y="167472"/>
            <a:ext cx="7772400" cy="1591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Sitka Small" panose="02000505000000020004" pitchFamily="2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Sitka Small" panose="02000505000000020004" pitchFamily="2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90663" y="6125182"/>
            <a:ext cx="683339" cy="1974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0" name="TextBox 13"/>
          <p:cNvSpPr txBox="1"/>
          <p:nvPr/>
        </p:nvSpPr>
        <p:spPr>
          <a:xfrm>
            <a:off x="1600200" y="2959566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A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o</a:t>
            </a:r>
            <a:r>
              <a:rPr altLang="en-GB" dirty="0" sz="2400" lang="en-US"/>
              <a:t>o</a:t>
            </a:r>
            <a:r>
              <a:rPr altLang="en-GB" dirty="0" sz="2400" lang="en-US"/>
              <a:t>n</a:t>
            </a:r>
            <a:r>
              <a:rPr altLang="en-GB" dirty="0" sz="2400" lang="en-US"/>
              <a:t> </a:t>
            </a:r>
            <a:r>
              <a:rPr altLang="en-GB" dirty="0" sz="2400" lang="en-US"/>
              <a:t>Jasso </a:t>
            </a:r>
            <a:r>
              <a:rPr altLang="en-GB" dirty="0" sz="2400" lang="en-US"/>
              <a:t>pal</a:t>
            </a:r>
            <a:r>
              <a:rPr altLang="en-GB" dirty="0" sz="2400" lang="en-US"/>
              <a:t>.</a:t>
            </a:r>
            <a:r>
              <a:rPr altLang="en-GB" dirty="0" sz="2400" lang="en-US"/>
              <a:t>A</a:t>
            </a:r>
            <a:endParaRPr altLang="en-US" lang="zh-CN"/>
          </a:p>
          <a:p>
            <a:r>
              <a:rPr dirty="0" sz="2400" lang="en-US"/>
              <a:t>REGISTER NO: 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7</a:t>
            </a:r>
            <a:r>
              <a:rPr altLang="en-GB" dirty="0" sz="2400" lang="en-US"/>
              <a:t>9</a:t>
            </a:r>
            <a:r>
              <a:rPr altLang="en-GB" dirty="0" sz="2400" lang="en-US"/>
              <a:t>6</a:t>
            </a:r>
            <a:endParaRPr altLang="en-US" lang="zh-CN"/>
          </a:p>
          <a:p>
            <a:r>
              <a:rPr dirty="0" sz="2400" lang="en-US"/>
              <a:t>DEPARTMENT: B.com (</a:t>
            </a:r>
            <a:r>
              <a:rPr altLang="en-GB" dirty="0" sz="2400" lang="en-US"/>
              <a:t>accounting</a:t>
            </a:r>
            <a:r>
              <a:rPr altLang="en-GB" dirty="0" sz="2400" lang="en-US"/>
              <a:t> and</a:t>
            </a:r>
            <a:r>
              <a:rPr altLang="en-GB" dirty="0" sz="2400" lang="en-US"/>
              <a:t> finance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GB" dirty="0" sz="2400" lang="en-US"/>
              <a:t>A</a:t>
            </a:r>
            <a:r>
              <a:rPr altLang="en-GB" dirty="0" sz="2400" lang="en-US"/>
              <a:t>v</a:t>
            </a:r>
            <a:r>
              <a:rPr altLang="en-GB" dirty="0" sz="2400" lang="en-US"/>
              <a:t>i</a:t>
            </a:r>
            <a:r>
              <a:rPr altLang="en-GB" dirty="0" sz="2400" lang="en-US"/>
              <a:t>c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 </a:t>
            </a:r>
            <a:r>
              <a:rPr altLang="en-GB" dirty="0" sz="2400" lang="en-US"/>
              <a:t>college</a:t>
            </a:r>
            <a:r>
              <a:rPr altLang="en-GB" dirty="0" sz="2400" lang="en-US"/>
              <a:t> of</a:t>
            </a:r>
            <a:r>
              <a:rPr altLang="en-GB" dirty="0" sz="2400" lang="en-US"/>
              <a:t> arts</a:t>
            </a:r>
            <a:r>
              <a:rPr altLang="en-GB" dirty="0" sz="2400" lang="en-US"/>
              <a:t> and</a:t>
            </a:r>
            <a:r>
              <a:rPr altLang="en-GB" dirty="0" sz="2400" lang="en-US"/>
              <a:t> science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TextBox 1"/>
          <p:cNvSpPr txBox="1"/>
          <p:nvPr/>
        </p:nvSpPr>
        <p:spPr>
          <a:xfrm>
            <a:off x="1409700" y="1425429"/>
            <a:ext cx="5943600" cy="283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COLLECTION OF DATA SET :</a:t>
            </a:r>
          </a:p>
          <a:p>
            <a:endParaRPr b="1"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1800" lang="en-US"/>
              <a:t> </a:t>
            </a:r>
            <a:r>
              <a:rPr dirty="0" sz="1800" lang="en-US"/>
              <a:t>The data was collected from the </a:t>
            </a:r>
            <a:r>
              <a:rPr dirty="0" sz="1800" lang="en-US" err="1"/>
              <a:t>edunet</a:t>
            </a:r>
            <a:r>
              <a:rPr dirty="0" sz="1800" lang="en-US"/>
              <a:t> dash board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And all the data was alignment and there are 7 features are given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these 7 features as that I was selected the 3 features to analysis the employee rating form the employee data base.  </a:t>
            </a:r>
            <a:r>
              <a:rPr b="1" dirty="0" sz="1800" lang="en-US"/>
              <a:t>  </a:t>
            </a:r>
            <a:endParaRPr b="1" dirty="0" sz="1800" lang="en-IN"/>
          </a:p>
          <a:p>
            <a:endParaRPr dirty="0" lang="en-IN"/>
          </a:p>
        </p:txBody>
      </p:sp>
      <p:sp>
        <p:nvSpPr>
          <p:cNvPr id="1048679" name="TextBox 2"/>
          <p:cNvSpPr txBox="1"/>
          <p:nvPr/>
        </p:nvSpPr>
        <p:spPr>
          <a:xfrm>
            <a:off x="1524000" y="3768626"/>
            <a:ext cx="5715000" cy="283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800" lang="en-US"/>
              <a:t>FEATURES COLLECTING: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data base their was an blank cell are in the data</a:t>
            </a:r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To remove the blank cell first used the conditional formatting tool used to highlight the black cell with the filling of color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9525000" cy="3539430"/>
          </a:xfrm>
        </p:spPr>
        <p:txBody>
          <a:bodyPr>
            <a:normAutofit fontScale="81250" lnSpcReduction="20000"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After filling with the color of the blank cell 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With the help of the slicer &amp; filter option removed the blank row and color in the dataset.</a:t>
            </a:r>
          </a:p>
          <a:p>
            <a:endParaRPr dirty="0" sz="1800" lang="en-US"/>
          </a:p>
          <a:p>
            <a:r>
              <a:rPr b="1" dirty="0" sz="1800" lang="en-US"/>
              <a:t>DATA HIGHLIGHTING:</a:t>
            </a:r>
            <a:endParaRPr dirty="0" sz="1800" lang="en-US"/>
          </a:p>
          <a:p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given 7 features  we have to highlight the feature which we have to analysis the date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 err="1"/>
              <a:t>Emn</a:t>
            </a:r>
            <a:r>
              <a:rPr dirty="0" sz="1800" lang="en-US"/>
              <a:t> Id, name, employee type , increment amount.</a:t>
            </a:r>
          </a:p>
          <a:p>
            <a:endParaRPr dirty="0" sz="1800" lang="en-US"/>
          </a:p>
          <a:p>
            <a:r>
              <a:rPr b="1" dirty="0" sz="1800" lang="en-US"/>
              <a:t>RATING LEVEL CALCULATION:</a:t>
            </a:r>
          </a:p>
          <a:p>
            <a:endParaRPr b="1" dirty="0" sz="1800" lang="en-US"/>
          </a:p>
          <a:p>
            <a:pPr algn="l"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increment amount are calculated by the  formula of </a:t>
            </a:r>
            <a:r>
              <a:rPr dirty="0" sz="1600" lang="en-US"/>
              <a:t> =IF(J2=5,5000,IF(J2=4,4000,IF(J2=3,3000,IF(J2=2,2000,IF(J2=1,1000))))) The value of bonus is based on job rating</a:t>
            </a:r>
            <a:endParaRPr dirty="0" sz="18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8991600" cy="4985980"/>
          </a:xfrm>
        </p:spPr>
        <p:txBody>
          <a:bodyPr>
            <a:normAutofit fontScale="88889" lnSpcReduction="20000"/>
          </a:bodyPr>
          <a:p>
            <a:r>
              <a:rPr b="1" dirty="0" sz="1800" lang="en-US"/>
              <a:t>PIVOT TABLE</a:t>
            </a:r>
            <a:r>
              <a:rPr b="1" dirty="0" lang="en-US"/>
              <a:t>:</a:t>
            </a:r>
          </a:p>
          <a:p>
            <a:endParaRPr b="1" dirty="0" lang="en-US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In the pivot table they are used to summarize the data which are provided in the data set.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 important column are selected in the pivot table  are </a:t>
            </a:r>
            <a:r>
              <a:rPr dirty="0" sz="1800" lang="en-US" err="1"/>
              <a:t>Emn</a:t>
            </a:r>
            <a:r>
              <a:rPr dirty="0" sz="1800" lang="en-US"/>
              <a:t> Id, name, gender, employee type, increment amount.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They are customize in the pivot table option </a:t>
            </a:r>
          </a:p>
          <a:p>
            <a:r>
              <a:rPr dirty="0" sz="1800" lang="en-US"/>
              <a:t>       Rows=bonus</a:t>
            </a:r>
          </a:p>
          <a:p>
            <a:r>
              <a:rPr dirty="0" sz="1800" lang="en-US"/>
              <a:t>       Column=gender</a:t>
            </a:r>
          </a:p>
          <a:p>
            <a:r>
              <a:rPr dirty="0" sz="1800" lang="en-US"/>
              <a:t>       Filter</a:t>
            </a:r>
            <a:r>
              <a:rPr dirty="0" lang="en-US"/>
              <a:t>=name</a:t>
            </a:r>
            <a:endParaRPr dirty="0" sz="1800" lang="en-US"/>
          </a:p>
          <a:p>
            <a:r>
              <a:rPr dirty="0" sz="1800" lang="en-US"/>
              <a:t>       Values</a:t>
            </a:r>
            <a:r>
              <a:rPr dirty="0" lang="en-US"/>
              <a:t>= COUNT ON JOB RATING</a:t>
            </a:r>
            <a:endParaRPr dirty="0" sz="1800" lang="en-US"/>
          </a:p>
          <a:p>
            <a:endParaRPr dirty="0" sz="1800" lang="en-US"/>
          </a:p>
          <a:p>
            <a:r>
              <a:rPr b="1" dirty="0" sz="1800" lang="en-US"/>
              <a:t> GRAPH CHART 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analysis the important thing we have to insert the graph chart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recommended chart  we can select the data are shown in the data.</a:t>
            </a:r>
          </a:p>
          <a:p>
            <a:endParaRPr dirty="0" sz="1800" lang="en-US"/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763000" cy="4154984"/>
          </a:xfrm>
        </p:spPr>
        <p:txBody>
          <a:bodyPr>
            <a:normAutofit fontScale="83333" lnSpcReduction="20000"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graph chart they are shown the trend line of the data set which we have selected in the table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all the data are selected and we have to name the graph chart of the data “ </a:t>
            </a:r>
            <a:r>
              <a:rPr dirty="0" lang="en-US"/>
              <a:t>bonus</a:t>
            </a:r>
            <a:r>
              <a:rPr dirty="0" sz="1800" lang="en-US"/>
              <a:t> amount of employee on salary”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each and every line and diagram are provided in the chart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1800" lang="en-US"/>
          </a:p>
          <a:p>
            <a:r>
              <a:rPr b="1" dirty="0" sz="1800" lang="en-US"/>
              <a:t>SLICER&amp; FILTER:</a:t>
            </a:r>
          </a:p>
          <a:p>
            <a:endParaRPr b="1" dirty="0" sz="1800" lang="en-US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 slicer and filter they are provided the summarizing the data in the short list.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In these are provided under the heading are in the greater of the option 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After selecting the dialogue box the new box will appear and select which data are used to provided under the pivot table.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1800" lang="en-US"/>
              <a:t>The data are provided in the pivot table, graph chart, slicer.</a:t>
            </a:r>
            <a:endParaRPr dirty="0" sz="1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321498" y="-1476689"/>
          <a:ext cx="12161437" cy="7944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FINDINGS</a:t>
            </a:r>
            <a:endParaRPr dirty="0" lang="en-IN"/>
          </a:p>
        </p:txBody>
      </p:sp>
      <p:sp>
        <p:nvSpPr>
          <p:cNvPr id="1048693" name="Rectangle 1"/>
          <p:cNvSpPr>
            <a:spLocks noChangeArrowheads="1"/>
          </p:cNvSpPr>
          <p:nvPr/>
        </p:nvSpPr>
        <p:spPr bwMode="auto">
          <a:xfrm>
            <a:off x="2667000" y="1730216"/>
            <a:ext cx="6553200" cy="19202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r>
              <a:rPr b="1" lang="en-US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b="1" lang="en-US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Box 2"/>
          <p:cNvSpPr txBox="1"/>
          <p:nvPr/>
        </p:nvSpPr>
        <p:spPr>
          <a:xfrm>
            <a:off x="1143000" y="2286000"/>
            <a:ext cx="6705600" cy="3444240"/>
          </a:xfrm>
          <a:prstGeom prst="rect"/>
          <a:noFill/>
        </p:spPr>
        <p:txBody>
          <a:bodyPr rtlCol="0"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based on employees job </a:t>
            </a:r>
            <a:r>
              <a:rPr altLang="en-US" dirty="0" lang="en-US">
                <a:latin typeface="Arial" panose="020B0604020202020204" pitchFamily="34" charset="0"/>
              </a:rPr>
              <a:t>rating 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with company goals of fair compensation and performance recognition.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1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1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2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320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</a:t>
            </a:r>
            <a:r>
              <a:rPr altLang="en-GB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TextBox 8"/>
          <p:cNvSpPr txBox="1"/>
          <p:nvPr/>
        </p:nvSpPr>
        <p:spPr>
          <a:xfrm>
            <a:off x="1000126" y="2209800"/>
            <a:ext cx="6400800" cy="33426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Rectangle 2"/>
          <p:cNvSpPr>
            <a:spLocks noChangeArrowheads="1"/>
          </p:cNvSpPr>
          <p:nvPr/>
        </p:nvSpPr>
        <p:spPr bwMode="auto">
          <a:xfrm>
            <a:off x="739775" y="2355602"/>
            <a:ext cx="7058025" cy="29362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TextBox 9"/>
          <p:cNvSpPr txBox="1"/>
          <p:nvPr/>
        </p:nvSpPr>
        <p:spPr>
          <a:xfrm>
            <a:off x="3035980" y="-3151076"/>
            <a:ext cx="7634514" cy="396241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</p:txBody>
      </p:sp>
      <p:sp>
        <p:nvSpPr>
          <p:cNvPr id="1048660" name="Rectangle 3"/>
          <p:cNvSpPr>
            <a:spLocks noChangeArrowheads="1"/>
          </p:cNvSpPr>
          <p:nvPr/>
        </p:nvSpPr>
        <p:spPr bwMode="auto">
          <a:xfrm rot="10800000" flipV="1">
            <a:off x="699452" y="3061335"/>
            <a:ext cx="7658100" cy="2529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Rectangle 1"/>
          <p:cNvSpPr>
            <a:spLocks noChangeArrowheads="1"/>
          </p:cNvSpPr>
          <p:nvPr/>
        </p:nvSpPr>
        <p:spPr bwMode="auto">
          <a:xfrm rot="10800000" flipV="1">
            <a:off x="2816052" y="1597845"/>
            <a:ext cx="6457950" cy="2529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5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934054" y="4244710"/>
            <a:ext cx="2505673" cy="2322777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>
            <a:off x="1025171" y="1508760"/>
            <a:ext cx="6096000" cy="1920240"/>
          </a:xfrm>
          <a:prstGeom prst="rect"/>
          <a:noFill/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Employee Data Set = Edunet Dashboard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9 Feature they are provided.</a:t>
            </a:r>
          </a:p>
          <a:p>
            <a:pPr algn="just" indent="-285750" marL="285750">
              <a:buFont typeface="Wingdings" panose="05000000000000000000" pitchFamily="2" charset="2"/>
              <a:buChar char="Ø"/>
            </a:pPr>
            <a:r>
              <a:rPr dirty="0" sz="1800" lang="en-US"/>
              <a:t>5 features are taken to data analysi</a:t>
            </a:r>
            <a:r>
              <a:rPr altLang="en-GB" dirty="0" sz="1800" lang="en-US"/>
              <a:t>s</a:t>
            </a:r>
            <a:endParaRPr altLang="en-US" lang="zh-CN"/>
          </a:p>
          <a:p>
            <a:r>
              <a:rPr dirty="0" lang="en-US"/>
              <a:t>        </a:t>
            </a:r>
          </a:p>
          <a:p>
            <a:endParaRPr dirty="0" lang="en-IN"/>
          </a:p>
          <a:p>
            <a:pPr algn="l"/>
            <a:endParaRPr b="0" dirty="0" sz="1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1025171" y="2720741"/>
          <a:ext cx="2463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/>
                <a:gridCol w="1231900"/>
              </a:tblGrid>
              <a:tr h="362656"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JOB RATE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BONUS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</a:tr>
              <a:tr h="362656"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5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5000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</a:tr>
              <a:tr h="362656"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4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4000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</a:tr>
              <a:tr h="362656"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3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3000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</a:tr>
              <a:tr h="362656"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2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2000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</a:tr>
              <a:tr h="362656"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1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>
                          <a:solidFill>
                            <a:srgbClr val="F46D43"/>
                          </a:solidFill>
                        </a:rPr>
                        <a:t>1000</a:t>
                      </a:r>
                      <a:endParaRPr dirty="0" lang="en-US">
                        <a:solidFill>
                          <a:srgbClr val="F46D43"/>
                        </a:solidFill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063156" y="3053862"/>
            <a:ext cx="2466975" cy="341947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752475" y="1860040"/>
            <a:ext cx="7848600" cy="1031240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excel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formula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differentiating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sets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large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varshan v</dc:creator>
  <cp:lastModifiedBy>Balaji Umalingam</cp:lastModifiedBy>
  <dcterms:created xsi:type="dcterms:W3CDTF">2024-03-29T04:07:22Z</dcterms:created>
  <dcterms:modified xsi:type="dcterms:W3CDTF">2024-09-12T05:12:44Z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eab7639120854866bdade13f5896adea</vt:lpwstr>
  </property>
</Properties>
</file>