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59"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S%20Arora\Desktop\SQL.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[SQL.csv]Sheet1!PivotTable1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Product</a:t>
            </a:r>
            <a:r>
              <a:rPr lang="en-IN" b="1" baseline="0"/>
              <a:t> Name For each Category by IR%</a:t>
            </a:r>
            <a:endParaRPr lang="en-IN"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Sheet1!$B$3:$B$4</c:f>
              <c:strCache>
                <c:ptCount val="1"/>
                <c:pt idx="0">
                  <c:v>Combo1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Sheet1!$A$5:$A$10</c:f>
              <c:strCache>
                <c:ptCount val="5"/>
                <c:pt idx="0">
                  <c:v>Novy_ Curtains</c:v>
                </c:pt>
                <c:pt idx="1">
                  <c:v>Novy_ Double_Bedsheet_set</c:v>
                </c:pt>
                <c:pt idx="2">
                  <c:v>Novy_ High_Glo_15W_LED_Bulb</c:v>
                </c:pt>
                <c:pt idx="3">
                  <c:v>Novy_ Home_Essential_8_Product_Combo</c:v>
                </c:pt>
                <c:pt idx="4">
                  <c:v>Novy_ waterproof_Immersion_Rod</c:v>
                </c:pt>
              </c:strCache>
            </c:strRef>
          </c:cat>
          <c:val>
            <c:numRef>
              <c:f>Sheet1!$B$5:$B$10</c:f>
              <c:numCache>
                <c:formatCode>General</c:formatCode>
                <c:ptCount val="5"/>
                <c:pt idx="3">
                  <c:v>183.33</c:v>
                </c:pt>
              </c:numCache>
            </c:numRef>
          </c:val>
          <c:extLst>
            <c:ext xmlns:c16="http://schemas.microsoft.com/office/drawing/2014/chart" uri="{C3380CC4-5D6E-409C-BE32-E72D297353CC}">
              <c16:uniqueId val="{00000000-23FD-4D00-A1CF-EBD82FC093F9}"/>
            </c:ext>
          </c:extLst>
        </c:ser>
        <c:ser>
          <c:idx val="1"/>
          <c:order val="1"/>
          <c:tx>
            <c:strRef>
              <c:f>Sheet1!$C$3:$C$4</c:f>
              <c:strCache>
                <c:ptCount val="1"/>
                <c:pt idx="0">
                  <c:v>Home Appliances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Sheet1!$A$5:$A$10</c:f>
              <c:strCache>
                <c:ptCount val="5"/>
                <c:pt idx="0">
                  <c:v>Novy_ Curtains</c:v>
                </c:pt>
                <c:pt idx="1">
                  <c:v>Novy_ Double_Bedsheet_set</c:v>
                </c:pt>
                <c:pt idx="2">
                  <c:v>Novy_ High_Glo_15W_LED_Bulb</c:v>
                </c:pt>
                <c:pt idx="3">
                  <c:v>Novy_ Home_Essential_8_Product_Combo</c:v>
                </c:pt>
                <c:pt idx="4">
                  <c:v>Novy_ waterproof_Immersion_Rod</c:v>
                </c:pt>
              </c:strCache>
            </c:strRef>
          </c:cat>
          <c:val>
            <c:numRef>
              <c:f>Sheet1!$C$5:$C$10</c:f>
              <c:numCache>
                <c:formatCode>General</c:formatCode>
                <c:ptCount val="5"/>
                <c:pt idx="2">
                  <c:v>262.98</c:v>
                </c:pt>
                <c:pt idx="4">
                  <c:v>266.19</c:v>
                </c:pt>
              </c:numCache>
            </c:numRef>
          </c:val>
          <c:extLst>
            <c:ext xmlns:c16="http://schemas.microsoft.com/office/drawing/2014/chart" uri="{C3380CC4-5D6E-409C-BE32-E72D297353CC}">
              <c16:uniqueId val="{00000001-23FD-4D00-A1CF-EBD82FC093F9}"/>
            </c:ext>
          </c:extLst>
        </c:ser>
        <c:ser>
          <c:idx val="2"/>
          <c:order val="2"/>
          <c:tx>
            <c:strRef>
              <c:f>Sheet1!$D$3:$D$4</c:f>
              <c:strCache>
                <c:ptCount val="1"/>
                <c:pt idx="0">
                  <c:v>Home Care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Sheet1!$A$5:$A$10</c:f>
              <c:strCache>
                <c:ptCount val="5"/>
                <c:pt idx="0">
                  <c:v>Novy_ Curtains</c:v>
                </c:pt>
                <c:pt idx="1">
                  <c:v>Novy_ Double_Bedsheet_set</c:v>
                </c:pt>
                <c:pt idx="2">
                  <c:v>Novy_ High_Glo_15W_LED_Bulb</c:v>
                </c:pt>
                <c:pt idx="3">
                  <c:v>Novy_ Home_Essential_8_Product_Combo</c:v>
                </c:pt>
                <c:pt idx="4">
                  <c:v>Novy_ waterproof_Immersion_Rod</c:v>
                </c:pt>
              </c:strCache>
            </c:strRef>
          </c:cat>
          <c:val>
            <c:numRef>
              <c:f>Sheet1!$D$5:$D$10</c:f>
              <c:numCache>
                <c:formatCode>General</c:formatCode>
                <c:ptCount val="5"/>
                <c:pt idx="0">
                  <c:v>255.34</c:v>
                </c:pt>
                <c:pt idx="1">
                  <c:v>258.27</c:v>
                </c:pt>
              </c:numCache>
            </c:numRef>
          </c:val>
          <c:extLst>
            <c:ext xmlns:c16="http://schemas.microsoft.com/office/drawing/2014/chart" uri="{C3380CC4-5D6E-409C-BE32-E72D297353CC}">
              <c16:uniqueId val="{00000002-23FD-4D00-A1CF-EBD82FC093F9}"/>
            </c:ext>
          </c:extLst>
        </c:ser>
        <c:dLbls>
          <c:dLblPos val="outEnd"/>
          <c:showLegendKey val="0"/>
          <c:showVal val="1"/>
          <c:showCatName val="0"/>
          <c:showSerName val="0"/>
          <c:showPercent val="0"/>
          <c:showBubbleSize val="0"/>
        </c:dLbls>
        <c:gapWidth val="182"/>
        <c:axId val="678942863"/>
        <c:axId val="678939023"/>
      </c:barChart>
      <c:catAx>
        <c:axId val="67894286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8939023"/>
        <c:crosses val="autoZero"/>
        <c:auto val="1"/>
        <c:lblAlgn val="ctr"/>
        <c:lblOffset val="100"/>
        <c:noMultiLvlLbl val="0"/>
      </c:catAx>
      <c:valAx>
        <c:axId val="67893902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8942863"/>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FC8B2-3692-AFC4-98E4-783FE1651E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C65CD1A-D4A2-FA38-9FB4-F914380889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F8109B-7744-87B7-3EDF-8D8B7F54C55C}"/>
              </a:ext>
            </a:extLst>
          </p:cNvPr>
          <p:cNvSpPr>
            <a:spLocks noGrp="1"/>
          </p:cNvSpPr>
          <p:nvPr>
            <p:ph type="dt" sz="half" idx="10"/>
          </p:nvPr>
        </p:nvSpPr>
        <p:spPr/>
        <p:txBody>
          <a:bodyPr/>
          <a:lstStyle/>
          <a:p>
            <a:fld id="{669AD1DE-418F-4723-9D8D-601C6DC636EA}" type="datetimeFigureOut">
              <a:rPr lang="en-IN" smtClean="0"/>
              <a:t>27-12-2024</a:t>
            </a:fld>
            <a:endParaRPr lang="en-IN"/>
          </a:p>
        </p:txBody>
      </p:sp>
      <p:sp>
        <p:nvSpPr>
          <p:cNvPr id="5" name="Footer Placeholder 4">
            <a:extLst>
              <a:ext uri="{FF2B5EF4-FFF2-40B4-BE49-F238E27FC236}">
                <a16:creationId xmlns:a16="http://schemas.microsoft.com/office/drawing/2014/main" id="{D296A577-0E12-5C75-A6AD-CA51C7C9C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D5B244-6298-54CE-2BD8-581644552E5A}"/>
              </a:ext>
            </a:extLst>
          </p:cNvPr>
          <p:cNvSpPr>
            <a:spLocks noGrp="1"/>
          </p:cNvSpPr>
          <p:nvPr>
            <p:ph type="sldNum" sz="quarter" idx="12"/>
          </p:nvPr>
        </p:nvSpPr>
        <p:spPr/>
        <p:txBody>
          <a:bodyPr/>
          <a:lstStyle/>
          <a:p>
            <a:fld id="{315E7EDA-9AAE-4582-87F8-1D5CC80B3106}" type="slidenum">
              <a:rPr lang="en-IN" smtClean="0"/>
              <a:t>‹#›</a:t>
            </a:fld>
            <a:endParaRPr lang="en-IN"/>
          </a:p>
        </p:txBody>
      </p:sp>
    </p:spTree>
    <p:extLst>
      <p:ext uri="{BB962C8B-B14F-4D97-AF65-F5344CB8AC3E}">
        <p14:creationId xmlns:p14="http://schemas.microsoft.com/office/powerpoint/2010/main" val="314596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BB34B-DC82-F926-5FFF-1DCC5B5BD36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9E03A7-B56B-0BA4-BF46-07AC9A43C4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18804A-F314-263B-6A09-23BEA113D348}"/>
              </a:ext>
            </a:extLst>
          </p:cNvPr>
          <p:cNvSpPr>
            <a:spLocks noGrp="1"/>
          </p:cNvSpPr>
          <p:nvPr>
            <p:ph type="dt" sz="half" idx="10"/>
          </p:nvPr>
        </p:nvSpPr>
        <p:spPr/>
        <p:txBody>
          <a:bodyPr/>
          <a:lstStyle/>
          <a:p>
            <a:fld id="{669AD1DE-418F-4723-9D8D-601C6DC636EA}" type="datetimeFigureOut">
              <a:rPr lang="en-IN" smtClean="0"/>
              <a:t>27-12-2024</a:t>
            </a:fld>
            <a:endParaRPr lang="en-IN"/>
          </a:p>
        </p:txBody>
      </p:sp>
      <p:sp>
        <p:nvSpPr>
          <p:cNvPr id="5" name="Footer Placeholder 4">
            <a:extLst>
              <a:ext uri="{FF2B5EF4-FFF2-40B4-BE49-F238E27FC236}">
                <a16:creationId xmlns:a16="http://schemas.microsoft.com/office/drawing/2014/main" id="{7894CB5E-98EF-3738-2223-13BEDC7F87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313A58-122A-75DE-4B86-62DF9C298243}"/>
              </a:ext>
            </a:extLst>
          </p:cNvPr>
          <p:cNvSpPr>
            <a:spLocks noGrp="1"/>
          </p:cNvSpPr>
          <p:nvPr>
            <p:ph type="sldNum" sz="quarter" idx="12"/>
          </p:nvPr>
        </p:nvSpPr>
        <p:spPr/>
        <p:txBody>
          <a:bodyPr/>
          <a:lstStyle/>
          <a:p>
            <a:fld id="{315E7EDA-9AAE-4582-87F8-1D5CC80B3106}" type="slidenum">
              <a:rPr lang="en-IN" smtClean="0"/>
              <a:t>‹#›</a:t>
            </a:fld>
            <a:endParaRPr lang="en-IN"/>
          </a:p>
        </p:txBody>
      </p:sp>
    </p:spTree>
    <p:extLst>
      <p:ext uri="{BB962C8B-B14F-4D97-AF65-F5344CB8AC3E}">
        <p14:creationId xmlns:p14="http://schemas.microsoft.com/office/powerpoint/2010/main" val="1728729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C74F1B-3279-CCC7-06FC-E5B7CB3E47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B10A6D-6E65-463A-7543-929AEF0144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7FA7E6-F2AB-0D27-A02B-7BCEFB1C283E}"/>
              </a:ext>
            </a:extLst>
          </p:cNvPr>
          <p:cNvSpPr>
            <a:spLocks noGrp="1"/>
          </p:cNvSpPr>
          <p:nvPr>
            <p:ph type="dt" sz="half" idx="10"/>
          </p:nvPr>
        </p:nvSpPr>
        <p:spPr/>
        <p:txBody>
          <a:bodyPr/>
          <a:lstStyle/>
          <a:p>
            <a:fld id="{669AD1DE-418F-4723-9D8D-601C6DC636EA}" type="datetimeFigureOut">
              <a:rPr lang="en-IN" smtClean="0"/>
              <a:t>27-12-2024</a:t>
            </a:fld>
            <a:endParaRPr lang="en-IN"/>
          </a:p>
        </p:txBody>
      </p:sp>
      <p:sp>
        <p:nvSpPr>
          <p:cNvPr id="5" name="Footer Placeholder 4">
            <a:extLst>
              <a:ext uri="{FF2B5EF4-FFF2-40B4-BE49-F238E27FC236}">
                <a16:creationId xmlns:a16="http://schemas.microsoft.com/office/drawing/2014/main" id="{A557D087-1107-7FCB-BFAD-91247AD773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A1E3A5-E4FA-94DC-8A21-CC8720BD707F}"/>
              </a:ext>
            </a:extLst>
          </p:cNvPr>
          <p:cNvSpPr>
            <a:spLocks noGrp="1"/>
          </p:cNvSpPr>
          <p:nvPr>
            <p:ph type="sldNum" sz="quarter" idx="12"/>
          </p:nvPr>
        </p:nvSpPr>
        <p:spPr/>
        <p:txBody>
          <a:bodyPr/>
          <a:lstStyle/>
          <a:p>
            <a:fld id="{315E7EDA-9AAE-4582-87F8-1D5CC80B3106}" type="slidenum">
              <a:rPr lang="en-IN" smtClean="0"/>
              <a:t>‹#›</a:t>
            </a:fld>
            <a:endParaRPr lang="en-IN"/>
          </a:p>
        </p:txBody>
      </p:sp>
    </p:spTree>
    <p:extLst>
      <p:ext uri="{BB962C8B-B14F-4D97-AF65-F5344CB8AC3E}">
        <p14:creationId xmlns:p14="http://schemas.microsoft.com/office/powerpoint/2010/main" val="2272436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53AC8-597D-5771-EECC-A0BB5B7E26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5202C9-D9AD-9775-E26D-29BBEEBF1F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E580CF-397C-9166-2483-9FCD6159DE32}"/>
              </a:ext>
            </a:extLst>
          </p:cNvPr>
          <p:cNvSpPr>
            <a:spLocks noGrp="1"/>
          </p:cNvSpPr>
          <p:nvPr>
            <p:ph type="dt" sz="half" idx="10"/>
          </p:nvPr>
        </p:nvSpPr>
        <p:spPr/>
        <p:txBody>
          <a:bodyPr/>
          <a:lstStyle/>
          <a:p>
            <a:fld id="{669AD1DE-418F-4723-9D8D-601C6DC636EA}" type="datetimeFigureOut">
              <a:rPr lang="en-IN" smtClean="0"/>
              <a:t>27-12-2024</a:t>
            </a:fld>
            <a:endParaRPr lang="en-IN"/>
          </a:p>
        </p:txBody>
      </p:sp>
      <p:sp>
        <p:nvSpPr>
          <p:cNvPr id="5" name="Footer Placeholder 4">
            <a:extLst>
              <a:ext uri="{FF2B5EF4-FFF2-40B4-BE49-F238E27FC236}">
                <a16:creationId xmlns:a16="http://schemas.microsoft.com/office/drawing/2014/main" id="{46EECF1B-6585-D544-C32F-09C4AD4DB8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A5CB88-7DEF-9E61-A530-EED4A8524A47}"/>
              </a:ext>
            </a:extLst>
          </p:cNvPr>
          <p:cNvSpPr>
            <a:spLocks noGrp="1"/>
          </p:cNvSpPr>
          <p:nvPr>
            <p:ph type="sldNum" sz="quarter" idx="12"/>
          </p:nvPr>
        </p:nvSpPr>
        <p:spPr/>
        <p:txBody>
          <a:bodyPr/>
          <a:lstStyle/>
          <a:p>
            <a:fld id="{315E7EDA-9AAE-4582-87F8-1D5CC80B3106}" type="slidenum">
              <a:rPr lang="en-IN" smtClean="0"/>
              <a:t>‹#›</a:t>
            </a:fld>
            <a:endParaRPr lang="en-IN"/>
          </a:p>
        </p:txBody>
      </p:sp>
    </p:spTree>
    <p:extLst>
      <p:ext uri="{BB962C8B-B14F-4D97-AF65-F5344CB8AC3E}">
        <p14:creationId xmlns:p14="http://schemas.microsoft.com/office/powerpoint/2010/main" val="2564735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4810D-3A02-638E-0468-BB2E0AA38F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F46EAA6-17B0-FF6A-4BAF-EAA889F0EE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E6094E-39CF-30F5-8EF2-026DA1110FA7}"/>
              </a:ext>
            </a:extLst>
          </p:cNvPr>
          <p:cNvSpPr>
            <a:spLocks noGrp="1"/>
          </p:cNvSpPr>
          <p:nvPr>
            <p:ph type="dt" sz="half" idx="10"/>
          </p:nvPr>
        </p:nvSpPr>
        <p:spPr/>
        <p:txBody>
          <a:bodyPr/>
          <a:lstStyle/>
          <a:p>
            <a:fld id="{669AD1DE-418F-4723-9D8D-601C6DC636EA}" type="datetimeFigureOut">
              <a:rPr lang="en-IN" smtClean="0"/>
              <a:t>27-12-2024</a:t>
            </a:fld>
            <a:endParaRPr lang="en-IN"/>
          </a:p>
        </p:txBody>
      </p:sp>
      <p:sp>
        <p:nvSpPr>
          <p:cNvPr id="5" name="Footer Placeholder 4">
            <a:extLst>
              <a:ext uri="{FF2B5EF4-FFF2-40B4-BE49-F238E27FC236}">
                <a16:creationId xmlns:a16="http://schemas.microsoft.com/office/drawing/2014/main" id="{AADF4D60-8058-9A23-F83A-C346A72C52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DAF8EE-A663-35E8-E648-FBE0D057ACB7}"/>
              </a:ext>
            </a:extLst>
          </p:cNvPr>
          <p:cNvSpPr>
            <a:spLocks noGrp="1"/>
          </p:cNvSpPr>
          <p:nvPr>
            <p:ph type="sldNum" sz="quarter" idx="12"/>
          </p:nvPr>
        </p:nvSpPr>
        <p:spPr/>
        <p:txBody>
          <a:bodyPr/>
          <a:lstStyle/>
          <a:p>
            <a:fld id="{315E7EDA-9AAE-4582-87F8-1D5CC80B3106}" type="slidenum">
              <a:rPr lang="en-IN" smtClean="0"/>
              <a:t>‹#›</a:t>
            </a:fld>
            <a:endParaRPr lang="en-IN"/>
          </a:p>
        </p:txBody>
      </p:sp>
    </p:spTree>
    <p:extLst>
      <p:ext uri="{BB962C8B-B14F-4D97-AF65-F5344CB8AC3E}">
        <p14:creationId xmlns:p14="http://schemas.microsoft.com/office/powerpoint/2010/main" val="1017396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B52B7-E770-0466-09E4-07616DECD1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9EEDD4-03A4-76B8-7149-753D018EE2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AF8CCA5-8D97-D6CB-8B01-FA55690130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378AB77-215B-A42A-D30C-09A5FC8113AC}"/>
              </a:ext>
            </a:extLst>
          </p:cNvPr>
          <p:cNvSpPr>
            <a:spLocks noGrp="1"/>
          </p:cNvSpPr>
          <p:nvPr>
            <p:ph type="dt" sz="half" idx="10"/>
          </p:nvPr>
        </p:nvSpPr>
        <p:spPr/>
        <p:txBody>
          <a:bodyPr/>
          <a:lstStyle/>
          <a:p>
            <a:fld id="{669AD1DE-418F-4723-9D8D-601C6DC636EA}" type="datetimeFigureOut">
              <a:rPr lang="en-IN" smtClean="0"/>
              <a:t>27-12-2024</a:t>
            </a:fld>
            <a:endParaRPr lang="en-IN"/>
          </a:p>
        </p:txBody>
      </p:sp>
      <p:sp>
        <p:nvSpPr>
          <p:cNvPr id="6" name="Footer Placeholder 5">
            <a:extLst>
              <a:ext uri="{FF2B5EF4-FFF2-40B4-BE49-F238E27FC236}">
                <a16:creationId xmlns:a16="http://schemas.microsoft.com/office/drawing/2014/main" id="{F0B1B393-5472-2D0F-F225-B24BE18C78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D8505B-0A87-B754-FFC2-6A1806BBCE60}"/>
              </a:ext>
            </a:extLst>
          </p:cNvPr>
          <p:cNvSpPr>
            <a:spLocks noGrp="1"/>
          </p:cNvSpPr>
          <p:nvPr>
            <p:ph type="sldNum" sz="quarter" idx="12"/>
          </p:nvPr>
        </p:nvSpPr>
        <p:spPr/>
        <p:txBody>
          <a:bodyPr/>
          <a:lstStyle/>
          <a:p>
            <a:fld id="{315E7EDA-9AAE-4582-87F8-1D5CC80B3106}" type="slidenum">
              <a:rPr lang="en-IN" smtClean="0"/>
              <a:t>‹#›</a:t>
            </a:fld>
            <a:endParaRPr lang="en-IN"/>
          </a:p>
        </p:txBody>
      </p:sp>
    </p:spTree>
    <p:extLst>
      <p:ext uri="{BB962C8B-B14F-4D97-AF65-F5344CB8AC3E}">
        <p14:creationId xmlns:p14="http://schemas.microsoft.com/office/powerpoint/2010/main" val="363823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BD2C1-21F0-8E05-024B-4BD4C5A52F2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4AD8A6-6036-F5E9-91F7-401523D08F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48F2A9-7CF1-3DE1-BBDE-0923A12570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6A836BC-41A5-79EA-D77B-6D90843746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66172A-F9A5-5F99-167C-4CE57A2436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0D44935-7DB8-B851-C8BD-60C7F7429942}"/>
              </a:ext>
            </a:extLst>
          </p:cNvPr>
          <p:cNvSpPr>
            <a:spLocks noGrp="1"/>
          </p:cNvSpPr>
          <p:nvPr>
            <p:ph type="dt" sz="half" idx="10"/>
          </p:nvPr>
        </p:nvSpPr>
        <p:spPr/>
        <p:txBody>
          <a:bodyPr/>
          <a:lstStyle/>
          <a:p>
            <a:fld id="{669AD1DE-418F-4723-9D8D-601C6DC636EA}" type="datetimeFigureOut">
              <a:rPr lang="en-IN" smtClean="0"/>
              <a:t>27-12-2024</a:t>
            </a:fld>
            <a:endParaRPr lang="en-IN"/>
          </a:p>
        </p:txBody>
      </p:sp>
      <p:sp>
        <p:nvSpPr>
          <p:cNvPr id="8" name="Footer Placeholder 7">
            <a:extLst>
              <a:ext uri="{FF2B5EF4-FFF2-40B4-BE49-F238E27FC236}">
                <a16:creationId xmlns:a16="http://schemas.microsoft.com/office/drawing/2014/main" id="{FB693121-12EF-6388-5D09-AC950C0A443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14B111-DD04-5095-798F-CD67C3208AED}"/>
              </a:ext>
            </a:extLst>
          </p:cNvPr>
          <p:cNvSpPr>
            <a:spLocks noGrp="1"/>
          </p:cNvSpPr>
          <p:nvPr>
            <p:ph type="sldNum" sz="quarter" idx="12"/>
          </p:nvPr>
        </p:nvSpPr>
        <p:spPr/>
        <p:txBody>
          <a:bodyPr/>
          <a:lstStyle/>
          <a:p>
            <a:fld id="{315E7EDA-9AAE-4582-87F8-1D5CC80B3106}" type="slidenum">
              <a:rPr lang="en-IN" smtClean="0"/>
              <a:t>‹#›</a:t>
            </a:fld>
            <a:endParaRPr lang="en-IN"/>
          </a:p>
        </p:txBody>
      </p:sp>
    </p:spTree>
    <p:extLst>
      <p:ext uri="{BB962C8B-B14F-4D97-AF65-F5344CB8AC3E}">
        <p14:creationId xmlns:p14="http://schemas.microsoft.com/office/powerpoint/2010/main" val="713307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42E73-803C-D94D-C4BD-0C44CBD696F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6F2570-4F03-EB7F-B486-D85CF5E1D5A9}"/>
              </a:ext>
            </a:extLst>
          </p:cNvPr>
          <p:cNvSpPr>
            <a:spLocks noGrp="1"/>
          </p:cNvSpPr>
          <p:nvPr>
            <p:ph type="dt" sz="half" idx="10"/>
          </p:nvPr>
        </p:nvSpPr>
        <p:spPr/>
        <p:txBody>
          <a:bodyPr/>
          <a:lstStyle/>
          <a:p>
            <a:fld id="{669AD1DE-418F-4723-9D8D-601C6DC636EA}" type="datetimeFigureOut">
              <a:rPr lang="en-IN" smtClean="0"/>
              <a:t>27-12-2024</a:t>
            </a:fld>
            <a:endParaRPr lang="en-IN"/>
          </a:p>
        </p:txBody>
      </p:sp>
      <p:sp>
        <p:nvSpPr>
          <p:cNvPr id="4" name="Footer Placeholder 3">
            <a:extLst>
              <a:ext uri="{FF2B5EF4-FFF2-40B4-BE49-F238E27FC236}">
                <a16:creationId xmlns:a16="http://schemas.microsoft.com/office/drawing/2014/main" id="{F6113135-0555-38E8-6B63-0686DDC3E4B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B848ED8-D388-AF36-E354-7223FEED86B7}"/>
              </a:ext>
            </a:extLst>
          </p:cNvPr>
          <p:cNvSpPr>
            <a:spLocks noGrp="1"/>
          </p:cNvSpPr>
          <p:nvPr>
            <p:ph type="sldNum" sz="quarter" idx="12"/>
          </p:nvPr>
        </p:nvSpPr>
        <p:spPr/>
        <p:txBody>
          <a:bodyPr/>
          <a:lstStyle/>
          <a:p>
            <a:fld id="{315E7EDA-9AAE-4582-87F8-1D5CC80B3106}" type="slidenum">
              <a:rPr lang="en-IN" smtClean="0"/>
              <a:t>‹#›</a:t>
            </a:fld>
            <a:endParaRPr lang="en-IN"/>
          </a:p>
        </p:txBody>
      </p:sp>
    </p:spTree>
    <p:extLst>
      <p:ext uri="{BB962C8B-B14F-4D97-AF65-F5344CB8AC3E}">
        <p14:creationId xmlns:p14="http://schemas.microsoft.com/office/powerpoint/2010/main" val="4103262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835D7A-AFFE-1C1D-A28A-EFAE63D9641B}"/>
              </a:ext>
            </a:extLst>
          </p:cNvPr>
          <p:cNvSpPr>
            <a:spLocks noGrp="1"/>
          </p:cNvSpPr>
          <p:nvPr>
            <p:ph type="dt" sz="half" idx="10"/>
          </p:nvPr>
        </p:nvSpPr>
        <p:spPr/>
        <p:txBody>
          <a:bodyPr/>
          <a:lstStyle/>
          <a:p>
            <a:fld id="{669AD1DE-418F-4723-9D8D-601C6DC636EA}" type="datetimeFigureOut">
              <a:rPr lang="en-IN" smtClean="0"/>
              <a:t>27-12-2024</a:t>
            </a:fld>
            <a:endParaRPr lang="en-IN"/>
          </a:p>
        </p:txBody>
      </p:sp>
      <p:sp>
        <p:nvSpPr>
          <p:cNvPr id="3" name="Footer Placeholder 2">
            <a:extLst>
              <a:ext uri="{FF2B5EF4-FFF2-40B4-BE49-F238E27FC236}">
                <a16:creationId xmlns:a16="http://schemas.microsoft.com/office/drawing/2014/main" id="{F4BCF265-1EEC-0270-C043-31099446A65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0674F46-1E75-F131-5276-FAE185831F01}"/>
              </a:ext>
            </a:extLst>
          </p:cNvPr>
          <p:cNvSpPr>
            <a:spLocks noGrp="1"/>
          </p:cNvSpPr>
          <p:nvPr>
            <p:ph type="sldNum" sz="quarter" idx="12"/>
          </p:nvPr>
        </p:nvSpPr>
        <p:spPr/>
        <p:txBody>
          <a:bodyPr/>
          <a:lstStyle/>
          <a:p>
            <a:fld id="{315E7EDA-9AAE-4582-87F8-1D5CC80B3106}" type="slidenum">
              <a:rPr lang="en-IN" smtClean="0"/>
              <a:t>‹#›</a:t>
            </a:fld>
            <a:endParaRPr lang="en-IN"/>
          </a:p>
        </p:txBody>
      </p:sp>
    </p:spTree>
    <p:extLst>
      <p:ext uri="{BB962C8B-B14F-4D97-AF65-F5344CB8AC3E}">
        <p14:creationId xmlns:p14="http://schemas.microsoft.com/office/powerpoint/2010/main" val="2803537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4F63D-D406-C203-F9CB-EFD4636D4B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F27E63F-6967-2044-2D15-8C03E84A56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F24CF44-A5D0-1249-7C14-76E50750F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80A553-A56D-0CF5-EB7B-ECF330350031}"/>
              </a:ext>
            </a:extLst>
          </p:cNvPr>
          <p:cNvSpPr>
            <a:spLocks noGrp="1"/>
          </p:cNvSpPr>
          <p:nvPr>
            <p:ph type="dt" sz="half" idx="10"/>
          </p:nvPr>
        </p:nvSpPr>
        <p:spPr/>
        <p:txBody>
          <a:bodyPr/>
          <a:lstStyle/>
          <a:p>
            <a:fld id="{669AD1DE-418F-4723-9D8D-601C6DC636EA}" type="datetimeFigureOut">
              <a:rPr lang="en-IN" smtClean="0"/>
              <a:t>27-12-2024</a:t>
            </a:fld>
            <a:endParaRPr lang="en-IN"/>
          </a:p>
        </p:txBody>
      </p:sp>
      <p:sp>
        <p:nvSpPr>
          <p:cNvPr id="6" name="Footer Placeholder 5">
            <a:extLst>
              <a:ext uri="{FF2B5EF4-FFF2-40B4-BE49-F238E27FC236}">
                <a16:creationId xmlns:a16="http://schemas.microsoft.com/office/drawing/2014/main" id="{843A8FD2-EDCA-652D-6FFD-30884DB2D6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E96C32-0559-59D2-5A89-CBE496C4D695}"/>
              </a:ext>
            </a:extLst>
          </p:cNvPr>
          <p:cNvSpPr>
            <a:spLocks noGrp="1"/>
          </p:cNvSpPr>
          <p:nvPr>
            <p:ph type="sldNum" sz="quarter" idx="12"/>
          </p:nvPr>
        </p:nvSpPr>
        <p:spPr/>
        <p:txBody>
          <a:bodyPr/>
          <a:lstStyle/>
          <a:p>
            <a:fld id="{315E7EDA-9AAE-4582-87F8-1D5CC80B3106}" type="slidenum">
              <a:rPr lang="en-IN" smtClean="0"/>
              <a:t>‹#›</a:t>
            </a:fld>
            <a:endParaRPr lang="en-IN"/>
          </a:p>
        </p:txBody>
      </p:sp>
    </p:spTree>
    <p:extLst>
      <p:ext uri="{BB962C8B-B14F-4D97-AF65-F5344CB8AC3E}">
        <p14:creationId xmlns:p14="http://schemas.microsoft.com/office/powerpoint/2010/main" val="3733409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39C07-8180-2C52-95B1-E2DF16C232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2BBCC4A-6539-2EE5-ED7F-EAC5A0F828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1A73C36-8D83-1133-4C50-F8F5527AAA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BD3904-5C8B-A536-3B61-096D95ED970F}"/>
              </a:ext>
            </a:extLst>
          </p:cNvPr>
          <p:cNvSpPr>
            <a:spLocks noGrp="1"/>
          </p:cNvSpPr>
          <p:nvPr>
            <p:ph type="dt" sz="half" idx="10"/>
          </p:nvPr>
        </p:nvSpPr>
        <p:spPr/>
        <p:txBody>
          <a:bodyPr/>
          <a:lstStyle/>
          <a:p>
            <a:fld id="{669AD1DE-418F-4723-9D8D-601C6DC636EA}" type="datetimeFigureOut">
              <a:rPr lang="en-IN" smtClean="0"/>
              <a:t>27-12-2024</a:t>
            </a:fld>
            <a:endParaRPr lang="en-IN"/>
          </a:p>
        </p:txBody>
      </p:sp>
      <p:sp>
        <p:nvSpPr>
          <p:cNvPr id="6" name="Footer Placeholder 5">
            <a:extLst>
              <a:ext uri="{FF2B5EF4-FFF2-40B4-BE49-F238E27FC236}">
                <a16:creationId xmlns:a16="http://schemas.microsoft.com/office/drawing/2014/main" id="{581EBC2D-C9A0-D219-3BA6-22627B1FA9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716E4F-ADB8-4B9D-C9A2-26B9239AAE92}"/>
              </a:ext>
            </a:extLst>
          </p:cNvPr>
          <p:cNvSpPr>
            <a:spLocks noGrp="1"/>
          </p:cNvSpPr>
          <p:nvPr>
            <p:ph type="sldNum" sz="quarter" idx="12"/>
          </p:nvPr>
        </p:nvSpPr>
        <p:spPr/>
        <p:txBody>
          <a:bodyPr/>
          <a:lstStyle/>
          <a:p>
            <a:fld id="{315E7EDA-9AAE-4582-87F8-1D5CC80B3106}" type="slidenum">
              <a:rPr lang="en-IN" smtClean="0"/>
              <a:t>‹#›</a:t>
            </a:fld>
            <a:endParaRPr lang="en-IN"/>
          </a:p>
        </p:txBody>
      </p:sp>
    </p:spTree>
    <p:extLst>
      <p:ext uri="{BB962C8B-B14F-4D97-AF65-F5344CB8AC3E}">
        <p14:creationId xmlns:p14="http://schemas.microsoft.com/office/powerpoint/2010/main" val="4131260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20000"/>
                <a:lumOff val="80000"/>
              </a:schemeClr>
            </a:gs>
            <a:gs pos="45000">
              <a:schemeClr val="accent1">
                <a:lumMod val="40000"/>
                <a:lumOff val="60000"/>
              </a:schemeClr>
            </a:gs>
            <a:gs pos="92000">
              <a:schemeClr val="accent1">
                <a:lumMod val="60000"/>
                <a:lumOff val="4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40A32C-FFDB-80D5-2AD6-E8921026C6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C10A2E-4E92-9BCF-713B-099300EDA4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47DA3D-FB6D-5892-DCDC-B33E204692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9AD1DE-418F-4723-9D8D-601C6DC636EA}" type="datetimeFigureOut">
              <a:rPr lang="en-IN" smtClean="0"/>
              <a:t>27-12-2024</a:t>
            </a:fld>
            <a:endParaRPr lang="en-IN"/>
          </a:p>
        </p:txBody>
      </p:sp>
      <p:sp>
        <p:nvSpPr>
          <p:cNvPr id="5" name="Footer Placeholder 4">
            <a:extLst>
              <a:ext uri="{FF2B5EF4-FFF2-40B4-BE49-F238E27FC236}">
                <a16:creationId xmlns:a16="http://schemas.microsoft.com/office/drawing/2014/main" id="{ABDA63A7-1BE2-91BC-4F9D-E4217967E4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095EB24-FB7B-29EC-D2D1-C0B3FD66F5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5E7EDA-9AAE-4582-87F8-1D5CC80B3106}" type="slidenum">
              <a:rPr lang="en-IN" smtClean="0"/>
              <a:t>‹#›</a:t>
            </a:fld>
            <a:endParaRPr lang="en-IN"/>
          </a:p>
        </p:txBody>
      </p:sp>
    </p:spTree>
    <p:extLst>
      <p:ext uri="{BB962C8B-B14F-4D97-AF65-F5344CB8AC3E}">
        <p14:creationId xmlns:p14="http://schemas.microsoft.com/office/powerpoint/2010/main" val="3709352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chart" Target="../charts/char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C9DDA-8E1E-880B-C102-8975A4796C62}"/>
              </a:ext>
            </a:extLst>
          </p:cNvPr>
          <p:cNvSpPr>
            <a:spLocks noGrp="1"/>
          </p:cNvSpPr>
          <p:nvPr>
            <p:ph type="ctrTitle"/>
          </p:nvPr>
        </p:nvSpPr>
        <p:spPr>
          <a:xfrm>
            <a:off x="1524000" y="2035277"/>
            <a:ext cx="9144000" cy="1393723"/>
          </a:xfrm>
        </p:spPr>
        <p:txBody>
          <a:bodyPr/>
          <a:lstStyle/>
          <a:p>
            <a:r>
              <a:rPr lang="en-IN" dirty="0">
                <a:solidFill>
                  <a:srgbClr val="FF0000"/>
                </a:solidFill>
              </a:rPr>
              <a:t>NOVY MART ANALYSIS</a:t>
            </a:r>
          </a:p>
        </p:txBody>
      </p:sp>
      <p:cxnSp>
        <p:nvCxnSpPr>
          <p:cNvPr id="5" name="Straight Connector 4">
            <a:extLst>
              <a:ext uri="{FF2B5EF4-FFF2-40B4-BE49-F238E27FC236}">
                <a16:creationId xmlns:a16="http://schemas.microsoft.com/office/drawing/2014/main" id="{742B5B97-7306-8B5A-FF0A-8E2317F30A55}"/>
              </a:ext>
            </a:extLst>
          </p:cNvPr>
          <p:cNvCxnSpPr/>
          <p:nvPr/>
        </p:nvCxnSpPr>
        <p:spPr>
          <a:xfrm>
            <a:off x="4483508" y="3429000"/>
            <a:ext cx="3060000" cy="0"/>
          </a:xfrm>
          <a:prstGeom prst="line">
            <a:avLst/>
          </a:prstGeom>
          <a:ln w="53975"/>
        </p:spPr>
        <p:style>
          <a:lnRef idx="3">
            <a:schemeClr val="accent2"/>
          </a:lnRef>
          <a:fillRef idx="0">
            <a:schemeClr val="accent2"/>
          </a:fillRef>
          <a:effectRef idx="2">
            <a:schemeClr val="accent2"/>
          </a:effectRef>
          <a:fontRef idx="minor">
            <a:schemeClr val="tx1"/>
          </a:fontRef>
        </p:style>
      </p:cxnSp>
      <p:pic>
        <p:nvPicPr>
          <p:cNvPr id="3" name="Picture 2">
            <a:extLst>
              <a:ext uri="{FF2B5EF4-FFF2-40B4-BE49-F238E27FC236}">
                <a16:creationId xmlns:a16="http://schemas.microsoft.com/office/drawing/2014/main" id="{F1A72346-A07F-8621-DA71-B0D409AD9A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3" y="6322256"/>
            <a:ext cx="1130709" cy="516080"/>
          </a:xfrm>
          <a:prstGeom prst="rect">
            <a:avLst/>
          </a:prstGeom>
        </p:spPr>
      </p:pic>
      <p:pic>
        <p:nvPicPr>
          <p:cNvPr id="4" name="Picture 3">
            <a:extLst>
              <a:ext uri="{FF2B5EF4-FFF2-40B4-BE49-F238E27FC236}">
                <a16:creationId xmlns:a16="http://schemas.microsoft.com/office/drawing/2014/main" id="{D1806393-2D45-0FDE-D865-04AB8CECB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65" y="11163"/>
            <a:ext cx="629956" cy="637765"/>
          </a:xfrm>
          <a:prstGeom prst="rect">
            <a:avLst/>
          </a:prstGeom>
        </p:spPr>
      </p:pic>
    </p:spTree>
    <p:extLst>
      <p:ext uri="{BB962C8B-B14F-4D97-AF65-F5344CB8AC3E}">
        <p14:creationId xmlns:p14="http://schemas.microsoft.com/office/powerpoint/2010/main" val="3809641492"/>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1BB5DB-3F8C-EE55-67BA-296B8C8ED6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C5602E-A4B6-6E9A-3636-0211247481D6}"/>
              </a:ext>
            </a:extLst>
          </p:cNvPr>
          <p:cNvSpPr>
            <a:spLocks noGrp="1"/>
          </p:cNvSpPr>
          <p:nvPr>
            <p:ph type="ctrTitle"/>
          </p:nvPr>
        </p:nvSpPr>
        <p:spPr>
          <a:xfrm>
            <a:off x="1524000" y="634186"/>
            <a:ext cx="9144000" cy="988138"/>
          </a:xfrm>
        </p:spPr>
        <p:txBody>
          <a:bodyPr>
            <a:normAutofit/>
          </a:bodyPr>
          <a:lstStyle/>
          <a:p>
            <a:r>
              <a:rPr lang="en-IN" dirty="0">
                <a:solidFill>
                  <a:srgbClr val="FF0000"/>
                </a:solidFill>
              </a:rPr>
              <a:t>Problem Statement</a:t>
            </a:r>
          </a:p>
        </p:txBody>
      </p:sp>
      <p:sp>
        <p:nvSpPr>
          <p:cNvPr id="12" name="TextBox 11">
            <a:extLst>
              <a:ext uri="{FF2B5EF4-FFF2-40B4-BE49-F238E27FC236}">
                <a16:creationId xmlns:a16="http://schemas.microsoft.com/office/drawing/2014/main" id="{50B963E0-0745-A82A-3DCC-F71700EB2F87}"/>
              </a:ext>
            </a:extLst>
          </p:cNvPr>
          <p:cNvSpPr txBox="1"/>
          <p:nvPr/>
        </p:nvSpPr>
        <p:spPr>
          <a:xfrm>
            <a:off x="1730477" y="1873042"/>
            <a:ext cx="9055510" cy="3108543"/>
          </a:xfrm>
          <a:prstGeom prst="rect">
            <a:avLst/>
          </a:prstGeom>
          <a:noFill/>
        </p:spPr>
        <p:txBody>
          <a:bodyPr wrap="square" rtlCol="0">
            <a:spAutoFit/>
          </a:bodyPr>
          <a:lstStyle/>
          <a:p>
            <a:r>
              <a:rPr lang="en-IN" sz="2800" dirty="0"/>
              <a:t>Novy Mart is a retail giant with over 50 supermarkets in the southern region of India. All their 50 stores ran a massive Promotion during the Diwali 2023 and Sankranti 2024(Festive time of India) on their Novy branded products. Now the Sales director wants to understand which promotion did well and which did not so they can make informed decision for their next promotional period.</a:t>
            </a:r>
          </a:p>
        </p:txBody>
      </p:sp>
      <p:pic>
        <p:nvPicPr>
          <p:cNvPr id="5" name="Picture 4">
            <a:extLst>
              <a:ext uri="{FF2B5EF4-FFF2-40B4-BE49-F238E27FC236}">
                <a16:creationId xmlns:a16="http://schemas.microsoft.com/office/drawing/2014/main" id="{11AE5E6E-60BF-7FF6-722C-F4E42A8523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3" y="6322256"/>
            <a:ext cx="1130709" cy="516080"/>
          </a:xfrm>
          <a:prstGeom prst="rect">
            <a:avLst/>
          </a:prstGeom>
        </p:spPr>
      </p:pic>
      <p:pic>
        <p:nvPicPr>
          <p:cNvPr id="6" name="Picture 5">
            <a:extLst>
              <a:ext uri="{FF2B5EF4-FFF2-40B4-BE49-F238E27FC236}">
                <a16:creationId xmlns:a16="http://schemas.microsoft.com/office/drawing/2014/main" id="{63505F29-7660-1F91-7CE8-7A66B3246E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65" y="11163"/>
            <a:ext cx="629956" cy="637765"/>
          </a:xfrm>
          <a:prstGeom prst="rect">
            <a:avLst/>
          </a:prstGeom>
        </p:spPr>
      </p:pic>
    </p:spTree>
    <p:extLst>
      <p:ext uri="{BB962C8B-B14F-4D97-AF65-F5344CB8AC3E}">
        <p14:creationId xmlns:p14="http://schemas.microsoft.com/office/powerpoint/2010/main" val="3242803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4665C-436B-839C-B900-A601048BBFF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8768CA7-C33B-9026-0132-BA65A45EF3A6}"/>
              </a:ext>
            </a:extLst>
          </p:cNvPr>
          <p:cNvSpPr>
            <a:spLocks noGrp="1"/>
          </p:cNvSpPr>
          <p:nvPr>
            <p:ph type="title"/>
          </p:nvPr>
        </p:nvSpPr>
        <p:spPr>
          <a:xfrm>
            <a:off x="838200" y="373626"/>
            <a:ext cx="10515600" cy="1307690"/>
          </a:xfrm>
        </p:spPr>
        <p:txBody>
          <a:bodyPr>
            <a:noAutofit/>
          </a:bodyPr>
          <a:lstStyle/>
          <a:p>
            <a:r>
              <a:rPr lang="en-IN" sz="2000" dirty="0">
                <a:solidFill>
                  <a:schemeClr val="accent5">
                    <a:lumMod val="75000"/>
                  </a:schemeClr>
                </a:solidFill>
              </a:rPr>
              <a:t>Provide a list of products with a base price greater than 500 and that are featured in promo type of ‘BOGOF’(BUY ONE GET ONE FREE). This information will help us  identify high value products that are currently being heavily discounted, which can be useful for evaluating our pricing  and promotion strategies.</a:t>
            </a:r>
            <a:br>
              <a:rPr lang="en-IN" sz="1800" dirty="0">
                <a:solidFill>
                  <a:schemeClr val="accent5">
                    <a:lumMod val="75000"/>
                  </a:schemeClr>
                </a:solidFill>
              </a:rPr>
            </a:br>
            <a:br>
              <a:rPr lang="en-IN" sz="1800" dirty="0">
                <a:solidFill>
                  <a:schemeClr val="accent5">
                    <a:lumMod val="75000"/>
                  </a:schemeClr>
                </a:solidFill>
              </a:rPr>
            </a:br>
            <a:endParaRPr lang="en-IN" sz="1800" dirty="0">
              <a:solidFill>
                <a:schemeClr val="accent5">
                  <a:lumMod val="75000"/>
                </a:schemeClr>
              </a:solidFill>
            </a:endParaRPr>
          </a:p>
        </p:txBody>
      </p:sp>
      <p:pic>
        <p:nvPicPr>
          <p:cNvPr id="7" name="Content Placeholder 6">
            <a:extLst>
              <a:ext uri="{FF2B5EF4-FFF2-40B4-BE49-F238E27FC236}">
                <a16:creationId xmlns:a16="http://schemas.microsoft.com/office/drawing/2014/main" id="{DBB82A98-F75F-78A4-055E-2AA146F4ABE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76948" y="1824587"/>
            <a:ext cx="3593467" cy="1026768"/>
          </a:xfrm>
        </p:spPr>
      </p:pic>
      <p:sp>
        <p:nvSpPr>
          <p:cNvPr id="5" name="Content Placeholder 4">
            <a:extLst>
              <a:ext uri="{FF2B5EF4-FFF2-40B4-BE49-F238E27FC236}">
                <a16:creationId xmlns:a16="http://schemas.microsoft.com/office/drawing/2014/main" id="{A7610DC0-75C4-FC07-356B-69369AAACBF2}"/>
              </a:ext>
            </a:extLst>
          </p:cNvPr>
          <p:cNvSpPr>
            <a:spLocks noGrp="1"/>
          </p:cNvSpPr>
          <p:nvPr>
            <p:ph sz="half" idx="2"/>
          </p:nvPr>
        </p:nvSpPr>
        <p:spPr/>
        <p:txBody>
          <a:bodyPr>
            <a:normAutofit/>
          </a:bodyPr>
          <a:lstStyle/>
          <a:p>
            <a:pPr marL="0" indent="0">
              <a:buNone/>
            </a:pPr>
            <a:r>
              <a:rPr lang="en-IN" sz="2400" b="1" dirty="0">
                <a:solidFill>
                  <a:schemeClr val="accent1">
                    <a:lumMod val="50000"/>
                  </a:schemeClr>
                </a:solidFill>
              </a:rPr>
              <a:t>Novy Double Bedsheet set </a:t>
            </a:r>
            <a:r>
              <a:rPr lang="en-IN" sz="2400" dirty="0">
                <a:solidFill>
                  <a:schemeClr val="accent1">
                    <a:lumMod val="50000"/>
                  </a:schemeClr>
                </a:solidFill>
              </a:rPr>
              <a:t>and </a:t>
            </a:r>
            <a:r>
              <a:rPr lang="en-IN" sz="2400" b="1" dirty="0">
                <a:solidFill>
                  <a:schemeClr val="accent1">
                    <a:lumMod val="50000"/>
                  </a:schemeClr>
                </a:solidFill>
              </a:rPr>
              <a:t>Novy waterproof Immersion Rod</a:t>
            </a:r>
            <a:r>
              <a:rPr lang="en-IN" sz="2400" dirty="0">
                <a:solidFill>
                  <a:schemeClr val="accent1">
                    <a:lumMod val="50000"/>
                  </a:schemeClr>
                </a:solidFill>
              </a:rPr>
              <a:t> are the products where base price greater than 500 and that are featured in promo type pf ‘BOGOF’(BUY ONE GET ONE FREE).</a:t>
            </a:r>
          </a:p>
        </p:txBody>
      </p:sp>
      <p:pic>
        <p:nvPicPr>
          <p:cNvPr id="2" name="Picture 1">
            <a:extLst>
              <a:ext uri="{FF2B5EF4-FFF2-40B4-BE49-F238E27FC236}">
                <a16:creationId xmlns:a16="http://schemas.microsoft.com/office/drawing/2014/main" id="{0ED5D08D-68D2-8EEE-9A2C-1C7BA2BF1E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3" y="6322256"/>
            <a:ext cx="1130709" cy="516080"/>
          </a:xfrm>
          <a:prstGeom prst="rect">
            <a:avLst/>
          </a:prstGeom>
        </p:spPr>
      </p:pic>
      <p:pic>
        <p:nvPicPr>
          <p:cNvPr id="4" name="Picture 3">
            <a:extLst>
              <a:ext uri="{FF2B5EF4-FFF2-40B4-BE49-F238E27FC236}">
                <a16:creationId xmlns:a16="http://schemas.microsoft.com/office/drawing/2014/main" id="{5776263B-C488-537F-30D3-320936C782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65" y="11163"/>
            <a:ext cx="629956" cy="637765"/>
          </a:xfrm>
          <a:prstGeom prst="rect">
            <a:avLst/>
          </a:prstGeom>
        </p:spPr>
      </p:pic>
    </p:spTree>
    <p:extLst>
      <p:ext uri="{BB962C8B-B14F-4D97-AF65-F5344CB8AC3E}">
        <p14:creationId xmlns:p14="http://schemas.microsoft.com/office/powerpoint/2010/main" val="3495102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CA22F2-7974-E215-2C5C-C8E1350801A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3B6EAA1-304D-279F-AA9B-B7F3483ED0CB}"/>
              </a:ext>
            </a:extLst>
          </p:cNvPr>
          <p:cNvSpPr>
            <a:spLocks noGrp="1"/>
          </p:cNvSpPr>
          <p:nvPr>
            <p:ph type="title"/>
          </p:nvPr>
        </p:nvSpPr>
        <p:spPr>
          <a:xfrm>
            <a:off x="838200" y="373626"/>
            <a:ext cx="10515600" cy="1307690"/>
          </a:xfrm>
        </p:spPr>
        <p:txBody>
          <a:bodyPr>
            <a:noAutofit/>
          </a:bodyPr>
          <a:lstStyle/>
          <a:p>
            <a:r>
              <a:rPr lang="en-IN" sz="1800" dirty="0">
                <a:solidFill>
                  <a:schemeClr val="accent5">
                    <a:lumMod val="75000"/>
                  </a:schemeClr>
                </a:solidFill>
              </a:rPr>
              <a:t>Generate a report that provides an overview of the number of stores in each city. The result will be sorted in descending order of store counts, allowing us to identify  the cities with the highest store presence. The report</a:t>
            </a:r>
            <a:br>
              <a:rPr lang="en-IN" sz="1800" dirty="0">
                <a:solidFill>
                  <a:schemeClr val="accent5">
                    <a:lumMod val="75000"/>
                  </a:schemeClr>
                </a:solidFill>
              </a:rPr>
            </a:br>
            <a:r>
              <a:rPr lang="en-IN" sz="1800" dirty="0">
                <a:solidFill>
                  <a:schemeClr val="accent5">
                    <a:lumMod val="75000"/>
                  </a:schemeClr>
                </a:solidFill>
              </a:rPr>
              <a:t>includes two essential field: city and store count, Which will assist in optimizing our retail operations.</a:t>
            </a:r>
            <a:br>
              <a:rPr lang="en-IN" sz="1800" dirty="0">
                <a:solidFill>
                  <a:schemeClr val="accent5">
                    <a:lumMod val="75000"/>
                  </a:schemeClr>
                </a:solidFill>
              </a:rPr>
            </a:br>
            <a:br>
              <a:rPr lang="en-IN" sz="1800" dirty="0">
                <a:solidFill>
                  <a:schemeClr val="accent5">
                    <a:lumMod val="75000"/>
                  </a:schemeClr>
                </a:solidFill>
              </a:rPr>
            </a:br>
            <a:endParaRPr lang="en-IN" sz="1800" dirty="0">
              <a:solidFill>
                <a:schemeClr val="accent5">
                  <a:lumMod val="75000"/>
                </a:schemeClr>
              </a:solidFill>
            </a:endParaRPr>
          </a:p>
        </p:txBody>
      </p:sp>
      <p:pic>
        <p:nvPicPr>
          <p:cNvPr id="6" name="Content Placeholder 5">
            <a:extLst>
              <a:ext uri="{FF2B5EF4-FFF2-40B4-BE49-F238E27FC236}">
                <a16:creationId xmlns:a16="http://schemas.microsoft.com/office/drawing/2014/main" id="{F64DC6B9-DA54-4201-9D2A-AFD4C9BAEC4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25625"/>
            <a:ext cx="2476846" cy="2333951"/>
          </a:xfrm>
        </p:spPr>
      </p:pic>
      <p:sp>
        <p:nvSpPr>
          <p:cNvPr id="5" name="Content Placeholder 4">
            <a:extLst>
              <a:ext uri="{FF2B5EF4-FFF2-40B4-BE49-F238E27FC236}">
                <a16:creationId xmlns:a16="http://schemas.microsoft.com/office/drawing/2014/main" id="{16E1273B-764D-02D5-2D8C-A57403D1BDFE}"/>
              </a:ext>
            </a:extLst>
          </p:cNvPr>
          <p:cNvSpPr>
            <a:spLocks noGrp="1"/>
          </p:cNvSpPr>
          <p:nvPr>
            <p:ph sz="half" idx="2"/>
          </p:nvPr>
        </p:nvSpPr>
        <p:spPr/>
        <p:txBody>
          <a:bodyPr>
            <a:normAutofit/>
          </a:bodyPr>
          <a:lstStyle/>
          <a:p>
            <a:pPr>
              <a:buFont typeface="Wingdings" panose="05000000000000000000" pitchFamily="2" charset="2"/>
              <a:buChar char="Ø"/>
            </a:pPr>
            <a:r>
              <a:rPr lang="en-IN" sz="2400" b="1" dirty="0">
                <a:solidFill>
                  <a:schemeClr val="accent2">
                    <a:lumMod val="50000"/>
                  </a:schemeClr>
                </a:solidFill>
              </a:rPr>
              <a:t>Bengaluru</a:t>
            </a:r>
            <a:r>
              <a:rPr lang="en-IN" sz="2400" dirty="0">
                <a:solidFill>
                  <a:schemeClr val="accent2">
                    <a:lumMod val="50000"/>
                  </a:schemeClr>
                </a:solidFill>
              </a:rPr>
              <a:t> has the highest number of stores which is </a:t>
            </a:r>
            <a:r>
              <a:rPr lang="en-IN" sz="2400" b="1" dirty="0">
                <a:solidFill>
                  <a:schemeClr val="accent2">
                    <a:lumMod val="50000"/>
                  </a:schemeClr>
                </a:solidFill>
              </a:rPr>
              <a:t>10</a:t>
            </a:r>
            <a:r>
              <a:rPr lang="en-IN" sz="2400" dirty="0">
                <a:solidFill>
                  <a:schemeClr val="accent2">
                    <a:lumMod val="50000"/>
                  </a:schemeClr>
                </a:solidFill>
              </a:rPr>
              <a:t>.</a:t>
            </a:r>
          </a:p>
          <a:p>
            <a:pPr>
              <a:buFont typeface="Wingdings" panose="05000000000000000000" pitchFamily="2" charset="2"/>
              <a:buChar char="Ø"/>
            </a:pPr>
            <a:r>
              <a:rPr lang="en-IN" sz="2400" dirty="0">
                <a:solidFill>
                  <a:schemeClr val="accent2">
                    <a:lumMod val="50000"/>
                  </a:schemeClr>
                </a:solidFill>
              </a:rPr>
              <a:t>Followed by </a:t>
            </a:r>
            <a:r>
              <a:rPr lang="en-IN" sz="2400" b="1" dirty="0">
                <a:solidFill>
                  <a:schemeClr val="accent2">
                    <a:lumMod val="50000"/>
                  </a:schemeClr>
                </a:solidFill>
              </a:rPr>
              <a:t>Chennai</a:t>
            </a:r>
            <a:r>
              <a:rPr lang="en-IN" sz="2400" dirty="0">
                <a:solidFill>
                  <a:schemeClr val="accent2">
                    <a:lumMod val="50000"/>
                  </a:schemeClr>
                </a:solidFill>
              </a:rPr>
              <a:t> which is second highest, has </a:t>
            </a:r>
            <a:r>
              <a:rPr lang="en-IN" sz="2400" b="1" dirty="0">
                <a:solidFill>
                  <a:schemeClr val="accent2">
                    <a:lumMod val="50000"/>
                  </a:schemeClr>
                </a:solidFill>
              </a:rPr>
              <a:t>8 stores.</a:t>
            </a:r>
          </a:p>
          <a:p>
            <a:pPr>
              <a:buFont typeface="Wingdings" panose="05000000000000000000" pitchFamily="2" charset="2"/>
              <a:buChar char="Ø"/>
            </a:pPr>
            <a:r>
              <a:rPr lang="en-IN" sz="2400" dirty="0">
                <a:solidFill>
                  <a:schemeClr val="accent2">
                    <a:lumMod val="50000"/>
                  </a:schemeClr>
                </a:solidFill>
              </a:rPr>
              <a:t>Followed by </a:t>
            </a:r>
            <a:r>
              <a:rPr lang="en-IN" sz="2400" b="1" dirty="0">
                <a:solidFill>
                  <a:schemeClr val="accent2">
                    <a:lumMod val="50000"/>
                  </a:schemeClr>
                </a:solidFill>
              </a:rPr>
              <a:t>Hyderabad </a:t>
            </a:r>
            <a:r>
              <a:rPr lang="en-IN" sz="2400" dirty="0">
                <a:solidFill>
                  <a:schemeClr val="accent2">
                    <a:lumMod val="50000"/>
                  </a:schemeClr>
                </a:solidFill>
              </a:rPr>
              <a:t>which is third highest, has </a:t>
            </a:r>
            <a:r>
              <a:rPr lang="en-IN" sz="2400" b="1" dirty="0">
                <a:solidFill>
                  <a:schemeClr val="accent2">
                    <a:lumMod val="50000"/>
                  </a:schemeClr>
                </a:solidFill>
              </a:rPr>
              <a:t>7 stores</a:t>
            </a:r>
            <a:r>
              <a:rPr lang="en-IN" sz="2400" dirty="0">
                <a:solidFill>
                  <a:schemeClr val="accent2">
                    <a:lumMod val="50000"/>
                  </a:schemeClr>
                </a:solidFill>
              </a:rPr>
              <a:t>.</a:t>
            </a:r>
          </a:p>
          <a:p>
            <a:pPr>
              <a:buFont typeface="Wingdings" panose="05000000000000000000" pitchFamily="2" charset="2"/>
              <a:buChar char="Ø"/>
            </a:pPr>
            <a:r>
              <a:rPr lang="en-IN" sz="2400" dirty="0">
                <a:solidFill>
                  <a:schemeClr val="accent2">
                    <a:lumMod val="50000"/>
                  </a:schemeClr>
                </a:solidFill>
              </a:rPr>
              <a:t>Followed by </a:t>
            </a:r>
            <a:r>
              <a:rPr lang="en-IN" sz="2400" b="1" dirty="0">
                <a:solidFill>
                  <a:schemeClr val="accent2">
                    <a:lumMod val="50000"/>
                  </a:schemeClr>
                </a:solidFill>
              </a:rPr>
              <a:t>Coimbatore, Visakhapatnam, Madurai, Mysuru, Mangalore, Trivandrum, Vijayawada </a:t>
            </a:r>
            <a:r>
              <a:rPr lang="en-IN" sz="2400" dirty="0">
                <a:solidFill>
                  <a:schemeClr val="accent2">
                    <a:lumMod val="50000"/>
                  </a:schemeClr>
                </a:solidFill>
              </a:rPr>
              <a:t>have between </a:t>
            </a:r>
            <a:r>
              <a:rPr lang="en-IN" sz="2400" b="1" dirty="0">
                <a:solidFill>
                  <a:schemeClr val="accent2">
                    <a:lumMod val="50000"/>
                  </a:schemeClr>
                </a:solidFill>
              </a:rPr>
              <a:t>2 and 5 </a:t>
            </a:r>
            <a:r>
              <a:rPr lang="en-IN" sz="2400" dirty="0">
                <a:solidFill>
                  <a:schemeClr val="accent2">
                    <a:lumMod val="50000"/>
                  </a:schemeClr>
                </a:solidFill>
              </a:rPr>
              <a:t>no. of stores.</a:t>
            </a:r>
          </a:p>
        </p:txBody>
      </p:sp>
      <p:pic>
        <p:nvPicPr>
          <p:cNvPr id="2" name="Picture 1">
            <a:extLst>
              <a:ext uri="{FF2B5EF4-FFF2-40B4-BE49-F238E27FC236}">
                <a16:creationId xmlns:a16="http://schemas.microsoft.com/office/drawing/2014/main" id="{A3B1540E-BB70-6300-D299-48024E64DD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3" y="6322256"/>
            <a:ext cx="1130709" cy="516080"/>
          </a:xfrm>
          <a:prstGeom prst="rect">
            <a:avLst/>
          </a:prstGeom>
        </p:spPr>
      </p:pic>
      <p:pic>
        <p:nvPicPr>
          <p:cNvPr id="4" name="Picture 3">
            <a:extLst>
              <a:ext uri="{FF2B5EF4-FFF2-40B4-BE49-F238E27FC236}">
                <a16:creationId xmlns:a16="http://schemas.microsoft.com/office/drawing/2014/main" id="{B5F5375B-5A45-6F55-B836-C0275EBD99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65" y="11163"/>
            <a:ext cx="629956" cy="637765"/>
          </a:xfrm>
          <a:prstGeom prst="rect">
            <a:avLst/>
          </a:prstGeom>
        </p:spPr>
      </p:pic>
    </p:spTree>
    <p:extLst>
      <p:ext uri="{BB962C8B-B14F-4D97-AF65-F5344CB8AC3E}">
        <p14:creationId xmlns:p14="http://schemas.microsoft.com/office/powerpoint/2010/main" val="4112649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A9DA49-BC76-522B-231B-6365D8EF8D9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84B87EB-F18E-BC9A-2CAE-4FC24C23EA75}"/>
              </a:ext>
            </a:extLst>
          </p:cNvPr>
          <p:cNvSpPr>
            <a:spLocks noGrp="1"/>
          </p:cNvSpPr>
          <p:nvPr>
            <p:ph type="title"/>
          </p:nvPr>
        </p:nvSpPr>
        <p:spPr>
          <a:xfrm>
            <a:off x="838200" y="373626"/>
            <a:ext cx="10515600" cy="1307690"/>
          </a:xfrm>
        </p:spPr>
        <p:txBody>
          <a:bodyPr>
            <a:noAutofit/>
          </a:bodyPr>
          <a:lstStyle/>
          <a:p>
            <a:r>
              <a:rPr lang="en-IN" sz="1800" dirty="0">
                <a:solidFill>
                  <a:schemeClr val="accent5">
                    <a:lumMod val="75000"/>
                  </a:schemeClr>
                </a:solidFill>
              </a:rPr>
              <a:t>Generate a report that displays each campaign along with total revenue generated before and after the campaign? The report include three key fields: Campaign -Name, Total - Revenue (Before -Promotion),Total Revenue (After-Promotion). This report should help in evaluating the financial impact of our campaigns. (Display the values in millions).</a:t>
            </a:r>
          </a:p>
        </p:txBody>
      </p:sp>
      <p:pic>
        <p:nvPicPr>
          <p:cNvPr id="6" name="Content Placeholder 5">
            <a:extLst>
              <a:ext uri="{FF2B5EF4-FFF2-40B4-BE49-F238E27FC236}">
                <a16:creationId xmlns:a16="http://schemas.microsoft.com/office/drawing/2014/main" id="{2A9887AC-D2EB-55F4-51A3-999B5BD926A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51388" y="1825625"/>
            <a:ext cx="5181600" cy="858581"/>
          </a:xfrm>
        </p:spPr>
      </p:pic>
      <p:sp>
        <p:nvSpPr>
          <p:cNvPr id="5" name="Content Placeholder 4">
            <a:extLst>
              <a:ext uri="{FF2B5EF4-FFF2-40B4-BE49-F238E27FC236}">
                <a16:creationId xmlns:a16="http://schemas.microsoft.com/office/drawing/2014/main" id="{055CA89E-0970-DEE8-3F57-3E5E82AB5972}"/>
              </a:ext>
            </a:extLst>
          </p:cNvPr>
          <p:cNvSpPr>
            <a:spLocks noGrp="1"/>
          </p:cNvSpPr>
          <p:nvPr>
            <p:ph sz="half" idx="2"/>
          </p:nvPr>
        </p:nvSpPr>
        <p:spPr/>
        <p:txBody>
          <a:bodyPr>
            <a:normAutofit/>
          </a:bodyPr>
          <a:lstStyle/>
          <a:p>
            <a:pPr>
              <a:buFont typeface="Wingdings" panose="05000000000000000000" pitchFamily="2" charset="2"/>
              <a:buChar char="Ø"/>
            </a:pPr>
            <a:r>
              <a:rPr lang="en-IN" sz="2400" dirty="0">
                <a:solidFill>
                  <a:schemeClr val="accent2">
                    <a:lumMod val="50000"/>
                  </a:schemeClr>
                </a:solidFill>
              </a:rPr>
              <a:t>In </a:t>
            </a:r>
            <a:r>
              <a:rPr lang="en-IN" sz="2400" b="1" dirty="0">
                <a:solidFill>
                  <a:schemeClr val="accent2">
                    <a:lumMod val="50000"/>
                  </a:schemeClr>
                </a:solidFill>
              </a:rPr>
              <a:t>Diwali Campaign, </a:t>
            </a:r>
            <a:r>
              <a:rPr lang="en-IN" sz="2400" dirty="0">
                <a:solidFill>
                  <a:schemeClr val="accent2">
                    <a:lumMod val="50000"/>
                  </a:schemeClr>
                </a:solidFill>
              </a:rPr>
              <a:t>the company has generated Total Revenue Before Promotion which is </a:t>
            </a:r>
            <a:r>
              <a:rPr lang="en-IN" sz="2400" b="1" dirty="0">
                <a:solidFill>
                  <a:schemeClr val="accent2">
                    <a:lumMod val="50000"/>
                  </a:schemeClr>
                </a:solidFill>
              </a:rPr>
              <a:t>82.57 Million  </a:t>
            </a:r>
            <a:r>
              <a:rPr lang="en-IN" sz="2400" dirty="0">
                <a:solidFill>
                  <a:schemeClr val="accent2">
                    <a:lumMod val="50000"/>
                  </a:schemeClr>
                </a:solidFill>
              </a:rPr>
              <a:t>and  Total Revenue After Promotion which is </a:t>
            </a:r>
            <a:r>
              <a:rPr lang="en-IN" sz="2400" b="1" dirty="0">
                <a:solidFill>
                  <a:schemeClr val="accent2">
                    <a:lumMod val="50000"/>
                  </a:schemeClr>
                </a:solidFill>
              </a:rPr>
              <a:t>207.46 Million</a:t>
            </a:r>
            <a:r>
              <a:rPr lang="en-IN" sz="2400" dirty="0">
                <a:solidFill>
                  <a:schemeClr val="accent2">
                    <a:lumMod val="50000"/>
                  </a:schemeClr>
                </a:solidFill>
              </a:rPr>
              <a:t>, It represents after promotion the company sees </a:t>
            </a:r>
            <a:r>
              <a:rPr lang="en-IN" sz="2400" b="1" dirty="0">
                <a:solidFill>
                  <a:schemeClr val="accent2">
                    <a:lumMod val="50000"/>
                  </a:schemeClr>
                </a:solidFill>
              </a:rPr>
              <a:t>growth</a:t>
            </a:r>
            <a:r>
              <a:rPr lang="en-IN" sz="2400" dirty="0">
                <a:solidFill>
                  <a:schemeClr val="accent2">
                    <a:lumMod val="50000"/>
                  </a:schemeClr>
                </a:solidFill>
              </a:rPr>
              <a:t>.</a:t>
            </a:r>
          </a:p>
          <a:p>
            <a:pPr>
              <a:buFont typeface="Wingdings" panose="05000000000000000000" pitchFamily="2" charset="2"/>
              <a:buChar char="Ø"/>
            </a:pPr>
            <a:r>
              <a:rPr lang="en-IN" sz="2400" dirty="0">
                <a:solidFill>
                  <a:schemeClr val="accent2">
                    <a:lumMod val="50000"/>
                  </a:schemeClr>
                </a:solidFill>
              </a:rPr>
              <a:t>In </a:t>
            </a:r>
            <a:r>
              <a:rPr lang="en-IN" sz="2400" b="1" dirty="0">
                <a:solidFill>
                  <a:schemeClr val="accent2">
                    <a:lumMod val="50000"/>
                  </a:schemeClr>
                </a:solidFill>
              </a:rPr>
              <a:t>Sankranti Campaign</a:t>
            </a:r>
            <a:r>
              <a:rPr lang="en-IN" sz="2400" dirty="0">
                <a:solidFill>
                  <a:schemeClr val="accent2">
                    <a:lumMod val="50000"/>
                  </a:schemeClr>
                </a:solidFill>
              </a:rPr>
              <a:t>, the company has generated Total Revenue Before Promotion which is </a:t>
            </a:r>
            <a:r>
              <a:rPr lang="en-IN" sz="2400" b="1" dirty="0">
                <a:solidFill>
                  <a:schemeClr val="accent2">
                    <a:lumMod val="50000"/>
                  </a:schemeClr>
                </a:solidFill>
              </a:rPr>
              <a:t>58.13 Million </a:t>
            </a:r>
            <a:r>
              <a:rPr lang="en-IN" sz="2400" dirty="0">
                <a:solidFill>
                  <a:schemeClr val="accent2">
                    <a:lumMod val="50000"/>
                  </a:schemeClr>
                </a:solidFill>
              </a:rPr>
              <a:t>and Total Revenue After Promotion which is </a:t>
            </a:r>
            <a:r>
              <a:rPr lang="en-IN" sz="2400" b="1" dirty="0">
                <a:solidFill>
                  <a:schemeClr val="accent2">
                    <a:lumMod val="50000"/>
                  </a:schemeClr>
                </a:solidFill>
              </a:rPr>
              <a:t>140.40 Million</a:t>
            </a:r>
            <a:r>
              <a:rPr lang="en-IN" sz="2400" dirty="0">
                <a:solidFill>
                  <a:schemeClr val="accent2">
                    <a:lumMod val="50000"/>
                  </a:schemeClr>
                </a:solidFill>
              </a:rPr>
              <a:t>, It represents after promotion the company sees </a:t>
            </a:r>
            <a:r>
              <a:rPr lang="en-IN" sz="2400" b="1" dirty="0">
                <a:solidFill>
                  <a:schemeClr val="accent2">
                    <a:lumMod val="50000"/>
                  </a:schemeClr>
                </a:solidFill>
              </a:rPr>
              <a:t>growth.</a:t>
            </a:r>
          </a:p>
        </p:txBody>
      </p:sp>
      <p:pic>
        <p:nvPicPr>
          <p:cNvPr id="2" name="Picture 1">
            <a:extLst>
              <a:ext uri="{FF2B5EF4-FFF2-40B4-BE49-F238E27FC236}">
                <a16:creationId xmlns:a16="http://schemas.microsoft.com/office/drawing/2014/main" id="{ED1984F3-2464-9A4D-37FC-B1E7E629A0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3" y="6322256"/>
            <a:ext cx="1130709" cy="516080"/>
          </a:xfrm>
          <a:prstGeom prst="rect">
            <a:avLst/>
          </a:prstGeom>
        </p:spPr>
      </p:pic>
      <p:pic>
        <p:nvPicPr>
          <p:cNvPr id="4" name="Picture 3">
            <a:extLst>
              <a:ext uri="{FF2B5EF4-FFF2-40B4-BE49-F238E27FC236}">
                <a16:creationId xmlns:a16="http://schemas.microsoft.com/office/drawing/2014/main" id="{FDD4A21F-2B8D-2D6E-77F3-D4432790BF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65" y="11163"/>
            <a:ext cx="629956" cy="637765"/>
          </a:xfrm>
          <a:prstGeom prst="rect">
            <a:avLst/>
          </a:prstGeom>
        </p:spPr>
      </p:pic>
    </p:spTree>
    <p:extLst>
      <p:ext uri="{BB962C8B-B14F-4D97-AF65-F5344CB8AC3E}">
        <p14:creationId xmlns:p14="http://schemas.microsoft.com/office/powerpoint/2010/main" val="4181886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881663-E09C-84B6-F912-AD5D071F20B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F08033F-1EEF-8E58-65E8-FC21310C9F0B}"/>
              </a:ext>
            </a:extLst>
          </p:cNvPr>
          <p:cNvSpPr>
            <a:spLocks noGrp="1"/>
          </p:cNvSpPr>
          <p:nvPr>
            <p:ph type="title"/>
          </p:nvPr>
        </p:nvSpPr>
        <p:spPr>
          <a:xfrm>
            <a:off x="838200" y="373626"/>
            <a:ext cx="10515600" cy="1307690"/>
          </a:xfrm>
        </p:spPr>
        <p:txBody>
          <a:bodyPr>
            <a:noAutofit/>
          </a:bodyPr>
          <a:lstStyle/>
          <a:p>
            <a:r>
              <a:rPr lang="en-IN" sz="2000" dirty="0">
                <a:solidFill>
                  <a:schemeClr val="accent5">
                    <a:lumMod val="75000"/>
                  </a:schemeClr>
                </a:solidFill>
              </a:rPr>
              <a:t>Produce a report that calculates incremental sold quantity(ISU%) for each category during the Diwali</a:t>
            </a:r>
            <a:br>
              <a:rPr lang="en-IN" sz="2000" dirty="0">
                <a:solidFill>
                  <a:schemeClr val="accent5">
                    <a:lumMod val="75000"/>
                  </a:schemeClr>
                </a:solidFill>
              </a:rPr>
            </a:br>
            <a:r>
              <a:rPr lang="en-IN" sz="2000" dirty="0">
                <a:solidFill>
                  <a:schemeClr val="accent5">
                    <a:lumMod val="75000"/>
                  </a:schemeClr>
                </a:solidFill>
              </a:rPr>
              <a:t>Campaign. Additionally, provide rankings for the category based on their ISU%. The report will include</a:t>
            </a:r>
            <a:br>
              <a:rPr lang="en-IN" sz="2000" dirty="0">
                <a:solidFill>
                  <a:schemeClr val="accent5">
                    <a:lumMod val="75000"/>
                  </a:schemeClr>
                </a:solidFill>
              </a:rPr>
            </a:br>
            <a:r>
              <a:rPr lang="en-IN" sz="2000" dirty="0">
                <a:solidFill>
                  <a:schemeClr val="accent5">
                    <a:lumMod val="75000"/>
                  </a:schemeClr>
                </a:solidFill>
              </a:rPr>
              <a:t>three key fields: category, ISU%, Rank Order.</a:t>
            </a:r>
            <a:br>
              <a:rPr lang="en-IN" sz="1800" dirty="0">
                <a:solidFill>
                  <a:schemeClr val="accent5">
                    <a:lumMod val="75000"/>
                  </a:schemeClr>
                </a:solidFill>
              </a:rPr>
            </a:br>
            <a:br>
              <a:rPr lang="en-IN" sz="1800" dirty="0">
                <a:solidFill>
                  <a:schemeClr val="accent5">
                    <a:lumMod val="75000"/>
                  </a:schemeClr>
                </a:solidFill>
              </a:rPr>
            </a:br>
            <a:endParaRPr lang="en-IN" sz="1800" dirty="0">
              <a:solidFill>
                <a:schemeClr val="accent5">
                  <a:lumMod val="75000"/>
                </a:schemeClr>
              </a:solidFill>
            </a:endParaRPr>
          </a:p>
        </p:txBody>
      </p:sp>
      <p:pic>
        <p:nvPicPr>
          <p:cNvPr id="6" name="Content Placeholder 5">
            <a:extLst>
              <a:ext uri="{FF2B5EF4-FFF2-40B4-BE49-F238E27FC236}">
                <a16:creationId xmlns:a16="http://schemas.microsoft.com/office/drawing/2014/main" id="{DACE0824-B111-29EA-C732-54DB8EAD32E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25625"/>
            <a:ext cx="3825477" cy="1886173"/>
          </a:xfrm>
        </p:spPr>
      </p:pic>
      <p:sp>
        <p:nvSpPr>
          <p:cNvPr id="5" name="Content Placeholder 4">
            <a:extLst>
              <a:ext uri="{FF2B5EF4-FFF2-40B4-BE49-F238E27FC236}">
                <a16:creationId xmlns:a16="http://schemas.microsoft.com/office/drawing/2014/main" id="{63190CF0-5F89-F1FC-3CBD-271AE38D1293}"/>
              </a:ext>
            </a:extLst>
          </p:cNvPr>
          <p:cNvSpPr>
            <a:spLocks noGrp="1"/>
          </p:cNvSpPr>
          <p:nvPr>
            <p:ph sz="half" idx="2"/>
          </p:nvPr>
        </p:nvSpPr>
        <p:spPr/>
        <p:txBody>
          <a:bodyPr>
            <a:noAutofit/>
          </a:bodyPr>
          <a:lstStyle/>
          <a:p>
            <a:pPr>
              <a:buFont typeface="Wingdings" panose="05000000000000000000" pitchFamily="2" charset="2"/>
              <a:buChar char="Ø"/>
            </a:pPr>
            <a:r>
              <a:rPr lang="en-IN" sz="2200" dirty="0">
                <a:solidFill>
                  <a:schemeClr val="accent2">
                    <a:lumMod val="50000"/>
                  </a:schemeClr>
                </a:solidFill>
              </a:rPr>
              <a:t>In category of </a:t>
            </a:r>
            <a:r>
              <a:rPr lang="en-IN" sz="2200" b="1" dirty="0">
                <a:solidFill>
                  <a:schemeClr val="accent2">
                    <a:lumMod val="50000"/>
                  </a:schemeClr>
                </a:solidFill>
              </a:rPr>
              <a:t>Home Appliances </a:t>
            </a:r>
            <a:r>
              <a:rPr lang="en-IN" sz="2200" dirty="0">
                <a:solidFill>
                  <a:schemeClr val="accent2">
                    <a:lumMod val="50000"/>
                  </a:schemeClr>
                </a:solidFill>
              </a:rPr>
              <a:t>has made the highest </a:t>
            </a:r>
            <a:r>
              <a:rPr lang="en-IN" sz="2200" b="1" dirty="0">
                <a:solidFill>
                  <a:schemeClr val="accent2">
                    <a:lumMod val="50000"/>
                  </a:schemeClr>
                </a:solidFill>
              </a:rPr>
              <a:t>ISU%</a:t>
            </a:r>
            <a:r>
              <a:rPr lang="en-IN" sz="2200" dirty="0">
                <a:solidFill>
                  <a:schemeClr val="accent2">
                    <a:lumMod val="50000"/>
                  </a:schemeClr>
                </a:solidFill>
              </a:rPr>
              <a:t> which is </a:t>
            </a:r>
            <a:r>
              <a:rPr lang="en-IN" sz="2200" b="1" dirty="0">
                <a:solidFill>
                  <a:schemeClr val="accent2">
                    <a:lumMod val="50000"/>
                  </a:schemeClr>
                </a:solidFill>
              </a:rPr>
              <a:t>244.23%</a:t>
            </a:r>
            <a:r>
              <a:rPr lang="en-IN" sz="2200" dirty="0">
                <a:solidFill>
                  <a:schemeClr val="accent2">
                    <a:lumMod val="50000"/>
                  </a:schemeClr>
                </a:solidFill>
              </a:rPr>
              <a:t>.</a:t>
            </a:r>
          </a:p>
          <a:p>
            <a:pPr>
              <a:buFont typeface="Wingdings" panose="05000000000000000000" pitchFamily="2" charset="2"/>
              <a:buChar char="Ø"/>
            </a:pPr>
            <a:r>
              <a:rPr lang="en-IN" sz="2200" dirty="0">
                <a:solidFill>
                  <a:schemeClr val="accent2">
                    <a:lumMod val="50000"/>
                  </a:schemeClr>
                </a:solidFill>
              </a:rPr>
              <a:t>Followed by </a:t>
            </a:r>
            <a:r>
              <a:rPr lang="en-IN" sz="2200" b="1" dirty="0">
                <a:solidFill>
                  <a:schemeClr val="accent2">
                    <a:lumMod val="50000"/>
                  </a:schemeClr>
                </a:solidFill>
              </a:rPr>
              <a:t>Combo1</a:t>
            </a:r>
            <a:r>
              <a:rPr lang="en-IN" sz="2200" dirty="0">
                <a:solidFill>
                  <a:schemeClr val="accent2">
                    <a:lumMod val="50000"/>
                  </a:schemeClr>
                </a:solidFill>
              </a:rPr>
              <a:t> has made the </a:t>
            </a:r>
            <a:r>
              <a:rPr lang="en-IN" sz="2200" b="1" dirty="0">
                <a:solidFill>
                  <a:schemeClr val="accent2">
                    <a:lumMod val="50000"/>
                  </a:schemeClr>
                </a:solidFill>
              </a:rPr>
              <a:t>second highest ISU%</a:t>
            </a:r>
            <a:r>
              <a:rPr lang="en-IN" sz="2200" dirty="0">
                <a:solidFill>
                  <a:schemeClr val="accent2">
                    <a:lumMod val="50000"/>
                  </a:schemeClr>
                </a:solidFill>
              </a:rPr>
              <a:t> which is </a:t>
            </a:r>
            <a:r>
              <a:rPr lang="en-IN" sz="2200" b="1" dirty="0">
                <a:solidFill>
                  <a:schemeClr val="accent2">
                    <a:lumMod val="50000"/>
                  </a:schemeClr>
                </a:solidFill>
              </a:rPr>
              <a:t>202.36%.</a:t>
            </a:r>
          </a:p>
          <a:p>
            <a:pPr>
              <a:buFont typeface="Wingdings" panose="05000000000000000000" pitchFamily="2" charset="2"/>
              <a:buChar char="Ø"/>
            </a:pPr>
            <a:r>
              <a:rPr lang="en-IN" sz="2200" dirty="0">
                <a:solidFill>
                  <a:schemeClr val="accent2">
                    <a:lumMod val="50000"/>
                  </a:schemeClr>
                </a:solidFill>
              </a:rPr>
              <a:t>Followed by </a:t>
            </a:r>
            <a:r>
              <a:rPr lang="en-IN" sz="2200" b="1" dirty="0">
                <a:solidFill>
                  <a:schemeClr val="accent2">
                    <a:lumMod val="50000"/>
                  </a:schemeClr>
                </a:solidFill>
              </a:rPr>
              <a:t>Home Care</a:t>
            </a:r>
            <a:r>
              <a:rPr lang="en-IN" sz="2200" dirty="0">
                <a:solidFill>
                  <a:schemeClr val="accent2">
                    <a:lumMod val="50000"/>
                  </a:schemeClr>
                </a:solidFill>
              </a:rPr>
              <a:t> has made the </a:t>
            </a:r>
            <a:r>
              <a:rPr lang="en-IN" sz="2200" b="1" dirty="0">
                <a:solidFill>
                  <a:schemeClr val="accent2">
                    <a:lumMod val="50000"/>
                  </a:schemeClr>
                </a:solidFill>
              </a:rPr>
              <a:t>third highest ISU% </a:t>
            </a:r>
            <a:r>
              <a:rPr lang="en-IN" sz="2200" dirty="0">
                <a:solidFill>
                  <a:schemeClr val="accent2">
                    <a:lumMod val="50000"/>
                  </a:schemeClr>
                </a:solidFill>
              </a:rPr>
              <a:t>which is </a:t>
            </a:r>
            <a:r>
              <a:rPr lang="en-IN" sz="2200" b="1" dirty="0">
                <a:solidFill>
                  <a:schemeClr val="accent2">
                    <a:lumMod val="50000"/>
                  </a:schemeClr>
                </a:solidFill>
              </a:rPr>
              <a:t>79.63%.</a:t>
            </a:r>
          </a:p>
          <a:p>
            <a:pPr>
              <a:buFont typeface="Wingdings" panose="05000000000000000000" pitchFamily="2" charset="2"/>
              <a:buChar char="Ø"/>
            </a:pPr>
            <a:r>
              <a:rPr lang="en-IN" sz="2200" dirty="0">
                <a:solidFill>
                  <a:schemeClr val="accent2">
                    <a:lumMod val="50000"/>
                  </a:schemeClr>
                </a:solidFill>
              </a:rPr>
              <a:t>Followed by </a:t>
            </a:r>
            <a:r>
              <a:rPr lang="en-IN" sz="2200" b="1" dirty="0">
                <a:solidFill>
                  <a:schemeClr val="accent2">
                    <a:lumMod val="50000"/>
                  </a:schemeClr>
                </a:solidFill>
              </a:rPr>
              <a:t>Personal Care </a:t>
            </a:r>
            <a:r>
              <a:rPr lang="en-IN" sz="2200" dirty="0">
                <a:solidFill>
                  <a:schemeClr val="accent2">
                    <a:lumMod val="50000"/>
                  </a:schemeClr>
                </a:solidFill>
              </a:rPr>
              <a:t>has made the </a:t>
            </a:r>
            <a:r>
              <a:rPr lang="en-IN" sz="2200" b="1" dirty="0">
                <a:solidFill>
                  <a:schemeClr val="accent2">
                    <a:lumMod val="50000"/>
                  </a:schemeClr>
                </a:solidFill>
              </a:rPr>
              <a:t>fourth highest ISU% </a:t>
            </a:r>
            <a:r>
              <a:rPr lang="en-IN" sz="2200" dirty="0">
                <a:solidFill>
                  <a:schemeClr val="accent2">
                    <a:lumMod val="50000"/>
                  </a:schemeClr>
                </a:solidFill>
              </a:rPr>
              <a:t>which is </a:t>
            </a:r>
            <a:r>
              <a:rPr lang="en-IN" sz="2200" b="1" dirty="0">
                <a:solidFill>
                  <a:schemeClr val="accent2">
                    <a:lumMod val="50000"/>
                  </a:schemeClr>
                </a:solidFill>
              </a:rPr>
              <a:t>31.06%</a:t>
            </a:r>
            <a:r>
              <a:rPr lang="en-IN" sz="2200" dirty="0">
                <a:solidFill>
                  <a:schemeClr val="accent2">
                    <a:lumMod val="50000"/>
                  </a:schemeClr>
                </a:solidFill>
              </a:rPr>
              <a:t>.</a:t>
            </a:r>
          </a:p>
          <a:p>
            <a:pPr>
              <a:buFont typeface="Wingdings" panose="05000000000000000000" pitchFamily="2" charset="2"/>
              <a:buChar char="Ø"/>
            </a:pPr>
            <a:r>
              <a:rPr lang="en-IN" sz="2200" dirty="0">
                <a:solidFill>
                  <a:schemeClr val="accent2">
                    <a:lumMod val="50000"/>
                  </a:schemeClr>
                </a:solidFill>
              </a:rPr>
              <a:t>Followed by </a:t>
            </a:r>
            <a:r>
              <a:rPr lang="en-IN" sz="2200" b="1" dirty="0">
                <a:solidFill>
                  <a:schemeClr val="accent2">
                    <a:lumMod val="50000"/>
                  </a:schemeClr>
                </a:solidFill>
              </a:rPr>
              <a:t>Grocery &amp; Staples </a:t>
            </a:r>
            <a:r>
              <a:rPr lang="en-IN" sz="2200" dirty="0">
                <a:solidFill>
                  <a:schemeClr val="accent2">
                    <a:lumMod val="50000"/>
                  </a:schemeClr>
                </a:solidFill>
              </a:rPr>
              <a:t>has made the </a:t>
            </a:r>
            <a:r>
              <a:rPr lang="en-IN" sz="2200" b="1" dirty="0">
                <a:solidFill>
                  <a:schemeClr val="accent2">
                    <a:lumMod val="50000"/>
                  </a:schemeClr>
                </a:solidFill>
              </a:rPr>
              <a:t>fifth highest ISU% </a:t>
            </a:r>
            <a:r>
              <a:rPr lang="en-IN" sz="2200" dirty="0">
                <a:solidFill>
                  <a:schemeClr val="accent2">
                    <a:lumMod val="50000"/>
                  </a:schemeClr>
                </a:solidFill>
              </a:rPr>
              <a:t>which is </a:t>
            </a:r>
            <a:r>
              <a:rPr lang="en-IN" sz="2200" b="1" dirty="0">
                <a:solidFill>
                  <a:schemeClr val="accent2">
                    <a:lumMod val="50000"/>
                  </a:schemeClr>
                </a:solidFill>
              </a:rPr>
              <a:t>18.05%</a:t>
            </a:r>
            <a:r>
              <a:rPr lang="en-IN" sz="2200" dirty="0">
                <a:solidFill>
                  <a:schemeClr val="accent2">
                    <a:lumMod val="50000"/>
                  </a:schemeClr>
                </a:solidFill>
              </a:rPr>
              <a:t>.</a:t>
            </a:r>
          </a:p>
          <a:p>
            <a:pPr marL="0" indent="0">
              <a:buNone/>
            </a:pPr>
            <a:endParaRPr lang="en-IN" sz="2200" dirty="0">
              <a:solidFill>
                <a:schemeClr val="accent2">
                  <a:lumMod val="50000"/>
                </a:schemeClr>
              </a:solidFill>
            </a:endParaRPr>
          </a:p>
          <a:p>
            <a:pPr>
              <a:buFont typeface="Wingdings" panose="05000000000000000000" pitchFamily="2" charset="2"/>
              <a:buChar char="Ø"/>
            </a:pPr>
            <a:endParaRPr lang="en-IN" sz="2200" dirty="0">
              <a:solidFill>
                <a:schemeClr val="accent2">
                  <a:lumMod val="50000"/>
                </a:schemeClr>
              </a:solidFill>
            </a:endParaRPr>
          </a:p>
        </p:txBody>
      </p:sp>
      <p:pic>
        <p:nvPicPr>
          <p:cNvPr id="2" name="Picture 1">
            <a:extLst>
              <a:ext uri="{FF2B5EF4-FFF2-40B4-BE49-F238E27FC236}">
                <a16:creationId xmlns:a16="http://schemas.microsoft.com/office/drawing/2014/main" id="{4452A0F0-5A7C-3D55-5B5E-2288AF6465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3" y="6322256"/>
            <a:ext cx="1130709" cy="516080"/>
          </a:xfrm>
          <a:prstGeom prst="rect">
            <a:avLst/>
          </a:prstGeom>
        </p:spPr>
      </p:pic>
      <p:pic>
        <p:nvPicPr>
          <p:cNvPr id="4" name="Picture 3">
            <a:extLst>
              <a:ext uri="{FF2B5EF4-FFF2-40B4-BE49-F238E27FC236}">
                <a16:creationId xmlns:a16="http://schemas.microsoft.com/office/drawing/2014/main" id="{B07D185F-432F-24CD-79CE-BDF27AF352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65" y="11163"/>
            <a:ext cx="629956" cy="637765"/>
          </a:xfrm>
          <a:prstGeom prst="rect">
            <a:avLst/>
          </a:prstGeom>
        </p:spPr>
      </p:pic>
    </p:spTree>
    <p:extLst>
      <p:ext uri="{BB962C8B-B14F-4D97-AF65-F5344CB8AC3E}">
        <p14:creationId xmlns:p14="http://schemas.microsoft.com/office/powerpoint/2010/main" val="589508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0FA276-2D8F-8516-C806-9E5939D30F4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BAC8B85-544E-CD91-7942-B7323CD8DD61}"/>
              </a:ext>
            </a:extLst>
          </p:cNvPr>
          <p:cNvSpPr>
            <a:spLocks noGrp="1"/>
          </p:cNvSpPr>
          <p:nvPr>
            <p:ph type="title"/>
          </p:nvPr>
        </p:nvSpPr>
        <p:spPr>
          <a:xfrm>
            <a:off x="838200" y="373626"/>
            <a:ext cx="10515600" cy="1307690"/>
          </a:xfrm>
        </p:spPr>
        <p:txBody>
          <a:bodyPr>
            <a:noAutofit/>
          </a:bodyPr>
          <a:lstStyle/>
          <a:p>
            <a:r>
              <a:rPr lang="en-IN" sz="1800" dirty="0">
                <a:solidFill>
                  <a:schemeClr val="accent5">
                    <a:lumMod val="75000"/>
                  </a:schemeClr>
                </a:solidFill>
              </a:rPr>
              <a:t>Create a report featuring the Top 5 products ,ranked by Incremental Revenue Percentage(IR%),across all campaigns. The report will provide essential information including product name, category and IR%. This analysis helps identify the most successful products in terms of incremental revenue across our campaigns, assisting in product optimization.</a:t>
            </a:r>
          </a:p>
        </p:txBody>
      </p:sp>
      <p:pic>
        <p:nvPicPr>
          <p:cNvPr id="6" name="Content Placeholder 5">
            <a:extLst>
              <a:ext uri="{FF2B5EF4-FFF2-40B4-BE49-F238E27FC236}">
                <a16:creationId xmlns:a16="http://schemas.microsoft.com/office/drawing/2014/main" id="{4ABBCE9F-D4C4-32CB-4020-C075AA4407B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76949" y="1825625"/>
            <a:ext cx="4677428" cy="1603375"/>
          </a:xfrm>
        </p:spPr>
      </p:pic>
      <p:pic>
        <p:nvPicPr>
          <p:cNvPr id="2" name="Picture 1">
            <a:extLst>
              <a:ext uri="{FF2B5EF4-FFF2-40B4-BE49-F238E27FC236}">
                <a16:creationId xmlns:a16="http://schemas.microsoft.com/office/drawing/2014/main" id="{5D3A2E03-3BC7-D718-57F9-5C47C6318E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3" y="6322256"/>
            <a:ext cx="1130709" cy="516080"/>
          </a:xfrm>
          <a:prstGeom prst="rect">
            <a:avLst/>
          </a:prstGeom>
        </p:spPr>
      </p:pic>
      <p:pic>
        <p:nvPicPr>
          <p:cNvPr id="4" name="Picture 3">
            <a:extLst>
              <a:ext uri="{FF2B5EF4-FFF2-40B4-BE49-F238E27FC236}">
                <a16:creationId xmlns:a16="http://schemas.microsoft.com/office/drawing/2014/main" id="{37CB4F8F-166E-E10A-D157-E5F513EE8A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65" y="11163"/>
            <a:ext cx="629956" cy="637765"/>
          </a:xfrm>
          <a:prstGeom prst="rect">
            <a:avLst/>
          </a:prstGeom>
        </p:spPr>
      </p:pic>
      <p:graphicFrame>
        <p:nvGraphicFramePr>
          <p:cNvPr id="7" name="Content Placeholder 6">
            <a:extLst>
              <a:ext uri="{FF2B5EF4-FFF2-40B4-BE49-F238E27FC236}">
                <a16:creationId xmlns:a16="http://schemas.microsoft.com/office/drawing/2014/main" id="{60AE5A75-0229-0138-A765-B269162C22D9}"/>
              </a:ext>
            </a:extLst>
          </p:cNvPr>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688409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6A3CF-0B1F-251D-A6B4-7980B553566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B001E0F-51D3-F56D-15B2-24EB3BFC1843}"/>
              </a:ext>
            </a:extLst>
          </p:cNvPr>
          <p:cNvSpPr>
            <a:spLocks noGrp="1"/>
          </p:cNvSpPr>
          <p:nvPr>
            <p:ph type="title"/>
          </p:nvPr>
        </p:nvSpPr>
        <p:spPr>
          <a:xfrm>
            <a:off x="838200" y="2182760"/>
            <a:ext cx="10515600" cy="2143433"/>
          </a:xfrm>
        </p:spPr>
        <p:txBody>
          <a:bodyPr>
            <a:noAutofit/>
          </a:bodyPr>
          <a:lstStyle/>
          <a:p>
            <a:pPr algn="ctr"/>
            <a:r>
              <a:rPr lang="en-IN" dirty="0">
                <a:solidFill>
                  <a:schemeClr val="accent5">
                    <a:lumMod val="75000"/>
                  </a:schemeClr>
                </a:solidFill>
              </a:rPr>
              <a:t>Thank You !</a:t>
            </a:r>
          </a:p>
        </p:txBody>
      </p:sp>
      <p:pic>
        <p:nvPicPr>
          <p:cNvPr id="2" name="Picture 1">
            <a:extLst>
              <a:ext uri="{FF2B5EF4-FFF2-40B4-BE49-F238E27FC236}">
                <a16:creationId xmlns:a16="http://schemas.microsoft.com/office/drawing/2014/main" id="{BD3FC3BD-E11B-12C3-260C-A76362535C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3" y="6322256"/>
            <a:ext cx="1130709" cy="516080"/>
          </a:xfrm>
          <a:prstGeom prst="rect">
            <a:avLst/>
          </a:prstGeom>
        </p:spPr>
      </p:pic>
      <p:pic>
        <p:nvPicPr>
          <p:cNvPr id="4" name="Picture 3">
            <a:extLst>
              <a:ext uri="{FF2B5EF4-FFF2-40B4-BE49-F238E27FC236}">
                <a16:creationId xmlns:a16="http://schemas.microsoft.com/office/drawing/2014/main" id="{B63C3409-44DA-E3A1-DD04-65D0E209AC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65" y="11163"/>
            <a:ext cx="629956" cy="637765"/>
          </a:xfrm>
          <a:prstGeom prst="rect">
            <a:avLst/>
          </a:prstGeom>
        </p:spPr>
      </p:pic>
    </p:spTree>
    <p:extLst>
      <p:ext uri="{BB962C8B-B14F-4D97-AF65-F5344CB8AC3E}">
        <p14:creationId xmlns:p14="http://schemas.microsoft.com/office/powerpoint/2010/main" val="146130718"/>
      </p:ext>
    </p:extLst>
  </p:cSld>
  <p:clrMapOvr>
    <a:masterClrMapping/>
  </p:clrMapOvr>
</p:sld>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619</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NOVY MART ANALYSIS</vt:lpstr>
      <vt:lpstr>Problem Statement</vt:lpstr>
      <vt:lpstr>Provide a list of products with a base price greater than 500 and that are featured in promo type of ‘BOGOF’(BUY ONE GET ONE FREE). This information will help us  identify high value products that are currently being heavily discounted, which can be useful for evaluating our pricing  and promotion strategies.  </vt:lpstr>
      <vt:lpstr>Generate a report that provides an overview of the number of stores in each city. The result will be sorted in descending order of store counts, allowing us to identify  the cities with the highest store presence. The report includes two essential field: city and store count, Which will assist in optimizing our retail operations.  </vt:lpstr>
      <vt:lpstr>Generate a report that displays each campaign along with total revenue generated before and after the campaign? The report include three key fields: Campaign -Name, Total - Revenue (Before -Promotion),Total Revenue (After-Promotion). This report should help in evaluating the financial impact of our campaigns. (Display the values in millions).</vt:lpstr>
      <vt:lpstr>Produce a report that calculates incremental sold quantity(ISU%) for each category during the Diwali Campaign. Additionally, provide rankings for the category based on their ISU%. The report will include three key fields: category, ISU%, Rank Order.  </vt:lpstr>
      <vt:lpstr>Create a report featuring the Top 5 products ,ranked by Incremental Revenue Percentage(IR%),across all campaigns. The report will provide essential information including product name, category and IR%. This analysis helps identify the most successful products in terms of incremental revenue across our campaigns, assisting in product optimization.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Gurvinder Singh Arora</dc:creator>
  <cp:lastModifiedBy>Gurvinder Singh Arora</cp:lastModifiedBy>
  <cp:revision>7</cp:revision>
  <dcterms:created xsi:type="dcterms:W3CDTF">2024-12-26T08:01:25Z</dcterms:created>
  <dcterms:modified xsi:type="dcterms:W3CDTF">2024-12-27T14:04:36Z</dcterms:modified>
</cp:coreProperties>
</file>