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69" r:id="rId4"/>
    <p:sldId id="268" r:id="rId5"/>
    <p:sldId id="259" r:id="rId6"/>
    <p:sldId id="271" r:id="rId7"/>
    <p:sldId id="261" r:id="rId8"/>
    <p:sldId id="277" r:id="rId9"/>
    <p:sldId id="272" r:id="rId10"/>
    <p:sldId id="263" r:id="rId11"/>
    <p:sldId id="264" r:id="rId12"/>
    <p:sldId id="265" r:id="rId13"/>
    <p:sldId id="258" r:id="rId14"/>
    <p:sldId id="278" r:id="rId15"/>
    <p:sldId id="279" r:id="rId16"/>
    <p:sldId id="280" r:id="rId17"/>
    <p:sldId id="273" r:id="rId18"/>
    <p:sldId id="274" r:id="rId19"/>
    <p:sldId id="275" r:id="rId20"/>
    <p:sldId id="281"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id, Ayush Rakesh" initials="BR" lastIdx="1" clrIdx="0">
    <p:extLst>
      <p:ext uri="{19B8F6BF-5375-455C-9EA6-DF929625EA0E}">
        <p15:presenceInfo xmlns:p15="http://schemas.microsoft.com/office/powerpoint/2012/main" userId="S::abaid9@gatech.edu::9a1ce4ce-46e5-4522-aedb-351b89cfd7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F2B31-D3D6-0C22-6B97-D3499DABFAA1}" v="223" dt="2020-09-23T14:45:35.310"/>
    <p1510:client id="{25769E8B-B35F-6233-D4BF-DDB11454B3C5}" v="109" dt="2020-09-23T14:57:08.560"/>
    <p1510:client id="{5D9D71F2-F35E-0C43-12A4-121E87BC8960}" v="462" dt="2020-09-22T20:19:06.323"/>
    <p1510:client id="{65657C65-4EBC-DE2E-B8D8-02475B357E33}" v="109" dt="2020-09-24T01:15:45.929"/>
    <p1510:client id="{8050E7AC-3ECF-2F55-AC5D-A0C3C7F213C6}" v="15" dt="2020-09-23T14:53:41.767"/>
    <p1510:client id="{BAF124F1-F968-7B10-9357-4EAA6E067914}" v="114" dt="2020-09-22T18:32:51.584"/>
    <p1510:client id="{D0560C3A-E185-CC1D-B5C9-48BD711467AB}" v="14" dt="2020-09-22T22:10:39.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96"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62ca6f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562ca6f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562ca6f5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562ca6f5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52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450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46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25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07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76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6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29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21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562ca6f5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562ca6f5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913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85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42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rkak2@gatec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6476 Project 2</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Karan Sarkar</a:t>
            </a:r>
            <a:endParaRPr dirty="0"/>
          </a:p>
          <a:p>
            <a:pPr marL="0" lvl="0" indent="0" algn="ctr" rtl="0">
              <a:spcBef>
                <a:spcPts val="0"/>
              </a:spcBef>
              <a:spcAft>
                <a:spcPts val="0"/>
              </a:spcAft>
              <a:buNone/>
            </a:pPr>
            <a:r>
              <a:rPr lang="en" dirty="0" smtClean="0">
                <a:hlinkClick r:id="rId3"/>
              </a:rPr>
              <a:t>sarkak2@gatech.edu</a:t>
            </a:r>
            <a:endParaRPr lang="en" dirty="0" smtClean="0"/>
          </a:p>
          <a:p>
            <a:pPr marL="0" lvl="0" indent="0" algn="ctr" rtl="0">
              <a:spcBef>
                <a:spcPts val="0"/>
              </a:spcBef>
              <a:spcAft>
                <a:spcPts val="0"/>
              </a:spcAft>
              <a:buNone/>
            </a:pPr>
            <a:r>
              <a:rPr lang="en" dirty="0"/>
              <a:t> </a:t>
            </a:r>
            <a:r>
              <a:rPr lang="en" dirty="0" smtClean="0"/>
              <a:t>903569592</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8: AlexNet: what does fine-tuning a network mean?</a:t>
            </a:r>
            <a:endParaRPr b="1" dirty="0"/>
          </a:p>
          <a:p>
            <a:pPr marL="0" lvl="0" indent="0" algn="l" rtl="0">
              <a:spcBef>
                <a:spcPts val="1600"/>
              </a:spcBef>
              <a:spcAft>
                <a:spcPts val="1600"/>
              </a:spcAft>
              <a:buNone/>
            </a:pPr>
            <a:r>
              <a:rPr lang="en" dirty="0" smtClean="0"/>
              <a:t>Fine Tuning a network means to use transfer learning to use a pretrained network. You use a pretrained network that has been trained on a huge data set for the lower layers and then just train the upper layers manually. This gives a superior performance because you are reusing information that has already been learned.</a:t>
            </a:r>
            <a:endParaRPr dirty="0"/>
          </a:p>
        </p:txBody>
      </p:sp>
      <p:sp>
        <p:nvSpPr>
          <p:cNvPr id="4" name="TextBox 3">
            <a:extLst>
              <a:ext uri="{FF2B5EF4-FFF2-40B4-BE49-F238E27FC236}">
                <a16:creationId xmlns:a16="http://schemas.microsoft.com/office/drawing/2014/main" id="{A04BB25E-6980-4F19-A964-C7359BCF36BE}"/>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8: AlexNet: why do we want to “freeze” the conv layers and some of the linear layers in pretrained AlexNet? Why CAN we do this?</a:t>
            </a:r>
            <a:endParaRPr b="1" dirty="0"/>
          </a:p>
          <a:p>
            <a:pPr marL="0" lvl="0" indent="0" algn="l" rtl="0">
              <a:spcBef>
                <a:spcPts val="1600"/>
              </a:spcBef>
              <a:spcAft>
                <a:spcPts val="1600"/>
              </a:spcAft>
              <a:buNone/>
            </a:pPr>
            <a:r>
              <a:rPr lang="en" dirty="0" smtClean="0"/>
              <a:t>If we were to train using all of the layers, we would surely overfit. It also reduces the amount of computation that needs to be done. We can do this because the the lower level features should be similar for a variety of tasks. Because the lower layers correspond to lower level features, we can freeze the lower layers.</a:t>
            </a:r>
            <a:endParaRPr dirty="0"/>
          </a:p>
        </p:txBody>
      </p:sp>
      <p:sp>
        <p:nvSpPr>
          <p:cNvPr id="2" name="TextBox 1">
            <a:extLst>
              <a:ext uri="{FF2B5EF4-FFF2-40B4-BE49-F238E27FC236}">
                <a16:creationId xmlns:a16="http://schemas.microsoft.com/office/drawing/2014/main" id="{4172117E-7D22-4C30-8F47-D545DB01BF2E}"/>
              </a:ext>
            </a:extLst>
          </p:cNvPr>
          <p:cNvSpPr txBox="1"/>
          <p:nvPr/>
        </p:nvSpPr>
        <p:spPr>
          <a:xfrm>
            <a:off x="5290887" y="4587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lgn="l" rtl="0">
              <a:spcBef>
                <a:spcPts val="1600"/>
              </a:spcBef>
              <a:spcAft>
                <a:spcPts val="1600"/>
              </a:spcAft>
              <a:buNone/>
            </a:pPr>
            <a:r>
              <a:rPr lang="en" dirty="0" smtClean="0"/>
              <a:t>I learned that pretraining can result in a huge increase in performance. I also learned that dropout is very effective at reducing overfitting without sacrificing accuracy. It seems to work better than weight decay.</a:t>
            </a:r>
            <a:endParaRPr dirty="0"/>
          </a:p>
        </p:txBody>
      </p:sp>
      <p:sp>
        <p:nvSpPr>
          <p:cNvPr id="2" name="TextBox 1">
            <a:extLst>
              <a:ext uri="{FF2B5EF4-FFF2-40B4-BE49-F238E27FC236}">
                <a16:creationId xmlns:a16="http://schemas.microsoft.com/office/drawing/2014/main" id="{19947966-64B9-4DAD-920C-F68BD0EDD15D}"/>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EC1: Ablation study #1</a:t>
            </a:r>
          </a:p>
          <a:p>
            <a:pPr marL="0" indent="0">
              <a:lnSpc>
                <a:spcPct val="114999"/>
              </a:lnSpc>
              <a:buNone/>
            </a:pPr>
            <a:r>
              <a:rPr lang="en"/>
              <a:t>&lt;Write your hyperparameter values, accuracy plot, training time, inference time results in a table and provide observations and conclusions&gt;</a:t>
            </a:r>
          </a:p>
        </p:txBody>
      </p:sp>
      <p:sp>
        <p:nvSpPr>
          <p:cNvPr id="2" name="TextBox 1">
            <a:extLst>
              <a:ext uri="{FF2B5EF4-FFF2-40B4-BE49-F238E27FC236}">
                <a16:creationId xmlns:a16="http://schemas.microsoft.com/office/drawing/2014/main" id="{517DE1D7-34CF-4838-9A28-7702BA783DC2}"/>
              </a:ext>
            </a:extLst>
          </p:cNvPr>
          <p:cNvSpPr txBox="1"/>
          <p:nvPr/>
        </p:nvSpPr>
        <p:spPr>
          <a:xfrm>
            <a:off x="5290887" y="42111"/>
            <a:ext cx="38523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a:p>
            <a:r>
              <a:rPr lang="en-US" dirty="0">
                <a:solidFill>
                  <a:srgbClr val="FF0000"/>
                </a:solidFill>
              </a:rPr>
              <a:t>(for observations and conclusions)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EC1: Ablation study #2</a:t>
            </a:r>
          </a:p>
          <a:p>
            <a:pPr marL="0" indent="0">
              <a:lnSpc>
                <a:spcPct val="114999"/>
              </a:lnSpc>
              <a:buNone/>
            </a:pPr>
            <a:r>
              <a:rPr lang="en"/>
              <a:t>&lt;Write your hyperparameter values, accuracy plot, training time, inference time results in a table and provide observations and conclusions&gt;</a:t>
            </a:r>
          </a:p>
        </p:txBody>
      </p:sp>
      <p:sp>
        <p:nvSpPr>
          <p:cNvPr id="2" name="TextBox 1">
            <a:extLst>
              <a:ext uri="{FF2B5EF4-FFF2-40B4-BE49-F238E27FC236}">
                <a16:creationId xmlns:a16="http://schemas.microsoft.com/office/drawing/2014/main" id="{3F9EB9FA-0A6F-4A4C-A1C5-511E1FB5A1CC}"/>
              </a:ext>
            </a:extLst>
          </p:cNvPr>
          <p:cNvSpPr txBox="1"/>
          <p:nvPr/>
        </p:nvSpPr>
        <p:spPr>
          <a:xfrm>
            <a:off x="5290887" y="42111"/>
            <a:ext cx="38523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a:p>
            <a:r>
              <a:rPr lang="en-US" dirty="0">
                <a:solidFill>
                  <a:srgbClr val="FF0000"/>
                </a:solidFill>
              </a:rPr>
              <a:t>(for observations and conclusions)</a:t>
            </a:r>
          </a:p>
        </p:txBody>
      </p:sp>
    </p:spTree>
    <p:extLst>
      <p:ext uri="{BB962C8B-B14F-4D97-AF65-F5344CB8AC3E}">
        <p14:creationId xmlns:p14="http://schemas.microsoft.com/office/powerpoint/2010/main" val="235201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EC1: Ablation study #3</a:t>
            </a:r>
          </a:p>
          <a:p>
            <a:pPr marL="0" indent="0">
              <a:lnSpc>
                <a:spcPct val="114999"/>
              </a:lnSpc>
              <a:buNone/>
            </a:pPr>
            <a:r>
              <a:rPr lang="en"/>
              <a:t>&lt;Write your hyperparameter values, accuracy plot, training time, inference time results in a table and provide observations and conclusions&gt;</a:t>
            </a:r>
          </a:p>
        </p:txBody>
      </p:sp>
      <p:sp>
        <p:nvSpPr>
          <p:cNvPr id="2" name="TextBox 1">
            <a:extLst>
              <a:ext uri="{FF2B5EF4-FFF2-40B4-BE49-F238E27FC236}">
                <a16:creationId xmlns:a16="http://schemas.microsoft.com/office/drawing/2014/main" id="{689DA83B-734C-42BD-B100-38B22EF8D5F3}"/>
              </a:ext>
            </a:extLst>
          </p:cNvPr>
          <p:cNvSpPr txBox="1"/>
          <p:nvPr/>
        </p:nvSpPr>
        <p:spPr>
          <a:xfrm>
            <a:off x="5290887" y="42111"/>
            <a:ext cx="38523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a:p>
            <a:r>
              <a:rPr lang="en-US" dirty="0">
                <a:solidFill>
                  <a:srgbClr val="FF0000"/>
                </a:solidFill>
              </a:rPr>
              <a:t>(for observations and conclusions)</a:t>
            </a:r>
          </a:p>
        </p:txBody>
      </p:sp>
    </p:spTree>
    <p:extLst>
      <p:ext uri="{BB962C8B-B14F-4D97-AF65-F5344CB8AC3E}">
        <p14:creationId xmlns:p14="http://schemas.microsoft.com/office/powerpoint/2010/main" val="397242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EC2: Quantization. Paste the code of the quantize function here.</a:t>
            </a:r>
            <a:endParaRPr lang="en-US"/>
          </a:p>
          <a:p>
            <a:pPr marL="0" indent="0">
              <a:lnSpc>
                <a:spcPct val="114999"/>
              </a:lnSpc>
              <a:buNone/>
            </a:pPr>
            <a:r>
              <a:rPr lang="en"/>
              <a:t>&lt;Screenshot here&gt;</a:t>
            </a:r>
            <a:endParaRPr lang="en" b="1"/>
          </a:p>
        </p:txBody>
      </p:sp>
    </p:spTree>
    <p:extLst>
      <p:ext uri="{BB962C8B-B14F-4D97-AF65-F5344CB8AC3E}">
        <p14:creationId xmlns:p14="http://schemas.microsoft.com/office/powerpoint/2010/main" val="284863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EC2: Quantization. Briefly discuss the steps you followed. You cannot use code and should describe the intuition behind each step.</a:t>
            </a:r>
          </a:p>
          <a:p>
            <a:pPr marL="0" indent="0">
              <a:lnSpc>
                <a:spcPct val="114999"/>
              </a:lnSpc>
              <a:buNone/>
            </a:pPr>
            <a:r>
              <a:rPr lang="en"/>
              <a:t>&lt;text answer here&gt;</a:t>
            </a:r>
          </a:p>
        </p:txBody>
      </p:sp>
    </p:spTree>
    <p:extLst>
      <p:ext uri="{BB962C8B-B14F-4D97-AF65-F5344CB8AC3E}">
        <p14:creationId xmlns:p14="http://schemas.microsoft.com/office/powerpoint/2010/main" val="413082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EC2: Quantization. Paste your results here</a:t>
            </a:r>
          </a:p>
          <a:p>
            <a:pPr marL="0" indent="0">
              <a:lnSpc>
                <a:spcPct val="114999"/>
              </a:lnSpc>
              <a:buNone/>
            </a:pPr>
            <a:endParaRPr lang="en" b="1"/>
          </a:p>
          <a:p>
            <a:pPr marL="0" indent="0">
              <a:lnSpc>
                <a:spcPct val="114999"/>
              </a:lnSpc>
              <a:buNone/>
            </a:pPr>
            <a:r>
              <a:rPr lang="en"/>
              <a:t>Size comparison: &lt;text answer here&gt;</a:t>
            </a:r>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r>
              <a:rPr lang="en"/>
              <a:t>Speed comparison: &lt;text answer here&gt;</a:t>
            </a:r>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endParaRPr lang="en"/>
          </a:p>
          <a:p>
            <a:pPr marL="0" indent="0">
              <a:lnSpc>
                <a:spcPct val="114999"/>
              </a:lnSpc>
              <a:buNone/>
            </a:pPr>
            <a:r>
              <a:rPr lang="en"/>
              <a:t>Accuracy comparison: &lt;text answer here&gt;</a:t>
            </a:r>
            <a:endParaRPr lang="en" b="1"/>
          </a:p>
        </p:txBody>
      </p:sp>
    </p:spTree>
    <p:extLst>
      <p:ext uri="{BB962C8B-B14F-4D97-AF65-F5344CB8AC3E}">
        <p14:creationId xmlns:p14="http://schemas.microsoft.com/office/powerpoint/2010/main" val="125038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644839"/>
          </a:xfrm>
          <a:prstGeom prst="rect">
            <a:avLst/>
          </a:prstGeom>
        </p:spPr>
        <p:txBody>
          <a:bodyPr spcFirstLastPara="1" wrap="square" lIns="91425" tIns="91425" rIns="91425" bIns="91425" anchor="t" anchorCtr="0">
            <a:noAutofit/>
          </a:bodyPr>
          <a:lstStyle/>
          <a:p>
            <a:pPr marL="0" indent="0">
              <a:buNone/>
            </a:pPr>
            <a:r>
              <a:rPr lang="en" b="1"/>
              <a:t>EC3: Analysis. What are your confusion matrices for each model? What information do they give you and what do you think about it?</a:t>
            </a:r>
          </a:p>
          <a:p>
            <a:pPr marL="0" indent="0">
              <a:lnSpc>
                <a:spcPct val="114999"/>
              </a:lnSpc>
              <a:buNone/>
            </a:pPr>
            <a:endParaRPr lang="en"/>
          </a:p>
        </p:txBody>
      </p:sp>
      <p:sp>
        <p:nvSpPr>
          <p:cNvPr id="2" name="Google Shape;65;p15">
            <a:extLst>
              <a:ext uri="{FF2B5EF4-FFF2-40B4-BE49-F238E27FC236}">
                <a16:creationId xmlns:a16="http://schemas.microsoft.com/office/drawing/2014/main" id="{D0174B5B-91F3-407A-B7BF-A8315C5485F7}"/>
              </a:ext>
            </a:extLst>
          </p:cNvPr>
          <p:cNvSpPr txBox="1">
            <a:spLocks/>
          </p:cNvSpPr>
          <p:nvPr/>
        </p:nvSpPr>
        <p:spPr>
          <a:xfrm>
            <a:off x="313082" y="1085710"/>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&lt;confusion matrix for SimpleNet&gt;</a:t>
            </a:r>
            <a:endParaRPr lang="en" b="1"/>
          </a:p>
        </p:txBody>
      </p:sp>
      <p:sp>
        <p:nvSpPr>
          <p:cNvPr id="11" name="Google Shape;65;p15">
            <a:extLst>
              <a:ext uri="{FF2B5EF4-FFF2-40B4-BE49-F238E27FC236}">
                <a16:creationId xmlns:a16="http://schemas.microsoft.com/office/drawing/2014/main" id="{1C6405D3-1A5C-40A7-9FB9-04BC988D684B}"/>
              </a:ext>
            </a:extLst>
          </p:cNvPr>
          <p:cNvSpPr txBox="1">
            <a:spLocks/>
          </p:cNvSpPr>
          <p:nvPr/>
        </p:nvSpPr>
        <p:spPr>
          <a:xfrm>
            <a:off x="4571200" y="1085709"/>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&lt;confusion matrix for SimpleNetDropout&gt;</a:t>
            </a:r>
            <a:endParaRPr lang="en" b="1"/>
          </a:p>
        </p:txBody>
      </p:sp>
    </p:spTree>
    <p:extLst>
      <p:ext uri="{BB962C8B-B14F-4D97-AF65-F5344CB8AC3E}">
        <p14:creationId xmlns:p14="http://schemas.microsoft.com/office/powerpoint/2010/main" val="253690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4245909" cy="4130100"/>
          </a:xfrm>
          <a:prstGeom prst="rect">
            <a:avLst/>
          </a:prstGeom>
        </p:spPr>
        <p:txBody>
          <a:bodyPr spcFirstLastPara="1" wrap="square" lIns="91425" tIns="91425" rIns="91425" bIns="91425" anchor="t" anchorCtr="0">
            <a:noAutofit/>
          </a:bodyPr>
          <a:lstStyle/>
          <a:p>
            <a:pPr marL="0" indent="0">
              <a:buNone/>
            </a:pPr>
            <a:r>
              <a:rPr lang="en" b="1" dirty="0"/>
              <a:t>Part 1: Standard Scaler: Why did we use StandardScaler instead of looping over all the dataset twice for mean and standard deviation? Why a simple loop will not be a good choice in a deployed production grade ML system?</a:t>
            </a:r>
            <a:endParaRPr lang="en-US" b="1" dirty="0"/>
          </a:p>
          <a:p>
            <a:pPr marL="0" lvl="0" indent="0" algn="l" rtl="0">
              <a:spcBef>
                <a:spcPts val="1600"/>
              </a:spcBef>
              <a:spcAft>
                <a:spcPts val="0"/>
              </a:spcAft>
              <a:buNone/>
            </a:pPr>
            <a:r>
              <a:rPr lang="en-US" dirty="0" smtClean="0"/>
              <a:t>Loops in native Python are very slow. Using broadcasting in </a:t>
            </a:r>
            <a:r>
              <a:rPr lang="en-US" dirty="0" err="1" smtClean="0"/>
              <a:t>StandardScaler</a:t>
            </a:r>
            <a:r>
              <a:rPr lang="en-US" dirty="0" smtClean="0"/>
              <a:t> delegates the looping into lower level C++ code which is much faster.</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p:txBody>
      </p:sp>
      <p:sp>
        <p:nvSpPr>
          <p:cNvPr id="2" name="Google Shape;60;p14">
            <a:extLst>
              <a:ext uri="{FF2B5EF4-FFF2-40B4-BE49-F238E27FC236}">
                <a16:creationId xmlns:a16="http://schemas.microsoft.com/office/drawing/2014/main" id="{141C48B3-EFCE-4C4E-B606-A498731C189B}"/>
              </a:ext>
            </a:extLst>
          </p:cNvPr>
          <p:cNvSpPr txBox="1">
            <a:spLocks/>
          </p:cNvSpPr>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None/>
            </a:pPr>
            <a:r>
              <a:rPr lang="en-US" b="1" dirty="0"/>
              <a:t>Part 1: Why do we normalize our data (0 mean, unit standard deviation)?</a:t>
            </a:r>
          </a:p>
          <a:p>
            <a:pPr marL="0" indent="0">
              <a:lnSpc>
                <a:spcPct val="114999"/>
              </a:lnSpc>
              <a:spcBef>
                <a:spcPts val="1600"/>
              </a:spcBef>
              <a:buNone/>
            </a:pPr>
            <a:r>
              <a:rPr lang="en-US" dirty="0" smtClean="0"/>
              <a:t>Normalization improves the numerical stability of the model. Large </a:t>
            </a:r>
            <a:r>
              <a:rPr lang="en-US" dirty="0" err="1" smtClean="0"/>
              <a:t>unnormalized</a:t>
            </a:r>
            <a:r>
              <a:rPr lang="en-US" dirty="0" smtClean="0"/>
              <a:t> data values can lead to large gradient values for the weights. Having widely varying optimal values for the weights can mean convergence will take longer as no learning rate works will for every weight value.</a:t>
            </a:r>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p:txBody>
      </p:sp>
      <p:sp>
        <p:nvSpPr>
          <p:cNvPr id="3" name="TextBox 2">
            <a:extLst>
              <a:ext uri="{FF2B5EF4-FFF2-40B4-BE49-F238E27FC236}">
                <a16:creationId xmlns:a16="http://schemas.microsoft.com/office/drawing/2014/main" id="{2875E516-F924-4584-91F4-AE3E8E78D88E}"/>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644839"/>
          </a:xfrm>
          <a:prstGeom prst="rect">
            <a:avLst/>
          </a:prstGeom>
        </p:spPr>
        <p:txBody>
          <a:bodyPr spcFirstLastPara="1" wrap="square" lIns="91425" tIns="91425" rIns="91425" bIns="91425" anchor="t" anchorCtr="0">
            <a:noAutofit/>
          </a:bodyPr>
          <a:lstStyle/>
          <a:p>
            <a:pPr marL="0" indent="0">
              <a:buNone/>
            </a:pPr>
            <a:r>
              <a:rPr lang="en" b="1"/>
              <a:t>EC3: Analysis. What are your confusion matrices for each model? What information do they give you and what do you think about it?</a:t>
            </a:r>
          </a:p>
          <a:p>
            <a:pPr marL="0" indent="0">
              <a:lnSpc>
                <a:spcPct val="114999"/>
              </a:lnSpc>
              <a:buNone/>
            </a:pPr>
            <a:endParaRPr lang="en"/>
          </a:p>
        </p:txBody>
      </p:sp>
      <p:sp>
        <p:nvSpPr>
          <p:cNvPr id="2" name="Google Shape;65;p15">
            <a:extLst>
              <a:ext uri="{FF2B5EF4-FFF2-40B4-BE49-F238E27FC236}">
                <a16:creationId xmlns:a16="http://schemas.microsoft.com/office/drawing/2014/main" id="{D0174B5B-91F3-407A-B7BF-A8315C5485F7}"/>
              </a:ext>
            </a:extLst>
          </p:cNvPr>
          <p:cNvSpPr txBox="1">
            <a:spLocks/>
          </p:cNvSpPr>
          <p:nvPr/>
        </p:nvSpPr>
        <p:spPr>
          <a:xfrm>
            <a:off x="313082" y="1085710"/>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&lt;confusion matrix for </a:t>
            </a:r>
            <a:r>
              <a:rPr lang="en" err="1"/>
              <a:t>MyAlexNet</a:t>
            </a:r>
            <a:r>
              <a:rPr lang="en"/>
              <a:t>&gt;</a:t>
            </a:r>
            <a:endParaRPr lang="en" b="1"/>
          </a:p>
        </p:txBody>
      </p:sp>
      <p:sp>
        <p:nvSpPr>
          <p:cNvPr id="11" name="Google Shape;65;p15">
            <a:extLst>
              <a:ext uri="{FF2B5EF4-FFF2-40B4-BE49-F238E27FC236}">
                <a16:creationId xmlns:a16="http://schemas.microsoft.com/office/drawing/2014/main" id="{1C6405D3-1A5C-40A7-9FB9-04BC988D684B}"/>
              </a:ext>
            </a:extLst>
          </p:cNvPr>
          <p:cNvSpPr txBox="1">
            <a:spLocks/>
          </p:cNvSpPr>
          <p:nvPr/>
        </p:nvSpPr>
        <p:spPr>
          <a:xfrm>
            <a:off x="4571200" y="1085709"/>
            <a:ext cx="4175331" cy="3745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14999"/>
              </a:lnSpc>
              <a:buNone/>
            </a:pPr>
            <a:r>
              <a:rPr lang="en"/>
              <a:t>&lt;information they give you and your ideas about it&gt;</a:t>
            </a:r>
            <a:endParaRPr lang="en" b="1"/>
          </a:p>
        </p:txBody>
      </p:sp>
    </p:spTree>
    <p:extLst>
      <p:ext uri="{BB962C8B-B14F-4D97-AF65-F5344CB8AC3E}">
        <p14:creationId xmlns:p14="http://schemas.microsoft.com/office/powerpoint/2010/main" val="330221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a:t>EC3: Analysis. What additional metrics are you using? What are the scores and how are they evaluating the model's performance? What do you think could possibly improve the performance?</a:t>
            </a:r>
          </a:p>
          <a:p>
            <a:pPr marL="0" indent="0">
              <a:lnSpc>
                <a:spcPct val="114999"/>
              </a:lnSpc>
              <a:buNone/>
            </a:pPr>
            <a:r>
              <a:rPr lang="en"/>
              <a:t>&lt;text answer here&gt;</a:t>
            </a:r>
          </a:p>
        </p:txBody>
      </p:sp>
      <p:sp>
        <p:nvSpPr>
          <p:cNvPr id="2" name="TextBox 1">
            <a:extLst>
              <a:ext uri="{FF2B5EF4-FFF2-40B4-BE49-F238E27FC236}">
                <a16:creationId xmlns:a16="http://schemas.microsoft.com/office/drawing/2014/main" id="{FFA6CB1A-FEC8-479C-9D4A-1935C10546EC}"/>
              </a:ext>
            </a:extLst>
          </p:cNvPr>
          <p:cNvSpPr txBox="1"/>
          <p:nvPr/>
        </p:nvSpPr>
        <p:spPr>
          <a:xfrm>
            <a:off x="5290887" y="5715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extLst>
      <p:ext uri="{BB962C8B-B14F-4D97-AF65-F5344CB8AC3E}">
        <p14:creationId xmlns:p14="http://schemas.microsoft.com/office/powerpoint/2010/main" val="230804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4245909" cy="4130100"/>
          </a:xfrm>
          <a:prstGeom prst="rect">
            <a:avLst/>
          </a:prstGeom>
        </p:spPr>
        <p:txBody>
          <a:bodyPr spcFirstLastPara="1" wrap="square" lIns="91425" tIns="91425" rIns="91425" bIns="91425" anchor="t" anchorCtr="0">
            <a:noAutofit/>
          </a:bodyPr>
          <a:lstStyle/>
          <a:p>
            <a:pPr marL="0" indent="0">
              <a:buNone/>
            </a:pPr>
            <a:r>
              <a:rPr lang="en" b="1" dirty="0"/>
              <a:t>Part 3: Loss function. Why did we need a loss function?</a:t>
            </a:r>
          </a:p>
          <a:p>
            <a:pPr marL="0" indent="0">
              <a:lnSpc>
                <a:spcPct val="114999"/>
              </a:lnSpc>
              <a:spcBef>
                <a:spcPts val="1600"/>
              </a:spcBef>
              <a:buNone/>
            </a:pPr>
            <a:r>
              <a:rPr lang="en-US" dirty="0" smtClean="0"/>
              <a:t>We need a loss to measure how far our current solution is from optimal. This way we can tell how to improve the existing solution.</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p:txBody>
      </p:sp>
      <p:sp>
        <p:nvSpPr>
          <p:cNvPr id="2" name="Google Shape;60;p14">
            <a:extLst>
              <a:ext uri="{FF2B5EF4-FFF2-40B4-BE49-F238E27FC236}">
                <a16:creationId xmlns:a16="http://schemas.microsoft.com/office/drawing/2014/main" id="{141C48B3-EFCE-4C4E-B606-A498731C189B}"/>
              </a:ext>
            </a:extLst>
          </p:cNvPr>
          <p:cNvSpPr txBox="1">
            <a:spLocks/>
          </p:cNvSpPr>
          <p:nvPr/>
        </p:nvSpPr>
        <p:spPr>
          <a:xfrm>
            <a:off x="4571853" y="439718"/>
            <a:ext cx="4252633"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None/>
            </a:pPr>
            <a:r>
              <a:rPr lang="en-US" b="1" dirty="0"/>
              <a:t>Part 3: Explain the reasoning behind the loss function used</a:t>
            </a:r>
          </a:p>
          <a:p>
            <a:pPr marL="0" indent="0">
              <a:spcBef>
                <a:spcPts val="1600"/>
              </a:spcBef>
              <a:buFont typeface="Arial"/>
              <a:buNone/>
            </a:pPr>
            <a:r>
              <a:rPr lang="en-US" dirty="0" smtClean="0"/>
              <a:t>We used the </a:t>
            </a:r>
            <a:r>
              <a:rPr lang="en-US" dirty="0" err="1" smtClean="0"/>
              <a:t>nn.CrossEntropy</a:t>
            </a:r>
            <a:r>
              <a:rPr lang="en-US" dirty="0" smtClean="0"/>
              <a:t> loss function. This function represents the log likelihood of observing the data and labels given the current hypothesis function. If normalization was asked for, we divide by the number of data points.</a:t>
            </a:r>
            <a:endParaRPr lang="en-US" dirty="0"/>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a:p>
            <a:pPr marL="0" indent="0">
              <a:spcBef>
                <a:spcPts val="1600"/>
              </a:spcBef>
              <a:buFont typeface="Arial"/>
              <a:buNone/>
            </a:pPr>
            <a:endParaRPr lang="en-US" dirty="0"/>
          </a:p>
        </p:txBody>
      </p:sp>
      <p:sp>
        <p:nvSpPr>
          <p:cNvPr id="3" name="TextBox 2">
            <a:extLst>
              <a:ext uri="{FF2B5EF4-FFF2-40B4-BE49-F238E27FC236}">
                <a16:creationId xmlns:a16="http://schemas.microsoft.com/office/drawing/2014/main" id="{8C851EFC-D919-4E81-957F-43A3DF547EA6}"/>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extLst>
      <p:ext uri="{BB962C8B-B14F-4D97-AF65-F5344CB8AC3E}">
        <p14:creationId xmlns:p14="http://schemas.microsoft.com/office/powerpoint/2010/main" val="315964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5: Training SimpleNet</a:t>
            </a:r>
            <a:endParaRPr lang="en-US" b="1" dirty="0"/>
          </a:p>
          <a:p>
            <a:pPr marL="0" indent="0">
              <a:lnSpc>
                <a:spcPct val="114999"/>
              </a:lnSpc>
              <a:spcBef>
                <a:spcPts val="1600"/>
              </a:spcBef>
              <a:buNone/>
            </a:pPr>
            <a:r>
              <a:rPr lang="en" dirty="0"/>
              <a:t>&lt;Loss plot here&gt;				    		&lt;Accuracy plot here&gt;</a:t>
            </a:r>
            <a:endParaRPr lang="en-US"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buNone/>
            </a:pPr>
            <a:r>
              <a:rPr lang="en-US" dirty="0"/>
              <a:t>Final training accuracy value</a:t>
            </a:r>
            <a:r>
              <a:rPr lang="en-US" dirty="0" smtClean="0"/>
              <a:t>: 0.7467</a:t>
            </a:r>
            <a:endParaRPr lang="en-US" dirty="0"/>
          </a:p>
          <a:p>
            <a:pPr marL="0" lvl="0" indent="0" algn="l">
              <a:lnSpc>
                <a:spcPct val="114999"/>
              </a:lnSpc>
              <a:spcBef>
                <a:spcPts val="1600"/>
              </a:spcBef>
              <a:spcAft>
                <a:spcPts val="0"/>
              </a:spcAft>
              <a:buNone/>
            </a:pPr>
            <a:r>
              <a:rPr lang="en-US" dirty="0"/>
              <a:t>Final validation accuracy value</a:t>
            </a:r>
            <a:r>
              <a:rPr lang="en-US" dirty="0" smtClean="0"/>
              <a:t>: 0.4807</a:t>
            </a:r>
            <a:endParaRPr lang="en-US" dirty="0"/>
          </a:p>
        </p:txBody>
      </p:sp>
      <p:sp>
        <p:nvSpPr>
          <p:cNvPr id="2" name="AutoShape 2" descr="data:image/png;base64,iVBORw0KGgoAAAANSUhEUgAAAYgAAAEWCAYAAAB8LwAVAAAAOXRFWHRTb2Z0d2FyZQBNYXRwbG90bGliIHZlcnNpb24zLjMuMSwgaHR0cHM6Ly9tYXRwbG90bGliLm9yZy/d3fzzAAAACXBIWXMAAAsTAAALEwEAmpwYAAA5ZElEQVR4nO3deZzV8/7A8de7aVLaN6RQEu2mVSSFUKIsxRAJV9oQlyv8CJd7ubfrhhJFiCzJvsVF9kpTWhWS0kgr7Xu9f3+8v9OcjjNrZ5uZ9/PxOI+Z+X6/55z3nKbzPp/t/RFVxTnnnAtXKtEBOOecS06eIJxzzkXkCcI551xEniCcc85F5AnCOedcRJ4gnHPOReQJwrkoE5FnROS+XM5vFpGj4xmTc4XhCcIVWyKyVEQ6JzqOcKpaQVWX5HaNiHQSkcx4xeRcJJ4gnCuGRKR0omNwRZ8nCFfiiMhBIjJCRFYEtxEiclBwroaIvCMi60XkdxH5QkRKBeduFZFfRWSTiHwvIqfn8jRVReTd4NrpIlI/5PlVRI4Jvj9bRL4LrvtVRG4WkfLA+8DhQXfUZhE5PI+4O4lIZhDjSuBpEZkvIueGPG+qiKwVkbSov6iuWPIE4UqiO4B2QBpwPNAW+L/g3F+BTKAmcChwO6AichwwGGijqhWBs4CluTzHJcA9QFVgMXB/Dtc9BVwbPGZT4BNV3QJ0BVYE3VEVVHVFHnEDHAZUA44C+gHjgctCzp8N/Kaqs3OJ27l9PEG4kqg3cK+qrlbVNdgb+eXBuV1ALeAoVd2lql+oFSzbAxwENBaRVFVdqqo/5fIcr6nqN6q6G5iAvalHsit4zEqq+oeqzipk3AB7gWGqukNVtwHPA2eLSKXg/OXAc7k8vnP78QThSqLDgWUhPy8LjgH8G/vE/6GILBGRoQCquhgYAtwNrBaRl0TkcHK2MuT7rUCFHK67EPtkv0xEPhOREwsZN8AaVd2e9UPQ6vgKuFBEqmCtkgm5PL5z+/EE4UqiFVg3TJYjg2Oo6iZV/auqHg2cC9yUNdagqi+o6snBfRV48EADUdUZqtoDOAR4A5iYdaogcedyn2exbqZewFRV/fVAY3YlhycIV9ylikjZkFtp4EXg/0SkpojUAO7CumMQkXNE5BgREWAj1rW0R0SOE5HTgkHh7cC24FyhiUgZEektIpVVdVfI8wGsAqqLSOWQu+QYdy7eAFoCN2BjEs7lmycIV9y9h72ZZ93uBu4DMoC5wDxgVnAMoAHwEbAZmAo8pqqfYuMPDwBrse6jQ7AB7AN1ObBURDYC/QkGlVV1EZYQlgQzqg7PI+6IgrGIV4F6wGtRiNeVIOIbBjlXvInIXcCxqnpZnhc7F8IX0zhXjIlINeBq9p/t5Fy+eBeTc8WUiFwDLAfeV9XPEx2PK3q8i8k551xE3oJwzjkXUbEag6hRo4bWrVs30WE451yRMXPmzLWqWjPSuWKVIOrWrUtGRkaiw3DOuSJDRJbldM67mJxzzkXkCcI551xEniCcc85FVKzGIJxzxceuXbvIzMxk+/bteV/s8lS2bFnq1KlDampqvu/jCcI5l5QyMzOpWLEidevWxWonusJSVdatW0dmZib16tXL9/28i8k5l5S2b99O9erVPTlEgYhQvXr1ArfGPEE455KWJ4foKcxrWeITxPbtMHw4fPxxoiNxzrnkUuITRGoqjPz3NsaP3JjoUJxzSWT9+vU89thjBb7f2Wefzfr163O95q677uKjjz4qZGTxU+ITRMqWjczbeCQN3xnO1q2JjsY5lyxyShB79uS+keB7771HlSpVcr3m3nvvpXPnzgcSXlyU+ARBpUrsSGvHVbuf4IO3diQ6Gudckhg6dCg//fQTaWlptGnThlNPPZVLL72UZs2aAXDeeefRqlUrmjRpwpgxY/bdr27duqxdu5alS5fSqFEjrrnmGpo0acKZZ57Jtm3bAOjbty+TJk3ad/2wYcNo2bIlzZo1Y9GiRQCsWbOGM844g5YtW3Lttddy1FFHsXbt2ri+Bj7NFah652BSunXh1xGvQLpvuuVcshkyBGbPju5jpqXBiBE5n3/ggQeYP38+s2fP5tNPP6Vbt27Mnz9/3zTRcePGUa1aNbZt20abNm248MILqV69+n6P8eOPP/Liiy8yduxYLrroIl599VUuu+zP7zE1atRg1qxZPPbYYwwfPpwnn3ySe+65h9NOO43bbruNyZMn75eE4sVbEEBKlzNYWflYTpjxKEGCd865/bRt23a/NQSPPPIIxx9/PO3atWP58uX8+OOPf7pPvXr1SEtLA6BVq1YsXbo04mNfcMEFf7rmyy+/JD09HYAuXbpQtWrV6P0y+eQtCIBSpdhw2WDajLqeTx/9hk5/a5voiJxzIXL7pB8v5cuX3/f9p59+ykcffcTUqVM5+OCD6dSpU8Q1BgcddNC+71NSUvZ1MeV0XUpKCrt37wZscVuieQsiUP/eK9hMBVJGj0x0KM65JFCxYkU2bdoU8dyGDRuoWrUqBx98MIsWLWLatGlRf/6TTz6ZiRMnAvDhhx/yxx9/RP058uIJIlC6WiW+aXwFbZe+zPZfVic6HOdcglWvXp327dvTtGlTbrnllv3OdenShd27d9O8eXPuvPNO2rVrF/XnHzZsGB9++CEtW7bk/fffp1atWlSsWDHqz5ObYrUndevWrfVANgz68slFnHxNIxb2vo9Gz98RxciccwW1cOFCGjVqlOgwEmbHjh2kpKRQunRppk6dyoABA5h9gCP1kV5TEZmpqq0jXe9jECFOuKIhUwacwfGvj4Zdf7NVdM45lwC//PILF110EXv37qVMmTKMHTs27jF4ggiRmgrzOg3m1I96sOuVN0i9tFeiQ3LOlVANGjTg22+/TWgMPgYRpsEN3fiZumz8pw9WO+dKNk8QYU4/M4VxZQdRff7nMHduosNxzrmE8QQRpkwZ+P28q9hKOfY8/Giiw3HOuYSJaYIQkS4i8r2ILBaRoRHOi4g8EpyfKyItQ87dKCILRGS+iLwoImVjGWuorr2rMYHeMGEC/P57vJ7WOeeSSswShIikAKOArkBj4BIRaRx2WVegQXDrB4wO7lsbuB5orapNgRQgPVaxhjvjDHi6/HWk7NgG48bF62mdc0VYhQoVAFixYgU9e/aMeE2nTp3Iayr+iBEj2BpSWjo/5cNjJZYtiLbAYlVdoqo7gZeAHmHX9ADGq5kGVBGRWsG50kA5ESkNHAysiGGs+znoIKh/fnO+Kn0KOmoU5FHe1znnshx++OH7KrUWRniCyE/58FiJZYKoDSwP+TkzOJbnNar6KzAc+AX4Ddigqh9GehIR6SciGSKSsWbNmqgF37MnjNg9GFm6FN59N2qP65wrGm699db99oO4++67ueeeezj99NP3leZ+8803/3S/pUuX0rRpUwC2bdtGeno6zZs35+KLL96vFtOAAQNo3bo1TZo0YdiwYYAVAFyxYgWnnnoqp556KpBdPhzgoYceomnTpjRt2pQRQYGq3MqKH6hYroOItAFq+LLtiNeISFWsdVEPWA+8IiKXqerzf7pYdQwwBmwl9QFFHOKss6Bv+fP4g9pUHTkSuneP1kM75woqAfW+09PTGTJkCAMHDgRg4sSJTJ48mRtvvJFKlSqxdu1a2rVrR/fu3XPc73n06NEcfPDBzJ07l7lz59Ky5b5hVu6//36qVavGnj17OP3005k7dy7XX389Dz30EFOmTKFGjRr7PdbMmTN5+umnmT59OqrKCSecQMeOHalatWq+y4oXVCxbEJnAESE/1+HP3UQ5XdMZ+FlV16jqLuA14KQYxvonZctC1+6pjNYB8L//QbCJh3OuZGjRogWrV69mxYoVzJkzh6pVq1KrVi1uv/12mjdvTufOnfn1119ZtWpVjo/x+eef73ujbt68Oc2bN993buLEibRs2ZIWLVqwYMECvvvuu1zj+fLLLzn//PMpX748FSpU4IILLuCLL74A8l9WvKBi2YKYATQQkXrAr9gg86Vh17wFDBaRl4ATsK6k30TkF6CdiBwMbANOBwpfZKmQevWCa1+8hqGp91Jq5EgY6YvnnEuIBNX77tmzJ5MmTWLlypWkp6czYcIE1qxZw8yZM0lNTaVu3boRy3yHitS6+Pnnnxk+fDgzZsygatWq9O3bN8/Hya1uXn7LihdUzFoQqrobGAx8ACwEJqrqAhHpLyL9g8veA5YAi4GxwMDgvtOBScAsYF4QZ9y3U+rSBbaWP4Rv6l0Mzz4LGzfGOwTnXAKlp6fz0ksvMWnSJHr27MmGDRs45JBDSE1NZcqUKSxbtizX+59yyilMmDABgPnz5zM3WHy7ceNGypcvT+XKlVm1ahXvv//+vvvkVGb8lFNO4Y033mDr1q1s2bKF119/nQ4dOkTxt/2zmNZiUtX3sCQQeuzxkO8VGJTDfYcBw2IZX17KlYNzzoFhH17HB5ufsyRx3XWJDMk5F0dNmjRh06ZN1K5dm1q1atG7d2/OPfdcWrduTVpaGg0bNsz1/gMGDODKK6+kefPmpKWl0batbUZ2/PHH06JFC5o0acLRRx9N+/bt992nX79+dO3alVq1ajFlypR9x1u2bEnfvn33PcZf/vIXWrRoEbXupEi83HceJk2yrqYNjdpRac8fsHAhlPIF6M7FWkkv9x0LBS337e90eeja1VoSr9W+Dn74wQasnXOuBPAEkYfy5aFbNxg2ryd6yCE+UO2cKzE8QeRDz57wy6qDWN71Wls0t2RJokNyrkQoTl3giVaY19ITRD5062brIsaU6g8pKTBqVKJDcq7YK1u2LOvWrfMkEQWqyrp16yhbtmA1T32QOp8uuACmT4fM9hcj//sQMjOt/8k5FxO7du0iMzMzz/UBLn/Kli1LnTp1SA3bStn3pI6CXr3g9ddhXqfraP7KRCsF3q9fosNyrthKTU2lXr16iQ6jRPMupnzq1s2qvD79Q3ur4fLoo1CMWl/OORfOE0Q+VapkBfwmvSrsHXQdzJ8Pn32W6LCccy5mPEEUQK9eNvQw45hLoFo1n/LqnCvWPEEUwLnn2p7Vr7xTDv7yF3jjDVi+PM/7OedcUeQJogAqV4Yzz7TyG9p/gI1BjB6d6LCccy4mPEEUUM+esGwZZKyta02KsWPBp+E554ohTxAF1L07pKbCK69glV3XroWXX050WM45F3WeIAqoalXo3DnoZjr1NGjc2Ke8OueKJU8QhdCzJ/z8M8z6VmDwYJg5E6ZNS3RYzjkXVZ4gCuG886B0aWtFcPnltkjCp7w654oZTxCFUK0anHZa0M1UvgJceaUNSqxcmejQnHMuajxBFFKvXrB4McyZAwwaBLt2wRNPJDos55yLGk8QhXTeeVb5e9IkoEEDq8PxxBOWKJxzrhjwBFFINWpAp07Ws6SKDVb/9putrnbOuWLAE8QB6NXLtqmePx/bvLpuXd9MyDlXbMQ0QYhIFxH5XkQWi8jQCOdFRB4Jzs8VkZbB8eNEZHbIbaOIDIllrIVx/vlQqlSwaC4lBQYMsAqv8+cnOjTnnDtgMUsQIpICjAK6Ao2BS0SkcdhlXYEGwa0fMBpAVb9X1TRVTQNaAVuB12MVa2Edcgh07BiMQwBcdZVtGvHYYwmNyznnoiGWLYi2wGJVXaKqO4GXgB5h1/QAxquZBlQRkVph15wO/KSqy2IYa6H17AkLF8J332EDE+npMH48bNiQ6NCcc+6AxDJB1AZCa2FnBscKek068GJOTyIi/UQkQ0Qy1qxZcwDhFs4FF4BI0M0ENli9ZYslCeecK8JimSAkwrHwgkW5XiMiZYDuwCsRrrOLVceoamtVbV2zZs1CBXogDjsMOnQI6WZq3RratrVuJq/P5JwrwmKZIDKBI0J+rgOsKOA1XYFZqroqJhFGSc+eNi69aFFwYNAg++GTTxIal3POHYhYJogZQAMRqRe0BNKBt8KueQvoE8xmagdsUNXfQs5fQi7dS8niwgutm2nChODARRfZeIRPeXXOFWExSxCquhsYDHwALAQmquoCEekvIv2Dy94DlgCLgbHAwKz7i8jBwBnAa7GKMVoOP9yWQTz1VLCQumxZuPpqePNN+OWXRIfnnHOFEtN1EKr6nqoeq6r1VfX+4Njjqvp48L2q6qDgfDNVzQi571ZVra6qRWI60IABtpD6zTeDA/372xiE12dyzhVRvpI6Srp2haOOCtmium7d7C1Jd+xIZGjOOVconiCiJCUF+vWzcenvvw8ODhoEa9aETHFyzrmiwxNEFF19te1X/fjjwYHOna3Sqw9WO+eKIE8QUXTooTaj6ZlnYOtWrFDTwIEwdSrMmpXo8JxzrkA8QUTZgAGwfj28/HJwoG9fOPhgb0U454ocTxBR1qEDNGkSMlhdpQpcdhm88AL8/nsiQ3POuQLxBBFlIjbDdcYMyMiatDtoEGzfDk8/ndDYnHOuIDxBxMDll1uv0r5WRPPmcPLJdmDv3oTG5pxz+eUJIgYqV4beveHFF+GPP4KDgwbBTz/BBx8kNDbnnMsvTxAxMmAAbNsWUvX7ggtsmpMPVjvnighPEDHSogW0a2drIlSBMmVsJd1778GSJYkOzznn8uQJIoYGDLCq359+Ghy49lpbG7FvcMI555KXJ4gYuugiqFYtJB/Urg3nnw/jxln/k3POJTFPEDFUtixceSW8/rpVegVssPr33+GllxIam3PO5cUTRIxdey3s3m17RQDQsaOtpBs1yrckdc4lNU8QMdagAZxxhm0LsXs3tpJu4ECYORO++SbR4TnnXI48QcTBgAGQmQnvvhscuPxyqFgRRo5MaFzOOZcbTxBxcO65Nj69b7C6YkW44gqYOBFWr05obM45lxNPEHFQujRcc40tov7pp+DgwIGwc2fI4IRzziUXTxBxcs01tuvcvi2qGzWC006zlXR79iQ0Nueci8QTRJwcfjicd54tgdi+PTg4aBD88gu8804iQ3POuYg8QcTRgAGwbl3IFtXdu0OdOj5Y7ZxLSjFNECLSRUS+F5HFIjI0wnkRkUeC83NFpGXIuSoiMklEFonIQhE5MZaxxsNpp8Gxx4YMVpcubZtHfPQRfP99QmNzzrlwMUsQIpICjAK6Ao2BS0SkcdhlXYEGwa0fEFqk6GFgsqo2BI4HFsYq1njJ2kzo669hzpzg4F/+Aqmp8NhjCY3NOefCxbIF0RZYrKpLVHUn8BLQI+yaHsB4NdOAKiJSS0QqAacATwGo6k5VXR/DWOPmiiusBMe+VsShh0KvXvDMM7B5cyJDc865/cQyQdQGlof8nBkcy881RwNrgKdF5FsReVJEyscw1ripVg3S0+H552HjxuDgoEH2w4QJCY3NOedCxTJBSIRj4cWHcrqmNNASGK2qLYAtwJ/GMABEpJ+IZIhIxpo1aw4k3rgZMAC2bLEkAcCJJ0Jamtdncs4llVgmiEzgiJCf6wAr8nlNJpCpqtOD45OwhPEnqjpGVVurauuaNWtGJfBYa9MGWrWybiZVbHBi8GCYNw/+/nfLHs45l2CxTBAzgAYiUk9EygDpwFth17wF9AlmM7UDNqjqb6q6ElguIscF150OfBfDWONKxFoR8+fDV18FBy+91GpyDBsGRx8N//kPbN2a0DhdlKxcCWvXJjoK5wosZglCVXcDg4EPsBlIE1V1gYj0F5H+wWXvAUuAxcBYYGDIQ1wHTBCRuUAa8I9YxZoI6elQuXLIYHW5cvDWWzbF6fjj4eabLVGMGOGbCxVlmzZZk7FNG/veuSJEtBj1ebdu3VozMjISHUa+3XCDVdpYvhwOOSTs5FdfWWvi44+hVi0YOtT2tC5bNiGxukL629/g3/+2ZmO/fvYP7lwSEZGZqto60jlfSZ1A/ftbvb5x4yKcbN/eFtB99hkcd5xlk/r1bSB7x464x+oKYcEC+O9/4aqr4KabrBDXhx8mOirn8s1bEAl26qmwdCksXmzF/HL06afWovj8cyvPcfvt9sZz0EFxitQViKr9486da6vkK1aEli2tm2nePKhSJdEROgd4CyKpDRhgCeKDD/K4sFMnSxIffQRHHWXlwhs0sE+lO3fGPlBXMC+8YK2/f/4Tata0rsFnn7XNyYcMSXR0zuWLJ4gEO+88W0w9enSel1o/9umnwxdfWFdFnTrWT3XssfDkk7BrV6zDdfmxYYNNMmjTxkqpZGnTxsaSnn3WJiQ4l+Q8QSRYmTK2V8S778KyZfm8k4htdP3VVzB5Mhx2mD3IccfBmDE2E2rBAtvndONG2Ls3pr+DCzNsGKxaZfW1wvsN77oLmje3Aet16xITn3P55GMQSWD5cqhb1z5c3n9/IR5AFd5/396YIv3+IlCpks2rzc+tZk046SQoXyyqm8TXnDk21tCvX87NwjlzrDVx4YXw4ovxjc+5MLmNQeQrQQR1kLap6l4RORZoCLyvqknVp1FUEwRAjx4wbZolizJlCvkgqjB7tu1zvWFD3reNG7O/D++eKlvW6pOfey6cc451Z7nc7d0LHTrADz/YwHS1ajlfe999cOedti95r17xi9G5MNFIEDOBDkBVYBqQAWxV1d7RDPRAFeUEMXkydO1q45f/+Q+Uimfnn6ptc5eVLJYtg/feg7ffhiVL7JoWLSxZnHuufUKOa4BFxDPPwJVX2rzlK6/M/drdu60G188/W3fgoYfGJUTnwkUjQcxS1ZYich1QTlX/JSLfBoX0kkZRThCqcN11tszh/PPhueeSoIdHFRYutETx9tswdap9Sj78cGtVnHuuDZqXK5fgQJPAH3/YGNAxx8CXX+YvgX73nSXbrl3htdesK9C5OIvGNFcJdnTrDbwbHCsdjeCcEYFHH4WHH4Y334RTToEV4aUNExFU48Zw6632prdqlc3AOekk6zs/91yoXt22Th071qZwllR33GGDzo89lv/WVePG1tX0xhte6t0lpfy2IDoCfwW+UtUHReRoYIiqXh/rAAuiKLcgQr37bnatprfftt6dpLNjhy3ae/ttm7KZNQWrdWtLHN27W02pkvCpOCMD2ra1JuDDDxfsvnv2QMeOVrlxwQKoHb5linOxdcBdTGEPVgqooKob87w4zopLggBbgHvOOfah9MUX7f02aanaG1xWV9T06Xasfn246CK7FddksXcvtGtnswsWLbKsXlA//mivT8eONvZTHF8nl7QOuItJRF4QkUrBbKbvgO9F5JZoBun217w5fPMNNG1qi+n+858k3ktIBJo1s/IfU6daeeuxYy1B/Otf1gQ69ljrhpkzJ4l/kUJ48kmYMQOGDy9ccgBbEf/ggzZT4amnohufcwcgv11Ms1U1TUR6A62AW4GZqto81gEWRHFqQWTZts32sX7lFVsLN2oUpKYmOqoCWLsWXn/dfoFPPrEulQYNslsWzZoV3U/Ma9fawHSzZjBlyoH9Hnv3QufO1l01b56VU3EuvzZtsnpfhRCNQepUEUkFzgPeDNY/FKOPgcmrXDl46SX7cD52rE14+eOPREdVADVqWGb78EMbxH7iCXvz++c/rVulYUNbDzB3btFrWQwdamtJRo068CRXqpRNj1W1Ioy++t1FsnOn/V957jm45RY480yrpNCsWUyeLr8tiOuxVsMcoBtwJPC8qnaISVSFVBxbEKGefdbea+vXh3fesa9F1urV2S2LKVPsDfG446xV0auX9a0V5E03ay3Hli22E1/W7ZBDYrPIb9o0W8dw882230O0jB1rq7AffdS2oXUl18qVlgzmzMn+unChraEBq+TcpIn1Rx9/vG0JUIgPKlEdpA550NLBrnFJo7gnCLCJQ+efb38Hr79uC3eLvKxkMXGiVazdu9daFqedZv8Ztm798xt/pGORlC4N119vNZAKO0YQbs8eK5WxerX9hy1k0z4iVTj7bPuHnjPH1lUkA1VrBT79tI0n9emTPLEVdTt22N9RaDKYO9f+vrLUrm1JICsZNG9u/w6lD3y1QTQWylUGhgGnBIc+A+5V1Q0HHF0UlYQEAbZ3RLduVib8ySfh8ssTHVEUrVqVnSxmzbI+toMPzr6VL7//zzkdy7q99559Kq9ZEx54wAZ0DnQV+MiRNqX15ZetxRNtv/5qLagmTaxkeK4bhcTYzp02jW74cJupVq2a9XGq2nqYPn3sNahaNXExFiV791oZlunTs2/z5u3fKmjadP9E0Ly5rTeKkWgkiFeB+cCzwaHLgeNV9YKoRRkFJSVBgP0fvfBC65254w64916vfpGjWbPsDf3rr+2T/6OPwgknFO6xVq2yrrA2bewTdawG2J97zt58hw+Hv/41Ns+Rm/XrrTLwww/bis1mzaw7LT3dPtm+8IL1eX73nb2pde9u8Z51VvLOoti61epkLVpkb9K//mqfzI85xvpr69e3MbNo/puuWZOdCKZNsxlvG4LP1ZUqZe9XnpZmiaBBg6i0CgoitwSBquZ5A2bn51iib61atdKSZMcO1auvVgXViy5S3bo10RElsb17VZ9/XvXww+0Fu+IK1RUrCv44ffqopqaqLloU9RD3s3evao8eqgcdpLpgQWyfK9SyZao33qhaoYK9Tp07q06ebPFEijEjQ/X661Vr1LDra9ZUveEG1VmzIt8n1vbuVc3MVP3oI9WRI1Wvu071jDNUjzzS4su6iVisIvsfr1hRNS1NtWdP1VtvVR0zRvXjj+112b079+fetk31669V//tf1fR01Xr1sh83JcUe99prVceNs3/TPXvi8pLkBcjQHN5T89uCmArcoqpfBj+3B4ar6olRSmJRUZJaEFlU7UPmrbfaB5E337RJDS4HmzfDP/5hC0vKlLGxiRtuyF8J3S++sBoot99eyLrsBbRqlXUzHX20tX5i+cny22/tD+nll+3n9HRrueR3Gf+uXVZyfvx4Wyy5c6d1lfTpA717W/2uaNq2zRYYZrUGsr5+/739G2epWNFafA0bZn9t2NBaDWXL2sSGn3+Gn37Kvi1ebF9//nn/KsdlykC9etmtjWOOscefOdNaCHPmZF9/xBHWSs26tWyZBMXVIotGF9PxwHgga5TvD+AKVZ0btSijoCQmiCxvvGH/D2vUsFmX3boV3eUFcbF4Mdx0k72ZHXssjBhhc4hzsmuX/SffuNG6VeL1n/2VV6yP/777rC8xmlRtr9vhw+Hjj6FCBZtBdcMNcOSRhX/c33+3MaRnn7VulVKlbIOrPn1s1efBB0eOZfNm675atcpuWd9HOrZ+ffZ9RSze8CRw3HFQq1bh/yPs2WObboUmjdAkkpWIKlSwEjOhCSHaCTGGojaLSUQqAajqRhEZoqojohNidJTkBAHW1X7xxfa3e/LJNibbvn2io0py779vNdZ/+MGy6n//a/3A4R56yD5Rv/66vcnFU3q6VXt97jn75Fq9ut0qVizcm1/4wHPt2pYUrrkGqlSJbuw//GBxP/ec1euqWNFevzJl/vzGv21b5MeoVs2mKx96aPbXww6zf6fjjrOvkZJOLKna+ML69fZvksiJBAcoVtNcf1HVXD9miEgX4GEgBXhSVR8IOy/B+bOBrUBfVZ0VnFsKbAL2ALtz+gVClfQEAfZB96mn4J57bBr1uedab0iM1tEUDzt32sD1PfdYl8NNN9mn9azpqytW2BvRKafYApR4N83WrbMBzPDyvqVLZyeL6tXtjTT05/Bb+fLWhfTII38eeC70LlX5tHevddGNH2/N3YMOyn6zD33jD/3+kENs9lmsYyvhYpUglqvqEbmcTwF+AM4AMoEZwCWq+l3INWcD12EJ4gTgYVU9ITi3FGitqmvzG5MniGxbttj7wIMPWq/I5Zfb+1/duomOLImtXAm33WYb/9SqZXWkeveGSy+1lsOCBYlbnbh+vT3/unX5u+3cmfNjde5sq3DPOMP7IV1iWhDB/hF3q+pZwc+3AajqP0OueQL4VFVfDH7+Huikqr95goiO33+3rqZHH7UPcQMG2IfjmjUTHVkSmz7dFtd98419cp87F+6+2/b8LgpU7RNCaML4/XebG92unU2pdC5Q6AQhIpuIXHNJsJ3lcpxWISI9gS6q+pfg58uBE1R1cMg17wAPhMyO+hi4VVUzRORnbDBcgSdUdUwOz9MP6Adw5JFHtlqWtS+B209mprUgxo2z7tqbb7aelGguAi5W9u617pChQ22++pw5vnOeK5YKXaxPVSuqaqUIt4q5JYes5430kAW4pr2qtgS6AoNE5JQI16KqY1S1taq2rukfi3NUp44tKF6wwNYy3X23zZ58+GFb6e/ClCoFffvaVMeZMz05uBIplmtvM4HQMYo6QPgmmjleo6pZX1cDrwNtYxZpCdKwIUyalN17MmSIjb+OH2+z+lyYcuW8meVKrFgmiBlAAxGpJyJlgHTgrbBr3gL6iGkHbAjGH8qLSEWAYJOiM7FSHy5K2rSBjz6yahHVq1uJorQ0m6RT1KpuO+diI2YJQq3S62DgA2AhMFFVF4hIfxHpH1z2HrAEWAyMBQYGxw8FvhSROcA3wLuqOjlWsZZUIjaRZcYMm/24Y4dNiz3lFOtyd86VbIWexZSMfBbTgdm1ywax77zTJr3cfLNVooj3GiTnXPxEY0c5VwKkpsK111pZm759bQ1F06bWDeWcK3k8Qbg/qVbN9pn49FNLGmedBZddtv/+Jc654s8ThMtRx442FnHXXVZ7rVEj21CsGPVKOudy4QnC5apsWVtgN3s2NG4MV11lO4H+8EOiI3POxZonCJcvjRvb7pdjxtjWAc2bw9//nnvJH+dc0eYJwuVbqVJWEXrhQujRw7qe0tLgyy8THZlzLhY8QbgCq1XL1k28847VhOvQAfr3338PF+dc0ecJwhVat25W2+mmm6zOU6NGtgGaD2I7Vzx4gnAHpEIF2975m29sl8WLLrLV2F5U17mizxOEi4pWrWwbhf/8B6ZMsf3cTzrJ9t+ZPBk2bUp0hM65gvJSGy7qli2Dxx+3hXYZGbB7t23Z26qVra3o2NH2zK5cOdGROudisqNcMvIEkXy2bIGvv7Ypsp99Zq2MXbtsRlRaGnTqZAmjQweoWjXR0TpX8niCcElj61aYNi07YUybZlVkRWxtRceOljROOcXKkDvnYssThEta27fbAPdnn1mX1NSpsG2bnTvhBHjkEWjrW0U5FzNezdUlrbJlrbVw553w8ce2luLLL+H++20f7RNPtGm0W7YkOlLnSh5PEC6plCkD7dvD7bfbGot+/eC//4VmzWwHPOdc/HiCcEmrcmUYPdq6n1JTbfe7q66yzYycc7HnCcIlvawtUG+7DcaPt8KBRWXF9vbt8I9/WNzOFTWeIFyRULasvdFmZEDt2rZi+/zzYcWKREeWs6lToUULuOMOa/lMn57oiJwrGE8QrkhJS7M32n/9Cz74wOo/jRkDe/cmOrJsW7bAkCE2lrJ1q7V2ate2Xfk2b050dM7lnycIV+SULg233ALz5kHLlraP9umnw+LFiY7MZmI1awYPPwwDB8L8+dCzp3Ux/fQT3HhjoiN0Lv88Qbgi65hj4JNPsjcxatbMWha7d8c/lg0bbK+Mzp0tgX32GYwcCRUr2vmOHeFvf7O9vl9/Pf7xOVcYMU0QItJFRL4XkcUiMjTCeRGRR4Lzc0WkZdj5FBH5VkTeiWWcrugSsTfm776DLl3g1lttgd3s2fGL4e23beB83Dhr2cyZYwPr4e6918YkrrkGfvstfvE5V1gxSxAikgKMAroCjYFLRKRx2GVdgQbBrR8wOuz8DcDCWMXoio/DD4fXXrP+/l9/hdatbdZT1qrsWFi7Fnr3hu7drSzItGnWgilXLvL1ZcrAhAk2RnHllUVjFpYr2WLZgmgLLFbVJaq6E3gJ6BF2TQ9gvJppQBURqQUgInWAbsCTMYzRFSMi1t//3XfQpw888ADUq2dv4k8+CUuWROdNWdV21Muabnv33Ta7qk2bvO/bqJGVRP/gA+uCci6ZxTJB1AaWh/ycGRzL7zUjgL8Buc5PEZF+IpIhIhlr1qw5oIBd8VCtmnX3fPwxnHqqrcC+5hqoXx/q1oW+fW3QePnyvB7pz1assOm16en2WLNmwbBh1jrIrwEDoGtXG5NYsKDgMTgXL7FMEBLhWPjnt4jXiMg5wGpVnZnXk6jqGFVtraqta9asWZg4XTF12mnw4ouwcqW9EY8caV1Pb78NV1wBRx5pA939+mVflxNVSzqNG9un/3//28qYN21a8LhE7LEqVLCprzt2FP53dC6WYpkgMoEjQn6uA4Qva8rpmvZAdxFZinVNnSYiz8cuVFecidgb+6BB8OqrsGaNDWI/9JAdf/lluPRSqFUr+7pJk2yMAWDpUjjrLLj6aitJPncu3HyzzVYqrMMOg6eesjjuvDMKv6RzMRCzct8iUhr4ATgd+BWYAVyqqgtCrukGDAbOBk4AHlHVtmGP0wm4WVXPyes5vdy3K4w9e2ya7Cef2HapX3yRXT22eXNbvyACDz4I/fvbZkfRcu21MHZsdneYc/GWsP0gRORsbCwhBRinqveLSH8AVX1cRAQYCXQBtgJXqmpG2GN0whOEi6Ndu2DGDEsWU6bYmMa//w1HHRX959qyxaa+bttmLRPfVc/Fm28Y5FwSmzHD9r3o2dPGQiTSyJxzMeIbBjmXxNq0samyL78ML7yQ6Gicy+YJwrkkcNttVtxv4EAbFHcuGXiCcC4JpKTAc8/ZdNo+fWzg3LlE8wThXJKoV8/WanzxhQ2KO5doniCcSyKXXw69etnaiJl5LhN1LrY8QTiXRETg8cfh0EOthtTWrYmOyJVkniCcSzLVqsGzz8L339uKbecSxROEc0no9NPhpptg9Gh4991ER+NKKk8QziWpf/zDdsm76ipYvTrR0biSyBOEc0nqoINs4dyGDVYosBgVPXBFhCcI55JY06ZWJPCdd2DIENstz7l48QThXJK77jpbPPfII1Yw8LzzYPJk2JvrVlrOHThPEM4luVKlbFbT4sU2q+nrr21HumOOgX/+E1atSnSErrjyBOFcEVG/vu2znZkJL71kW57efjvUqQMXXWT7Wfg4hYsmTxDOFTFlysDFF1tCWLjQuqA++simxjZsaDvlrVuX6ChdceAJwrkiLCsh/PorjB8PNWrAX/8KtWtb2Y6vvvJWhSs83zDIuWJm3jx44gmrDrtxIzRpYlulXn45VK5s1+zaBevXwx9/2C3r+7yObdwIDRrASSdl3w47LGG/qosC31HOuRJoyxYbq3jiCdu1rlw5K+Oxfn32nts5Oegg2/60ShX7mvV9hQqwYAFkZMCOHXZtvXr7J4xmzax8uSsaPEE4V8LNmgXPPAObN0d+4w8/VrZs7o+3Ywd8+63NqPr6a+vKWrnSzlWoACecYMmifXv7vkqVmP567gB4gnDOxZQqLFuWnTC+/hrmzLG1GiLWzXXiidlJo0GDREfssniCcM7F3aZN1rWV1cKYOtXKhgCceaatEE9LS2iIjtwTROl4B+OcKxkqVoTTTrMbWGti4UIrG/Lgg9CyJVx2Gfz977ZC3CWfmE5zFZEuIvK9iCwWkaERzouIPBKcnysiLYPjZUXkGxGZIyILROSeWMbpnIu9UqWsq+nWW2HJEvjb3+CVV+DYY22F+O+/JzpCFy5mCUJEUoBRQFegMXCJiDQOu6wr0CC49QNGB8d3AKep6vFAGtBFRNrFKlbnXHxVqWKrwn/4AS691NZy1K9ve3Fv357o6FyWWLYg2gKLVXWJqu4EXgJ6hF3TAxivZhpQRURqBT9vDq5JDW7FZ7DEOQfAEUfA00/bgPZJJ1mr4thjbdHfnj2Jjs7FMkHUBpaH/JwZHMvXNSKSIiKzgdXA/1R1eqQnEZF+IpIhIhlr1qyJVuzOuThq1sx2zvvkE9uP+4orbIxi8mRfCZ5IsUwQEuFY+D91jteo6h5VTQPqAG1FpGmkJ1HVMaraWlVb16xZ80Didc4l2KmnwvTptsBv82arWtu5M8ycmejISqZYJohM4IiQn+sAKwp6jaquBz4FukQ9Qudc0ilVyooRLlwIDz8Mc+dC69Y2VvHzz4mOrmSJZYKYATQQkXoiUgZIB94Ku+YtoE8wm6kdsEFVfxORmiJSBUBEygGdgUUxjNU5l2TKlIHrr7d9MG6/Hd54A447znbWW7s20dGVDDFLEKq6GxgMfAAsBCaq6gIR6S8i/YPL3gOWAIuBscDA4HgtYIqIzMUSzf9U9Z1YxeqcS16VK8P998OPP9rYxKOPWv2nLl3g//4P3nzTqtn6WEX0+Upq51yR8t131vU0fTrMn5892+mww6BNG+uOyrodckhiYy0KfCW1c67YaNzYKtQCbNsGs2dbddkZM+zrO+9ktyaOPNISRVbiaNXKihG6/PEE4ZwrssqVsyKAJ56YfWzTJqtem5GRnTheey37/DHHWLI48UTo2xcqVYp72EWGdzE554q933+3qbKhSWP5cqhZE4YNg379IDU10VEmRm5dTL7lqHOu2KtWDc44A267DV59FX75Bb75xrqrBg+2GlGvvuoD3eE8QTjnSqQ2bWDKFBuzSE2Fnj2t3MeXXyY6suThCcI5V2KJQLduVgvqySetZdGhA5x/PizylVeeIJxzrnRpuPpqqy57333w8cfQtCkMGJC9lWpJ5AnCOecC5cvDHXfATz/BwIHWqjjmGLjnHqsNVdJ4gnDOuTA1a8Ijj1g9qLPPhrvvtkTxxBOwe3eio4sfTxDOOZeDY46BiRNtP+1jj4X+/a3r6Y03SsaMJ08QzjmXh3bt4LPPrO6TiA1id+gAX3+d6MhiyxOEc87lgwh07w7z5llX008/Qfv2cPLJMGlS8ex68gThnHMFULq0rbz+8UfbS3vFCujVK3tP7T/+SHSE0eMJwjnnCqFCBbjxRksUb7wBRx9te2rXqWMzoOK1jmL37thtpOQJwjnnDkBKCvToYauyZ8+23fCeegoaNbItUydPhr17o/d8e/ZYPanhw22RX7VqNh4Si0FzL9bnnHNRtnq1jVM89pgttGvY0HbH69PH1loUxJ49ttL7008tCX3+OWzcaOcaNoROnWwv7wsvtGRVULkV6/ME4ZxzMbJzp02THTHCqslWqQLXXGMFAo88MvJ99u61fbhDE8L69XauQQNLBp062a1WrQOP0ROEc84lkKpNiR0xwvamyJoqO2SI7Usxf352Qvjss+yB7vr1908ItWtHPzbfUc455xJIxKbEtm8Py5bBqFEwdqxNjy1fHrZssevq1YPzzstOCkcckciovQXhnHMJsWULjB9vA9snnmgJoW7d+MfhLQjnnEsy5ctbtdhk5tNcnXPORRTTBCEiXUTkexFZLCJDI5wXEXkkOD9XRFoGx48QkSkislBEFojIDbGM0znn3J/FLEGISAowCugKNAYuEZHGYZd1BRoEt37A6OD4buCvqtoIaAcMinBf55xzMRTLFkRbYLGqLlHVncBLQI+wa3oA49VMA6qISC1V/U1VZwGo6iZgIRCDCV7OOedyEssEURtYHvJzJn9+k8/zGhGpC7QApkd6EhHpJyIZIpKxZs2aA43ZOedcIJYJQiIcC59Tm+s1IlIBeBUYoqobIz2Jqo5R1daq2rpmzZqFDtY559z+YpkgMoHQZR51gBX5vUZEUrHkMEFVX4thnM455yKIZYKYATQQkXoiUgZIB94Ku+YtoE8wm6kdsEFVfxMRAZ4CFqrqQzGM0TnnXA5iupJaRM4GRgApwDhVvV9E+gOo6uNBIhgJdAG2AleqaoaInAx8AcwDsgrl3q6q7+XxfGuAZYUMtwawtpD3jSePM/qKSqweZ3QVlTghtrEepaoR++eLVamNAyEiGTktN08mHmf0FZVYPc7oKipxQuJi9ZXUzjnnIvIE4ZxzLiJPENnGJDqAfPI4o6+oxOpxRldRiRMSFKuPQTjnnIvIWxDOOeci8gThnHMuohKVIApbfjwBceZZ7lxEOonIBhGZHdzuSlCsS0VkXhDDn7bzS4bXVESOC3mdZovIRhEZEnZNwl5PERknIqtFZH7IsWoi8j8R+TH4WjWH++b6Nx2HOP8tIouCf9vXRaRKDvfN9e8kDnHeLSK/hvz7np3DfeP2euYS68shcS4Vkdk53Df2r6mqlogbtljvJ+BooAwwB2gcds3ZwPtYjah2wPQExVoLaBl8XxH4IUKsnYB3kuB1XQrUyOV8UrymYX8HK7HFQUnxegKnAC2B+SHH/gUMDb4fCjyYw++S6990HOI8EygdfP9gpDjz83cShzjvBm7Ox99G3F7PnGINO/8f4K5EvaYlqQVR6PLj8Q5Ui1e586R4TUOcDvykqoVdcR91qvo58HvY4R7As8H3zwLnRbhrfv6mYxqnqn6oqruDH6dh9dQSKofXMz/i+npC7rEGlSYuAl6MZQy5KUkJIirlx+NNci93fqKIzBGR90WkSXwj20eBD0Vkpoj0i3A+2V7TdHL+D5cMr2eWQ1X1N7APDMAhEa5Jttf2Kqy1GElefyfxMDjoChuXQ5ddsr2eHYBVqvpjDudj/pqWpARxwOXH401yL3c+C+smOR54FHgjzuFlaa+qLbHdAQeJyClh55PmNRUrGtkdeCXC6WR5PQsimV7bO7CdICfkcElefyexNhqoD6QBv2FdN+GS5vUMXELurYeYv6YlKUEcUPnxeJM8yp2r6kZV3Rx8/x6QKiI14hwmqroi+LoaeB1rpodKmtcU+480S1VXhZ9IltczxKqsrrjg6+oI1yTFaysiVwDnAL016BwPl4+/k5hS1VWqukdV9wJjc3j+pHg9AUSkNHAB8HJO18TjNS1JCaLQ5cfjHWjQ95hruXMROSy4DhFpi/1brotflCAi5UWkYtb32IDl/LDLkuI1DeT4iSwZXs8wbwFXBN9fAbwZ4Zr8/E3HlIh0AW4Fuqvq1hyuyc/fSUyFjXudn8PzJ/z1DNEZWKSqmZFOxu01jeUIeLLdsBk1P2AzFe4IjvUH+gffCzAqOD8PaJ2gOE/GmrZzgdnB7eywWAcDC7CZFtOAkxIQ59HB888JYknm1/Rg7A2/csixpHg9saT1G7AL+xR7NVAd+Bj4MfhaLbj2cOC93P6m4xznYqzfPuvv9PHwOHP6O4lznM8Ff39zsTf9Wol+PXOKNTj+TNbfZsi1cX9NvdSGc865iEpSF5NzzrkC8AThnHMuIk8QzjnnIvIE4ZxzLiJPEM455yLyBOFcHkRkj+xfDTZqVT5FpG5oJU/nkknpRAfgXBGwTVXTEh2Ec/HmLQjnCimox/+giHwT3I4Jjh8lIh8HheE+FpEjg+OHBnsmzAluJwUPlSIiY8X2/vhQRMoF118vIt8Fj/NSgn5NV4J5gnAub+XCupguDjm3UVXbAiOBEcGxkViJ8+ZY8bpHguOPAJ+pFQRsia2ABWgAjFLVJsB64MLg+FCgRfA4/WPzqzmXM19J7VweRGSzqlaIcHwpcJqqLgmKK65U1eoishYr5bArOP6bqtYQkTVAHVXdEfIYdYH/qWqD4OdbgVRVvU9EJgObscqyb2hQTNC5ePEWhHMHRnP4PqdrItkR8v0esscGu2F1rFoBM4MKn87FjScI5w7MxSFfpwbff41VAgXoDXwZfP8xMABARFJEpFJODyoipYAjVHUK8DegCvCnVoxzseSfSJzLWznZf+P4yaqaNdX1IBGZjn3YuiQ4dj0wTkRuAdYAVwbHbwDGiMjVWEthAFbJM5IU4HkRqYxVxP2vqq6P0u/jXL74GIRzhRSMQbRW1bWJjsW5WPAuJueccxF5C8I551xE3oJwzjkXkScI55xzEXmCcM45F5EnCOeccxF5gnDOORfR/wPVZwCdsEC2lwAAAABJRU5ErkJggg=="/>
          <p:cNvSpPr>
            <a:spLocks noChangeAspect="1" noChangeArrowheads="1"/>
          </p:cNvSpPr>
          <p:nvPr/>
        </p:nvSpPr>
        <p:spPr bwMode="auto">
          <a:xfrm flipV="1">
            <a:off x="155575" y="160338"/>
            <a:ext cx="304800" cy="11876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307975" y="867595"/>
            <a:ext cx="3810000" cy="2714625"/>
          </a:xfrm>
          <a:prstGeom prst="rect">
            <a:avLst/>
          </a:prstGeom>
        </p:spPr>
      </p:pic>
      <p:pic>
        <p:nvPicPr>
          <p:cNvPr id="6" name="Picture 5"/>
          <p:cNvPicPr>
            <a:picLocks noChangeAspect="1"/>
          </p:cNvPicPr>
          <p:nvPr/>
        </p:nvPicPr>
        <p:blipFill>
          <a:blip r:embed="rId4"/>
          <a:stretch>
            <a:fillRect/>
          </a:stretch>
        </p:blipFill>
        <p:spPr>
          <a:xfrm>
            <a:off x="4865468" y="670691"/>
            <a:ext cx="4048125" cy="2667000"/>
          </a:xfrm>
          <a:prstGeom prst="rect">
            <a:avLst/>
          </a:prstGeom>
        </p:spPr>
      </p:pic>
    </p:spTree>
    <p:extLst>
      <p:ext uri="{BB962C8B-B14F-4D97-AF65-F5344CB8AC3E}">
        <p14:creationId xmlns:p14="http://schemas.microsoft.com/office/powerpoint/2010/main" val="178159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Part 6: Screenshot of your get_data_augmentation_transforms()</a:t>
            </a:r>
            <a:endParaRPr b="1"/>
          </a:p>
          <a:p>
            <a:pPr marL="0" lvl="0" indent="0" algn="l" rtl="0">
              <a:spcBef>
                <a:spcPts val="1600"/>
              </a:spcBef>
              <a:spcAft>
                <a:spcPts val="0"/>
              </a:spcAft>
              <a:buNone/>
            </a:pPr>
            <a:r>
              <a:rPr lang="en"/>
              <a:t>&lt;Screenshot here&gt;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 name="Picture 1"/>
          <p:cNvPicPr>
            <a:picLocks noChangeAspect="1"/>
          </p:cNvPicPr>
          <p:nvPr/>
        </p:nvPicPr>
        <p:blipFill>
          <a:blip r:embed="rId3"/>
          <a:stretch>
            <a:fillRect/>
          </a:stretch>
        </p:blipFill>
        <p:spPr>
          <a:xfrm>
            <a:off x="382149" y="749191"/>
            <a:ext cx="8048625" cy="2762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7: Training SimpleNetDropout</a:t>
            </a:r>
            <a:endParaRPr b="1" dirty="0"/>
          </a:p>
          <a:p>
            <a:pPr marL="0" indent="0">
              <a:spcBef>
                <a:spcPts val="1600"/>
              </a:spcBef>
              <a:buNone/>
            </a:pPr>
            <a:r>
              <a:rPr lang="en" dirty="0"/>
              <a:t>&lt;Loss plot here&gt;				      &lt;Accuracy plot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buNone/>
            </a:pPr>
            <a:r>
              <a:rPr lang="en-US" dirty="0"/>
              <a:t>Final training accuracy value</a:t>
            </a:r>
            <a:r>
              <a:rPr lang="en-US" dirty="0" smtClean="0"/>
              <a:t>: 0.8308</a:t>
            </a:r>
            <a:endParaRPr lang="en-US" dirty="0"/>
          </a:p>
          <a:p>
            <a:pPr marL="0" lvl="0" indent="0" algn="l">
              <a:lnSpc>
                <a:spcPct val="114999"/>
              </a:lnSpc>
              <a:spcBef>
                <a:spcPts val="1600"/>
              </a:spcBef>
              <a:spcAft>
                <a:spcPts val="0"/>
              </a:spcAft>
              <a:buNone/>
            </a:pPr>
            <a:r>
              <a:rPr lang="en-US" dirty="0"/>
              <a:t>Final validation accuracy value</a:t>
            </a:r>
            <a:r>
              <a:rPr lang="en-US" dirty="0" smtClean="0"/>
              <a:t>: 0.5827</a:t>
            </a:r>
            <a:endParaRPr lang="en-US" dirty="0"/>
          </a:p>
        </p:txBody>
      </p:sp>
      <p:pic>
        <p:nvPicPr>
          <p:cNvPr id="2" name="Picture 1"/>
          <p:cNvPicPr>
            <a:picLocks noChangeAspect="1"/>
          </p:cNvPicPr>
          <p:nvPr/>
        </p:nvPicPr>
        <p:blipFill>
          <a:blip r:embed="rId3"/>
          <a:stretch>
            <a:fillRect/>
          </a:stretch>
        </p:blipFill>
        <p:spPr>
          <a:xfrm>
            <a:off x="311700" y="902411"/>
            <a:ext cx="3829050" cy="2676525"/>
          </a:xfrm>
          <a:prstGeom prst="rect">
            <a:avLst/>
          </a:prstGeom>
        </p:spPr>
      </p:pic>
      <p:pic>
        <p:nvPicPr>
          <p:cNvPr id="3" name="Picture 2"/>
          <p:cNvPicPr>
            <a:picLocks noChangeAspect="1"/>
          </p:cNvPicPr>
          <p:nvPr/>
        </p:nvPicPr>
        <p:blipFill>
          <a:blip r:embed="rId4"/>
          <a:stretch>
            <a:fillRect/>
          </a:stretch>
        </p:blipFill>
        <p:spPr>
          <a:xfrm>
            <a:off x="4293187" y="703371"/>
            <a:ext cx="4219575" cy="2790825"/>
          </a:xfrm>
          <a:prstGeom prst="rect">
            <a:avLst/>
          </a:prstGeom>
        </p:spPr>
      </p:pic>
    </p:spTree>
    <p:extLst>
      <p:ext uri="{BB962C8B-B14F-4D97-AF65-F5344CB8AC3E}">
        <p14:creationId xmlns:p14="http://schemas.microsoft.com/office/powerpoint/2010/main" val="293190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7: SimpleNetDropout: compare the loss and accuracy for training and testing set, how does the result compare with Part 1? How to interpret this result?</a:t>
            </a:r>
            <a:endParaRPr b="1" dirty="0"/>
          </a:p>
          <a:p>
            <a:pPr marL="0" lvl="0" indent="0" algn="l" rtl="0">
              <a:spcBef>
                <a:spcPts val="1600"/>
              </a:spcBef>
              <a:spcAft>
                <a:spcPts val="1600"/>
              </a:spcAft>
              <a:buNone/>
            </a:pPr>
            <a:r>
              <a:rPr lang="en" dirty="0" smtClean="0"/>
              <a:t>I got a much improved accuracy on the testing set and a similar accuracy on the training set. This is because the use of dropout and data augmentation reduced the amount of overfitting and improved generalization. </a:t>
            </a:r>
            <a:endParaRPr dirty="0"/>
          </a:p>
        </p:txBody>
      </p:sp>
      <p:sp>
        <p:nvSpPr>
          <p:cNvPr id="2" name="TextBox 1">
            <a:extLst>
              <a:ext uri="{FF2B5EF4-FFF2-40B4-BE49-F238E27FC236}">
                <a16:creationId xmlns:a16="http://schemas.microsoft.com/office/drawing/2014/main" id="{34C5BA36-600E-49E1-9E18-4B599D28EE5D}"/>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7: </a:t>
            </a:r>
            <a:r>
              <a:rPr lang="en" b="1" dirty="0" smtClean="0"/>
              <a:t>SimpleNetDropout</a:t>
            </a:r>
            <a:r>
              <a:rPr lang="en" b="1" dirty="0"/>
              <a:t>: How did dropout and data-augmentation </a:t>
            </a:r>
            <a:r>
              <a:rPr lang="en" b="1" dirty="0" smtClean="0"/>
              <a:t>help</a:t>
            </a:r>
            <a:r>
              <a:rPr lang="en" b="1" dirty="0" smtClean="0"/>
              <a:t>?</a:t>
            </a:r>
          </a:p>
          <a:p>
            <a:pPr marL="0" indent="0">
              <a:buNone/>
            </a:pPr>
            <a:r>
              <a:rPr lang="en" dirty="0" smtClean="0"/>
              <a:t>Dropout and Data augmentation reduced the amount of overfitting and improved generalization. Dropout effectively reduces the complexity of the model and makes overfitting less likely. Data augmentation doubled the amount of usable data and allowed more training to be done before reviewing the same data points again.</a:t>
            </a:r>
            <a:endParaRPr lang="en" dirty="0"/>
          </a:p>
        </p:txBody>
      </p:sp>
      <p:sp>
        <p:nvSpPr>
          <p:cNvPr id="2" name="TextBox 1">
            <a:extLst>
              <a:ext uri="{FF2B5EF4-FFF2-40B4-BE49-F238E27FC236}">
                <a16:creationId xmlns:a16="http://schemas.microsoft.com/office/drawing/2014/main" id="{F3DDE1C9-88C2-4430-9004-2634F5C478E1}"/>
              </a:ext>
            </a:extLst>
          </p:cNvPr>
          <p:cNvSpPr txBox="1"/>
          <p:nvPr/>
        </p:nvSpPr>
        <p:spPr>
          <a:xfrm>
            <a:off x="5290887" y="42111"/>
            <a:ext cx="3852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Pairs must answer these question separately </a:t>
            </a:r>
          </a:p>
        </p:txBody>
      </p:sp>
    </p:spTree>
    <p:extLst>
      <p:ext uri="{BB962C8B-B14F-4D97-AF65-F5344CB8AC3E}">
        <p14:creationId xmlns:p14="http://schemas.microsoft.com/office/powerpoint/2010/main" val="400087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Part 8: Training Alexnet</a:t>
            </a:r>
            <a:endParaRPr b="1" dirty="0"/>
          </a:p>
          <a:p>
            <a:pPr marL="0" indent="0">
              <a:spcBef>
                <a:spcPts val="1600"/>
              </a:spcBef>
              <a:buNone/>
            </a:pPr>
            <a:r>
              <a:rPr lang="en" dirty="0"/>
              <a:t>&lt;Loss plot here&gt;				      &lt;Accuracy plot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indent="0">
              <a:spcBef>
                <a:spcPts val="1600"/>
              </a:spcBef>
              <a:buNone/>
            </a:pPr>
            <a:r>
              <a:rPr lang="en-US" dirty="0"/>
              <a:t>Final training accuracy value</a:t>
            </a:r>
            <a:r>
              <a:rPr lang="en-US" dirty="0" smtClean="0"/>
              <a:t>: 0.9554</a:t>
            </a:r>
            <a:endParaRPr lang="en-US" dirty="0"/>
          </a:p>
          <a:p>
            <a:pPr marL="0" lvl="0" indent="0" algn="l">
              <a:lnSpc>
                <a:spcPct val="114999"/>
              </a:lnSpc>
              <a:spcBef>
                <a:spcPts val="1600"/>
              </a:spcBef>
              <a:spcAft>
                <a:spcPts val="0"/>
              </a:spcAft>
              <a:buNone/>
            </a:pPr>
            <a:r>
              <a:rPr lang="en-US" dirty="0"/>
              <a:t>Final validation accuracy value</a:t>
            </a:r>
            <a:r>
              <a:rPr lang="en-US" dirty="0" smtClean="0"/>
              <a:t>: 0.8760</a:t>
            </a:r>
            <a:endParaRPr lang="en-US" dirty="0"/>
          </a:p>
        </p:txBody>
      </p:sp>
      <p:pic>
        <p:nvPicPr>
          <p:cNvPr id="2" name="Picture 1"/>
          <p:cNvPicPr>
            <a:picLocks noChangeAspect="1"/>
          </p:cNvPicPr>
          <p:nvPr/>
        </p:nvPicPr>
        <p:blipFill>
          <a:blip r:embed="rId3"/>
          <a:stretch>
            <a:fillRect/>
          </a:stretch>
        </p:blipFill>
        <p:spPr>
          <a:xfrm>
            <a:off x="169315" y="936078"/>
            <a:ext cx="3933825" cy="2514600"/>
          </a:xfrm>
          <a:prstGeom prst="rect">
            <a:avLst/>
          </a:prstGeom>
        </p:spPr>
      </p:pic>
      <p:pic>
        <p:nvPicPr>
          <p:cNvPr id="3" name="Picture 2"/>
          <p:cNvPicPr>
            <a:picLocks noChangeAspect="1"/>
          </p:cNvPicPr>
          <p:nvPr/>
        </p:nvPicPr>
        <p:blipFill>
          <a:blip r:embed="rId4"/>
          <a:stretch>
            <a:fillRect/>
          </a:stretch>
        </p:blipFill>
        <p:spPr>
          <a:xfrm>
            <a:off x="3977509" y="712733"/>
            <a:ext cx="4610100" cy="2819400"/>
          </a:xfrm>
          <a:prstGeom prst="rect">
            <a:avLst/>
          </a:prstGeom>
        </p:spPr>
      </p:pic>
    </p:spTree>
    <p:extLst>
      <p:ext uri="{BB962C8B-B14F-4D97-AF65-F5344CB8AC3E}">
        <p14:creationId xmlns:p14="http://schemas.microsoft.com/office/powerpoint/2010/main" val="7946487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975</Words>
  <Application>Microsoft Office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CS 6476 Project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cp:lastModifiedBy>Karan Sarkar</cp:lastModifiedBy>
  <cp:revision>46</cp:revision>
  <cp:lastPrinted>2020-10-14T03:43:51Z</cp:lastPrinted>
  <dcterms:modified xsi:type="dcterms:W3CDTF">2020-10-14T03:49:02Z</dcterms:modified>
</cp:coreProperties>
</file>